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6"/>
  </p:notesMasterIdLst>
  <p:sldIdLst>
    <p:sldId id="257" r:id="rId2"/>
    <p:sldId id="258" r:id="rId3"/>
    <p:sldId id="259" r:id="rId4"/>
    <p:sldId id="260" r:id="rId5"/>
    <p:sldId id="284" r:id="rId6"/>
    <p:sldId id="261" r:id="rId7"/>
    <p:sldId id="280" r:id="rId8"/>
    <p:sldId id="281" r:id="rId9"/>
    <p:sldId id="262" r:id="rId10"/>
    <p:sldId id="263" r:id="rId11"/>
    <p:sldId id="264" r:id="rId12"/>
    <p:sldId id="265" r:id="rId13"/>
    <p:sldId id="266" r:id="rId14"/>
    <p:sldId id="267" r:id="rId15"/>
    <p:sldId id="268" r:id="rId16"/>
    <p:sldId id="269" r:id="rId17"/>
    <p:sldId id="270" r:id="rId18"/>
    <p:sldId id="283" r:id="rId19"/>
    <p:sldId id="271" r:id="rId20"/>
    <p:sldId id="272" r:id="rId21"/>
    <p:sldId id="273" r:id="rId22"/>
    <p:sldId id="274" r:id="rId23"/>
    <p:sldId id="276"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p:restoredTop sz="85269"/>
  </p:normalViewPr>
  <p:slideViewPr>
    <p:cSldViewPr snapToGrid="0" snapToObjects="1">
      <p:cViewPr varScale="1">
        <p:scale>
          <a:sx n="89" d="100"/>
          <a:sy n="89" d="100"/>
        </p:scale>
        <p:origin x="7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1997C-981D-7E47-8CA5-9C9134E77BE2}"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61334-F73A-5646-A184-96F5D01F508B}" type="slidenum">
              <a:rPr lang="en-US" smtClean="0"/>
              <a:t>‹#›</a:t>
            </a:fld>
            <a:endParaRPr lang="en-US"/>
          </a:p>
        </p:txBody>
      </p:sp>
    </p:spTree>
    <p:extLst>
      <p:ext uri="{BB962C8B-B14F-4D97-AF65-F5344CB8AC3E}">
        <p14:creationId xmlns:p14="http://schemas.microsoft.com/office/powerpoint/2010/main" val="6471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923608" y="3373756"/>
            <a:ext cx="7388860" cy="276034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0" name="Shape 110"/>
          <p:cNvSpPr>
            <a:spLocks noGrp="1" noRot="1" noChangeAspect="1"/>
          </p:cNvSpPr>
          <p:nvPr>
            <p:ph type="sldImg" idx="2"/>
          </p:nvPr>
        </p:nvSpPr>
        <p:spPr>
          <a:xfrm>
            <a:off x="2514600" y="876300"/>
            <a:ext cx="4206875" cy="23669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20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BZ: simplify table-</a:t>
            </a:r>
            <a:r>
              <a:rPr lang="en-US" baseline="0" dirty="0"/>
              <a:t> only show lower rows?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latin typeface="Calibri"/>
                <a:ea typeface="Calibri"/>
                <a:cs typeface="Calibri"/>
                <a:sym typeface="Calibri"/>
              </a:rPr>
              <a:t>22</a:t>
            </a:fld>
            <a:endParaRPr lang="en-US"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000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61334-F73A-5646-A184-96F5D01F508B}" type="slidenum">
              <a:rPr lang="en-US" smtClean="0"/>
              <a:t>23</a:t>
            </a:fld>
            <a:endParaRPr lang="en-US"/>
          </a:p>
        </p:txBody>
      </p:sp>
    </p:spTree>
    <p:extLst>
      <p:ext uri="{BB962C8B-B14F-4D97-AF65-F5344CB8AC3E}">
        <p14:creationId xmlns:p14="http://schemas.microsoft.com/office/powerpoint/2010/main" val="11928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could providing labor market information or information about peers have an impact on women’s career and family aspirations? Will this information impact aspirations if they are not consistent with the prevailing social norms?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400" b="0" i="0" u="none" strike="noStrike" cap="none" smtClean="0">
                <a:solidFill>
                  <a:schemeClr val="dk1"/>
                </a:solidFill>
                <a:latin typeface="Calibri"/>
                <a:ea typeface="Calibri"/>
                <a:cs typeface="Calibri"/>
                <a:sym typeface="Calibri"/>
              </a:rPr>
              <a:t>2</a:t>
            </a:fld>
            <a:endParaRPr lang="uk-UA"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068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opportunities for women to work outside of the home are increasing and the stigma surrounding FLFP is declining -- there is good reason to believe that young women may be misinformed about labor market opportunities or underestimate the pace of social change.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latin typeface="Calibri"/>
                <a:ea typeface="Calibri"/>
                <a:cs typeface="Calibri"/>
                <a:sym typeface="Calibri"/>
              </a:rPr>
              <a:t>3</a:t>
            </a:fld>
            <a:endParaRPr lang="en-US"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876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Bursztyn</a:t>
            </a:r>
            <a:r>
              <a:rPr lang="en-US" sz="1200" kern="1200" dirty="0">
                <a:solidFill>
                  <a:schemeClr val="tx1"/>
                </a:solidFill>
                <a:effectLst/>
                <a:latin typeface="+mn-lt"/>
                <a:ea typeface="+mn-ea"/>
                <a:cs typeface="+mn-cs"/>
              </a:rPr>
              <a:t>, Gonzalez and </a:t>
            </a:r>
            <a:r>
              <a:rPr lang="en-US" sz="1200" kern="1200" dirty="0" err="1">
                <a:solidFill>
                  <a:schemeClr val="tx1"/>
                </a:solidFill>
                <a:effectLst/>
                <a:latin typeface="+mn-lt"/>
                <a:ea typeface="+mn-ea"/>
                <a:cs typeface="+mn-cs"/>
              </a:rPr>
              <a:t>Yanagizawa-Drott</a:t>
            </a:r>
            <a:r>
              <a:rPr lang="en-US" sz="1200" kern="1200" dirty="0">
                <a:solidFill>
                  <a:schemeClr val="tx1"/>
                </a:solidFill>
                <a:effectLst/>
                <a:latin typeface="+mn-lt"/>
                <a:ea typeface="+mn-ea"/>
                <a:cs typeface="+mn-cs"/>
              </a:rPr>
              <a:t> (2018) show that correcting misperceptions of social norms among Saudi husbands leads to greater labor force participation among their wives. Miller, Peck and </a:t>
            </a:r>
            <a:r>
              <a:rPr lang="en-US" sz="1200" kern="1200" dirty="0" err="1">
                <a:solidFill>
                  <a:schemeClr val="tx1"/>
                </a:solidFill>
                <a:effectLst/>
                <a:latin typeface="+mn-lt"/>
                <a:ea typeface="+mn-ea"/>
                <a:cs typeface="+mn-cs"/>
              </a:rPr>
              <a:t>Seflek</a:t>
            </a:r>
            <a:r>
              <a:rPr lang="en-US" sz="1200" kern="1200" dirty="0">
                <a:solidFill>
                  <a:schemeClr val="tx1"/>
                </a:solidFill>
                <a:effectLst/>
                <a:latin typeface="+mn-lt"/>
                <a:ea typeface="+mn-ea"/>
                <a:cs typeface="+mn-cs"/>
              </a:rPr>
              <a:t> (2019), meanwhile, focus on the demand-side factors, and show that a policy increasing gender-neutral quotas for Saudi employment at private sector firms increased female employment. Importantly, they find impacts even for firms where quotas were not binding – suggesting that the policy led to changed norms about women working.  While these studies look at the role of norms through Saudi </a:t>
            </a:r>
            <a:r>
              <a:rPr lang="en-US" sz="1200" i="1" kern="1200" dirty="0">
                <a:solidFill>
                  <a:schemeClr val="tx1"/>
                </a:solidFill>
                <a:effectLst/>
                <a:latin typeface="+mn-lt"/>
                <a:ea typeface="+mn-ea"/>
                <a:cs typeface="+mn-cs"/>
              </a:rPr>
              <a:t>men</a:t>
            </a:r>
            <a:r>
              <a:rPr lang="en-US" sz="1200" kern="1200" dirty="0">
                <a:solidFill>
                  <a:schemeClr val="tx1"/>
                </a:solidFill>
                <a:effectLst/>
                <a:latin typeface="+mn-lt"/>
                <a:ea typeface="+mn-ea"/>
                <a:cs typeface="+mn-cs"/>
              </a:rPr>
              <a:t> and the impact of policies on </a:t>
            </a:r>
            <a:r>
              <a:rPr lang="en-US" sz="1200" i="1" kern="1200" dirty="0">
                <a:solidFill>
                  <a:schemeClr val="tx1"/>
                </a:solidFill>
                <a:effectLst/>
                <a:latin typeface="+mn-lt"/>
                <a:ea typeface="+mn-ea"/>
                <a:cs typeface="+mn-cs"/>
              </a:rPr>
              <a:t>firms</a:t>
            </a:r>
            <a:r>
              <a:rPr lang="en-US" sz="1200" kern="1200" dirty="0">
                <a:solidFill>
                  <a:schemeClr val="tx1"/>
                </a:solidFill>
                <a:effectLst/>
                <a:latin typeface="+mn-lt"/>
                <a:ea typeface="+mn-ea"/>
                <a:cs typeface="+mn-cs"/>
              </a:rPr>
              <a:t>, in this paper we provide complementary evidence on the aspirations of Saudi women </a:t>
            </a:r>
            <a:r>
              <a:rPr lang="en-US" sz="1200" i="1" kern="1200" dirty="0">
                <a:solidFill>
                  <a:schemeClr val="tx1"/>
                </a:solidFill>
                <a:effectLst/>
                <a:latin typeface="+mn-lt"/>
                <a:ea typeface="+mn-ea"/>
                <a:cs typeface="+mn-cs"/>
              </a:rPr>
              <a:t>themselves</a:t>
            </a:r>
            <a:r>
              <a:rPr lang="en-US" sz="1200" kern="1200" dirty="0">
                <a:solidFill>
                  <a:schemeClr val="tx1"/>
                </a:solidFill>
                <a:effectLst/>
                <a:latin typeface="+mn-lt"/>
                <a:ea typeface="+mn-ea"/>
                <a:cs typeface="+mn-cs"/>
              </a:rPr>
              <a:t> and how information and cultural norms can impact these aspirations. </a:t>
            </a:r>
          </a:p>
          <a:p>
            <a:endParaRPr lang="en-US" dirty="0"/>
          </a:p>
        </p:txBody>
      </p:sp>
      <p:sp>
        <p:nvSpPr>
          <p:cNvPr id="4" name="Slide Number Placeholder 3"/>
          <p:cNvSpPr>
            <a:spLocks noGrp="1"/>
          </p:cNvSpPr>
          <p:nvPr>
            <p:ph type="sldNum" sz="quarter" idx="5"/>
          </p:nvPr>
        </p:nvSpPr>
        <p:spPr/>
        <p:txBody>
          <a:bodyPr/>
          <a:lstStyle/>
          <a:p>
            <a:fld id="{CD961334-F73A-5646-A184-96F5D01F508B}" type="slidenum">
              <a:rPr lang="en-US" smtClean="0"/>
              <a:t>4</a:t>
            </a:fld>
            <a:endParaRPr lang="en-US"/>
          </a:p>
        </p:txBody>
      </p:sp>
    </p:spTree>
    <p:extLst>
      <p:ext uri="{BB962C8B-B14F-4D97-AF65-F5344CB8AC3E}">
        <p14:creationId xmlns:p14="http://schemas.microsoft.com/office/powerpoint/2010/main" val="133752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employment rate for women with University degrees is 38% overall, and 25% among 25-34 year olds and 67% for 25-44 year olds (2017 Labor Force survey conducted by the General Authority of Statistics, </a:t>
            </a:r>
            <a:r>
              <a:rPr lang="en-US" sz="1200" kern="1200" dirty="0" err="1">
                <a:solidFill>
                  <a:schemeClr val="tx1"/>
                </a:solidFill>
                <a:effectLst/>
                <a:latin typeface="+mn-lt"/>
                <a:ea typeface="+mn-ea"/>
                <a:cs typeface="+mn-cs"/>
              </a:rPr>
              <a:t>GaStat</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D961334-F73A-5646-A184-96F5D01F508B}" type="slidenum">
              <a:rPr lang="en-US" smtClean="0"/>
              <a:t>8</a:t>
            </a:fld>
            <a:endParaRPr lang="en-US"/>
          </a:p>
        </p:txBody>
      </p:sp>
    </p:spTree>
    <p:extLst>
      <p:ext uri="{BB962C8B-B14F-4D97-AF65-F5344CB8AC3E}">
        <p14:creationId xmlns:p14="http://schemas.microsoft.com/office/powerpoint/2010/main" val="74781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6,000 riyals is about $1,600 per month – so about $20,000 per year</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latin typeface="Calibri"/>
                <a:ea typeface="Calibri"/>
                <a:cs typeface="Calibri"/>
                <a:sym typeface="Calibri"/>
              </a:rPr>
              <a:t>13</a:t>
            </a:fld>
            <a:endParaRPr lang="en-US"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13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comment as</a:t>
            </a:r>
            <a:r>
              <a:rPr lang="en-US" baseline="0" dirty="0"/>
              <a:t> in previous slide. Simplify.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latin typeface="Calibri"/>
                <a:ea typeface="Calibri"/>
                <a:cs typeface="Calibri"/>
                <a:sym typeface="Calibri"/>
              </a:rPr>
              <a:t>14</a:t>
            </a:fld>
            <a:endParaRPr lang="en-US"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801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show fewer columns.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dk1"/>
                </a:solidFill>
                <a:latin typeface="Calibri"/>
                <a:ea typeface="Calibri"/>
                <a:cs typeface="Calibri"/>
                <a:sym typeface="Calibri"/>
              </a:rPr>
              <a:t>17</a:t>
            </a:fld>
            <a:endParaRPr lang="en-US"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449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 working full time when you are </a:t>
            </a:r>
            <a:r>
              <a:rPr lang="en-US" sz="1200" b="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years old, what do you think is the percent chance (or chances out of 100) that you will be working in each of the following sectors?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D961334-F73A-5646-A184-96F5D01F508B}" type="slidenum">
              <a:rPr lang="en-US" smtClean="0"/>
              <a:t>18</a:t>
            </a:fld>
            <a:endParaRPr lang="en-US"/>
          </a:p>
        </p:txBody>
      </p:sp>
    </p:spTree>
    <p:extLst>
      <p:ext uri="{BB962C8B-B14F-4D97-AF65-F5344CB8AC3E}">
        <p14:creationId xmlns:p14="http://schemas.microsoft.com/office/powerpoint/2010/main" val="162074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8200" y="673238"/>
            <a:ext cx="10515600" cy="558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838200" y="2064327"/>
            <a:ext cx="10515600" cy="4112636"/>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38200" y="1257290"/>
            <a:ext cx="10515600" cy="65208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1"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Picture 7" descr="C:\Users\jug765\AppData\Local\Microsoft\Windows\Temporary Internet Files\Content.Outlook\QWJ5PE95\HKSlogo_EPoD_cmyk_R (003).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8148" y="61642"/>
            <a:ext cx="2743200" cy="457200"/>
          </a:xfrm>
          <a:prstGeom prst="rect">
            <a:avLst/>
          </a:prstGeom>
          <a:noFill/>
          <a:ln>
            <a:noFill/>
          </a:ln>
        </p:spPr>
      </p:pic>
    </p:spTree>
    <p:extLst>
      <p:ext uri="{BB962C8B-B14F-4D97-AF65-F5344CB8AC3E}">
        <p14:creationId xmlns:p14="http://schemas.microsoft.com/office/powerpoint/2010/main" val="77288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207ED-51AA-B04A-9C2C-24F02D9348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207ED-51AA-B04A-9C2C-24F02D934845}" type="slidenum">
              <a:rPr lang="en-US" smtClean="0"/>
              <a:t>‹#›</a:t>
            </a:fld>
            <a:endParaRPr lang="en-US"/>
          </a:p>
        </p:txBody>
      </p:sp>
    </p:spTree>
    <p:extLst>
      <p:ext uri="{BB962C8B-B14F-4D97-AF65-F5344CB8AC3E}">
        <p14:creationId xmlns:p14="http://schemas.microsoft.com/office/powerpoint/2010/main" val="10594133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2226683" y="1126982"/>
            <a:ext cx="8224328" cy="2580833"/>
          </a:xfrm>
          <a:prstGeom prst="rect">
            <a:avLst/>
          </a:prstGeom>
          <a:noFill/>
          <a:ln>
            <a:noFill/>
          </a:ln>
        </p:spPr>
        <p:txBody>
          <a:bodyPr spcFirstLastPara="1" wrap="square" lIns="91425" tIns="45700" rIns="91425" bIns="45700" anchor="ctr" anchorCtr="0">
            <a:noAutofit/>
          </a:bodyPr>
          <a:lstStyle/>
          <a:p>
            <a:pPr algn="l">
              <a:spcBef>
                <a:spcPts val="600"/>
              </a:spcBef>
              <a:spcAft>
                <a:spcPts val="600"/>
              </a:spcAft>
              <a:buClr>
                <a:srgbClr val="000000"/>
              </a:buClr>
              <a:buSzPts val="3600"/>
            </a:pPr>
            <a:r>
              <a:rPr lang="en-US" sz="3200" b="1" dirty="0">
                <a:solidFill>
                  <a:schemeClr val="tx1">
                    <a:lumMod val="75000"/>
                    <a:lumOff val="25000"/>
                  </a:schemeClr>
                </a:solidFill>
                <a:latin typeface="+mn-lt"/>
                <a:ea typeface="Verdana"/>
                <a:cs typeface="Verdana"/>
                <a:sym typeface="Verdana"/>
              </a:rPr>
              <a:t>Information and Social Norms: </a:t>
            </a:r>
            <a:br>
              <a:rPr lang="en-US" sz="3200" b="1" dirty="0">
                <a:solidFill>
                  <a:schemeClr val="tx1">
                    <a:lumMod val="75000"/>
                    <a:lumOff val="25000"/>
                  </a:schemeClr>
                </a:solidFill>
                <a:latin typeface="+mn-lt"/>
                <a:ea typeface="Verdana"/>
                <a:cs typeface="Verdana"/>
                <a:sym typeface="Verdana"/>
              </a:rPr>
            </a:br>
            <a:r>
              <a:rPr lang="en-US" sz="3200" b="1" dirty="0">
                <a:solidFill>
                  <a:schemeClr val="tx1">
                    <a:lumMod val="75000"/>
                    <a:lumOff val="25000"/>
                  </a:schemeClr>
                </a:solidFill>
                <a:latin typeface="+mn-lt"/>
                <a:ea typeface="Verdana"/>
                <a:cs typeface="Verdana"/>
                <a:sym typeface="Verdana"/>
              </a:rPr>
              <a:t>Experimental Evidence on the Labor Market Aspirations of Saudi Women </a:t>
            </a:r>
            <a:endParaRPr lang="en-US" sz="3200" b="1" i="0" u="none" strike="noStrike" cap="none" dirty="0">
              <a:solidFill>
                <a:srgbClr val="8A0000"/>
              </a:solidFill>
              <a:latin typeface="+mn-lt"/>
              <a:sym typeface="Calibri"/>
            </a:endParaRPr>
          </a:p>
        </p:txBody>
      </p:sp>
      <p:grpSp>
        <p:nvGrpSpPr>
          <p:cNvPr id="4" name="Group 3"/>
          <p:cNvGrpSpPr/>
          <p:nvPr/>
        </p:nvGrpSpPr>
        <p:grpSpPr>
          <a:xfrm>
            <a:off x="2226683" y="3182611"/>
            <a:ext cx="8224328" cy="247135"/>
            <a:chOff x="2106818" y="4399260"/>
            <a:chExt cx="8224328" cy="247135"/>
          </a:xfrm>
        </p:grpSpPr>
        <p:sp>
          <p:nvSpPr>
            <p:cNvPr id="113" name="Shape 113"/>
            <p:cNvSpPr/>
            <p:nvPr/>
          </p:nvSpPr>
          <p:spPr>
            <a:xfrm>
              <a:off x="2106818" y="4399260"/>
              <a:ext cx="8224328" cy="24713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b="0" i="0" u="none" strike="noStrike" cap="none">
                <a:solidFill>
                  <a:srgbClr val="FFFFFF"/>
                </a:solidFill>
                <a:latin typeface="Verdana"/>
                <a:ea typeface="Verdana"/>
                <a:cs typeface="Verdana"/>
                <a:sym typeface="Verdana"/>
              </a:endParaRPr>
            </a:p>
          </p:txBody>
        </p:sp>
        <p:sp>
          <p:nvSpPr>
            <p:cNvPr id="114" name="Shape 114"/>
            <p:cNvSpPr/>
            <p:nvPr/>
          </p:nvSpPr>
          <p:spPr>
            <a:xfrm>
              <a:off x="2106820" y="4399260"/>
              <a:ext cx="7765665" cy="24713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b="0" i="0" u="none" strike="noStrike" cap="none">
                <a:solidFill>
                  <a:srgbClr val="FFFFFF"/>
                </a:solidFill>
                <a:latin typeface="Verdana"/>
                <a:ea typeface="Verdana"/>
                <a:cs typeface="Verdana"/>
                <a:sym typeface="Verdana"/>
              </a:endParaRPr>
            </a:p>
          </p:txBody>
        </p:sp>
      </p:grpSp>
      <p:grpSp>
        <p:nvGrpSpPr>
          <p:cNvPr id="5" name="Group 4"/>
          <p:cNvGrpSpPr/>
          <p:nvPr/>
        </p:nvGrpSpPr>
        <p:grpSpPr>
          <a:xfrm>
            <a:off x="2226683" y="1126982"/>
            <a:ext cx="8224328" cy="247135"/>
            <a:chOff x="2106820" y="1571291"/>
            <a:chExt cx="8224328" cy="247135"/>
          </a:xfrm>
        </p:grpSpPr>
        <p:sp>
          <p:nvSpPr>
            <p:cNvPr id="115" name="Shape 115"/>
            <p:cNvSpPr/>
            <p:nvPr/>
          </p:nvSpPr>
          <p:spPr>
            <a:xfrm>
              <a:off x="2106820" y="1571291"/>
              <a:ext cx="8224328" cy="24713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b="0" i="0" u="none" strike="noStrike" cap="none">
                <a:solidFill>
                  <a:srgbClr val="FFFFFF"/>
                </a:solidFill>
                <a:latin typeface="Verdana"/>
                <a:ea typeface="Verdana"/>
                <a:cs typeface="Verdana"/>
                <a:sym typeface="Verdana"/>
              </a:endParaRPr>
            </a:p>
          </p:txBody>
        </p:sp>
        <p:sp>
          <p:nvSpPr>
            <p:cNvPr id="116" name="Shape 116"/>
            <p:cNvSpPr/>
            <p:nvPr/>
          </p:nvSpPr>
          <p:spPr>
            <a:xfrm>
              <a:off x="2106820" y="1571291"/>
              <a:ext cx="7765665" cy="24713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b="0" i="0" u="none" strike="noStrike" cap="none">
                <a:solidFill>
                  <a:srgbClr val="FFFFFF"/>
                </a:solidFill>
                <a:latin typeface="Verdana"/>
                <a:ea typeface="Verdana"/>
                <a:cs typeface="Verdana"/>
                <a:sym typeface="Verdana"/>
              </a:endParaRPr>
            </a:p>
          </p:txBody>
        </p:sp>
      </p:grpSp>
      <p:sp>
        <p:nvSpPr>
          <p:cNvPr id="117" name="Shape 117"/>
          <p:cNvSpPr txBox="1"/>
          <p:nvPr/>
        </p:nvSpPr>
        <p:spPr>
          <a:xfrm>
            <a:off x="1278442" y="3429746"/>
            <a:ext cx="10120810" cy="1554146"/>
          </a:xfrm>
          <a:prstGeom prst="rect">
            <a:avLst/>
          </a:prstGeom>
          <a:noFill/>
          <a:ln>
            <a:noFill/>
          </a:ln>
        </p:spPr>
        <p:txBody>
          <a:bodyPr spcFirstLastPara="1" wrap="square" lIns="91425" tIns="91425" rIns="91425" bIns="91425" anchor="t" anchorCtr="0">
            <a:noAutofit/>
          </a:bodyPr>
          <a:lstStyle/>
          <a:p>
            <a:pPr lvl="0" algn="ctr"/>
            <a:endParaRPr lang="en-US" sz="2400" b="1" dirty="0">
              <a:solidFill>
                <a:srgbClr val="4C4C4C"/>
              </a:solidFill>
              <a:highlight>
                <a:srgbClr val="FFFFFF"/>
              </a:highlight>
              <a:ea typeface="Verdana"/>
              <a:cs typeface="Verdana"/>
              <a:sym typeface="Verdana"/>
            </a:endParaRPr>
          </a:p>
          <a:p>
            <a:pPr lvl="0" algn="ctr"/>
            <a:r>
              <a:rPr lang="en-US" sz="2400" b="1" dirty="0">
                <a:solidFill>
                  <a:schemeClr val="tx1">
                    <a:lumMod val="75000"/>
                    <a:lumOff val="25000"/>
                  </a:schemeClr>
                </a:solidFill>
                <a:highlight>
                  <a:srgbClr val="FFFFFF"/>
                </a:highlight>
                <a:ea typeface="Verdana"/>
                <a:cs typeface="Verdana"/>
                <a:sym typeface="Verdana"/>
              </a:rPr>
              <a:t>MONIRA ESSA ALOUD,  SARA AL-RASHOOD, </a:t>
            </a:r>
            <a:r>
              <a:rPr lang="en-US" sz="2400" b="1" dirty="0">
                <a:solidFill>
                  <a:schemeClr val="accent2">
                    <a:lumMod val="75000"/>
                  </a:schemeClr>
                </a:solidFill>
                <a:highlight>
                  <a:srgbClr val="FFFFFF"/>
                </a:highlight>
                <a:ea typeface="Verdana"/>
                <a:cs typeface="Verdana"/>
                <a:sym typeface="Verdana"/>
              </a:rPr>
              <a:t>INA GANGULI </a:t>
            </a:r>
            <a:r>
              <a:rPr lang="en-US" sz="2400" b="1" dirty="0">
                <a:solidFill>
                  <a:schemeClr val="tx1">
                    <a:lumMod val="75000"/>
                    <a:lumOff val="25000"/>
                  </a:schemeClr>
                </a:solidFill>
                <a:highlight>
                  <a:srgbClr val="FFFFFF"/>
                </a:highlight>
                <a:ea typeface="Verdana"/>
                <a:cs typeface="Verdana"/>
                <a:sym typeface="Verdana"/>
              </a:rPr>
              <a:t>and BASIT ZAFAR                 </a:t>
            </a:r>
          </a:p>
          <a:p>
            <a:pPr lvl="0" algn="ctr"/>
            <a:r>
              <a:rPr lang="en-US" sz="2400" b="1" dirty="0">
                <a:solidFill>
                  <a:schemeClr val="tx1">
                    <a:lumMod val="65000"/>
                    <a:lumOff val="35000"/>
                  </a:schemeClr>
                </a:solidFill>
                <a:highlight>
                  <a:srgbClr val="FFFFFF"/>
                </a:highlight>
                <a:ea typeface="Verdana"/>
                <a:cs typeface="Verdana"/>
                <a:sym typeface="Verdana"/>
              </a:rPr>
              <a:t>   King Saud Univ.             King Saud Univ.       </a:t>
            </a:r>
            <a:r>
              <a:rPr lang="en-US" sz="2400" b="1" dirty="0">
                <a:solidFill>
                  <a:schemeClr val="accent2">
                    <a:lumMod val="75000"/>
                  </a:schemeClr>
                </a:solidFill>
                <a:highlight>
                  <a:srgbClr val="FFFFFF"/>
                </a:highlight>
                <a:ea typeface="Verdana"/>
                <a:cs typeface="Verdana"/>
                <a:sym typeface="Verdana"/>
              </a:rPr>
              <a:t>UMass Amherst   </a:t>
            </a:r>
            <a:r>
              <a:rPr lang="en-US" sz="2400" b="1" dirty="0">
                <a:solidFill>
                  <a:schemeClr val="tx1">
                    <a:lumMod val="65000"/>
                    <a:lumOff val="35000"/>
                  </a:schemeClr>
                </a:solidFill>
                <a:highlight>
                  <a:srgbClr val="FFFFFF"/>
                </a:highlight>
                <a:ea typeface="Verdana"/>
                <a:cs typeface="Verdana"/>
                <a:sym typeface="Verdana"/>
              </a:rPr>
              <a:t>Univ. of Michigan</a:t>
            </a:r>
          </a:p>
          <a:p>
            <a:pPr lvl="0" algn="ctr"/>
            <a:r>
              <a:rPr lang="en-US" sz="2400" b="1" dirty="0">
                <a:solidFill>
                  <a:schemeClr val="tx1">
                    <a:lumMod val="65000"/>
                    <a:lumOff val="35000"/>
                  </a:schemeClr>
                </a:solidFill>
                <a:highlight>
                  <a:srgbClr val="FFFFFF"/>
                </a:highlight>
                <a:ea typeface="Verdana"/>
                <a:cs typeface="Verdana"/>
                <a:sym typeface="Verdana"/>
              </a:rPr>
              <a:t>		</a:t>
            </a:r>
            <a:endParaRPr lang="en-US" sz="2400" b="1" dirty="0">
              <a:solidFill>
                <a:srgbClr val="4C4C4C"/>
              </a:solidFill>
              <a:highlight>
                <a:srgbClr val="FFFFFF"/>
              </a:highlight>
              <a:ea typeface="Verdana"/>
              <a:cs typeface="Verdana"/>
              <a:sym typeface="Verdana"/>
            </a:endParaRPr>
          </a:p>
          <a:p>
            <a:pPr lvl="0" algn="ctr"/>
            <a:endParaRPr lang="en-US" sz="2400" b="1" dirty="0">
              <a:solidFill>
                <a:schemeClr val="tx1">
                  <a:lumMod val="65000"/>
                  <a:lumOff val="35000"/>
                </a:schemeClr>
              </a:solidFill>
              <a:highlight>
                <a:srgbClr val="FFFFFF"/>
              </a:highlight>
              <a:ea typeface="Verdana"/>
              <a:cs typeface="Verdana"/>
              <a:sym typeface="Verdana"/>
            </a:endParaRPr>
          </a:p>
          <a:p>
            <a:pPr algn="ctr"/>
            <a:r>
              <a:rPr lang="en-US" sz="2400" b="1" i="1" dirty="0">
                <a:solidFill>
                  <a:schemeClr val="tx1">
                    <a:lumMod val="65000"/>
                    <a:lumOff val="35000"/>
                  </a:schemeClr>
                </a:solidFill>
                <a:ea typeface="Verdana"/>
                <a:cs typeface="Verdana"/>
                <a:sym typeface="Verdana"/>
              </a:rPr>
              <a:t>The World Bank</a:t>
            </a:r>
            <a:r>
              <a:rPr lang="en-US" sz="2400" b="1" i="1" dirty="0">
                <a:solidFill>
                  <a:schemeClr val="tx1">
                    <a:lumMod val="65000"/>
                    <a:lumOff val="35000"/>
                  </a:schemeClr>
                </a:solidFill>
                <a:highlight>
                  <a:srgbClr val="FFFFFF"/>
                </a:highlight>
                <a:ea typeface="Verdana"/>
                <a:cs typeface="Verdana"/>
                <a:sym typeface="Verdana"/>
              </a:rPr>
              <a:t>, </a:t>
            </a:r>
            <a:r>
              <a:rPr lang="en-US" sz="2400" b="1" i="1" dirty="0">
                <a:solidFill>
                  <a:schemeClr val="tx1">
                    <a:lumMod val="65000"/>
                    <a:lumOff val="35000"/>
                  </a:schemeClr>
                </a:solidFill>
                <a:ea typeface="Verdana"/>
                <a:cs typeface="Verdana"/>
                <a:sym typeface="Verdana"/>
              </a:rPr>
              <a:t>MENA Seminar Series</a:t>
            </a:r>
          </a:p>
          <a:p>
            <a:pPr lvl="0" algn="ctr"/>
            <a:r>
              <a:rPr lang="en-US" sz="2400" b="1" dirty="0">
                <a:solidFill>
                  <a:schemeClr val="tx1">
                    <a:lumMod val="65000"/>
                    <a:lumOff val="35000"/>
                  </a:schemeClr>
                </a:solidFill>
                <a:highlight>
                  <a:srgbClr val="FFFFFF"/>
                </a:highlight>
                <a:ea typeface="Verdana"/>
                <a:cs typeface="Verdana"/>
                <a:sym typeface="Verdana"/>
              </a:rPr>
              <a:t>September 21, 2023</a:t>
            </a:r>
          </a:p>
        </p:txBody>
      </p:sp>
      <p:sp>
        <p:nvSpPr>
          <p:cNvPr id="6" name="AutoShape 4" descr="mage result for king saud university"/>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669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 Info about labor market</a:t>
            </a:r>
          </a:p>
        </p:txBody>
      </p:sp>
      <p:sp>
        <p:nvSpPr>
          <p:cNvPr id="3" name="Text Placeholder 2"/>
          <p:cNvSpPr>
            <a:spLocks noGrp="1"/>
          </p:cNvSpPr>
          <p:nvPr>
            <p:ph type="body" idx="1"/>
          </p:nvPr>
        </p:nvSpPr>
        <p:spPr>
          <a:xfrm>
            <a:off x="838200" y="1232037"/>
            <a:ext cx="11049000" cy="5119335"/>
          </a:xfrm>
          <a:ln>
            <a:solidFill>
              <a:schemeClr val="tx2">
                <a:lumMod val="50000"/>
              </a:schemeClr>
            </a:solidFill>
          </a:ln>
        </p:spPr>
        <p:txBody>
          <a:bodyPr>
            <a:normAutofit lnSpcReduction="10000"/>
          </a:bodyPr>
          <a:lstStyle/>
          <a:p>
            <a:pPr marL="50800" indent="0">
              <a:buNone/>
            </a:pPr>
            <a:r>
              <a:rPr lang="en-US" sz="2000" i="1" u="sng" dirty="0"/>
              <a:t>Here is some information about your KSU peers’ plans:       </a:t>
            </a:r>
            <a:endParaRPr lang="en-US" sz="2000" u="sng" dirty="0"/>
          </a:p>
          <a:p>
            <a:pPr marL="50800" indent="0">
              <a:buNone/>
            </a:pPr>
            <a:r>
              <a:rPr lang="en-US" sz="2000" i="1" dirty="0"/>
              <a:t>In a survey we conducted earlier this year</a:t>
            </a:r>
            <a:r>
              <a:rPr lang="en-US" sz="2000" dirty="0"/>
              <a:t> </a:t>
            </a:r>
            <a:r>
              <a:rPr lang="en-US" sz="2000" i="1" dirty="0"/>
              <a:t>, female students at KSU reported a very high likelihood, 80%, of working for pay when they are 25 years old. We also found that KSU female students, on average, expect to get married by age 25, and to have their first child by age 28.  </a:t>
            </a:r>
            <a:endParaRPr lang="en-US" sz="2000" dirty="0"/>
          </a:p>
          <a:p>
            <a:pPr marL="50800" indent="0">
              <a:buNone/>
            </a:pPr>
            <a:r>
              <a:rPr lang="en-US" sz="2000" i="1" u="sng" dirty="0"/>
              <a:t>Here are some statistics about monthly wages.</a:t>
            </a:r>
            <a:r>
              <a:rPr lang="en-US" sz="2000" i="1" dirty="0"/>
              <a:t>   	</a:t>
            </a:r>
            <a:endParaRPr lang="en-US" sz="2000" dirty="0"/>
          </a:p>
          <a:p>
            <a:pPr marL="50800" indent="0">
              <a:buNone/>
            </a:pPr>
            <a:r>
              <a:rPr lang="en-US" sz="2000" i="1" dirty="0"/>
              <a:t>The average monthly wages of Saudi female workers with a college degree in 2017 was 10,072 riyals per month. </a:t>
            </a:r>
            <a:endParaRPr lang="en-US" sz="2000" dirty="0"/>
          </a:p>
          <a:p>
            <a:pPr marL="50800" indent="0">
              <a:buNone/>
            </a:pPr>
            <a:r>
              <a:rPr lang="en-US" sz="2000" i="1" u="sng" dirty="0"/>
              <a:t>Here is some information about the Hafiz job assistance program administered by the Human Resources Development Fund (HRDF): </a:t>
            </a:r>
            <a:endParaRPr lang="en-US" sz="2000" u="sng" dirty="0"/>
          </a:p>
          <a:p>
            <a:pPr marL="50800" indent="0">
              <a:buNone/>
            </a:pPr>
            <a:r>
              <a:rPr lang="en-US" sz="2000" i="1" dirty="0"/>
              <a:t>The Hafiz ‘Searching for Employment’ program provides training and motivational services and financial assistance of up to 2,000 SAR monthly in order to support and enable job search among Saudis. Job seekers enrolled in Hafiz gain access to job placement centers, TAQAT-online job postings, </a:t>
            </a:r>
            <a:r>
              <a:rPr lang="en-US" sz="2000" i="1" dirty="0" err="1"/>
              <a:t>Liqaat</a:t>
            </a:r>
            <a:r>
              <a:rPr lang="en-US" sz="2000" i="1" dirty="0"/>
              <a:t> career fairs, numerous education and training offerings, and many more services. They also receive financial support, provided for a period of 1 year, to ease the financial strain of unemployment and allow them to fully focus on finding work. 	</a:t>
            </a:r>
            <a:endParaRPr lang="en-US" sz="2000" dirty="0"/>
          </a:p>
          <a:p>
            <a:pPr marL="50800" indent="0">
              <a:buNone/>
            </a:pPr>
            <a:r>
              <a:rPr lang="en-US" sz="1600" dirty="0"/>
              <a:t> </a:t>
            </a:r>
          </a:p>
        </p:txBody>
      </p:sp>
    </p:spTree>
    <p:extLst>
      <p:ext uri="{BB962C8B-B14F-4D97-AF65-F5344CB8AC3E}">
        <p14:creationId xmlns:p14="http://schemas.microsoft.com/office/powerpoint/2010/main" val="38000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T2: Info + parents prime</a:t>
            </a:r>
          </a:p>
        </p:txBody>
      </p:sp>
      <p:sp>
        <p:nvSpPr>
          <p:cNvPr id="3" name="Text Placeholder 2"/>
          <p:cNvSpPr>
            <a:spLocks noGrp="1"/>
          </p:cNvSpPr>
          <p:nvPr>
            <p:ph type="body" idx="1"/>
          </p:nvPr>
        </p:nvSpPr>
        <p:spPr>
          <a:ln>
            <a:solidFill>
              <a:schemeClr val="tx2">
                <a:lumMod val="50000"/>
              </a:schemeClr>
            </a:solidFill>
          </a:ln>
        </p:spPr>
        <p:txBody>
          <a:bodyPr>
            <a:normAutofit lnSpcReduction="10000"/>
          </a:bodyPr>
          <a:lstStyle/>
          <a:p>
            <a:pPr marL="50800" indent="0">
              <a:buNone/>
            </a:pPr>
            <a:r>
              <a:rPr lang="en-US" sz="2400" i="1" dirty="0"/>
              <a:t>“The answers you provide in this section might be helpful for you in discussing your post-college plans and career options with your parents.</a:t>
            </a:r>
            <a:r>
              <a:rPr lang="en-US" sz="2400" dirty="0"/>
              <a:t>” </a:t>
            </a:r>
          </a:p>
          <a:p>
            <a:pPr marL="50800" indent="0">
              <a:buNone/>
            </a:pPr>
            <a:endParaRPr lang="en-US" sz="2400" dirty="0"/>
          </a:p>
          <a:p>
            <a:pPr marL="50800" indent="0">
              <a:buNone/>
            </a:pPr>
            <a:r>
              <a:rPr lang="en-US" sz="2400" i="1" dirty="0"/>
              <a:t>“Would you be interested in having a summary of your answers be shared with your parents?” </a:t>
            </a:r>
          </a:p>
          <a:p>
            <a:pPr marL="50800" indent="0">
              <a:buNone/>
            </a:pPr>
            <a:endParaRPr lang="en-US" sz="2400" dirty="0"/>
          </a:p>
          <a:p>
            <a:pPr marL="50800" indent="0">
              <a:buNone/>
            </a:pPr>
            <a:r>
              <a:rPr lang="en-US" sz="2400" i="1" dirty="0"/>
              <a:t>“What would be the best way of sharing this information with your parents?”</a:t>
            </a:r>
            <a:endParaRPr lang="en-US" sz="2400" dirty="0"/>
          </a:p>
          <a:p>
            <a:pPr marL="50800" indent="0">
              <a:buNone/>
            </a:pPr>
            <a:endParaRPr lang="en-US" sz="1800" dirty="0"/>
          </a:p>
          <a:p>
            <a:pPr marL="50800" indent="0">
              <a:buNone/>
            </a:pPr>
            <a:r>
              <a:rPr lang="en-US" sz="2400" u="sng" dirty="0"/>
              <a:t>Note that the students’ answers were not actually shared with their parents</a:t>
            </a:r>
          </a:p>
          <a:p>
            <a:pPr marL="50800" indent="0">
              <a:buNone/>
            </a:pPr>
            <a:r>
              <a:rPr lang="en-US" sz="1800" dirty="0"/>
              <a:t> </a:t>
            </a:r>
          </a:p>
        </p:txBody>
      </p:sp>
      <p:sp>
        <p:nvSpPr>
          <p:cNvPr id="4" name="Text Placeholder 3"/>
          <p:cNvSpPr>
            <a:spLocks noGrp="1"/>
          </p:cNvSpPr>
          <p:nvPr>
            <p:ph type="body" idx="2"/>
          </p:nvPr>
        </p:nvSpPr>
        <p:spPr/>
        <p:txBody>
          <a:bodyPr/>
          <a:lstStyle/>
          <a:p>
            <a:endParaRPr lang="en-US" dirty="0"/>
          </a:p>
        </p:txBody>
      </p:sp>
    </p:spTree>
    <p:extLst>
      <p:ext uri="{BB962C8B-B14F-4D97-AF65-F5344CB8AC3E}">
        <p14:creationId xmlns:p14="http://schemas.microsoft.com/office/powerpoint/2010/main" val="189208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Text Placeholder 2"/>
          <p:cNvSpPr>
            <a:spLocks noGrp="1"/>
          </p:cNvSpPr>
          <p:nvPr>
            <p:ph type="body" idx="1"/>
          </p:nvPr>
        </p:nvSpPr>
        <p:spPr/>
        <p:txBody>
          <a:bodyPr/>
          <a:lstStyle/>
          <a:p>
            <a:r>
              <a:rPr lang="en-US" dirty="0"/>
              <a:t>Students have much higher expectations of working than the actual female LFP among older generations </a:t>
            </a:r>
          </a:p>
          <a:p>
            <a:r>
              <a:rPr lang="en-US" dirty="0"/>
              <a:t>Respondents’ beliefs about themselves are significantly higher than their corresponding population beliefs </a:t>
            </a:r>
          </a:p>
          <a:p>
            <a:pPr lvl="1"/>
            <a:r>
              <a:rPr lang="en-US" dirty="0"/>
              <a:t>Self-belief of working at the age of 25 was 67.7% </a:t>
            </a:r>
          </a:p>
          <a:p>
            <a:pPr lvl="1"/>
            <a:r>
              <a:rPr lang="en-US" dirty="0"/>
              <a:t>Belief of </a:t>
            </a:r>
            <a:r>
              <a:rPr lang="en-US" i="1" dirty="0"/>
              <a:t>other </a:t>
            </a:r>
            <a:r>
              <a:rPr lang="en-US" dirty="0"/>
              <a:t>KSU students working at age 25 was 54.2%</a:t>
            </a:r>
          </a:p>
          <a:p>
            <a:pPr lvl="1"/>
            <a:endParaRPr lang="en-US" dirty="0"/>
          </a:p>
        </p:txBody>
      </p:sp>
      <p:sp>
        <p:nvSpPr>
          <p:cNvPr id="4" name="Text Placeholder 3"/>
          <p:cNvSpPr>
            <a:spLocks noGrp="1"/>
          </p:cNvSpPr>
          <p:nvPr>
            <p:ph type="body" idx="2"/>
          </p:nvPr>
        </p:nvSpPr>
        <p:spPr/>
        <p:txBody>
          <a:bodyPr/>
          <a:lstStyle/>
          <a:p>
            <a:r>
              <a:rPr lang="en-US" sz="1800" dirty="0"/>
              <a:t>High labor market aspirations</a:t>
            </a:r>
          </a:p>
        </p:txBody>
      </p:sp>
    </p:spTree>
    <p:extLst>
      <p:ext uri="{BB962C8B-B14F-4D97-AF65-F5344CB8AC3E}">
        <p14:creationId xmlns:p14="http://schemas.microsoft.com/office/powerpoint/2010/main" val="136483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68536198"/>
              </p:ext>
            </p:extLst>
          </p:nvPr>
        </p:nvGraphicFramePr>
        <p:xfrm>
          <a:off x="1286407" y="1671490"/>
          <a:ext cx="9329057" cy="3338472"/>
        </p:xfrm>
        <a:graphic>
          <a:graphicData uri="http://schemas.openxmlformats.org/drawingml/2006/table">
            <a:tbl>
              <a:tblPr firstRow="1" firstCol="1" bandRow="1">
                <a:tableStyleId>{5DA37D80-6434-44D0-A028-1B22A696006F}</a:tableStyleId>
              </a:tblPr>
              <a:tblGrid>
                <a:gridCol w="3713693">
                  <a:extLst>
                    <a:ext uri="{9D8B030D-6E8A-4147-A177-3AD203B41FA5}">
                      <a16:colId xmlns:a16="http://schemas.microsoft.com/office/drawing/2014/main" val="20000"/>
                    </a:ext>
                  </a:extLst>
                </a:gridCol>
                <a:gridCol w="1146124">
                  <a:extLst>
                    <a:ext uri="{9D8B030D-6E8A-4147-A177-3AD203B41FA5}">
                      <a16:colId xmlns:a16="http://schemas.microsoft.com/office/drawing/2014/main" val="20001"/>
                    </a:ext>
                  </a:extLst>
                </a:gridCol>
                <a:gridCol w="1146124">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146124">
                  <a:extLst>
                    <a:ext uri="{9D8B030D-6E8A-4147-A177-3AD203B41FA5}">
                      <a16:colId xmlns:a16="http://schemas.microsoft.com/office/drawing/2014/main" val="20004"/>
                    </a:ext>
                  </a:extLst>
                </a:gridCol>
                <a:gridCol w="1024467">
                  <a:extLst>
                    <a:ext uri="{9D8B030D-6E8A-4147-A177-3AD203B41FA5}">
                      <a16:colId xmlns:a16="http://schemas.microsoft.com/office/drawing/2014/main" val="20005"/>
                    </a:ext>
                  </a:extLst>
                </a:gridCol>
              </a:tblGrid>
              <a:tr h="536190">
                <a:tc>
                  <a:txBody>
                    <a:bodyPr/>
                    <a:lstStyle/>
                    <a:p>
                      <a:pPr marL="0" marR="0" algn="ctr">
                        <a:lnSpc>
                          <a:spcPct val="107000"/>
                        </a:lnSpc>
                        <a:spcBef>
                          <a:spcPts val="0"/>
                        </a:spcBef>
                        <a:spcAft>
                          <a:spcPts val="0"/>
                        </a:spcAft>
                      </a:pPr>
                      <a:r>
                        <a:rPr lang="en-US" sz="1600" dirty="0">
                          <a:effectLst/>
                        </a:rPr>
                        <a:t> </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All</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Control </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T1</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T2</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err="1">
                          <a:effectLst/>
                        </a:rPr>
                        <a:t>pvalue</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0"/>
                  </a:ext>
                </a:extLst>
              </a:tr>
              <a:tr h="331531">
                <a:tc>
                  <a:txBody>
                    <a:bodyPr/>
                    <a:lstStyle/>
                    <a:p>
                      <a:pPr>
                        <a:lnSpc>
                          <a:spcPct val="107000"/>
                        </a:lnSpc>
                      </a:pPr>
                      <a:endParaRPr lang="en-US" sz="1600" dirty="0">
                        <a:effectLst/>
                        <a:latin typeface="Calibri"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a:t>
                      </a:r>
                      <a:endParaRPr lang="en-US" sz="1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268095">
                <a:tc>
                  <a:txBody>
                    <a:bodyPr/>
                    <a:lstStyle/>
                    <a:p>
                      <a:pPr marL="0" marR="0">
                        <a:lnSpc>
                          <a:spcPct val="107000"/>
                        </a:lnSpc>
                        <a:spcBef>
                          <a:spcPts val="0"/>
                        </a:spcBef>
                        <a:spcAft>
                          <a:spcPts val="0"/>
                        </a:spcAft>
                      </a:pPr>
                      <a:endParaRPr lang="en-US" sz="1600" i="1" dirty="0">
                        <a:effectLst/>
                        <a:latin typeface="Calibri" charset="0"/>
                        <a:ea typeface="Calibri" charset="0"/>
                        <a:cs typeface="Times New Roman" charset="0"/>
                      </a:endParaRPr>
                    </a:p>
                  </a:txBody>
                  <a:tcPr marL="68580" marR="68580" marT="0" marB="0" anchor="b"/>
                </a:tc>
                <a:tc>
                  <a:txBody>
                    <a:bodyPr/>
                    <a:lstStyle/>
                    <a:p>
                      <a:pPr>
                        <a:lnSpc>
                          <a:spcPct val="107000"/>
                        </a:lnSpc>
                      </a:pPr>
                      <a:endParaRPr lang="en-US" sz="1600">
                        <a:effectLst/>
                        <a:latin typeface="Calibri" charset="0"/>
                      </a:endParaRPr>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extLst>
                  <a:ext uri="{0D108BD9-81ED-4DB2-BD59-A6C34878D82A}">
                    <a16:rowId xmlns:a16="http://schemas.microsoft.com/office/drawing/2014/main" val="10002"/>
                  </a:ext>
                </a:extLst>
              </a:tr>
              <a:tr h="363277">
                <a:tc>
                  <a:txBody>
                    <a:bodyPr/>
                    <a:lstStyle/>
                    <a:p>
                      <a:pPr marL="0" marR="0">
                        <a:lnSpc>
                          <a:spcPct val="107000"/>
                        </a:lnSpc>
                        <a:spcBef>
                          <a:spcPts val="0"/>
                        </a:spcBef>
                        <a:spcAft>
                          <a:spcPts val="0"/>
                        </a:spcAft>
                      </a:pPr>
                      <a:r>
                        <a:rPr lang="en-US" sz="1600" dirty="0">
                          <a:effectLst/>
                        </a:rPr>
                        <a:t>Belief about % Female Working</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54.38</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54.22</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54.44</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54.48</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0.9833</a:t>
                      </a:r>
                      <a:endParaRPr lang="en-US" sz="1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268095">
                <a:tc>
                  <a:txBody>
                    <a:bodyPr/>
                    <a:lstStyle/>
                    <a:p>
                      <a:pPr>
                        <a:lnSpc>
                          <a:spcPct val="107000"/>
                        </a:lnSpc>
                      </a:pPr>
                      <a:endParaRPr lang="en-US" sz="1600" dirty="0">
                        <a:effectLst/>
                        <a:latin typeface="Calibri" charset="0"/>
                      </a:endParaRPr>
                    </a:p>
                  </a:txBody>
                  <a:tcPr marL="68580" marR="68580" marT="0" marB="0" anchor="b"/>
                </a:tc>
                <a:tc>
                  <a:txBody>
                    <a:bodyPr/>
                    <a:lstStyle/>
                    <a:p>
                      <a:endParaRPr lang="en-US" dirty="0"/>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extLst>
                  <a:ext uri="{0D108BD9-81ED-4DB2-BD59-A6C34878D82A}">
                    <a16:rowId xmlns:a16="http://schemas.microsoft.com/office/drawing/2014/main" val="10004"/>
                  </a:ext>
                </a:extLst>
              </a:tr>
              <a:tr h="374162">
                <a:tc>
                  <a:txBody>
                    <a:bodyPr/>
                    <a:lstStyle/>
                    <a:p>
                      <a:pPr marL="0" marR="0">
                        <a:lnSpc>
                          <a:spcPct val="107000"/>
                        </a:lnSpc>
                        <a:spcBef>
                          <a:spcPts val="0"/>
                        </a:spcBef>
                        <a:spcAft>
                          <a:spcPts val="0"/>
                        </a:spcAft>
                      </a:pPr>
                      <a:r>
                        <a:rPr lang="en-US" sz="1600" dirty="0">
                          <a:effectLst/>
                        </a:rPr>
                        <a:t>Belief % Fem Working FT| Work</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47.59</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48.04</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47.38</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47.33</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0.8898</a:t>
                      </a:r>
                      <a:endParaRPr lang="en-US" sz="1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268095">
                <a:tc>
                  <a:txBody>
                    <a:bodyPr/>
                    <a:lstStyle/>
                    <a:p>
                      <a:pPr>
                        <a:lnSpc>
                          <a:spcPct val="107000"/>
                        </a:lnSpc>
                      </a:pPr>
                      <a:endParaRPr lang="en-US" sz="1600">
                        <a:effectLst/>
                        <a:latin typeface="Calibri" charset="0"/>
                      </a:endParaRPr>
                    </a:p>
                  </a:txBody>
                  <a:tcPr marL="68580" marR="68580" marT="0" marB="0" anchor="b"/>
                </a:tc>
                <a:tc>
                  <a:txBody>
                    <a:bodyPr/>
                    <a:lstStyle/>
                    <a:p>
                      <a:endParaRPr lang="en-US" dirty="0"/>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extLst>
                  <a:ext uri="{0D108BD9-81ED-4DB2-BD59-A6C34878D82A}">
                    <a16:rowId xmlns:a16="http://schemas.microsoft.com/office/drawing/2014/main" val="10006"/>
                  </a:ext>
                </a:extLst>
              </a:tr>
              <a:tr h="374162">
                <a:tc>
                  <a:txBody>
                    <a:bodyPr/>
                    <a:lstStyle/>
                    <a:p>
                      <a:pPr marL="0" marR="0">
                        <a:lnSpc>
                          <a:spcPct val="107000"/>
                        </a:lnSpc>
                        <a:spcBef>
                          <a:spcPts val="0"/>
                        </a:spcBef>
                        <a:spcAft>
                          <a:spcPts val="0"/>
                        </a:spcAft>
                      </a:pPr>
                      <a:r>
                        <a:rPr lang="en-US" sz="1600">
                          <a:effectLst/>
                        </a:rPr>
                        <a:t>Belief about % Females Working FT</a:t>
                      </a:r>
                      <a:endParaRPr lang="en-US" sz="160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27.88</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27.97</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27.81</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27.85</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0.9933</a:t>
                      </a:r>
                      <a:endParaRPr lang="en-US" sz="1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7"/>
                  </a:ext>
                </a:extLst>
              </a:tr>
              <a:tr h="268095">
                <a:tc>
                  <a:txBody>
                    <a:bodyPr/>
                    <a:lstStyle/>
                    <a:p>
                      <a:pPr>
                        <a:lnSpc>
                          <a:spcPct val="107000"/>
                        </a:lnSpc>
                      </a:pPr>
                      <a:endParaRPr lang="en-US" sz="1600">
                        <a:effectLst/>
                        <a:latin typeface="Calibri" charset="0"/>
                      </a:endParaRPr>
                    </a:p>
                  </a:txBody>
                  <a:tcPr marL="68580" marR="68580" marT="0" marB="0" anchor="b"/>
                </a:tc>
                <a:tc>
                  <a:txBody>
                    <a:bodyPr/>
                    <a:lstStyle/>
                    <a:p>
                      <a:endParaRPr lang="en-US" dirty="0"/>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extLst>
                  <a:ext uri="{0D108BD9-81ED-4DB2-BD59-A6C34878D82A}">
                    <a16:rowId xmlns:a16="http://schemas.microsoft.com/office/drawing/2014/main" val="10008"/>
                  </a:ext>
                </a:extLst>
              </a:tr>
              <a:tr h="268095">
                <a:tc>
                  <a:txBody>
                    <a:bodyPr/>
                    <a:lstStyle/>
                    <a:p>
                      <a:pPr marL="0" marR="0">
                        <a:lnSpc>
                          <a:spcPct val="107000"/>
                        </a:lnSpc>
                        <a:spcBef>
                          <a:spcPts val="0"/>
                        </a:spcBef>
                        <a:spcAft>
                          <a:spcPts val="0"/>
                        </a:spcAft>
                      </a:pPr>
                      <a:r>
                        <a:rPr lang="en-US" sz="1600">
                          <a:effectLst/>
                        </a:rPr>
                        <a:t>Belief about Monthly Earnings</a:t>
                      </a:r>
                      <a:endParaRPr lang="en-US" sz="160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6027.13</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6098.31</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6031.25</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5948.75</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0.8261</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5" name="Title 1"/>
          <p:cNvSpPr>
            <a:spLocks noGrp="1"/>
          </p:cNvSpPr>
          <p:nvPr>
            <p:ph type="title"/>
          </p:nvPr>
        </p:nvSpPr>
        <p:spPr/>
        <p:txBody>
          <a:bodyPr/>
          <a:lstStyle/>
          <a:p>
            <a:r>
              <a:rPr lang="en-US" dirty="0"/>
              <a:t>Population Beliefs</a:t>
            </a:r>
          </a:p>
        </p:txBody>
      </p:sp>
    </p:spTree>
    <p:extLst>
      <p:ext uri="{BB962C8B-B14F-4D97-AF65-F5344CB8AC3E}">
        <p14:creationId xmlns:p14="http://schemas.microsoft.com/office/powerpoint/2010/main" val="1788847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3356972"/>
              </p:ext>
            </p:extLst>
          </p:nvPr>
        </p:nvGraphicFramePr>
        <p:xfrm>
          <a:off x="1333500" y="1404073"/>
          <a:ext cx="9524999" cy="3978723"/>
        </p:xfrm>
        <a:graphic>
          <a:graphicData uri="http://schemas.openxmlformats.org/drawingml/2006/table">
            <a:tbl>
              <a:tblPr firstRow="1" firstCol="1" bandRow="1">
                <a:tableStyleId>{5DA37D80-6434-44D0-A028-1B22A696006F}</a:tableStyleId>
              </a:tblPr>
              <a:tblGrid>
                <a:gridCol w="3451469">
                  <a:extLst>
                    <a:ext uri="{9D8B030D-6E8A-4147-A177-3AD203B41FA5}">
                      <a16:colId xmlns:a16="http://schemas.microsoft.com/office/drawing/2014/main" val="20000"/>
                    </a:ext>
                  </a:extLst>
                </a:gridCol>
                <a:gridCol w="1287710">
                  <a:extLst>
                    <a:ext uri="{9D8B030D-6E8A-4147-A177-3AD203B41FA5}">
                      <a16:colId xmlns:a16="http://schemas.microsoft.com/office/drawing/2014/main" val="20001"/>
                    </a:ext>
                  </a:extLst>
                </a:gridCol>
                <a:gridCol w="1287710">
                  <a:extLst>
                    <a:ext uri="{9D8B030D-6E8A-4147-A177-3AD203B41FA5}">
                      <a16:colId xmlns:a16="http://schemas.microsoft.com/office/drawing/2014/main" val="20002"/>
                    </a:ext>
                  </a:extLst>
                </a:gridCol>
                <a:gridCol w="1287710">
                  <a:extLst>
                    <a:ext uri="{9D8B030D-6E8A-4147-A177-3AD203B41FA5}">
                      <a16:colId xmlns:a16="http://schemas.microsoft.com/office/drawing/2014/main" val="20003"/>
                    </a:ext>
                  </a:extLst>
                </a:gridCol>
                <a:gridCol w="1287710">
                  <a:extLst>
                    <a:ext uri="{9D8B030D-6E8A-4147-A177-3AD203B41FA5}">
                      <a16:colId xmlns:a16="http://schemas.microsoft.com/office/drawing/2014/main" val="20004"/>
                    </a:ext>
                  </a:extLst>
                </a:gridCol>
                <a:gridCol w="922690">
                  <a:extLst>
                    <a:ext uri="{9D8B030D-6E8A-4147-A177-3AD203B41FA5}">
                      <a16:colId xmlns:a16="http://schemas.microsoft.com/office/drawing/2014/main" val="20005"/>
                    </a:ext>
                  </a:extLst>
                </a:gridCol>
              </a:tblGrid>
              <a:tr h="632282">
                <a:tc>
                  <a:txBody>
                    <a:bodyPr/>
                    <a:lstStyle/>
                    <a:p>
                      <a:pPr marL="0" marR="0" algn="ctr">
                        <a:lnSpc>
                          <a:spcPct val="107000"/>
                        </a:lnSpc>
                        <a:spcBef>
                          <a:spcPts val="0"/>
                        </a:spcBef>
                        <a:spcAft>
                          <a:spcPts val="0"/>
                        </a:spcAft>
                      </a:pPr>
                      <a:r>
                        <a:rPr lang="en-US" sz="1600" dirty="0">
                          <a:effectLst/>
                        </a:rPr>
                        <a:t> </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All</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Control </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T1</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T2</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err="1">
                          <a:effectLst/>
                        </a:rPr>
                        <a:t>pvalue</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0"/>
                  </a:ext>
                </a:extLst>
              </a:tr>
              <a:tr h="261608">
                <a:tc>
                  <a:txBody>
                    <a:bodyPr/>
                    <a:lstStyle/>
                    <a:p>
                      <a:pPr>
                        <a:lnSpc>
                          <a:spcPct val="107000"/>
                        </a:lnSpc>
                      </a:pPr>
                      <a:endParaRPr lang="en-US" sz="1600" dirty="0">
                        <a:effectLst/>
                        <a:latin typeface="Calibri"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a:t>
                      </a:r>
                      <a:endParaRPr lang="en-US" sz="1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274369">
                <a:tc>
                  <a:txBody>
                    <a:bodyPr/>
                    <a:lstStyle/>
                    <a:p>
                      <a:pPr marL="0" marR="0">
                        <a:lnSpc>
                          <a:spcPct val="107000"/>
                        </a:lnSpc>
                        <a:spcBef>
                          <a:spcPts val="0"/>
                        </a:spcBef>
                        <a:spcAft>
                          <a:spcPts val="0"/>
                        </a:spcAft>
                      </a:pPr>
                      <a:r>
                        <a:rPr lang="en-US" sz="1600" dirty="0">
                          <a:effectLst/>
                        </a:rPr>
                        <a:t>Self Beliefs</a:t>
                      </a:r>
                      <a:endParaRPr lang="en-US" sz="1600" i="1" dirty="0">
                        <a:effectLst/>
                        <a:latin typeface="Calibri" charset="0"/>
                        <a:ea typeface="Calibri" charset="0"/>
                        <a:cs typeface="Times New Roman" charset="0"/>
                      </a:endParaRPr>
                    </a:p>
                  </a:txBody>
                  <a:tcPr marL="68580" marR="68580" marT="0" marB="0" anchor="b"/>
                </a:tc>
                <a:tc>
                  <a:txBody>
                    <a:bodyPr/>
                    <a:lstStyle/>
                    <a:p>
                      <a:pPr>
                        <a:lnSpc>
                          <a:spcPct val="107000"/>
                        </a:lnSpc>
                      </a:pPr>
                      <a:endParaRPr lang="en-US" sz="1600" dirty="0">
                        <a:effectLst/>
                        <a:latin typeface="Calibri" charset="0"/>
                      </a:endParaRPr>
                    </a:p>
                  </a:txBody>
                  <a:tcPr marL="68580" marR="68580" marT="0" marB="0" anchor="ctr"/>
                </a:tc>
                <a:tc>
                  <a:txBody>
                    <a:bodyPr/>
                    <a:lstStyle/>
                    <a:p>
                      <a:pPr>
                        <a:lnSpc>
                          <a:spcPct val="107000"/>
                        </a:lnSpc>
                      </a:pPr>
                      <a:endParaRPr lang="en-US" sz="1600" dirty="0">
                        <a:effectLst/>
                        <a:latin typeface="Calibri" charset="0"/>
                      </a:endParaRPr>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extLst>
                  <a:ext uri="{0D108BD9-81ED-4DB2-BD59-A6C34878D82A}">
                    <a16:rowId xmlns:a16="http://schemas.microsoft.com/office/drawing/2014/main" val="10002"/>
                  </a:ext>
                </a:extLst>
              </a:tr>
              <a:tr h="496876">
                <a:tc>
                  <a:txBody>
                    <a:bodyPr/>
                    <a:lstStyle/>
                    <a:p>
                      <a:pPr marL="0" marR="0">
                        <a:lnSpc>
                          <a:spcPct val="107000"/>
                        </a:lnSpc>
                        <a:spcBef>
                          <a:spcPts val="0"/>
                        </a:spcBef>
                        <a:spcAft>
                          <a:spcPts val="0"/>
                        </a:spcAft>
                      </a:pPr>
                      <a:r>
                        <a:rPr lang="en-US" sz="1600" dirty="0">
                          <a:effectLst/>
                        </a:rPr>
                        <a:t>% Chance of Working at Age 25</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69.40***</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67.74***</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70.38***</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70.17***</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0.2746</a:t>
                      </a:r>
                      <a:endParaRPr lang="en-US" sz="1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261608">
                <a:tc>
                  <a:txBody>
                    <a:bodyPr/>
                    <a:lstStyle/>
                    <a:p>
                      <a:pPr>
                        <a:lnSpc>
                          <a:spcPct val="107000"/>
                        </a:lnSpc>
                      </a:pPr>
                      <a:endParaRPr lang="en-US" sz="1600" dirty="0">
                        <a:effectLst/>
                        <a:latin typeface="Calibri" charset="0"/>
                      </a:endParaRPr>
                    </a:p>
                  </a:txBody>
                  <a:tcPr marL="68580" marR="68580" marT="0" marB="0" anchor="b"/>
                </a:tc>
                <a:tc>
                  <a:txBody>
                    <a:bodyPr/>
                    <a:lstStyle/>
                    <a:p>
                      <a:endParaRPr lang="en-US" dirty="0"/>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10004"/>
                  </a:ext>
                </a:extLst>
              </a:tr>
              <a:tr h="496876">
                <a:tc>
                  <a:txBody>
                    <a:bodyPr/>
                    <a:lstStyle/>
                    <a:p>
                      <a:pPr marL="0" marR="0">
                        <a:lnSpc>
                          <a:spcPct val="107000"/>
                        </a:lnSpc>
                        <a:spcBef>
                          <a:spcPts val="0"/>
                        </a:spcBef>
                        <a:spcAft>
                          <a:spcPts val="0"/>
                        </a:spcAft>
                      </a:pPr>
                      <a:r>
                        <a:rPr lang="en-US" sz="1600" dirty="0">
                          <a:effectLst/>
                        </a:rPr>
                        <a:t>%Chance of Working FT| Working</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64.48***</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60.95***</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64.77***</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67.89***</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0.0027</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261608">
                <a:tc>
                  <a:txBody>
                    <a:bodyPr/>
                    <a:lstStyle/>
                    <a:p>
                      <a:pPr>
                        <a:lnSpc>
                          <a:spcPct val="107000"/>
                        </a:lnSpc>
                      </a:pPr>
                      <a:endParaRPr lang="en-US" sz="1600" dirty="0">
                        <a:effectLst/>
                        <a:latin typeface="Calibri" charset="0"/>
                      </a:endParaRPr>
                    </a:p>
                  </a:txBody>
                  <a:tcPr marL="68580" marR="68580" marT="0" marB="0" anchor="b"/>
                </a:tc>
                <a:tc>
                  <a:txBody>
                    <a:bodyPr/>
                    <a:lstStyle/>
                    <a:p>
                      <a:endParaRPr lang="en-US" dirty="0"/>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10006"/>
                  </a:ext>
                </a:extLst>
              </a:tr>
              <a:tr h="496876">
                <a:tc>
                  <a:txBody>
                    <a:bodyPr/>
                    <a:lstStyle/>
                    <a:p>
                      <a:pPr marL="0" marR="0">
                        <a:lnSpc>
                          <a:spcPct val="107000"/>
                        </a:lnSpc>
                        <a:spcBef>
                          <a:spcPts val="0"/>
                        </a:spcBef>
                        <a:spcAft>
                          <a:spcPts val="0"/>
                        </a:spcAft>
                      </a:pPr>
                      <a:r>
                        <a:rPr lang="en-US" sz="1600" dirty="0">
                          <a:effectLst/>
                        </a:rPr>
                        <a:t>% Chance of Working Full-Time</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47.91***</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43.93***</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49.07***</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50.94***</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0.0049</a:t>
                      </a:r>
                      <a:endParaRPr lang="en-US" sz="1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7"/>
                  </a:ext>
                </a:extLst>
              </a:tr>
              <a:tr h="270630">
                <a:tc>
                  <a:txBody>
                    <a:bodyPr/>
                    <a:lstStyle/>
                    <a:p>
                      <a:pPr>
                        <a:lnSpc>
                          <a:spcPct val="107000"/>
                        </a:lnSpc>
                      </a:pPr>
                      <a:endParaRPr lang="en-US" sz="1600" dirty="0">
                        <a:effectLst/>
                        <a:latin typeface="Calibri" charset="0"/>
                      </a:endParaRPr>
                    </a:p>
                  </a:txBody>
                  <a:tcPr marL="68580" marR="68580" marT="0" marB="0" anchor="b"/>
                </a:tc>
                <a:tc>
                  <a:txBody>
                    <a:bodyPr/>
                    <a:lstStyle/>
                    <a:p>
                      <a:endParaRPr lang="en-US" dirty="0"/>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10008"/>
                  </a:ext>
                </a:extLst>
              </a:tr>
              <a:tr h="496876">
                <a:tc>
                  <a:txBody>
                    <a:bodyPr/>
                    <a:lstStyle/>
                    <a:p>
                      <a:pPr marL="0" marR="0">
                        <a:lnSpc>
                          <a:spcPct val="107000"/>
                        </a:lnSpc>
                        <a:spcBef>
                          <a:spcPts val="0"/>
                        </a:spcBef>
                        <a:spcAft>
                          <a:spcPts val="0"/>
                        </a:spcAft>
                      </a:pPr>
                      <a:r>
                        <a:rPr lang="en-US" sz="1600" dirty="0">
                          <a:effectLst/>
                        </a:rPr>
                        <a:t>Expected Monthly Salary (Riyals)</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8701.13***</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8517.52*** </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9005.01***</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8589.52***</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0.3313</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9" name="Title 1"/>
          <p:cNvSpPr>
            <a:spLocks noGrp="1"/>
          </p:cNvSpPr>
          <p:nvPr>
            <p:ph type="title"/>
          </p:nvPr>
        </p:nvSpPr>
        <p:spPr/>
        <p:txBody>
          <a:bodyPr/>
          <a:lstStyle/>
          <a:p>
            <a:r>
              <a:rPr lang="en-US" dirty="0"/>
              <a:t>Self Beliefs</a:t>
            </a:r>
          </a:p>
        </p:txBody>
      </p:sp>
    </p:spTree>
    <p:extLst>
      <p:ext uri="{BB962C8B-B14F-4D97-AF65-F5344CB8AC3E}">
        <p14:creationId xmlns:p14="http://schemas.microsoft.com/office/powerpoint/2010/main" val="158495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Results</a:t>
            </a:r>
          </a:p>
        </p:txBody>
      </p:sp>
      <p:sp>
        <p:nvSpPr>
          <p:cNvPr id="3" name="Text Placeholder 2"/>
          <p:cNvSpPr>
            <a:spLocks noGrp="1"/>
          </p:cNvSpPr>
          <p:nvPr>
            <p:ph type="body" idx="1"/>
          </p:nvPr>
        </p:nvSpPr>
        <p:spPr/>
        <p:txBody>
          <a:bodyPr>
            <a:normAutofit/>
          </a:bodyPr>
          <a:lstStyle/>
          <a:p>
            <a:r>
              <a:rPr lang="en-US" dirty="0"/>
              <a:t>Information matters</a:t>
            </a:r>
          </a:p>
          <a:p>
            <a:pPr lvl="1"/>
            <a:r>
              <a:rPr lang="en-US" dirty="0"/>
              <a:t>Relative to the Control group, expectations about labor force participation are significantly higher in the T1 (info only) group </a:t>
            </a:r>
          </a:p>
          <a:p>
            <a:pPr lvl="1"/>
            <a:r>
              <a:rPr lang="en-US" dirty="0"/>
              <a:t>T2 (making parents salient) increases students’ labor market expectations relative to the Control group</a:t>
            </a:r>
          </a:p>
          <a:p>
            <a:pPr lvl="1"/>
            <a:r>
              <a:rPr lang="en-US" dirty="0"/>
              <a:t>Effects are often larger than in T1 (info only) group</a:t>
            </a:r>
          </a:p>
          <a:p>
            <a:r>
              <a:rPr lang="en-US" dirty="0"/>
              <a:t>Cultural norms still matter:</a:t>
            </a:r>
          </a:p>
          <a:p>
            <a:pPr lvl="1"/>
            <a:r>
              <a:rPr lang="en-US" dirty="0"/>
              <a:t>T2 leads to an increase in expectation of working in Education and Public sector</a:t>
            </a:r>
          </a:p>
          <a:p>
            <a:endParaRPr lang="en-US" dirty="0"/>
          </a:p>
        </p:txBody>
      </p:sp>
      <p:sp>
        <p:nvSpPr>
          <p:cNvPr id="4" name="Text Placeholder 3"/>
          <p:cNvSpPr>
            <a:spLocks noGrp="1"/>
          </p:cNvSpPr>
          <p:nvPr>
            <p:ph type="body" idx="2"/>
          </p:nvPr>
        </p:nvSpPr>
        <p:spPr/>
        <p:txBody>
          <a:bodyPr/>
          <a:lstStyle/>
          <a:p>
            <a:endParaRPr lang="en-US" sz="1800" dirty="0"/>
          </a:p>
        </p:txBody>
      </p:sp>
    </p:spTree>
    <p:extLst>
      <p:ext uri="{BB962C8B-B14F-4D97-AF65-F5344CB8AC3E}">
        <p14:creationId xmlns:p14="http://schemas.microsoft.com/office/powerpoint/2010/main" val="76513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r>
              <a:rPr lang="en-US" dirty="0"/>
              <a:t>Information and parents prime effects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503" y="1678495"/>
            <a:ext cx="6699114" cy="4872083"/>
          </a:xfrm>
          <a:prstGeom prst="rect">
            <a:avLst/>
          </a:prstGeom>
        </p:spPr>
      </p:pic>
    </p:spTree>
    <p:extLst>
      <p:ext uri="{BB962C8B-B14F-4D97-AF65-F5344CB8AC3E}">
        <p14:creationId xmlns:p14="http://schemas.microsoft.com/office/powerpoint/2010/main" val="939934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Results: Expectations of Working</a:t>
            </a:r>
          </a:p>
        </p:txBody>
      </p:sp>
      <p:graphicFrame>
        <p:nvGraphicFramePr>
          <p:cNvPr id="3" name="Table 2"/>
          <p:cNvGraphicFramePr>
            <a:graphicFrameLocks noGrp="1"/>
          </p:cNvGraphicFramePr>
          <p:nvPr>
            <p:extLst>
              <p:ext uri="{D42A27DB-BD31-4B8C-83A1-F6EECF244321}">
                <p14:modId xmlns:p14="http://schemas.microsoft.com/office/powerpoint/2010/main" val="1610255942"/>
              </p:ext>
            </p:extLst>
          </p:nvPr>
        </p:nvGraphicFramePr>
        <p:xfrm>
          <a:off x="1752890" y="1909376"/>
          <a:ext cx="5960061" cy="4491419"/>
        </p:xfrm>
        <a:graphic>
          <a:graphicData uri="http://schemas.openxmlformats.org/drawingml/2006/table">
            <a:tbl>
              <a:tblPr firstRow="1" firstCol="1" bandRow="1">
                <a:tableStyleId>{5DA37D80-6434-44D0-A028-1B22A696006F}</a:tableStyleId>
              </a:tblPr>
              <a:tblGrid>
                <a:gridCol w="2935730">
                  <a:extLst>
                    <a:ext uri="{9D8B030D-6E8A-4147-A177-3AD203B41FA5}">
                      <a16:colId xmlns:a16="http://schemas.microsoft.com/office/drawing/2014/main" val="20000"/>
                    </a:ext>
                  </a:extLst>
                </a:gridCol>
                <a:gridCol w="1639777">
                  <a:extLst>
                    <a:ext uri="{9D8B030D-6E8A-4147-A177-3AD203B41FA5}">
                      <a16:colId xmlns:a16="http://schemas.microsoft.com/office/drawing/2014/main" val="20001"/>
                    </a:ext>
                  </a:extLst>
                </a:gridCol>
                <a:gridCol w="1384554">
                  <a:extLst>
                    <a:ext uri="{9D8B030D-6E8A-4147-A177-3AD203B41FA5}">
                      <a16:colId xmlns:a16="http://schemas.microsoft.com/office/drawing/2014/main" val="20002"/>
                    </a:ext>
                  </a:extLst>
                </a:gridCol>
              </a:tblGrid>
              <a:tr h="767876">
                <a:tc>
                  <a:txBody>
                    <a:bodyPr/>
                    <a:lstStyle/>
                    <a:p>
                      <a:pPr marL="0" marR="0" algn="ctr">
                        <a:lnSpc>
                          <a:spcPct val="107000"/>
                        </a:lnSpc>
                        <a:spcBef>
                          <a:spcPts val="0"/>
                        </a:spcBef>
                        <a:spcAft>
                          <a:spcPts val="0"/>
                        </a:spcAft>
                      </a:pPr>
                      <a:r>
                        <a:rPr lang="en-US" sz="1600" dirty="0">
                          <a:effectLst/>
                        </a:rPr>
                        <a:t> </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err="1">
                          <a:effectLst/>
                        </a:rPr>
                        <a:t>Prob</a:t>
                      </a:r>
                      <a:r>
                        <a:rPr lang="en-US" sz="1600" dirty="0">
                          <a:effectLst/>
                        </a:rPr>
                        <a:t> Work FT| Work</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err="1">
                          <a:effectLst/>
                        </a:rPr>
                        <a:t>Prob</a:t>
                      </a:r>
                      <a:r>
                        <a:rPr lang="en-US" sz="1600" dirty="0">
                          <a:effectLst/>
                        </a:rPr>
                        <a:t> Work FT</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0"/>
                  </a:ext>
                </a:extLst>
              </a:tr>
              <a:tr h="267231">
                <a:tc>
                  <a:txBody>
                    <a:bodyPr/>
                    <a:lstStyle/>
                    <a:p>
                      <a:pPr>
                        <a:lnSpc>
                          <a:spcPct val="107000"/>
                        </a:lnSpc>
                      </a:pPr>
                      <a:endParaRPr lang="en-US" sz="1600">
                        <a:effectLst/>
                        <a:latin typeface="Calibri"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507556">
                <a:tc>
                  <a:txBody>
                    <a:bodyPr/>
                    <a:lstStyle/>
                    <a:p>
                      <a:pPr marL="0" marR="0">
                        <a:lnSpc>
                          <a:spcPct val="107000"/>
                        </a:lnSpc>
                        <a:spcBef>
                          <a:spcPts val="0"/>
                        </a:spcBef>
                        <a:spcAft>
                          <a:spcPts val="0"/>
                        </a:spcAft>
                      </a:pPr>
                      <a:endParaRPr lang="en-US" sz="1600" dirty="0">
                        <a:effectLst/>
                        <a:latin typeface="Calibri" charset="0"/>
                        <a:ea typeface="Calibri" charset="0"/>
                        <a:cs typeface="Times New Roman" charset="0"/>
                      </a:endParaRPr>
                    </a:p>
                  </a:txBody>
                  <a:tcPr marL="68580" marR="68580" marT="0" marB="0" anchor="b"/>
                </a:tc>
                <a:tc>
                  <a:txBody>
                    <a:bodyPr/>
                    <a:lstStyle/>
                    <a:p>
                      <a:pPr>
                        <a:lnSpc>
                          <a:spcPct val="107000"/>
                        </a:lnSpc>
                      </a:pPr>
                      <a:endParaRPr lang="en-US" sz="1600" dirty="0">
                        <a:effectLst/>
                        <a:latin typeface="Calibri" charset="0"/>
                      </a:endParaRPr>
                    </a:p>
                  </a:txBody>
                  <a:tcPr marL="68580" marR="68580" marT="0" marB="0" anchor="ctr"/>
                </a:tc>
                <a:tc>
                  <a:txBody>
                    <a:bodyPr/>
                    <a:lstStyle/>
                    <a:p>
                      <a:pPr>
                        <a:lnSpc>
                          <a:spcPct val="107000"/>
                        </a:lnSpc>
                      </a:pPr>
                      <a:endParaRPr lang="en-US" sz="1600" dirty="0">
                        <a:effectLst/>
                        <a:latin typeface="Calibri" charset="0"/>
                      </a:endParaRPr>
                    </a:p>
                  </a:txBody>
                  <a:tcPr marL="68580" marR="68580" marT="0" marB="0" anchor="ctr"/>
                </a:tc>
                <a:extLst>
                  <a:ext uri="{0D108BD9-81ED-4DB2-BD59-A6C34878D82A}">
                    <a16:rowId xmlns:a16="http://schemas.microsoft.com/office/drawing/2014/main" val="10002"/>
                  </a:ext>
                </a:extLst>
              </a:tr>
              <a:tr h="267231">
                <a:tc>
                  <a:txBody>
                    <a:bodyPr/>
                    <a:lstStyle/>
                    <a:p>
                      <a:pPr marL="0" marR="0">
                        <a:lnSpc>
                          <a:spcPct val="107000"/>
                        </a:lnSpc>
                        <a:spcBef>
                          <a:spcPts val="0"/>
                        </a:spcBef>
                        <a:spcAft>
                          <a:spcPts val="0"/>
                        </a:spcAft>
                      </a:pPr>
                      <a:r>
                        <a:rPr lang="en-US" sz="1600" dirty="0">
                          <a:effectLst/>
                        </a:rPr>
                        <a:t>Constant</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60.95***</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43.93***</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267231">
                <a:tc>
                  <a:txBody>
                    <a:bodyPr/>
                    <a:lstStyle/>
                    <a:p>
                      <a:pPr>
                        <a:lnSpc>
                          <a:spcPct val="107000"/>
                        </a:lnSpc>
                      </a:pPr>
                      <a:endParaRPr lang="en-US" sz="1600" dirty="0">
                        <a:effectLst/>
                        <a:latin typeface="Calibri"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(1.40)</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(1.49)</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267231">
                <a:tc>
                  <a:txBody>
                    <a:bodyPr/>
                    <a:lstStyle/>
                    <a:p>
                      <a:pPr marL="0" marR="0">
                        <a:lnSpc>
                          <a:spcPct val="107000"/>
                        </a:lnSpc>
                        <a:spcBef>
                          <a:spcPts val="0"/>
                        </a:spcBef>
                        <a:spcAft>
                          <a:spcPts val="0"/>
                        </a:spcAft>
                      </a:pPr>
                      <a:r>
                        <a:rPr lang="en-US" sz="1600" dirty="0">
                          <a:effectLst/>
                        </a:rPr>
                        <a:t>Treatment1</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3.82**</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5.15**</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267231">
                <a:tc>
                  <a:txBody>
                    <a:bodyPr/>
                    <a:lstStyle/>
                    <a:p>
                      <a:pPr>
                        <a:lnSpc>
                          <a:spcPct val="107000"/>
                        </a:lnSpc>
                      </a:pPr>
                      <a:endParaRPr lang="en-US" sz="1600" dirty="0">
                        <a:effectLst/>
                        <a:latin typeface="Calibri" charset="0"/>
                      </a:endParaRPr>
                    </a:p>
                  </a:txBody>
                  <a:tcPr marL="68580" marR="68580" marT="0" marB="0" anchor="b"/>
                </a:tc>
                <a:tc>
                  <a:txBody>
                    <a:bodyPr/>
                    <a:lstStyle/>
                    <a:p>
                      <a:pPr marL="0" marR="0" algn="ctr">
                        <a:lnSpc>
                          <a:spcPct val="107000"/>
                        </a:lnSpc>
                        <a:spcBef>
                          <a:spcPts val="0"/>
                        </a:spcBef>
                        <a:spcAft>
                          <a:spcPts val="0"/>
                        </a:spcAft>
                      </a:pPr>
                      <a:r>
                        <a:rPr lang="en-US" sz="1600">
                          <a:effectLst/>
                        </a:rPr>
                        <a:t>(2.06)</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(2.20)</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r h="267231">
                <a:tc>
                  <a:txBody>
                    <a:bodyPr/>
                    <a:lstStyle/>
                    <a:p>
                      <a:pPr marL="0" marR="0">
                        <a:lnSpc>
                          <a:spcPct val="107000"/>
                        </a:lnSpc>
                        <a:spcBef>
                          <a:spcPts val="0"/>
                        </a:spcBef>
                        <a:spcAft>
                          <a:spcPts val="0"/>
                        </a:spcAft>
                      </a:pPr>
                      <a:r>
                        <a:rPr lang="en-US" sz="1600" dirty="0">
                          <a:effectLst/>
                        </a:rPr>
                        <a:t>Treatment2</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6.94***</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7.01***</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7"/>
                  </a:ext>
                </a:extLst>
              </a:tr>
              <a:tr h="267231">
                <a:tc>
                  <a:txBody>
                    <a:bodyPr/>
                    <a:lstStyle/>
                    <a:p>
                      <a:pPr>
                        <a:lnSpc>
                          <a:spcPct val="107000"/>
                        </a:lnSpc>
                      </a:pPr>
                      <a:endParaRPr lang="en-US" sz="1600" dirty="0">
                        <a:effectLst/>
                        <a:latin typeface="Calibri" charset="0"/>
                      </a:endParaRPr>
                    </a:p>
                  </a:txBody>
                  <a:tcPr marL="68580" marR="68580" marT="0" marB="0" anchor="b"/>
                </a:tc>
                <a:tc>
                  <a:txBody>
                    <a:bodyPr/>
                    <a:lstStyle/>
                    <a:p>
                      <a:pPr marL="0" marR="0" algn="ctr">
                        <a:lnSpc>
                          <a:spcPct val="107000"/>
                        </a:lnSpc>
                        <a:spcBef>
                          <a:spcPts val="0"/>
                        </a:spcBef>
                        <a:spcAft>
                          <a:spcPts val="0"/>
                        </a:spcAft>
                      </a:pPr>
                      <a:r>
                        <a:rPr lang="en-US" sz="1600">
                          <a:effectLst/>
                        </a:rPr>
                        <a:t>(1.97)</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(2.21)</a:t>
                      </a:r>
                      <a:endParaRPr lang="en-US" sz="1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8"/>
                  </a:ext>
                </a:extLst>
              </a:tr>
              <a:tr h="267231">
                <a:tc>
                  <a:txBody>
                    <a:bodyPr/>
                    <a:lstStyle/>
                    <a:p>
                      <a:pPr>
                        <a:lnSpc>
                          <a:spcPct val="107000"/>
                        </a:lnSpc>
                      </a:pPr>
                      <a:endParaRPr lang="en-US" sz="1600" dirty="0">
                        <a:effectLst/>
                        <a:latin typeface="Calibri" charset="0"/>
                      </a:endParaRPr>
                    </a:p>
                  </a:txBody>
                  <a:tcPr marL="68580" marR="68580" marT="0" marB="0" anchor="b"/>
                </a:tc>
                <a:tc>
                  <a:txBody>
                    <a:bodyPr/>
                    <a:lstStyle/>
                    <a:p>
                      <a:pPr>
                        <a:lnSpc>
                          <a:spcPct val="107000"/>
                        </a:lnSpc>
                      </a:pPr>
                      <a:endParaRPr lang="en-US" sz="1600">
                        <a:effectLst/>
                        <a:latin typeface="Calibri" charset="0"/>
                      </a:endParaRPr>
                    </a:p>
                  </a:txBody>
                  <a:tcPr marL="68580" marR="68580" marT="0" marB="0" anchor="ctr"/>
                </a:tc>
                <a:tc>
                  <a:txBody>
                    <a:bodyPr/>
                    <a:lstStyle/>
                    <a:p>
                      <a:pPr>
                        <a:lnSpc>
                          <a:spcPct val="107000"/>
                        </a:lnSpc>
                      </a:pPr>
                      <a:endParaRPr lang="en-US" sz="1600">
                        <a:effectLst/>
                        <a:latin typeface="Calibri" charset="0"/>
                      </a:endParaRPr>
                    </a:p>
                  </a:txBody>
                  <a:tcPr marL="68580" marR="68580" marT="0" marB="0" anchor="ctr"/>
                </a:tc>
                <a:extLst>
                  <a:ext uri="{0D108BD9-81ED-4DB2-BD59-A6C34878D82A}">
                    <a16:rowId xmlns:a16="http://schemas.microsoft.com/office/drawing/2014/main" val="10009"/>
                  </a:ext>
                </a:extLst>
              </a:tr>
              <a:tr h="267231">
                <a:tc>
                  <a:txBody>
                    <a:bodyPr/>
                    <a:lstStyle/>
                    <a:p>
                      <a:pPr marL="0" marR="0">
                        <a:lnSpc>
                          <a:spcPct val="107000"/>
                        </a:lnSpc>
                        <a:spcBef>
                          <a:spcPts val="0"/>
                        </a:spcBef>
                        <a:spcAft>
                          <a:spcPts val="0"/>
                        </a:spcAft>
                      </a:pPr>
                      <a:r>
                        <a:rPr lang="en-US" sz="1600" dirty="0">
                          <a:effectLst/>
                        </a:rPr>
                        <a:t>p-value</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0.13</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0.42</a:t>
                      </a:r>
                      <a:endParaRPr lang="en-US" sz="1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10"/>
                  </a:ext>
                </a:extLst>
              </a:tr>
              <a:tr h="267231">
                <a:tc>
                  <a:txBody>
                    <a:bodyPr/>
                    <a:lstStyle/>
                    <a:p>
                      <a:pPr marL="0" marR="0">
                        <a:lnSpc>
                          <a:spcPct val="107000"/>
                        </a:lnSpc>
                        <a:spcBef>
                          <a:spcPts val="0"/>
                        </a:spcBef>
                        <a:spcAft>
                          <a:spcPts val="0"/>
                        </a:spcAft>
                      </a:pPr>
                      <a:r>
                        <a:rPr lang="en-US" sz="1600" dirty="0">
                          <a:effectLst/>
                        </a:rPr>
                        <a:t>Observations</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892</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892</a:t>
                      </a:r>
                      <a:endParaRPr lang="en-US" sz="1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11"/>
                  </a:ext>
                </a:extLst>
              </a:tr>
              <a:tr h="267231">
                <a:tc>
                  <a:txBody>
                    <a:bodyPr/>
                    <a:lstStyle/>
                    <a:p>
                      <a:pPr marL="0" marR="0">
                        <a:lnSpc>
                          <a:spcPct val="107000"/>
                        </a:lnSpc>
                        <a:spcBef>
                          <a:spcPts val="0"/>
                        </a:spcBef>
                        <a:spcAft>
                          <a:spcPts val="0"/>
                        </a:spcAft>
                      </a:pPr>
                      <a:r>
                        <a:rPr lang="en-US" sz="1600" dirty="0">
                          <a:effectLst/>
                        </a:rPr>
                        <a:t>Mean of Dep </a:t>
                      </a:r>
                      <a:r>
                        <a:rPr lang="en-US" sz="1600" dirty="0" err="1">
                          <a:effectLst/>
                        </a:rPr>
                        <a:t>var</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64.48</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47.91</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12"/>
                  </a:ext>
                </a:extLst>
              </a:tr>
              <a:tr h="276446">
                <a:tc>
                  <a:txBody>
                    <a:bodyPr/>
                    <a:lstStyle/>
                    <a:p>
                      <a:pPr marL="0" marR="0">
                        <a:lnSpc>
                          <a:spcPct val="107000"/>
                        </a:lnSpc>
                        <a:spcBef>
                          <a:spcPts val="0"/>
                        </a:spcBef>
                        <a:spcAft>
                          <a:spcPts val="0"/>
                        </a:spcAft>
                      </a:pPr>
                      <a:r>
                        <a:rPr lang="en-US" sz="1600" dirty="0">
                          <a:effectLst/>
                        </a:rPr>
                        <a:t>R2</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0.01</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0.01</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13"/>
                  </a:ext>
                </a:extLst>
              </a:tr>
            </a:tbl>
          </a:graphicData>
        </a:graphic>
      </p:graphicFrame>
      <p:sp>
        <p:nvSpPr>
          <p:cNvPr id="5" name="Text Placeholder 3"/>
          <p:cNvSpPr>
            <a:spLocks noGrp="1"/>
          </p:cNvSpPr>
          <p:nvPr>
            <p:ph type="body" idx="2"/>
          </p:nvPr>
        </p:nvSpPr>
        <p:spPr>
          <a:xfrm>
            <a:off x="838200" y="1257290"/>
            <a:ext cx="10515600" cy="652086"/>
          </a:xfrm>
        </p:spPr>
        <p:txBody>
          <a:bodyPr/>
          <a:lstStyle/>
          <a:p>
            <a:r>
              <a:rPr lang="en-US" dirty="0"/>
              <a:t>Information and parents prime effects</a:t>
            </a:r>
          </a:p>
        </p:txBody>
      </p:sp>
    </p:spTree>
    <p:extLst>
      <p:ext uri="{BB962C8B-B14F-4D97-AF65-F5344CB8AC3E}">
        <p14:creationId xmlns:p14="http://schemas.microsoft.com/office/powerpoint/2010/main" val="187634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Expectations of Working in Sectors</a:t>
            </a:r>
          </a:p>
        </p:txBody>
      </p:sp>
      <p:sp>
        <p:nvSpPr>
          <p:cNvPr id="4" name="Text Placeholder 3"/>
          <p:cNvSpPr>
            <a:spLocks noGrp="1"/>
          </p:cNvSpPr>
          <p:nvPr>
            <p:ph type="body" idx="2"/>
          </p:nvPr>
        </p:nvSpPr>
        <p:spPr/>
        <p:txBody>
          <a:bodyPr/>
          <a:lstStyle/>
          <a:p>
            <a:r>
              <a:rPr lang="en-US" dirty="0"/>
              <a:t>Information and parents prime effects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21740821"/>
              </p:ext>
            </p:extLst>
          </p:nvPr>
        </p:nvGraphicFramePr>
        <p:xfrm>
          <a:off x="1752890" y="1909376"/>
          <a:ext cx="7344616" cy="4491419"/>
        </p:xfrm>
        <a:graphic>
          <a:graphicData uri="http://schemas.openxmlformats.org/drawingml/2006/table">
            <a:tbl>
              <a:tblPr firstRow="1" firstCol="1" bandRow="1">
                <a:tableStyleId>{5DA37D80-6434-44D0-A028-1B22A696006F}</a:tableStyleId>
              </a:tblPr>
              <a:tblGrid>
                <a:gridCol w="2470087">
                  <a:extLst>
                    <a:ext uri="{9D8B030D-6E8A-4147-A177-3AD203B41FA5}">
                      <a16:colId xmlns:a16="http://schemas.microsoft.com/office/drawing/2014/main" val="20000"/>
                    </a:ext>
                  </a:extLst>
                </a:gridCol>
                <a:gridCol w="1379688">
                  <a:extLst>
                    <a:ext uri="{9D8B030D-6E8A-4147-A177-3AD203B41FA5}">
                      <a16:colId xmlns:a16="http://schemas.microsoft.com/office/drawing/2014/main" val="20001"/>
                    </a:ext>
                  </a:extLst>
                </a:gridCol>
                <a:gridCol w="1164947">
                  <a:extLst>
                    <a:ext uri="{9D8B030D-6E8A-4147-A177-3AD203B41FA5}">
                      <a16:colId xmlns:a16="http://schemas.microsoft.com/office/drawing/2014/main" val="20002"/>
                    </a:ext>
                  </a:extLst>
                </a:gridCol>
                <a:gridCol w="1164947">
                  <a:extLst>
                    <a:ext uri="{9D8B030D-6E8A-4147-A177-3AD203B41FA5}">
                      <a16:colId xmlns:a16="http://schemas.microsoft.com/office/drawing/2014/main" val="20003"/>
                    </a:ext>
                  </a:extLst>
                </a:gridCol>
                <a:gridCol w="1164947">
                  <a:extLst>
                    <a:ext uri="{9D8B030D-6E8A-4147-A177-3AD203B41FA5}">
                      <a16:colId xmlns:a16="http://schemas.microsoft.com/office/drawing/2014/main" val="20004"/>
                    </a:ext>
                  </a:extLst>
                </a:gridCol>
              </a:tblGrid>
              <a:tr h="767876">
                <a:tc>
                  <a:txBody>
                    <a:bodyPr/>
                    <a:lstStyle/>
                    <a:p>
                      <a:pPr marL="0" marR="0" algn="ctr">
                        <a:lnSpc>
                          <a:spcPct val="107000"/>
                        </a:lnSpc>
                        <a:spcBef>
                          <a:spcPts val="0"/>
                        </a:spcBef>
                        <a:spcAft>
                          <a:spcPts val="0"/>
                        </a:spcAft>
                      </a:pPr>
                      <a:r>
                        <a:rPr lang="en-US" sz="1600" dirty="0">
                          <a:effectLst/>
                        </a:rPr>
                        <a:t> </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800" b="1" kern="1200" dirty="0">
                          <a:solidFill>
                            <a:schemeClr val="tx1"/>
                          </a:solidFill>
                          <a:effectLst/>
                          <a:latin typeface="+mn-lt"/>
                          <a:ea typeface="+mn-ea"/>
                          <a:cs typeface="+mn-cs"/>
                        </a:rPr>
                        <a:t>Education</a:t>
                      </a:r>
                      <a:r>
                        <a:rPr lang="en-US" sz="1600" dirty="0">
                          <a:effectLst/>
                        </a:rPr>
                        <a:t> </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800" b="1" kern="1200" dirty="0">
                          <a:solidFill>
                            <a:schemeClr val="tx1"/>
                          </a:solidFill>
                          <a:effectLst/>
                          <a:latin typeface="+mn-lt"/>
                          <a:ea typeface="+mn-ea"/>
                          <a:cs typeface="+mn-cs"/>
                        </a:rPr>
                        <a:t>Health</a:t>
                      </a:r>
                      <a:r>
                        <a:rPr lang="en-US" sz="1600" dirty="0">
                          <a:effectLst/>
                        </a:rPr>
                        <a:t> </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800" b="1" kern="1200" dirty="0">
                          <a:solidFill>
                            <a:schemeClr val="tx1"/>
                          </a:solidFill>
                          <a:effectLst/>
                          <a:latin typeface="+mn-lt"/>
                          <a:ea typeface="+mn-ea"/>
                          <a:cs typeface="+mn-cs"/>
                        </a:rPr>
                        <a:t>Services</a:t>
                      </a:r>
                      <a:r>
                        <a:rPr lang="en-US" sz="1600" dirty="0">
                          <a:effectLst/>
                        </a:rPr>
                        <a:t> </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charset="0"/>
                          <a:ea typeface="Calibri" charset="0"/>
                          <a:cs typeface="Times New Roman" charset="0"/>
                        </a:rPr>
                        <a:t>Public</a:t>
                      </a:r>
                      <a:r>
                        <a:rPr lang="en-US" sz="1600" baseline="0" dirty="0">
                          <a:effectLst/>
                          <a:latin typeface="Calibri" charset="0"/>
                          <a:ea typeface="Calibri" charset="0"/>
                          <a:cs typeface="Times New Roman" charset="0"/>
                        </a:rPr>
                        <a:t> Sector</a:t>
                      </a:r>
                      <a:endParaRPr lang="en-US" sz="1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0"/>
                  </a:ext>
                </a:extLst>
              </a:tr>
              <a:tr h="267231">
                <a:tc>
                  <a:txBody>
                    <a:bodyPr/>
                    <a:lstStyle/>
                    <a:p>
                      <a:pPr>
                        <a:lnSpc>
                          <a:spcPct val="107000"/>
                        </a:lnSpc>
                      </a:pPr>
                      <a:endParaRPr lang="en-US" sz="1600">
                        <a:effectLst/>
                        <a:latin typeface="Calibri"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charset="0"/>
                          <a:ea typeface="Calibri" charset="0"/>
                          <a:cs typeface="Times New Roman" charset="0"/>
                        </a:rPr>
                        <a:t>(4)</a:t>
                      </a:r>
                    </a:p>
                  </a:txBody>
                  <a:tcPr marL="68580" marR="68580" marT="0" marB="0" anchor="ctr"/>
                </a:tc>
                <a:extLst>
                  <a:ext uri="{0D108BD9-81ED-4DB2-BD59-A6C34878D82A}">
                    <a16:rowId xmlns:a16="http://schemas.microsoft.com/office/drawing/2014/main" val="10001"/>
                  </a:ext>
                </a:extLst>
              </a:tr>
              <a:tr h="507556">
                <a:tc>
                  <a:txBody>
                    <a:bodyPr/>
                    <a:lstStyle/>
                    <a:p>
                      <a:pPr marL="0" marR="0">
                        <a:lnSpc>
                          <a:spcPct val="107000"/>
                        </a:lnSpc>
                        <a:spcBef>
                          <a:spcPts val="0"/>
                        </a:spcBef>
                        <a:spcAft>
                          <a:spcPts val="0"/>
                        </a:spcAft>
                      </a:pPr>
                      <a:endParaRPr lang="en-US" sz="1600" dirty="0">
                        <a:effectLst/>
                        <a:latin typeface="Calibri" charset="0"/>
                        <a:ea typeface="Calibri" charset="0"/>
                        <a:cs typeface="Times New Roman" charset="0"/>
                      </a:endParaRPr>
                    </a:p>
                  </a:txBody>
                  <a:tcPr marL="68580" marR="68580" marT="0" marB="0" anchor="b"/>
                </a:tc>
                <a:tc>
                  <a:txBody>
                    <a:bodyPr/>
                    <a:lstStyle/>
                    <a:p>
                      <a:pPr>
                        <a:lnSpc>
                          <a:spcPct val="107000"/>
                        </a:lnSpc>
                      </a:pPr>
                      <a:endParaRPr lang="en-US" sz="1600" dirty="0">
                        <a:effectLst/>
                        <a:latin typeface="Calibri" charset="0"/>
                      </a:endParaRPr>
                    </a:p>
                  </a:txBody>
                  <a:tcPr marL="68580" marR="68580" marT="0" marB="0" anchor="ctr"/>
                </a:tc>
                <a:tc>
                  <a:txBody>
                    <a:bodyPr/>
                    <a:lstStyle/>
                    <a:p>
                      <a:pPr>
                        <a:lnSpc>
                          <a:spcPct val="107000"/>
                        </a:lnSpc>
                      </a:pPr>
                      <a:endParaRPr lang="en-US" sz="1600" dirty="0">
                        <a:effectLst/>
                        <a:latin typeface="Calibri" charset="0"/>
                      </a:endParaRPr>
                    </a:p>
                  </a:txBody>
                  <a:tcPr marL="68580" marR="68580" marT="0" marB="0" anchor="ctr"/>
                </a:tc>
                <a:tc>
                  <a:txBody>
                    <a:bodyPr/>
                    <a:lstStyle/>
                    <a:p>
                      <a:pPr>
                        <a:lnSpc>
                          <a:spcPct val="107000"/>
                        </a:lnSpc>
                      </a:pPr>
                      <a:endParaRPr lang="en-US" sz="1600" dirty="0">
                        <a:effectLst/>
                        <a:latin typeface="Calibri" charset="0"/>
                      </a:endParaRPr>
                    </a:p>
                  </a:txBody>
                  <a:tcPr marL="68580" marR="68580" marT="0" marB="0" anchor="ctr"/>
                </a:tc>
                <a:tc>
                  <a:txBody>
                    <a:bodyPr/>
                    <a:lstStyle/>
                    <a:p>
                      <a:pPr>
                        <a:lnSpc>
                          <a:spcPct val="107000"/>
                        </a:lnSpc>
                      </a:pPr>
                      <a:endParaRPr lang="en-US" sz="1600" dirty="0">
                        <a:effectLst/>
                        <a:latin typeface="Calibri" charset="0"/>
                      </a:endParaRPr>
                    </a:p>
                  </a:txBody>
                  <a:tcPr marL="68580" marR="68580" marT="0" marB="0" anchor="ctr"/>
                </a:tc>
                <a:extLst>
                  <a:ext uri="{0D108BD9-81ED-4DB2-BD59-A6C34878D82A}">
                    <a16:rowId xmlns:a16="http://schemas.microsoft.com/office/drawing/2014/main" val="10002"/>
                  </a:ext>
                </a:extLst>
              </a:tr>
              <a:tr h="267231">
                <a:tc>
                  <a:txBody>
                    <a:bodyPr/>
                    <a:lstStyle/>
                    <a:p>
                      <a:pPr marL="0" marR="0">
                        <a:lnSpc>
                          <a:spcPct val="107000"/>
                        </a:lnSpc>
                        <a:spcBef>
                          <a:spcPts val="0"/>
                        </a:spcBef>
                        <a:spcAft>
                          <a:spcPts val="0"/>
                        </a:spcAft>
                      </a:pPr>
                      <a:r>
                        <a:rPr lang="en-US" sz="1600" dirty="0">
                          <a:effectLst/>
                        </a:rPr>
                        <a:t>Constant</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spcBef>
                          <a:spcPts val="0"/>
                        </a:spcBef>
                        <a:spcAft>
                          <a:spcPts val="0"/>
                        </a:spcAft>
                      </a:pPr>
                      <a:r>
                        <a:rPr lang="en-US" sz="1600" dirty="0">
                          <a:effectLst/>
                          <a:latin typeface="+mn-lt"/>
                          <a:ea typeface="Times New Roman" charset="0"/>
                          <a:cs typeface="Times New Roman" charset="0"/>
                        </a:rPr>
                        <a:t>20.34</a:t>
                      </a:r>
                      <a:r>
                        <a:rPr lang="en-US" sz="1600" dirty="0">
                          <a:effectLst/>
                        </a:rPr>
                        <a:t>***</a:t>
                      </a:r>
                      <a:endParaRPr lang="en-US" sz="1600" dirty="0">
                        <a:effectLst/>
                        <a:latin typeface="+mn-lt"/>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600">
                          <a:effectLst/>
                        </a:rPr>
                        <a:t>14.37***</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3.73***</a:t>
                      </a:r>
                      <a:endParaRPr lang="en-US" sz="1600" dirty="0">
                        <a:effectLst/>
                        <a:latin typeface="Calibri" charset="0"/>
                        <a:ea typeface="Calibri" charset="0"/>
                        <a:cs typeface="Times New Roman" charset="0"/>
                      </a:endParaRPr>
                    </a:p>
                  </a:txBody>
                  <a:tcPr marL="68580" marR="68580" marT="0" marB="0" anchor="ctr"/>
                </a:tc>
                <a:tc>
                  <a:txBody>
                    <a:bodyPr/>
                    <a:lstStyle/>
                    <a:p>
                      <a:pPr algn="ctr" fontAlgn="b"/>
                      <a:r>
                        <a:rPr lang="mr-IN" sz="1600" b="0" i="0" u="none" strike="noStrike" dirty="0">
                          <a:solidFill>
                            <a:srgbClr val="000000"/>
                          </a:solidFill>
                          <a:effectLst/>
                          <a:latin typeface="Calibri" charset="0"/>
                          <a:ea typeface="Calibri" charset="0"/>
                          <a:cs typeface="Calibri" charset="0"/>
                        </a:rPr>
                        <a:t>52.77</a:t>
                      </a:r>
                      <a:r>
                        <a:rPr lang="en-US" sz="1600" b="0" i="0" u="none" strike="noStrike" dirty="0">
                          <a:solidFill>
                            <a:srgbClr val="000000"/>
                          </a:solidFill>
                          <a:effectLst/>
                          <a:latin typeface="Calibri" charset="0"/>
                          <a:ea typeface="Calibri" charset="0"/>
                          <a:cs typeface="Calibri" charset="0"/>
                        </a:rPr>
                        <a:t>***</a:t>
                      </a:r>
                      <a:endParaRPr lang="mr-IN" sz="1600" b="0" i="0" u="none" strike="noStrike" baseline="0"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3"/>
                  </a:ext>
                </a:extLst>
              </a:tr>
              <a:tr h="267231">
                <a:tc>
                  <a:txBody>
                    <a:bodyPr/>
                    <a:lstStyle/>
                    <a:p>
                      <a:pPr>
                        <a:lnSpc>
                          <a:spcPct val="107000"/>
                        </a:lnSpc>
                      </a:pPr>
                      <a:endParaRPr lang="en-US" sz="1600" dirty="0">
                        <a:effectLst/>
                        <a:latin typeface="Calibri" charset="0"/>
                      </a:endParaRPr>
                    </a:p>
                  </a:txBody>
                  <a:tcPr marL="68580" marR="68580" marT="0" marB="0" anchor="b"/>
                </a:tc>
                <a:tc>
                  <a:txBody>
                    <a:bodyPr/>
                    <a:lstStyle/>
                    <a:p>
                      <a:pPr marL="0" marR="0" algn="ctr">
                        <a:spcBef>
                          <a:spcPts val="0"/>
                        </a:spcBef>
                        <a:spcAft>
                          <a:spcPts val="0"/>
                        </a:spcAft>
                      </a:pPr>
                      <a:r>
                        <a:rPr lang="en-US" sz="1600" dirty="0">
                          <a:effectLst/>
                          <a:latin typeface="+mn-lt"/>
                          <a:ea typeface="Times New Roman" charset="0"/>
                          <a:cs typeface="Times New Roman" charset="0"/>
                        </a:rPr>
                        <a:t>(1.24)</a:t>
                      </a:r>
                      <a:endParaRPr lang="en-US" sz="1600" dirty="0">
                        <a:effectLst/>
                        <a:latin typeface="+mn-lt"/>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600">
                          <a:effectLst/>
                        </a:rPr>
                        <a:t>(1.19)</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(0.41)</a:t>
                      </a:r>
                      <a:endParaRPr lang="en-US" sz="1600" dirty="0">
                        <a:effectLst/>
                        <a:latin typeface="Calibri" charset="0"/>
                        <a:ea typeface="Calibri" charset="0"/>
                        <a:cs typeface="Times New Roman" charset="0"/>
                      </a:endParaRPr>
                    </a:p>
                  </a:txBody>
                  <a:tcPr marL="68580" marR="68580" marT="0" marB="0" anchor="ctr"/>
                </a:tc>
                <a:tc>
                  <a:txBody>
                    <a:bodyPr/>
                    <a:lstStyle/>
                    <a:p>
                      <a:pPr algn="ctr" fontAlgn="b"/>
                      <a:r>
                        <a:rPr lang="is-IS" sz="1600" b="0" i="0" u="none" strike="noStrike" dirty="0">
                          <a:solidFill>
                            <a:srgbClr val="000000"/>
                          </a:solidFill>
                          <a:effectLst/>
                          <a:latin typeface="Calibri" charset="0"/>
                          <a:ea typeface="Calibri" charset="0"/>
                          <a:cs typeface="Calibri" charset="0"/>
                        </a:rPr>
                        <a:t>(1.28)</a:t>
                      </a:r>
                    </a:p>
                  </a:txBody>
                  <a:tcPr marL="12700" marR="12700" marT="12700" marB="0" anchor="b"/>
                </a:tc>
                <a:extLst>
                  <a:ext uri="{0D108BD9-81ED-4DB2-BD59-A6C34878D82A}">
                    <a16:rowId xmlns:a16="http://schemas.microsoft.com/office/drawing/2014/main" val="10004"/>
                  </a:ext>
                </a:extLst>
              </a:tr>
              <a:tr h="267231">
                <a:tc>
                  <a:txBody>
                    <a:bodyPr/>
                    <a:lstStyle/>
                    <a:p>
                      <a:pPr marL="0" marR="0">
                        <a:lnSpc>
                          <a:spcPct val="107000"/>
                        </a:lnSpc>
                        <a:spcBef>
                          <a:spcPts val="0"/>
                        </a:spcBef>
                        <a:spcAft>
                          <a:spcPts val="0"/>
                        </a:spcAft>
                      </a:pPr>
                      <a:r>
                        <a:rPr lang="en-US" sz="1600" dirty="0">
                          <a:effectLst/>
                        </a:rPr>
                        <a:t>Treatment1</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spcBef>
                          <a:spcPts val="0"/>
                        </a:spcBef>
                        <a:spcAft>
                          <a:spcPts val="0"/>
                        </a:spcAft>
                      </a:pPr>
                      <a:r>
                        <a:rPr lang="en-US" sz="1600" dirty="0">
                          <a:effectLst/>
                          <a:latin typeface="+mn-lt"/>
                          <a:ea typeface="Times New Roman" charset="0"/>
                          <a:cs typeface="Times New Roman" charset="0"/>
                        </a:rPr>
                        <a:t>1.24</a:t>
                      </a:r>
                      <a:endParaRPr lang="en-US" sz="1600" dirty="0">
                        <a:effectLst/>
                        <a:latin typeface="+mn-lt"/>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600">
                          <a:effectLst/>
                        </a:rPr>
                        <a:t>2.19</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-0.81</a:t>
                      </a:r>
                      <a:endParaRPr lang="en-US" sz="1600" dirty="0">
                        <a:effectLst/>
                        <a:latin typeface="Calibri" charset="0"/>
                        <a:ea typeface="Calibri" charset="0"/>
                        <a:cs typeface="Times New Roman" charset="0"/>
                      </a:endParaRPr>
                    </a:p>
                  </a:txBody>
                  <a:tcPr marL="68580" marR="68580" marT="0" marB="0" anchor="ctr"/>
                </a:tc>
                <a:tc>
                  <a:txBody>
                    <a:bodyPr/>
                    <a:lstStyle/>
                    <a:p>
                      <a:pPr algn="ctr" fontAlgn="b"/>
                      <a:r>
                        <a:rPr lang="mr-IN" sz="1600" b="0" i="0" u="none" strike="noStrike" dirty="0">
                          <a:solidFill>
                            <a:srgbClr val="000000"/>
                          </a:solidFill>
                          <a:effectLst/>
                          <a:latin typeface="Calibri" charset="0"/>
                          <a:ea typeface="Calibri" charset="0"/>
                          <a:cs typeface="Calibri" charset="0"/>
                        </a:rPr>
                        <a:t>3.54</a:t>
                      </a:r>
                      <a:r>
                        <a:rPr lang="en-US" sz="1600" b="0" i="0" u="none" strike="noStrike" dirty="0">
                          <a:solidFill>
                            <a:srgbClr val="000000"/>
                          </a:solidFill>
                          <a:effectLst/>
                          <a:latin typeface="Calibri" charset="0"/>
                          <a:ea typeface="Calibri" charset="0"/>
                          <a:cs typeface="Calibri" charset="0"/>
                        </a:rPr>
                        <a:t>*</a:t>
                      </a:r>
                      <a:endParaRPr lang="mr-IN" sz="16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5"/>
                  </a:ext>
                </a:extLst>
              </a:tr>
              <a:tr h="267231">
                <a:tc>
                  <a:txBody>
                    <a:bodyPr/>
                    <a:lstStyle/>
                    <a:p>
                      <a:pPr>
                        <a:lnSpc>
                          <a:spcPct val="107000"/>
                        </a:lnSpc>
                      </a:pPr>
                      <a:endParaRPr lang="en-US" sz="1600" dirty="0">
                        <a:effectLst/>
                        <a:latin typeface="Calibri" charset="0"/>
                      </a:endParaRPr>
                    </a:p>
                  </a:txBody>
                  <a:tcPr marL="68580" marR="68580" marT="0" marB="0" anchor="b"/>
                </a:tc>
                <a:tc>
                  <a:txBody>
                    <a:bodyPr/>
                    <a:lstStyle/>
                    <a:p>
                      <a:pPr marL="0" marR="0" algn="ctr">
                        <a:spcBef>
                          <a:spcPts val="0"/>
                        </a:spcBef>
                        <a:spcAft>
                          <a:spcPts val="0"/>
                        </a:spcAft>
                      </a:pPr>
                      <a:r>
                        <a:rPr lang="en-US" sz="1600" dirty="0">
                          <a:effectLst/>
                          <a:latin typeface="+mn-lt"/>
                          <a:ea typeface="Times New Roman" charset="0"/>
                          <a:cs typeface="Times New Roman" charset="0"/>
                        </a:rPr>
                        <a:t>(1.82)</a:t>
                      </a:r>
                      <a:endParaRPr lang="en-US" sz="1600" dirty="0">
                        <a:effectLst/>
                        <a:latin typeface="+mn-lt"/>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600">
                          <a:effectLst/>
                        </a:rPr>
                        <a:t>(1.85)</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(0.54)</a:t>
                      </a:r>
                      <a:endParaRPr lang="en-US" sz="1600" dirty="0">
                        <a:effectLst/>
                        <a:latin typeface="Calibri" charset="0"/>
                        <a:ea typeface="Calibri" charset="0"/>
                        <a:cs typeface="Times New Roman" charset="0"/>
                      </a:endParaRPr>
                    </a:p>
                  </a:txBody>
                  <a:tcPr marL="68580" marR="68580" marT="0" marB="0" anchor="ctr"/>
                </a:tc>
                <a:tc>
                  <a:txBody>
                    <a:bodyPr/>
                    <a:lstStyle/>
                    <a:p>
                      <a:pPr algn="ctr" fontAlgn="b"/>
                      <a:r>
                        <a:rPr lang="is-IS" sz="1600" b="0" i="0" u="none" strike="noStrike" dirty="0">
                          <a:solidFill>
                            <a:srgbClr val="000000"/>
                          </a:solidFill>
                          <a:effectLst/>
                          <a:latin typeface="Calibri" charset="0"/>
                          <a:ea typeface="Calibri" charset="0"/>
                          <a:cs typeface="Calibri" charset="0"/>
                        </a:rPr>
                        <a:t>(1.85)</a:t>
                      </a:r>
                    </a:p>
                  </a:txBody>
                  <a:tcPr marL="12700" marR="12700" marT="12700" marB="0" anchor="b"/>
                </a:tc>
                <a:extLst>
                  <a:ext uri="{0D108BD9-81ED-4DB2-BD59-A6C34878D82A}">
                    <a16:rowId xmlns:a16="http://schemas.microsoft.com/office/drawing/2014/main" val="10006"/>
                  </a:ext>
                </a:extLst>
              </a:tr>
              <a:tr h="267231">
                <a:tc>
                  <a:txBody>
                    <a:bodyPr/>
                    <a:lstStyle/>
                    <a:p>
                      <a:pPr marL="0" marR="0">
                        <a:lnSpc>
                          <a:spcPct val="107000"/>
                        </a:lnSpc>
                        <a:spcBef>
                          <a:spcPts val="0"/>
                        </a:spcBef>
                        <a:spcAft>
                          <a:spcPts val="0"/>
                        </a:spcAft>
                      </a:pPr>
                      <a:r>
                        <a:rPr lang="en-US" sz="1600" dirty="0">
                          <a:effectLst/>
                        </a:rPr>
                        <a:t>Treatment2</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spcBef>
                          <a:spcPts val="0"/>
                        </a:spcBef>
                        <a:spcAft>
                          <a:spcPts val="0"/>
                        </a:spcAft>
                      </a:pPr>
                      <a:r>
                        <a:rPr lang="en-US" sz="1600" dirty="0">
                          <a:effectLst/>
                          <a:latin typeface="+mn-lt"/>
                          <a:ea typeface="Times New Roman" charset="0"/>
                          <a:cs typeface="Times New Roman" charset="0"/>
                        </a:rPr>
                        <a:t>3.96</a:t>
                      </a:r>
                      <a:r>
                        <a:rPr lang="en-US" sz="1600" dirty="0">
                          <a:effectLst/>
                        </a:rPr>
                        <a:t>**</a:t>
                      </a:r>
                      <a:endParaRPr lang="en-US" sz="1600" dirty="0">
                        <a:effectLst/>
                        <a:latin typeface="+mn-lt"/>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600">
                          <a:effectLst/>
                        </a:rPr>
                        <a:t>-0.79</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-1.24**</a:t>
                      </a:r>
                      <a:endParaRPr lang="en-US" sz="1600" dirty="0">
                        <a:effectLst/>
                        <a:latin typeface="Calibri" charset="0"/>
                        <a:ea typeface="Calibri" charset="0"/>
                        <a:cs typeface="Times New Roman" charset="0"/>
                      </a:endParaRPr>
                    </a:p>
                  </a:txBody>
                  <a:tcPr marL="68580" marR="68580" marT="0" marB="0" anchor="ctr"/>
                </a:tc>
                <a:tc>
                  <a:txBody>
                    <a:bodyPr/>
                    <a:lstStyle/>
                    <a:p>
                      <a:pPr algn="ctr" fontAlgn="b"/>
                      <a:r>
                        <a:rPr lang="mr-IN" sz="1600" b="0" i="0" u="none" strike="noStrike" dirty="0">
                          <a:solidFill>
                            <a:srgbClr val="000000"/>
                          </a:solidFill>
                          <a:effectLst/>
                          <a:latin typeface="Calibri" charset="0"/>
                          <a:ea typeface="Calibri" charset="0"/>
                          <a:cs typeface="Calibri" charset="0"/>
                        </a:rPr>
                        <a:t>5.13</a:t>
                      </a:r>
                      <a:r>
                        <a:rPr lang="en-US" sz="1600" b="0" i="0" u="none" strike="noStrike" dirty="0">
                          <a:solidFill>
                            <a:srgbClr val="000000"/>
                          </a:solidFill>
                          <a:effectLst/>
                          <a:latin typeface="Calibri" charset="0"/>
                          <a:ea typeface="Calibri" charset="0"/>
                          <a:cs typeface="Calibri" charset="0"/>
                        </a:rPr>
                        <a:t>***</a:t>
                      </a:r>
                      <a:endParaRPr lang="mr-IN" sz="16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7"/>
                  </a:ext>
                </a:extLst>
              </a:tr>
              <a:tr h="267231">
                <a:tc>
                  <a:txBody>
                    <a:bodyPr/>
                    <a:lstStyle/>
                    <a:p>
                      <a:pPr>
                        <a:lnSpc>
                          <a:spcPct val="107000"/>
                        </a:lnSpc>
                      </a:pPr>
                      <a:endParaRPr lang="en-US" sz="1600" dirty="0">
                        <a:effectLst/>
                        <a:latin typeface="Calibri" charset="0"/>
                      </a:endParaRPr>
                    </a:p>
                  </a:txBody>
                  <a:tcPr marL="68580" marR="68580" marT="0" marB="0" anchor="b"/>
                </a:tc>
                <a:tc>
                  <a:txBody>
                    <a:bodyPr/>
                    <a:lstStyle/>
                    <a:p>
                      <a:pPr marL="0" marR="0" algn="ctr">
                        <a:spcBef>
                          <a:spcPts val="0"/>
                        </a:spcBef>
                        <a:spcAft>
                          <a:spcPts val="0"/>
                        </a:spcAft>
                      </a:pPr>
                      <a:r>
                        <a:rPr lang="en-US" sz="1600" dirty="0">
                          <a:effectLst/>
                          <a:latin typeface="+mn-lt"/>
                          <a:ea typeface="Times New Roman" charset="0"/>
                          <a:cs typeface="Times New Roman" charset="0"/>
                        </a:rPr>
                        <a:t>(1.91)</a:t>
                      </a:r>
                      <a:endParaRPr lang="en-US" sz="1600" dirty="0">
                        <a:effectLst/>
                        <a:latin typeface="+mn-lt"/>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600">
                          <a:effectLst/>
                        </a:rPr>
                        <a:t>(1.72)</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(0.55)</a:t>
                      </a:r>
                      <a:endParaRPr lang="en-US" sz="1600" dirty="0">
                        <a:effectLst/>
                        <a:latin typeface="Calibri" charset="0"/>
                        <a:ea typeface="Calibri" charset="0"/>
                        <a:cs typeface="Times New Roman" charset="0"/>
                      </a:endParaRPr>
                    </a:p>
                  </a:txBody>
                  <a:tcPr marL="68580" marR="68580" marT="0" marB="0" anchor="ctr"/>
                </a:tc>
                <a:tc>
                  <a:txBody>
                    <a:bodyPr/>
                    <a:lstStyle/>
                    <a:p>
                      <a:pPr algn="ctr" fontAlgn="b"/>
                      <a:r>
                        <a:rPr lang="is-IS" sz="1600" b="0" i="0" u="none" strike="noStrike" dirty="0">
                          <a:solidFill>
                            <a:srgbClr val="000000"/>
                          </a:solidFill>
                          <a:effectLst/>
                          <a:latin typeface="Calibri" charset="0"/>
                          <a:ea typeface="Calibri" charset="0"/>
                          <a:cs typeface="Calibri" charset="0"/>
                        </a:rPr>
                        <a:t>(1.86)</a:t>
                      </a:r>
                    </a:p>
                  </a:txBody>
                  <a:tcPr marL="12700" marR="12700" marT="12700" marB="0" anchor="b"/>
                </a:tc>
                <a:extLst>
                  <a:ext uri="{0D108BD9-81ED-4DB2-BD59-A6C34878D82A}">
                    <a16:rowId xmlns:a16="http://schemas.microsoft.com/office/drawing/2014/main" val="10008"/>
                  </a:ext>
                </a:extLst>
              </a:tr>
              <a:tr h="267231">
                <a:tc>
                  <a:txBody>
                    <a:bodyPr/>
                    <a:lstStyle/>
                    <a:p>
                      <a:pPr>
                        <a:lnSpc>
                          <a:spcPct val="107000"/>
                        </a:lnSpc>
                      </a:pPr>
                      <a:endParaRPr lang="en-US" sz="1600" dirty="0">
                        <a:effectLst/>
                        <a:latin typeface="Calibri" charset="0"/>
                      </a:endParaRPr>
                    </a:p>
                  </a:txBody>
                  <a:tcPr marL="68580" marR="68580" marT="0" marB="0" anchor="b"/>
                </a:tc>
                <a:tc>
                  <a:txBody>
                    <a:bodyPr/>
                    <a:lstStyle/>
                    <a:p>
                      <a:pPr>
                        <a:lnSpc>
                          <a:spcPct val="107000"/>
                        </a:lnSpc>
                      </a:pPr>
                      <a:endParaRPr lang="en-US" sz="1600" dirty="0">
                        <a:effectLst/>
                        <a:latin typeface="Calibri" charset="0"/>
                      </a:endParaRPr>
                    </a:p>
                  </a:txBody>
                  <a:tcPr marL="68580" marR="68580" marT="0" marB="0" anchor="ctr"/>
                </a:tc>
                <a:tc>
                  <a:txBody>
                    <a:bodyPr/>
                    <a:lstStyle/>
                    <a:p>
                      <a:pPr>
                        <a:lnSpc>
                          <a:spcPct val="107000"/>
                        </a:lnSpc>
                      </a:pPr>
                      <a:endParaRPr lang="en-US" sz="1600" dirty="0">
                        <a:effectLst/>
                        <a:latin typeface="Calibri" charset="0"/>
                      </a:endParaRPr>
                    </a:p>
                  </a:txBody>
                  <a:tcPr marL="68580" marR="68580" marT="0" marB="0" anchor="ctr"/>
                </a:tc>
                <a:tc>
                  <a:txBody>
                    <a:bodyPr/>
                    <a:lstStyle/>
                    <a:p>
                      <a:pPr>
                        <a:lnSpc>
                          <a:spcPct val="107000"/>
                        </a:lnSpc>
                      </a:pPr>
                      <a:endParaRPr lang="en-US" sz="1600" dirty="0">
                        <a:effectLst/>
                        <a:latin typeface="Calibri" charset="0"/>
                      </a:endParaRPr>
                    </a:p>
                  </a:txBody>
                  <a:tcPr marL="68580" marR="68580" marT="0" marB="0" anchor="ctr"/>
                </a:tc>
                <a:tc>
                  <a:txBody>
                    <a:bodyPr/>
                    <a:lstStyle/>
                    <a:p>
                      <a:pPr>
                        <a:lnSpc>
                          <a:spcPct val="107000"/>
                        </a:lnSpc>
                      </a:pPr>
                      <a:endParaRPr lang="en-US" sz="1600" dirty="0">
                        <a:effectLst/>
                        <a:latin typeface="Calibri" charset="0"/>
                      </a:endParaRPr>
                    </a:p>
                  </a:txBody>
                  <a:tcPr marL="68580" marR="68580" marT="0" marB="0" anchor="ctr"/>
                </a:tc>
                <a:extLst>
                  <a:ext uri="{0D108BD9-81ED-4DB2-BD59-A6C34878D82A}">
                    <a16:rowId xmlns:a16="http://schemas.microsoft.com/office/drawing/2014/main" val="10009"/>
                  </a:ext>
                </a:extLst>
              </a:tr>
              <a:tr h="267231">
                <a:tc>
                  <a:txBody>
                    <a:bodyPr/>
                    <a:lstStyle/>
                    <a:p>
                      <a:pPr marL="0" marR="0">
                        <a:lnSpc>
                          <a:spcPct val="107000"/>
                        </a:lnSpc>
                        <a:spcBef>
                          <a:spcPts val="0"/>
                        </a:spcBef>
                        <a:spcAft>
                          <a:spcPts val="0"/>
                        </a:spcAft>
                      </a:pPr>
                      <a:r>
                        <a:rPr lang="en-US" sz="1600" dirty="0">
                          <a:effectLst/>
                        </a:rPr>
                        <a:t>p-value</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0.17</a:t>
                      </a:r>
                    </a:p>
                  </a:txBody>
                  <a:tcPr marL="68580" marR="68580" marT="0" marB="0" anchor="ctr"/>
                </a:tc>
                <a:tc>
                  <a:txBody>
                    <a:bodyPr/>
                    <a:lstStyle/>
                    <a:p>
                      <a:pPr marL="0" marR="0" algn="ctr">
                        <a:lnSpc>
                          <a:spcPct val="107000"/>
                        </a:lnSpc>
                        <a:spcBef>
                          <a:spcPts val="0"/>
                        </a:spcBef>
                        <a:spcAft>
                          <a:spcPts val="0"/>
                        </a:spcAft>
                      </a:pPr>
                      <a:r>
                        <a:rPr lang="en-US" sz="1600">
                          <a:effectLst/>
                        </a:rPr>
                        <a:t>0.11</a:t>
                      </a:r>
                      <a:endParaRPr lang="en-US" sz="160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0.40</a:t>
                      </a:r>
                      <a:endParaRPr lang="en-US" sz="1600" dirty="0">
                        <a:effectLst/>
                        <a:latin typeface="Calibri" charset="0"/>
                        <a:ea typeface="Calibri" charset="0"/>
                        <a:cs typeface="Times New Roman" charset="0"/>
                      </a:endParaRPr>
                    </a:p>
                  </a:txBody>
                  <a:tcPr marL="68580" marR="68580" marT="0" marB="0" anchor="ctr"/>
                </a:tc>
                <a:tc>
                  <a:txBody>
                    <a:bodyPr/>
                    <a:lstStyle/>
                    <a:p>
                      <a:pPr algn="ctr" fontAlgn="b"/>
                      <a:r>
                        <a:rPr lang="hr-HR" sz="1600" b="0" i="0" u="none" strike="noStrike" dirty="0">
                          <a:solidFill>
                            <a:srgbClr val="000000"/>
                          </a:solidFill>
                          <a:effectLst/>
                          <a:latin typeface="Calibri" charset="0"/>
                          <a:ea typeface="Calibri" charset="0"/>
                          <a:cs typeface="Calibri" charset="0"/>
                        </a:rPr>
                        <a:t>0.40</a:t>
                      </a:r>
                    </a:p>
                  </a:txBody>
                  <a:tcPr marL="12700" marR="12700" marT="12700" marB="0" anchor="b"/>
                </a:tc>
                <a:extLst>
                  <a:ext uri="{0D108BD9-81ED-4DB2-BD59-A6C34878D82A}">
                    <a16:rowId xmlns:a16="http://schemas.microsoft.com/office/drawing/2014/main" val="10010"/>
                  </a:ext>
                </a:extLst>
              </a:tr>
              <a:tr h="267231">
                <a:tc>
                  <a:txBody>
                    <a:bodyPr/>
                    <a:lstStyle/>
                    <a:p>
                      <a:pPr marL="0" marR="0">
                        <a:lnSpc>
                          <a:spcPct val="107000"/>
                        </a:lnSpc>
                        <a:spcBef>
                          <a:spcPts val="0"/>
                        </a:spcBef>
                        <a:spcAft>
                          <a:spcPts val="0"/>
                        </a:spcAft>
                      </a:pPr>
                      <a:r>
                        <a:rPr lang="en-US" sz="1600" dirty="0">
                          <a:effectLst/>
                        </a:rPr>
                        <a:t>Observations</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966</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956</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958</a:t>
                      </a:r>
                      <a:endParaRPr lang="en-US" sz="1600" dirty="0">
                        <a:effectLst/>
                        <a:latin typeface="Calibri" charset="0"/>
                        <a:ea typeface="Calibri" charset="0"/>
                        <a:cs typeface="Times New Roman" charset="0"/>
                      </a:endParaRPr>
                    </a:p>
                  </a:txBody>
                  <a:tcPr marL="68580" marR="68580" marT="0" marB="0" anchor="ctr"/>
                </a:tc>
                <a:tc>
                  <a:txBody>
                    <a:bodyPr/>
                    <a:lstStyle/>
                    <a:p>
                      <a:pPr algn="ctr" fontAlgn="b"/>
                      <a:r>
                        <a:rPr lang="nb-NO" sz="1600" b="0" i="0" u="none" strike="noStrike" dirty="0">
                          <a:solidFill>
                            <a:srgbClr val="000000"/>
                          </a:solidFill>
                          <a:effectLst/>
                          <a:latin typeface="Calibri" charset="0"/>
                          <a:ea typeface="Calibri" charset="0"/>
                          <a:cs typeface="Calibri" charset="0"/>
                        </a:rPr>
                        <a:t>965</a:t>
                      </a:r>
                    </a:p>
                  </a:txBody>
                  <a:tcPr marL="12700" marR="12700" marT="12700" marB="0" anchor="b"/>
                </a:tc>
                <a:extLst>
                  <a:ext uri="{0D108BD9-81ED-4DB2-BD59-A6C34878D82A}">
                    <a16:rowId xmlns:a16="http://schemas.microsoft.com/office/drawing/2014/main" val="10011"/>
                  </a:ext>
                </a:extLst>
              </a:tr>
              <a:tr h="267231">
                <a:tc>
                  <a:txBody>
                    <a:bodyPr/>
                    <a:lstStyle/>
                    <a:p>
                      <a:pPr marL="0" marR="0">
                        <a:lnSpc>
                          <a:spcPct val="107000"/>
                        </a:lnSpc>
                        <a:spcBef>
                          <a:spcPts val="0"/>
                        </a:spcBef>
                        <a:spcAft>
                          <a:spcPts val="0"/>
                        </a:spcAft>
                      </a:pPr>
                      <a:r>
                        <a:rPr lang="en-US" sz="1600" dirty="0">
                          <a:effectLst/>
                        </a:rPr>
                        <a:t>Mean of Dep </a:t>
                      </a:r>
                      <a:r>
                        <a:rPr lang="en-US" sz="1600" dirty="0" err="1">
                          <a:effectLst/>
                        </a:rPr>
                        <a:t>var</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22.04</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14.82</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3.06</a:t>
                      </a:r>
                      <a:endParaRPr lang="en-US" sz="1600" dirty="0">
                        <a:effectLst/>
                        <a:latin typeface="Calibri" charset="0"/>
                        <a:ea typeface="Calibri" charset="0"/>
                        <a:cs typeface="Times New Roman" charset="0"/>
                      </a:endParaRPr>
                    </a:p>
                  </a:txBody>
                  <a:tcPr marL="68580" marR="68580" marT="0" marB="0" anchor="ctr"/>
                </a:tc>
                <a:tc>
                  <a:txBody>
                    <a:bodyPr/>
                    <a:lstStyle/>
                    <a:p>
                      <a:pPr algn="ctr" fontAlgn="b"/>
                      <a:r>
                        <a:rPr lang="nb-NO" sz="1600" b="0" i="0" u="none" strike="noStrike">
                          <a:solidFill>
                            <a:srgbClr val="000000"/>
                          </a:solidFill>
                          <a:effectLst/>
                          <a:latin typeface="Calibri" charset="0"/>
                          <a:ea typeface="Calibri" charset="0"/>
                          <a:cs typeface="Calibri" charset="0"/>
                        </a:rPr>
                        <a:t>55.60</a:t>
                      </a:r>
                    </a:p>
                  </a:txBody>
                  <a:tcPr marL="12700" marR="12700" marT="12700" marB="0" anchor="b"/>
                </a:tc>
                <a:extLst>
                  <a:ext uri="{0D108BD9-81ED-4DB2-BD59-A6C34878D82A}">
                    <a16:rowId xmlns:a16="http://schemas.microsoft.com/office/drawing/2014/main" val="10012"/>
                  </a:ext>
                </a:extLst>
              </a:tr>
              <a:tr h="276446">
                <a:tc>
                  <a:txBody>
                    <a:bodyPr/>
                    <a:lstStyle/>
                    <a:p>
                      <a:pPr marL="0" marR="0">
                        <a:lnSpc>
                          <a:spcPct val="107000"/>
                        </a:lnSpc>
                        <a:spcBef>
                          <a:spcPts val="0"/>
                        </a:spcBef>
                        <a:spcAft>
                          <a:spcPts val="0"/>
                        </a:spcAft>
                      </a:pPr>
                      <a:r>
                        <a:rPr lang="en-US" sz="1600" dirty="0">
                          <a:effectLst/>
                        </a:rPr>
                        <a:t>R2</a:t>
                      </a:r>
                      <a:endParaRPr lang="en-US" sz="160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1600">
                          <a:effectLst/>
                        </a:rPr>
                        <a:t>0.00</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0.00</a:t>
                      </a:r>
                      <a:endParaRPr lang="en-US" sz="1600" dirty="0">
                        <a:effectLst/>
                        <a:latin typeface="Calibri" charset="0"/>
                        <a:ea typeface="Calibri" charset="0"/>
                        <a:cs typeface="Times New Roman"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0.01</a:t>
                      </a:r>
                      <a:endParaRPr lang="en-US" sz="1600" dirty="0">
                        <a:effectLst/>
                        <a:latin typeface="Calibri" charset="0"/>
                        <a:ea typeface="Calibri" charset="0"/>
                        <a:cs typeface="Times New Roman" charset="0"/>
                      </a:endParaRPr>
                    </a:p>
                  </a:txBody>
                  <a:tcPr marL="68580" marR="68580" marT="0" marB="0" anchor="ctr"/>
                </a:tc>
                <a:tc>
                  <a:txBody>
                    <a:bodyPr/>
                    <a:lstStyle/>
                    <a:p>
                      <a:pPr algn="ctr" fontAlgn="b"/>
                      <a:r>
                        <a:rPr lang="hr-HR" sz="1600" b="0" i="0" u="none" strike="noStrike" dirty="0">
                          <a:solidFill>
                            <a:srgbClr val="000000"/>
                          </a:solidFill>
                          <a:effectLst/>
                          <a:latin typeface="Calibri" charset="0"/>
                          <a:ea typeface="Calibri" charset="0"/>
                          <a:cs typeface="Calibri" charset="0"/>
                        </a:rPr>
                        <a:t>0.01</a:t>
                      </a:r>
                    </a:p>
                  </a:txBody>
                  <a:tcPr marL="12700" marR="12700" marT="1270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28530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does it impact most?</a:t>
            </a:r>
          </a:p>
        </p:txBody>
      </p:sp>
      <p:sp>
        <p:nvSpPr>
          <p:cNvPr id="3" name="Text Placeholder 2"/>
          <p:cNvSpPr>
            <a:spLocks noGrp="1"/>
          </p:cNvSpPr>
          <p:nvPr>
            <p:ph type="body" idx="1"/>
          </p:nvPr>
        </p:nvSpPr>
        <p:spPr/>
        <p:txBody>
          <a:bodyPr/>
          <a:lstStyle/>
          <a:p>
            <a:r>
              <a:rPr lang="en-US" dirty="0"/>
              <a:t>Students who under-estimate the expectations of their peers are most impacted by the treatment</a:t>
            </a:r>
          </a:p>
          <a:p>
            <a:pPr lvl="1"/>
            <a:r>
              <a:rPr lang="en-US" dirty="0"/>
              <a:t>Impacts mainly due to new information about peers’ aspirations</a:t>
            </a:r>
          </a:p>
          <a:p>
            <a:pPr lvl="1"/>
            <a:endParaRPr lang="en-US" dirty="0"/>
          </a:p>
          <a:p>
            <a:r>
              <a:rPr lang="en-US" dirty="0"/>
              <a:t>T2 impacts are driven by students who want to share their responses with their parents </a:t>
            </a:r>
          </a:p>
          <a:p>
            <a:endParaRPr lang="en-US" dirty="0"/>
          </a:p>
        </p:txBody>
      </p:sp>
      <p:sp>
        <p:nvSpPr>
          <p:cNvPr id="4" name="Text Placeholder 3"/>
          <p:cNvSpPr>
            <a:spLocks noGrp="1"/>
          </p:cNvSpPr>
          <p:nvPr>
            <p:ph type="body" idx="2"/>
          </p:nvPr>
        </p:nvSpPr>
        <p:spPr/>
        <p:txBody>
          <a:bodyPr/>
          <a:lstStyle/>
          <a:p>
            <a:endParaRPr lang="en-US" dirty="0"/>
          </a:p>
        </p:txBody>
      </p:sp>
    </p:spTree>
    <p:extLst>
      <p:ext uri="{BB962C8B-B14F-4D97-AF65-F5344CB8AC3E}">
        <p14:creationId xmlns:p14="http://schemas.microsoft.com/office/powerpoint/2010/main" val="14109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Labor Force Participation in Saudi Arabia</a:t>
            </a:r>
          </a:p>
        </p:txBody>
      </p:sp>
      <p:sp>
        <p:nvSpPr>
          <p:cNvPr id="3" name="Text Placeholder 2"/>
          <p:cNvSpPr>
            <a:spLocks noGrp="1"/>
          </p:cNvSpPr>
          <p:nvPr>
            <p:ph type="body" idx="1"/>
          </p:nvPr>
        </p:nvSpPr>
        <p:spPr>
          <a:xfrm>
            <a:off x="8626742" y="1918920"/>
            <a:ext cx="3167467" cy="4112636"/>
          </a:xfrm>
        </p:spPr>
        <p:txBody>
          <a:bodyPr/>
          <a:lstStyle/>
          <a:p>
            <a:r>
              <a:rPr lang="en-US" sz="2000" dirty="0"/>
              <a:t>1990: 14%</a:t>
            </a:r>
          </a:p>
          <a:p>
            <a:r>
              <a:rPr lang="en-US" sz="2000" dirty="0"/>
              <a:t>2010: 18% </a:t>
            </a:r>
          </a:p>
          <a:p>
            <a:r>
              <a:rPr lang="en-US" sz="2000" dirty="0"/>
              <a:t>2018: 23%</a:t>
            </a:r>
          </a:p>
          <a:p>
            <a:r>
              <a:rPr lang="en-US" sz="2000" dirty="0"/>
              <a:t>27% increase (5-ppt) – over less than a decade </a:t>
            </a:r>
          </a:p>
        </p:txBody>
      </p:sp>
      <p:sp>
        <p:nvSpPr>
          <p:cNvPr id="4" name="Text Placeholder 3"/>
          <p:cNvSpPr>
            <a:spLocks noGrp="1"/>
          </p:cNvSpPr>
          <p:nvPr>
            <p:ph type="body" idx="2"/>
          </p:nvPr>
        </p:nvSpPr>
        <p:spPr/>
        <p:txBody>
          <a:bodyPr/>
          <a:lstStyle/>
          <a:p>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32038"/>
            <a:ext cx="7772399" cy="5486400"/>
          </a:xfrm>
          <a:prstGeom prst="rect">
            <a:avLst/>
          </a:prstGeom>
          <a:noFill/>
          <a:ln>
            <a:noFill/>
          </a:ln>
        </p:spPr>
      </p:pic>
      <p:pic>
        <p:nvPicPr>
          <p:cNvPr id="6" name="Picture 5"/>
          <p:cNvPicPr>
            <a:picLocks noChangeAspect="1"/>
          </p:cNvPicPr>
          <p:nvPr/>
        </p:nvPicPr>
        <p:blipFill>
          <a:blip r:embed="rId4"/>
          <a:stretch>
            <a:fillRect/>
          </a:stretch>
        </p:blipFill>
        <p:spPr>
          <a:xfrm>
            <a:off x="1384234" y="2361595"/>
            <a:ext cx="687049" cy="457200"/>
          </a:xfrm>
          <a:prstGeom prst="rect">
            <a:avLst/>
          </a:prstGeom>
        </p:spPr>
      </p:pic>
      <p:cxnSp>
        <p:nvCxnSpPr>
          <p:cNvPr id="7" name="Straight Arrow Connector 6"/>
          <p:cNvCxnSpPr/>
          <p:nvPr/>
        </p:nvCxnSpPr>
        <p:spPr>
          <a:xfrm>
            <a:off x="1727757" y="2831421"/>
            <a:ext cx="1" cy="1610296"/>
          </a:xfrm>
          <a:prstGeom prst="straightConnector1">
            <a:avLst/>
          </a:prstGeom>
          <a:ln w="31750">
            <a:solidFill>
              <a:srgbClr val="0085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54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does it impact most?</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105" y="1257290"/>
            <a:ext cx="7543800" cy="5486400"/>
          </a:xfrm>
          <a:prstGeom prst="rect">
            <a:avLst/>
          </a:prstGeom>
        </p:spPr>
      </p:pic>
    </p:spTree>
    <p:extLst>
      <p:ext uri="{BB962C8B-B14F-4D97-AF65-F5344CB8AC3E}">
        <p14:creationId xmlns:p14="http://schemas.microsoft.com/office/powerpoint/2010/main" val="100339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T2 have such large effects? </a:t>
            </a:r>
          </a:p>
        </p:txBody>
      </p:sp>
      <p:sp>
        <p:nvSpPr>
          <p:cNvPr id="3" name="Text Placeholder 2"/>
          <p:cNvSpPr>
            <a:spLocks noGrp="1"/>
          </p:cNvSpPr>
          <p:nvPr>
            <p:ph type="body" idx="1"/>
          </p:nvPr>
        </p:nvSpPr>
        <p:spPr>
          <a:xfrm>
            <a:off x="838200" y="1909376"/>
            <a:ext cx="10515600" cy="4267587"/>
          </a:xfrm>
        </p:spPr>
        <p:txBody>
          <a:bodyPr/>
          <a:lstStyle/>
          <a:p>
            <a:r>
              <a:rPr lang="en-US" dirty="0"/>
              <a:t>Almost all believe their parents expect them to work</a:t>
            </a:r>
          </a:p>
          <a:p>
            <a:r>
              <a:rPr lang="en-US" dirty="0"/>
              <a:t>Many would like the opportunity to discuss their future plans with their parents: </a:t>
            </a:r>
          </a:p>
          <a:p>
            <a:pPr lvl="1"/>
            <a:r>
              <a:rPr lang="en-US" dirty="0"/>
              <a:t>79% would share their responses with parents</a:t>
            </a:r>
          </a:p>
          <a:p>
            <a:pPr lvl="1"/>
            <a:r>
              <a:rPr lang="en-US" dirty="0"/>
              <a:t>71% would share the information with at least one parent</a:t>
            </a:r>
          </a:p>
          <a:p>
            <a:r>
              <a:rPr lang="en-US" dirty="0"/>
              <a:t>Why?</a:t>
            </a:r>
          </a:p>
          <a:p>
            <a:pPr lvl="1"/>
            <a:r>
              <a:rPr lang="en-US" dirty="0"/>
              <a:t>“inform them about how Saudi society is changing” (65%) </a:t>
            </a:r>
          </a:p>
          <a:p>
            <a:pPr lvl="1"/>
            <a:r>
              <a:rPr lang="en-US" dirty="0"/>
              <a:t>“make them happy to know that more people think like me” (29%)</a:t>
            </a:r>
          </a:p>
          <a:p>
            <a:pPr lvl="1"/>
            <a:endParaRPr lang="en-US" dirty="0"/>
          </a:p>
        </p:txBody>
      </p:sp>
      <p:sp>
        <p:nvSpPr>
          <p:cNvPr id="4" name="Text Placeholder 3"/>
          <p:cNvSpPr>
            <a:spLocks noGrp="1"/>
          </p:cNvSpPr>
          <p:nvPr>
            <p:ph type="body" idx="2"/>
          </p:nvPr>
        </p:nvSpPr>
        <p:spPr/>
        <p:txBody>
          <a:bodyPr/>
          <a:lstStyle/>
          <a:p>
            <a:r>
              <a:rPr lang="en-US" dirty="0"/>
              <a:t>Follow-up survey with 150 KSU students</a:t>
            </a:r>
          </a:p>
          <a:p>
            <a:endParaRPr lang="en-US" dirty="0"/>
          </a:p>
        </p:txBody>
      </p:sp>
    </p:spTree>
    <p:extLst>
      <p:ext uri="{BB962C8B-B14F-4D97-AF65-F5344CB8AC3E}">
        <p14:creationId xmlns:p14="http://schemas.microsoft.com/office/powerpoint/2010/main" val="175471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Follow-up survey: Spring 2019, 150 students</a:t>
            </a:r>
          </a:p>
        </p:txBody>
      </p:sp>
      <p:graphicFrame>
        <p:nvGraphicFramePr>
          <p:cNvPr id="2" name="Table 1"/>
          <p:cNvGraphicFramePr>
            <a:graphicFrameLocks noGrp="1"/>
          </p:cNvGraphicFramePr>
          <p:nvPr/>
        </p:nvGraphicFramePr>
        <p:xfrm>
          <a:off x="1317355" y="1742658"/>
          <a:ext cx="8986211" cy="3864612"/>
        </p:xfrm>
        <a:graphic>
          <a:graphicData uri="http://schemas.openxmlformats.org/drawingml/2006/table">
            <a:tbl>
              <a:tblPr firstRow="1" firstCol="1" bandRow="1">
                <a:tableStyleId>{5DA37D80-6434-44D0-A028-1B22A696006F}</a:tableStyleId>
              </a:tblPr>
              <a:tblGrid>
                <a:gridCol w="3108871">
                  <a:extLst>
                    <a:ext uri="{9D8B030D-6E8A-4147-A177-3AD203B41FA5}">
                      <a16:colId xmlns:a16="http://schemas.microsoft.com/office/drawing/2014/main" val="20000"/>
                    </a:ext>
                  </a:extLst>
                </a:gridCol>
                <a:gridCol w="4545496">
                  <a:extLst>
                    <a:ext uri="{9D8B030D-6E8A-4147-A177-3AD203B41FA5}">
                      <a16:colId xmlns:a16="http://schemas.microsoft.com/office/drawing/2014/main" val="20001"/>
                    </a:ext>
                  </a:extLst>
                </a:gridCol>
                <a:gridCol w="1331844">
                  <a:extLst>
                    <a:ext uri="{9D8B030D-6E8A-4147-A177-3AD203B41FA5}">
                      <a16:colId xmlns:a16="http://schemas.microsoft.com/office/drawing/2014/main" val="20002"/>
                    </a:ext>
                  </a:extLst>
                </a:gridCol>
              </a:tblGrid>
              <a:tr h="510212">
                <a:tc>
                  <a:txBody>
                    <a:bodyPr/>
                    <a:lstStyle/>
                    <a:p>
                      <a:pPr marL="0" marR="0">
                        <a:lnSpc>
                          <a:spcPct val="107000"/>
                        </a:lnSpc>
                        <a:spcBef>
                          <a:spcPts val="0"/>
                        </a:spcBef>
                        <a:spcAft>
                          <a:spcPts val="0"/>
                        </a:spcAft>
                      </a:pPr>
                      <a:r>
                        <a:rPr lang="en-US" sz="1800" dirty="0">
                          <a:effectLst/>
                        </a:rPr>
                        <a:t>Reasons to/not Share Info:</a:t>
                      </a:r>
                      <a:endParaRPr lang="en-US" sz="1800" b="1" dirty="0">
                        <a:effectLst/>
                        <a:latin typeface="Calibri" charset="0"/>
                        <a:ea typeface="Calibri" charset="0"/>
                        <a:cs typeface="Times New Roman" charset="0"/>
                      </a:endParaRPr>
                    </a:p>
                  </a:txBody>
                  <a:tcPr marL="68580" marR="68580" marT="0" marB="0" anchor="b"/>
                </a:tc>
                <a:tc>
                  <a:txBody>
                    <a:bodyPr/>
                    <a:lstStyle/>
                    <a:p>
                      <a:pPr marL="0" marR="0">
                        <a:lnSpc>
                          <a:spcPct val="107000"/>
                        </a:lnSpc>
                        <a:spcBef>
                          <a:spcPts val="0"/>
                        </a:spcBef>
                        <a:spcAft>
                          <a:spcPts val="0"/>
                        </a:spcAft>
                      </a:pPr>
                      <a:r>
                        <a:rPr lang="en-US" sz="2000" b="0" dirty="0">
                          <a:effectLst/>
                        </a:rPr>
                        <a:t>Inform How Saudi Society is Changing</a:t>
                      </a:r>
                      <a:endParaRPr lang="en-US" sz="2000" b="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2000" b="0" dirty="0">
                          <a:effectLst/>
                        </a:rPr>
                        <a:t>65%</a:t>
                      </a:r>
                      <a:endParaRPr lang="en-US" sz="2000" b="0" dirty="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0"/>
                  </a:ext>
                </a:extLst>
              </a:tr>
              <a:tr h="419300">
                <a:tc>
                  <a:txBody>
                    <a:bodyPr/>
                    <a:lstStyle/>
                    <a:p>
                      <a:pPr>
                        <a:lnSpc>
                          <a:spcPct val="107000"/>
                        </a:lnSpc>
                      </a:pPr>
                      <a:endParaRPr lang="en-US" sz="1800" b="1" dirty="0">
                        <a:effectLst/>
                        <a:latin typeface="Calibri" charset="0"/>
                      </a:endParaRPr>
                    </a:p>
                  </a:txBody>
                  <a:tcPr marL="68580" marR="68580" marT="0" marB="0" anchor="b"/>
                </a:tc>
                <a:tc>
                  <a:txBody>
                    <a:bodyPr/>
                    <a:lstStyle/>
                    <a:p>
                      <a:pPr marL="0" marR="0">
                        <a:lnSpc>
                          <a:spcPct val="107000"/>
                        </a:lnSpc>
                        <a:spcBef>
                          <a:spcPts val="0"/>
                        </a:spcBef>
                        <a:spcAft>
                          <a:spcPts val="0"/>
                        </a:spcAft>
                      </a:pPr>
                      <a:r>
                        <a:rPr lang="en-US" sz="2000" dirty="0">
                          <a:effectLst/>
                        </a:rPr>
                        <a:t>Let Me Work and Delay Marriage</a:t>
                      </a:r>
                      <a:endParaRPr lang="en-US" sz="2000" b="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7%</a:t>
                      </a:r>
                      <a:endParaRPr lang="en-US" sz="2000" b="1" dirty="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1"/>
                  </a:ext>
                </a:extLst>
              </a:tr>
              <a:tr h="419300">
                <a:tc>
                  <a:txBody>
                    <a:bodyPr/>
                    <a:lstStyle/>
                    <a:p>
                      <a:pPr>
                        <a:lnSpc>
                          <a:spcPct val="107000"/>
                        </a:lnSpc>
                      </a:pPr>
                      <a:endParaRPr lang="en-US" sz="1800" b="1" dirty="0">
                        <a:effectLst/>
                        <a:latin typeface="Calibri" charset="0"/>
                      </a:endParaRPr>
                    </a:p>
                  </a:txBody>
                  <a:tcPr marL="68580" marR="68580" marT="0" marB="0" anchor="b"/>
                </a:tc>
                <a:tc>
                  <a:txBody>
                    <a:bodyPr/>
                    <a:lstStyle/>
                    <a:p>
                      <a:pPr marL="0" marR="0">
                        <a:lnSpc>
                          <a:spcPct val="107000"/>
                        </a:lnSpc>
                        <a:spcBef>
                          <a:spcPts val="0"/>
                        </a:spcBef>
                        <a:spcAft>
                          <a:spcPts val="0"/>
                        </a:spcAft>
                      </a:pPr>
                      <a:r>
                        <a:rPr lang="en-US" sz="2000" dirty="0">
                          <a:effectLst/>
                        </a:rPr>
                        <a:t>Inform Them Others are Like Me </a:t>
                      </a:r>
                      <a:endParaRPr lang="en-US" sz="2000" b="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29%</a:t>
                      </a:r>
                      <a:endParaRPr lang="en-US" sz="2000" b="1" dirty="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2"/>
                  </a:ext>
                </a:extLst>
              </a:tr>
              <a:tr h="419300">
                <a:tc>
                  <a:txBody>
                    <a:bodyPr/>
                    <a:lstStyle/>
                    <a:p>
                      <a:pPr>
                        <a:lnSpc>
                          <a:spcPct val="107000"/>
                        </a:lnSpc>
                      </a:pPr>
                      <a:endParaRPr lang="en-US" sz="1800" b="1" dirty="0">
                        <a:effectLst/>
                        <a:latin typeface="Calibri" charset="0"/>
                      </a:endParaRPr>
                    </a:p>
                  </a:txBody>
                  <a:tcPr marL="68580" marR="68580" marT="0" marB="0" anchor="b"/>
                </a:tc>
                <a:tc>
                  <a:txBody>
                    <a:bodyPr/>
                    <a:lstStyle/>
                    <a:p>
                      <a:pPr marL="0" marR="0">
                        <a:lnSpc>
                          <a:spcPct val="107000"/>
                        </a:lnSpc>
                        <a:spcBef>
                          <a:spcPts val="0"/>
                        </a:spcBef>
                        <a:spcAft>
                          <a:spcPts val="0"/>
                        </a:spcAft>
                      </a:pPr>
                      <a:r>
                        <a:rPr lang="en-US" sz="2000" dirty="0">
                          <a:effectLst/>
                        </a:rPr>
                        <a:t>Not Share: Upset/Disappoint Them</a:t>
                      </a:r>
                      <a:endParaRPr lang="en-US" sz="2000" b="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7%</a:t>
                      </a:r>
                      <a:endParaRPr lang="en-US" sz="2000" b="1" dirty="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3"/>
                  </a:ext>
                </a:extLst>
              </a:tr>
              <a:tr h="419300">
                <a:tc>
                  <a:txBody>
                    <a:bodyPr/>
                    <a:lstStyle/>
                    <a:p>
                      <a:pPr>
                        <a:lnSpc>
                          <a:spcPct val="107000"/>
                        </a:lnSpc>
                      </a:pPr>
                      <a:endParaRPr lang="en-US" sz="1800" b="1" dirty="0">
                        <a:effectLst/>
                        <a:latin typeface="Calibri" charset="0"/>
                      </a:endParaRPr>
                    </a:p>
                  </a:txBody>
                  <a:tcPr marL="68580" marR="68580" marT="0" marB="0" anchor="b"/>
                </a:tc>
                <a:tc>
                  <a:txBody>
                    <a:bodyPr/>
                    <a:lstStyle/>
                    <a:p>
                      <a:pPr marL="0" marR="0">
                        <a:lnSpc>
                          <a:spcPct val="107000"/>
                        </a:lnSpc>
                        <a:spcBef>
                          <a:spcPts val="0"/>
                        </a:spcBef>
                        <a:spcAft>
                          <a:spcPts val="0"/>
                        </a:spcAft>
                      </a:pPr>
                      <a:endParaRPr lang="en-US" sz="2000" b="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endParaRPr lang="en-US" sz="2000" b="1" dirty="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609127810"/>
                  </a:ext>
                </a:extLst>
              </a:tr>
              <a:tr h="419300">
                <a:tc>
                  <a:txBody>
                    <a:bodyPr/>
                    <a:lstStyle/>
                    <a:p>
                      <a:pPr marL="0" marR="0">
                        <a:lnSpc>
                          <a:spcPct val="107000"/>
                        </a:lnSpc>
                        <a:spcBef>
                          <a:spcPts val="0"/>
                        </a:spcBef>
                        <a:spcAft>
                          <a:spcPts val="0"/>
                        </a:spcAft>
                      </a:pPr>
                      <a:r>
                        <a:rPr lang="en-US" sz="1800">
                          <a:effectLst/>
                        </a:rPr>
                        <a:t>Reactions to Share Info:</a:t>
                      </a:r>
                      <a:endParaRPr lang="en-US" sz="1800" b="1">
                        <a:effectLst/>
                        <a:latin typeface="Calibri" charset="0"/>
                        <a:ea typeface="Calibri" charset="0"/>
                        <a:cs typeface="Times New Roman" charset="0"/>
                      </a:endParaRPr>
                    </a:p>
                  </a:txBody>
                  <a:tcPr marL="68580" marR="68580" marT="0" marB="0" anchor="b"/>
                </a:tc>
                <a:tc>
                  <a:txBody>
                    <a:bodyPr/>
                    <a:lstStyle/>
                    <a:p>
                      <a:pPr marL="0" marR="0">
                        <a:lnSpc>
                          <a:spcPct val="107000"/>
                        </a:lnSpc>
                        <a:spcBef>
                          <a:spcPts val="0"/>
                        </a:spcBef>
                        <a:spcAft>
                          <a:spcPts val="0"/>
                        </a:spcAft>
                      </a:pPr>
                      <a:r>
                        <a:rPr lang="en-US" sz="2000" dirty="0">
                          <a:effectLst/>
                        </a:rPr>
                        <a:t>Make Parents Happy</a:t>
                      </a:r>
                      <a:endParaRPr lang="en-US" sz="2000" b="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39%</a:t>
                      </a:r>
                      <a:endParaRPr lang="en-US" sz="2000" b="1" dirty="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4"/>
                  </a:ext>
                </a:extLst>
              </a:tr>
              <a:tr h="419300">
                <a:tc>
                  <a:txBody>
                    <a:bodyPr/>
                    <a:lstStyle/>
                    <a:p>
                      <a:pPr>
                        <a:lnSpc>
                          <a:spcPct val="107000"/>
                        </a:lnSpc>
                      </a:pPr>
                      <a:endParaRPr lang="en-US" sz="1800" b="1">
                        <a:effectLst/>
                        <a:latin typeface="Calibri" charset="0"/>
                      </a:endParaRPr>
                    </a:p>
                  </a:txBody>
                  <a:tcPr marL="68580" marR="68580" marT="0" marB="0" anchor="b"/>
                </a:tc>
                <a:tc>
                  <a:txBody>
                    <a:bodyPr/>
                    <a:lstStyle/>
                    <a:p>
                      <a:pPr marL="0" marR="0">
                        <a:lnSpc>
                          <a:spcPct val="107000"/>
                        </a:lnSpc>
                        <a:spcBef>
                          <a:spcPts val="0"/>
                        </a:spcBef>
                        <a:spcAft>
                          <a:spcPts val="0"/>
                        </a:spcAft>
                      </a:pPr>
                      <a:r>
                        <a:rPr lang="en-US" sz="2000" dirty="0">
                          <a:effectLst/>
                        </a:rPr>
                        <a:t>Make Parents Disappointed</a:t>
                      </a:r>
                      <a:endParaRPr lang="en-US" sz="2000" b="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5%</a:t>
                      </a:r>
                      <a:endParaRPr lang="en-US" sz="2000" b="1" dirty="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5"/>
                  </a:ext>
                </a:extLst>
              </a:tr>
              <a:tr h="419300">
                <a:tc>
                  <a:txBody>
                    <a:bodyPr/>
                    <a:lstStyle/>
                    <a:p>
                      <a:pPr>
                        <a:lnSpc>
                          <a:spcPct val="107000"/>
                        </a:lnSpc>
                      </a:pPr>
                      <a:endParaRPr lang="en-US" sz="1800" b="1">
                        <a:effectLst/>
                        <a:latin typeface="Calibri" charset="0"/>
                      </a:endParaRPr>
                    </a:p>
                  </a:txBody>
                  <a:tcPr marL="68580" marR="68580" marT="0" marB="0" anchor="b"/>
                </a:tc>
                <a:tc>
                  <a:txBody>
                    <a:bodyPr/>
                    <a:lstStyle/>
                    <a:p>
                      <a:pPr marL="0" marR="0">
                        <a:lnSpc>
                          <a:spcPct val="107000"/>
                        </a:lnSpc>
                        <a:spcBef>
                          <a:spcPts val="0"/>
                        </a:spcBef>
                        <a:spcAft>
                          <a:spcPts val="0"/>
                        </a:spcAft>
                      </a:pPr>
                      <a:r>
                        <a:rPr lang="en-US" sz="2000" dirty="0">
                          <a:effectLst/>
                        </a:rPr>
                        <a:t>No Change</a:t>
                      </a:r>
                      <a:endParaRPr lang="en-US" sz="2000" b="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34%</a:t>
                      </a:r>
                      <a:endParaRPr lang="en-US" sz="2000" b="1" dirty="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6"/>
                  </a:ext>
                </a:extLst>
              </a:tr>
              <a:tr h="419300">
                <a:tc>
                  <a:txBody>
                    <a:bodyPr/>
                    <a:lstStyle/>
                    <a:p>
                      <a:pPr marL="0" marR="0">
                        <a:lnSpc>
                          <a:spcPct val="107000"/>
                        </a:lnSpc>
                        <a:spcBef>
                          <a:spcPts val="0"/>
                        </a:spcBef>
                        <a:spcAft>
                          <a:spcPts val="0"/>
                        </a:spcAft>
                      </a:pPr>
                      <a:r>
                        <a:rPr lang="en-US" sz="1800">
                          <a:effectLst/>
                        </a:rPr>
                        <a:t> </a:t>
                      </a:r>
                      <a:endParaRPr lang="en-US" sz="1800" b="1">
                        <a:effectLst/>
                        <a:latin typeface="Calibri" charset="0"/>
                        <a:ea typeface="Calibri" charset="0"/>
                        <a:cs typeface="Times New Roman" charset="0"/>
                      </a:endParaRPr>
                    </a:p>
                  </a:txBody>
                  <a:tcPr marL="68580" marR="68580" marT="0" marB="0" anchor="b"/>
                </a:tc>
                <a:tc>
                  <a:txBody>
                    <a:bodyPr/>
                    <a:lstStyle/>
                    <a:p>
                      <a:pPr marL="0" marR="0">
                        <a:lnSpc>
                          <a:spcPct val="107000"/>
                        </a:lnSpc>
                        <a:spcBef>
                          <a:spcPts val="0"/>
                        </a:spcBef>
                        <a:spcAft>
                          <a:spcPts val="0"/>
                        </a:spcAft>
                      </a:pPr>
                      <a:r>
                        <a:rPr lang="en-US" sz="2000" dirty="0">
                          <a:effectLst/>
                        </a:rPr>
                        <a:t>Not Sure</a:t>
                      </a:r>
                      <a:endParaRPr lang="en-US" sz="2000" b="0" dirty="0">
                        <a:effectLst/>
                        <a:latin typeface="Calibri" charset="0"/>
                        <a:ea typeface="Calibri" charset="0"/>
                        <a:cs typeface="Times New Roman"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23%</a:t>
                      </a:r>
                      <a:endParaRPr lang="en-US" sz="2000" b="1" dirty="0">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37972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results</a:t>
            </a:r>
          </a:p>
        </p:txBody>
      </p:sp>
      <p:sp>
        <p:nvSpPr>
          <p:cNvPr id="3" name="Text Placeholder 2"/>
          <p:cNvSpPr>
            <a:spLocks noGrp="1"/>
          </p:cNvSpPr>
          <p:nvPr>
            <p:ph type="body" idx="1"/>
          </p:nvPr>
        </p:nvSpPr>
        <p:spPr/>
        <p:txBody>
          <a:bodyPr>
            <a:normAutofit lnSpcReduction="10000"/>
          </a:bodyPr>
          <a:lstStyle/>
          <a:p>
            <a:r>
              <a:rPr lang="en-US" sz="2400" dirty="0"/>
              <a:t>Students have much higher expectations of working than the actual female LFP among older generations </a:t>
            </a:r>
          </a:p>
          <a:p>
            <a:r>
              <a:rPr lang="en-US" sz="2400" dirty="0"/>
              <a:t>Receiving information about peers’ aspirations leads to higher expectations of working </a:t>
            </a:r>
          </a:p>
          <a:p>
            <a:r>
              <a:rPr lang="en-US" sz="2400" dirty="0"/>
              <a:t>Making parents salient also increases students’ labor market expectations, likely because they think their parents want them to work</a:t>
            </a:r>
          </a:p>
          <a:p>
            <a:r>
              <a:rPr lang="en-US" sz="2400" dirty="0"/>
              <a:t>But norms still matter: making parents salient leads to higher expectations of working in education and the public sector - sectors that are more culturally accepted for women. </a:t>
            </a:r>
          </a:p>
          <a:p>
            <a:r>
              <a:rPr lang="en-US" sz="2400" dirty="0"/>
              <a:t>Most students would like to discuss their future plans and the information with their parents</a:t>
            </a:r>
          </a:p>
          <a:p>
            <a:endParaRPr lang="en-US" sz="2400" dirty="0"/>
          </a:p>
          <a:p>
            <a:endParaRPr lang="en-US" dirty="0"/>
          </a:p>
          <a:p>
            <a:endParaRPr lang="en-US" dirty="0"/>
          </a:p>
        </p:txBody>
      </p:sp>
      <p:sp>
        <p:nvSpPr>
          <p:cNvPr id="4" name="Text Placeholder 3"/>
          <p:cNvSpPr>
            <a:spLocks noGrp="1"/>
          </p:cNvSpPr>
          <p:nvPr>
            <p:ph type="body" idx="2"/>
          </p:nvPr>
        </p:nvSpPr>
        <p:spPr/>
        <p:txBody>
          <a:bodyPr/>
          <a:lstStyle/>
          <a:p>
            <a:endParaRPr lang="en-US"/>
          </a:p>
        </p:txBody>
      </p:sp>
    </p:spTree>
    <p:extLst>
      <p:ext uri="{BB962C8B-B14F-4D97-AF65-F5344CB8AC3E}">
        <p14:creationId xmlns:p14="http://schemas.microsoft.com/office/powerpoint/2010/main" val="195758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Research Questions</a:t>
            </a:r>
          </a:p>
        </p:txBody>
      </p:sp>
      <p:sp>
        <p:nvSpPr>
          <p:cNvPr id="3" name="Text Placeholder 2"/>
          <p:cNvSpPr>
            <a:spLocks noGrp="1"/>
          </p:cNvSpPr>
          <p:nvPr>
            <p:ph type="body" idx="1"/>
          </p:nvPr>
        </p:nvSpPr>
        <p:spPr/>
        <p:txBody>
          <a:bodyPr/>
          <a:lstStyle/>
          <a:p>
            <a:pPr marL="565150" indent="-514350">
              <a:buFont typeface="+mj-lt"/>
              <a:buAutoNum type="arabicParenR"/>
            </a:pPr>
            <a:r>
              <a:rPr lang="en-US" sz="2400" dirty="0"/>
              <a:t>The preferences and beliefs of parents regarding their children’s future plans</a:t>
            </a:r>
          </a:p>
          <a:p>
            <a:pPr marL="565150" indent="-514350">
              <a:buFont typeface="+mj-lt"/>
              <a:buAutoNum type="arabicParenR"/>
            </a:pPr>
            <a:r>
              <a:rPr lang="en-US" sz="2400" dirty="0"/>
              <a:t>The process of decision-making between the students and their parents</a:t>
            </a:r>
          </a:p>
          <a:p>
            <a:pPr marL="565150" indent="-514350">
              <a:buFont typeface="+mj-lt"/>
              <a:buAutoNum type="arabicParenR"/>
            </a:pPr>
            <a:r>
              <a:rPr lang="en-US" sz="2400" dirty="0"/>
              <a:t>If these effects would be different in a broader sample of youth (our results are from a college-going sample)</a:t>
            </a:r>
          </a:p>
          <a:p>
            <a:pPr marL="565150" indent="-514350">
              <a:buFont typeface="+mj-lt"/>
              <a:buAutoNum type="arabicParenR"/>
            </a:pPr>
            <a:r>
              <a:rPr lang="en-US" sz="2400" dirty="0"/>
              <a:t>The link between expectations and behavior – we show that information impacts aspirations. To what extent actual behavior is impacted is unclear (and requires long-term panel studies).</a:t>
            </a:r>
          </a:p>
          <a:p>
            <a:pPr marL="565150" indent="-514350">
              <a:buAutoNum type="arabicParenR"/>
            </a:pPr>
            <a:endParaRPr lang="en-US" dirty="0"/>
          </a:p>
          <a:p>
            <a:endParaRPr lang="en-US" dirty="0"/>
          </a:p>
        </p:txBody>
      </p:sp>
      <p:sp>
        <p:nvSpPr>
          <p:cNvPr id="4" name="Text Placeholder 3"/>
          <p:cNvSpPr>
            <a:spLocks noGrp="1"/>
          </p:cNvSpPr>
          <p:nvPr>
            <p:ph type="body" idx="2"/>
          </p:nvPr>
        </p:nvSpPr>
        <p:spPr/>
        <p:txBody>
          <a:bodyPr/>
          <a:lstStyle/>
          <a:p>
            <a:r>
              <a:rPr lang="en-US" sz="2400" dirty="0"/>
              <a:t>More research is needed to understand:</a:t>
            </a:r>
          </a:p>
          <a:p>
            <a:endParaRPr lang="en-US" dirty="0"/>
          </a:p>
        </p:txBody>
      </p:sp>
    </p:spTree>
    <p:extLst>
      <p:ext uri="{BB962C8B-B14F-4D97-AF65-F5344CB8AC3E}">
        <p14:creationId xmlns:p14="http://schemas.microsoft.com/office/powerpoint/2010/main" val="176019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Women’s Labor Force Participation so low?</a:t>
            </a:r>
          </a:p>
        </p:txBody>
      </p:sp>
      <p:sp>
        <p:nvSpPr>
          <p:cNvPr id="3" name="Text Placeholder 2"/>
          <p:cNvSpPr>
            <a:spLocks noGrp="1"/>
          </p:cNvSpPr>
          <p:nvPr>
            <p:ph type="body" idx="1"/>
          </p:nvPr>
        </p:nvSpPr>
        <p:spPr/>
        <p:txBody>
          <a:bodyPr>
            <a:normAutofit/>
          </a:bodyPr>
          <a:lstStyle/>
          <a:p>
            <a:pPr marL="0" lvl="1" indent="0">
              <a:spcBef>
                <a:spcPts val="1000"/>
              </a:spcBef>
              <a:buSzPts val="2800"/>
              <a:buNone/>
            </a:pPr>
            <a:r>
              <a:rPr lang="en-US" i="1" dirty="0">
                <a:solidFill>
                  <a:schemeClr val="tx1"/>
                </a:solidFill>
              </a:rPr>
              <a:t>In a rapidly changing environment, there is good reason to believe that women lack information about the labor market and prevailing social norms </a:t>
            </a:r>
            <a:r>
              <a:rPr lang="en-US" i="1" dirty="0">
                <a:solidFill>
                  <a:schemeClr val="bg1">
                    <a:lumMod val="50000"/>
                  </a:schemeClr>
                </a:solidFill>
              </a:rPr>
              <a:t>(</a:t>
            </a:r>
            <a:r>
              <a:rPr lang="pt-BR" i="1" dirty="0">
                <a:solidFill>
                  <a:schemeClr val="bg1">
                    <a:lumMod val="50000"/>
                  </a:schemeClr>
                </a:solidFill>
              </a:rPr>
              <a:t>Fernandez, 2013)</a:t>
            </a:r>
            <a:endParaRPr lang="en-US" i="1" dirty="0">
              <a:solidFill>
                <a:schemeClr val="bg1">
                  <a:lumMod val="50000"/>
                </a:schemeClr>
              </a:solidFill>
            </a:endParaRPr>
          </a:p>
          <a:p>
            <a:pPr marL="514350" indent="-514350"/>
            <a:endParaRPr lang="en-US" i="1" u="sng" dirty="0"/>
          </a:p>
          <a:p>
            <a:pPr marL="514350" indent="-514350"/>
            <a:r>
              <a:rPr lang="en-US" i="1" u="sng" dirty="0"/>
              <a:t>Biased beliefs – incomplete information: </a:t>
            </a:r>
          </a:p>
          <a:p>
            <a:pPr lvl="1">
              <a:buFont typeface=".AppleSystemUIFont" charset="-120"/>
              <a:buChar char="-"/>
            </a:pPr>
            <a:r>
              <a:rPr lang="en-US" dirty="0"/>
              <a:t>Growing literature showing students and parents are not fully informed about the labor market when making educational choices</a:t>
            </a:r>
          </a:p>
          <a:p>
            <a:pPr lvl="1">
              <a:buFont typeface=".AppleSystemUIFont" charset="-120"/>
              <a:buChar char="-"/>
            </a:pPr>
            <a:r>
              <a:rPr lang="en-US" dirty="0"/>
              <a:t>Choices can be impacted by the provision of labor market information </a:t>
            </a:r>
            <a:r>
              <a:rPr lang="en-US" dirty="0">
                <a:solidFill>
                  <a:schemeClr val="tx1">
                    <a:lumMod val="50000"/>
                    <a:lumOff val="50000"/>
                  </a:schemeClr>
                </a:solidFill>
              </a:rPr>
              <a:t>(e.g. </a:t>
            </a:r>
            <a:r>
              <a:rPr lang="en-US" dirty="0" err="1">
                <a:solidFill>
                  <a:schemeClr val="tx1">
                    <a:lumMod val="50000"/>
                    <a:lumOff val="50000"/>
                  </a:schemeClr>
                </a:solidFill>
              </a:rPr>
              <a:t>Dizon</a:t>
            </a:r>
            <a:r>
              <a:rPr lang="en-US" dirty="0">
                <a:solidFill>
                  <a:schemeClr val="tx1">
                    <a:lumMod val="50000"/>
                    <a:lumOff val="50000"/>
                  </a:schemeClr>
                </a:solidFill>
              </a:rPr>
              <a:t>-Ross, 2018; </a:t>
            </a:r>
            <a:r>
              <a:rPr lang="en-US" dirty="0" err="1">
                <a:solidFill>
                  <a:schemeClr val="tx1">
                    <a:lumMod val="50000"/>
                    <a:lumOff val="50000"/>
                  </a:schemeClr>
                </a:solidFill>
              </a:rPr>
              <a:t>Wiswall</a:t>
            </a:r>
            <a:r>
              <a:rPr lang="en-US" dirty="0">
                <a:solidFill>
                  <a:schemeClr val="tx1">
                    <a:lumMod val="50000"/>
                    <a:lumOff val="50000"/>
                  </a:schemeClr>
                </a:solidFill>
              </a:rPr>
              <a:t> and Zafar, 2015) </a:t>
            </a:r>
          </a:p>
          <a:p>
            <a:pPr lvl="1">
              <a:buFont typeface=".AppleSystemUIFont" charset="-120"/>
              <a:buChar char="-"/>
            </a:pPr>
            <a:endParaRPr lang="en-US" dirty="0">
              <a:solidFill>
                <a:schemeClr val="tx1">
                  <a:lumMod val="50000"/>
                  <a:lumOff val="50000"/>
                </a:schemeClr>
              </a:solidFill>
            </a:endParaRPr>
          </a:p>
          <a:p>
            <a:pPr marL="533400" lvl="1" indent="0">
              <a:buNone/>
            </a:pPr>
            <a:endParaRPr lang="en-US" dirty="0"/>
          </a:p>
          <a:p>
            <a:endParaRPr lang="en-US" dirty="0"/>
          </a:p>
        </p:txBody>
      </p:sp>
      <p:sp>
        <p:nvSpPr>
          <p:cNvPr id="4" name="Text Placeholder 3"/>
          <p:cNvSpPr>
            <a:spLocks noGrp="1"/>
          </p:cNvSpPr>
          <p:nvPr>
            <p:ph type="body" idx="2"/>
          </p:nvPr>
        </p:nvSpPr>
        <p:spPr/>
        <p:txBody>
          <a:bodyPr/>
          <a:lstStyle/>
          <a:p>
            <a:endParaRPr lang="en-US" dirty="0"/>
          </a:p>
        </p:txBody>
      </p:sp>
    </p:spTree>
    <p:extLst>
      <p:ext uri="{BB962C8B-B14F-4D97-AF65-F5344CB8AC3E}">
        <p14:creationId xmlns:p14="http://schemas.microsoft.com/office/powerpoint/2010/main" val="122832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pPr marL="514350" indent="-514350"/>
            <a:r>
              <a:rPr lang="en-US" i="1" u="sng" dirty="0"/>
              <a:t>Social norms: </a:t>
            </a:r>
          </a:p>
          <a:p>
            <a:pPr lvl="1">
              <a:buFont typeface=".AppleSystemUIFont" charset="-120"/>
              <a:buChar char="-"/>
            </a:pPr>
            <a:r>
              <a:rPr lang="en-US" sz="2200" dirty="0"/>
              <a:t>Cultural attitudes toward women working may constrain LFP </a:t>
            </a:r>
            <a:r>
              <a:rPr lang="en-US" sz="2200" dirty="0">
                <a:solidFill>
                  <a:schemeClr val="bg1">
                    <a:lumMod val="50000"/>
                  </a:schemeClr>
                </a:solidFill>
              </a:rPr>
              <a:t>(e.g. </a:t>
            </a:r>
            <a:r>
              <a:rPr lang="en-US" sz="2200" dirty="0" err="1">
                <a:solidFill>
                  <a:schemeClr val="bg1">
                    <a:lumMod val="50000"/>
                  </a:schemeClr>
                </a:solidFill>
              </a:rPr>
              <a:t>Jayachandran</a:t>
            </a:r>
            <a:r>
              <a:rPr lang="en-US" sz="2200" dirty="0">
                <a:solidFill>
                  <a:schemeClr val="bg1">
                    <a:lumMod val="50000"/>
                  </a:schemeClr>
                </a:solidFill>
              </a:rPr>
              <a:t>, 2019; Miller, Peck and </a:t>
            </a:r>
            <a:r>
              <a:rPr lang="en-US" sz="2200" dirty="0" err="1">
                <a:solidFill>
                  <a:schemeClr val="bg1">
                    <a:lumMod val="50000"/>
                  </a:schemeClr>
                </a:solidFill>
              </a:rPr>
              <a:t>Seflek</a:t>
            </a:r>
            <a:r>
              <a:rPr lang="en-US" sz="2200" dirty="0">
                <a:solidFill>
                  <a:schemeClr val="bg1">
                    <a:lumMod val="50000"/>
                  </a:schemeClr>
                </a:solidFill>
              </a:rPr>
              <a:t>, 2019; Fernandez and </a:t>
            </a:r>
            <a:r>
              <a:rPr lang="en-US" sz="2200" dirty="0" err="1">
                <a:solidFill>
                  <a:schemeClr val="bg1">
                    <a:lumMod val="50000"/>
                  </a:schemeClr>
                </a:solidFill>
              </a:rPr>
              <a:t>Fogli</a:t>
            </a:r>
            <a:r>
              <a:rPr lang="en-US" sz="2200" dirty="0">
                <a:solidFill>
                  <a:schemeClr val="bg1">
                    <a:lumMod val="50000"/>
                  </a:schemeClr>
                </a:solidFill>
              </a:rPr>
              <a:t>, 2009)</a:t>
            </a:r>
          </a:p>
          <a:p>
            <a:pPr lvl="1">
              <a:buFont typeface=".AppleSystemUIFont" charset="-120"/>
              <a:buChar char="-"/>
            </a:pPr>
            <a:r>
              <a:rPr lang="en-US" sz="2200" dirty="0"/>
              <a:t>Women or their families (husbands, parents) may misperceive social norms (</a:t>
            </a:r>
            <a:r>
              <a:rPr lang="en-US" sz="2200" dirty="0" err="1">
                <a:solidFill>
                  <a:schemeClr val="tx1">
                    <a:lumMod val="50000"/>
                    <a:lumOff val="50000"/>
                  </a:schemeClr>
                </a:solidFill>
              </a:rPr>
              <a:t>Bursztyn</a:t>
            </a:r>
            <a:r>
              <a:rPr lang="en-US" sz="2200" dirty="0">
                <a:solidFill>
                  <a:schemeClr val="tx1">
                    <a:lumMod val="50000"/>
                    <a:lumOff val="50000"/>
                  </a:schemeClr>
                </a:solidFill>
              </a:rPr>
              <a:t> et al., 2020</a:t>
            </a:r>
            <a:r>
              <a:rPr lang="en-US" sz="2200" dirty="0"/>
              <a:t>)</a:t>
            </a:r>
            <a:endParaRPr lang="en-US" sz="2200" i="1" u="sng" dirty="0"/>
          </a:p>
          <a:p>
            <a:pPr marL="514350" indent="-514350"/>
            <a:r>
              <a:rPr lang="en-US" i="1" u="sng" dirty="0"/>
              <a:t>Interaction of information and social norms:</a:t>
            </a:r>
          </a:p>
          <a:p>
            <a:pPr lvl="1">
              <a:buFont typeface=".AppleSystemUIFont" charset="-120"/>
              <a:buChar char="-"/>
            </a:pPr>
            <a:r>
              <a:rPr lang="en-US" sz="2200" dirty="0"/>
              <a:t>It may be that information will only be effective if there aren’t other barriers </a:t>
            </a:r>
            <a:r>
              <a:rPr lang="mr-IN" sz="2200" dirty="0"/>
              <a:t>–</a:t>
            </a:r>
            <a:r>
              <a:rPr lang="en-US" sz="2200" dirty="0"/>
              <a:t> here, info about the labor market may only impact aspirations if they are consistent with social norms</a:t>
            </a:r>
          </a:p>
        </p:txBody>
      </p:sp>
      <p:sp>
        <p:nvSpPr>
          <p:cNvPr id="4" name="Text Placeholder 3"/>
          <p:cNvSpPr>
            <a:spLocks noGrp="1"/>
          </p:cNvSpPr>
          <p:nvPr>
            <p:ph type="body" idx="2"/>
          </p:nvPr>
        </p:nvSpPr>
        <p:spPr/>
        <p:txBody>
          <a:bodyPr/>
          <a:lstStyle/>
          <a:p>
            <a:endParaRPr lang="en-US"/>
          </a:p>
        </p:txBody>
      </p:sp>
    </p:spTree>
    <p:extLst>
      <p:ext uri="{BB962C8B-B14F-4D97-AF65-F5344CB8AC3E}">
        <p14:creationId xmlns:p14="http://schemas.microsoft.com/office/powerpoint/2010/main" val="78873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2400" dirty="0"/>
              <a:t>Could providing </a:t>
            </a:r>
            <a:r>
              <a:rPr lang="en-US" sz="2400" b="1" dirty="0">
                <a:solidFill>
                  <a:schemeClr val="accent2"/>
                </a:solidFill>
              </a:rPr>
              <a:t>information on the pace of progress</a:t>
            </a:r>
            <a:r>
              <a:rPr lang="en-US" sz="2400" b="1" dirty="0"/>
              <a:t> </a:t>
            </a:r>
            <a:r>
              <a:rPr lang="en-US" sz="2400" dirty="0"/>
              <a:t>have an impact on women’s labor market aspirations? </a:t>
            </a:r>
          </a:p>
          <a:p>
            <a:r>
              <a:rPr lang="en-US" sz="2400" i="1" dirty="0"/>
              <a:t>Or would they still be constrained by their </a:t>
            </a:r>
            <a:r>
              <a:rPr lang="en-US" sz="2400" b="1" i="1" dirty="0">
                <a:solidFill>
                  <a:schemeClr val="accent2"/>
                </a:solidFill>
              </a:rPr>
              <a:t>families’ expectations and prevailing longstanding social norms</a:t>
            </a:r>
            <a:r>
              <a:rPr lang="en-US" sz="2400" i="1" dirty="0"/>
              <a:t>?</a:t>
            </a:r>
          </a:p>
        </p:txBody>
      </p:sp>
      <p:sp>
        <p:nvSpPr>
          <p:cNvPr id="4" name="Text Placeholder 3"/>
          <p:cNvSpPr>
            <a:spLocks noGrp="1"/>
          </p:cNvSpPr>
          <p:nvPr>
            <p:ph type="body" idx="2"/>
          </p:nvPr>
        </p:nvSpPr>
        <p:spPr/>
        <p:txBody>
          <a:bodyPr/>
          <a:lstStyle/>
          <a:p>
            <a:endParaRPr lang="en-US"/>
          </a:p>
        </p:txBody>
      </p:sp>
    </p:spTree>
    <p:extLst>
      <p:ext uri="{BB962C8B-B14F-4D97-AF65-F5344CB8AC3E}">
        <p14:creationId xmlns:p14="http://schemas.microsoft.com/office/powerpoint/2010/main" val="126020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study</a:t>
            </a:r>
          </a:p>
        </p:txBody>
      </p:sp>
      <p:sp>
        <p:nvSpPr>
          <p:cNvPr id="3" name="Text Placeholder 2"/>
          <p:cNvSpPr>
            <a:spLocks noGrp="1"/>
          </p:cNvSpPr>
          <p:nvPr>
            <p:ph type="body" idx="1"/>
          </p:nvPr>
        </p:nvSpPr>
        <p:spPr/>
        <p:txBody>
          <a:bodyPr>
            <a:normAutofit/>
          </a:bodyPr>
          <a:lstStyle/>
          <a:p>
            <a:r>
              <a:rPr lang="en-US" dirty="0"/>
              <a:t>We conducted a survey of approximately 1,000 female bachelor’s students in 2018 at a large public university</a:t>
            </a:r>
          </a:p>
          <a:p>
            <a:r>
              <a:rPr lang="en-US" dirty="0"/>
              <a:t>We measure:</a:t>
            </a:r>
          </a:p>
          <a:p>
            <a:pPr lvl="1">
              <a:buFont typeface=".AppleSystemUIFont" charset="-120"/>
              <a:buChar char="-"/>
            </a:pPr>
            <a:r>
              <a:rPr lang="en-US" dirty="0"/>
              <a:t>Aspirations prior to entering labor market (supply-side)</a:t>
            </a:r>
          </a:p>
          <a:p>
            <a:pPr lvl="1">
              <a:buFont typeface=".AppleSystemUIFont" charset="-120"/>
              <a:buChar char="-"/>
            </a:pPr>
            <a:r>
              <a:rPr lang="en-US" dirty="0"/>
              <a:t>Expectations about marriage and fertility</a:t>
            </a:r>
          </a:p>
          <a:p>
            <a:pPr lvl="1">
              <a:buFont typeface=".AppleSystemUIFont" charset="-120"/>
              <a:buChar char="-"/>
            </a:pPr>
            <a:r>
              <a:rPr lang="en-US" dirty="0"/>
              <a:t>Educational experiences</a:t>
            </a:r>
          </a:p>
          <a:p>
            <a:pPr>
              <a:buFont typeface=".AppleSystemUIFont" charset="-120"/>
              <a:buChar char="-"/>
            </a:pPr>
            <a:r>
              <a:rPr lang="en-US" sz="2400" dirty="0"/>
              <a:t>We randomize:</a:t>
            </a:r>
          </a:p>
          <a:p>
            <a:pPr marL="990600" lvl="1" indent="-457200">
              <a:buAutoNum type="arabicParenBoth"/>
            </a:pPr>
            <a:r>
              <a:rPr lang="en-US" sz="2000" dirty="0">
                <a:solidFill>
                  <a:schemeClr val="accent2"/>
                </a:solidFill>
              </a:rPr>
              <a:t>the provision of labor market and social information </a:t>
            </a:r>
          </a:p>
          <a:p>
            <a:pPr marL="990600" lvl="1" indent="-457200">
              <a:buAutoNum type="arabicParenBoth"/>
            </a:pPr>
            <a:r>
              <a:rPr lang="en-US" sz="2000" dirty="0">
                <a:solidFill>
                  <a:schemeClr val="accent2"/>
                </a:solidFill>
              </a:rPr>
              <a:t>the same information + prime to make family and social norms more salient</a:t>
            </a:r>
          </a:p>
        </p:txBody>
      </p:sp>
      <p:sp>
        <p:nvSpPr>
          <p:cNvPr id="4" name="Text Placeholder 3"/>
          <p:cNvSpPr>
            <a:spLocks noGrp="1"/>
          </p:cNvSpPr>
          <p:nvPr>
            <p:ph type="body" idx="2"/>
          </p:nvPr>
        </p:nvSpPr>
        <p:spPr/>
        <p:txBody>
          <a:bodyPr/>
          <a:lstStyle/>
          <a:p>
            <a:r>
              <a:rPr lang="en-US" sz="1800" dirty="0"/>
              <a:t>Experiment at King Saud University</a:t>
            </a:r>
          </a:p>
        </p:txBody>
      </p:sp>
    </p:spTree>
    <p:extLst>
      <p:ext uri="{BB962C8B-B14F-4D97-AF65-F5344CB8AC3E}">
        <p14:creationId xmlns:p14="http://schemas.microsoft.com/office/powerpoint/2010/main" val="1544857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Focus on KSU Female Students?</a:t>
            </a:r>
          </a:p>
        </p:txBody>
      </p:sp>
      <p:sp>
        <p:nvSpPr>
          <p:cNvPr id="3" name="Text Placeholder 2"/>
          <p:cNvSpPr>
            <a:spLocks noGrp="1"/>
          </p:cNvSpPr>
          <p:nvPr>
            <p:ph type="body" idx="1"/>
          </p:nvPr>
        </p:nvSpPr>
        <p:spPr>
          <a:xfrm>
            <a:off x="683217" y="4793595"/>
            <a:ext cx="10515600" cy="1808683"/>
          </a:xfrm>
        </p:spPr>
        <p:txBody>
          <a:bodyPr/>
          <a:lstStyle/>
          <a:p>
            <a:r>
              <a:rPr lang="en-US" dirty="0"/>
              <a:t>KSU is the largest public university in Saudi Arabia</a:t>
            </a:r>
          </a:p>
          <a:p>
            <a:r>
              <a:rPr lang="en-US" dirty="0"/>
              <a:t>One of 2 Saudi universities in the top 150 universities in the Shanghai (AWRU) ranking in 2018</a:t>
            </a:r>
          </a:p>
        </p:txBody>
      </p:sp>
      <p:sp>
        <p:nvSpPr>
          <p:cNvPr id="4" name="Text Placeholder 3"/>
          <p:cNvSpPr>
            <a:spLocks noGrp="1"/>
          </p:cNvSpPr>
          <p:nvPr>
            <p:ph type="body" idx="2"/>
          </p:nvPr>
        </p:nvSpPr>
        <p:spPr/>
        <p:txBody>
          <a:bodyPr/>
          <a:lstStyle/>
          <a:p>
            <a:endParaRPr lang="en-US"/>
          </a:p>
        </p:txBody>
      </p:sp>
      <p:pic>
        <p:nvPicPr>
          <p:cNvPr id="3074" name="Picture 2" descr="mage result for king saud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517" y="1742621"/>
            <a:ext cx="9525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0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Focus on KSU Female Students?</a:t>
            </a:r>
          </a:p>
        </p:txBody>
      </p:sp>
      <p:sp>
        <p:nvSpPr>
          <p:cNvPr id="3" name="Text Placeholder 2"/>
          <p:cNvSpPr>
            <a:spLocks noGrp="1"/>
          </p:cNvSpPr>
          <p:nvPr>
            <p:ph type="body" idx="1"/>
          </p:nvPr>
        </p:nvSpPr>
        <p:spPr>
          <a:xfrm>
            <a:off x="838200" y="2064327"/>
            <a:ext cx="5066654" cy="4112636"/>
          </a:xfrm>
        </p:spPr>
        <p:txBody>
          <a:bodyPr>
            <a:normAutofit fontScale="92500" lnSpcReduction="10000"/>
          </a:bodyPr>
          <a:lstStyle/>
          <a:p>
            <a:r>
              <a:rPr lang="en-US" dirty="0"/>
              <a:t>Tertiary enrollment has increased from 39% in 2010 to 68% in 2017</a:t>
            </a:r>
          </a:p>
          <a:p>
            <a:r>
              <a:rPr lang="en-US" dirty="0"/>
              <a:t>Women’s employment rates are highest among university graduates</a:t>
            </a:r>
          </a:p>
          <a:p>
            <a:r>
              <a:rPr lang="en-US" dirty="0"/>
              <a:t>These are women most likely to be on margin of deciding whether to enter the labor force in the coming years</a:t>
            </a:r>
          </a:p>
        </p:txBody>
      </p:sp>
      <p:sp>
        <p:nvSpPr>
          <p:cNvPr id="4" name="Text Placeholder 3"/>
          <p:cNvSpPr>
            <a:spLocks noGrp="1"/>
          </p:cNvSpPr>
          <p:nvPr>
            <p:ph type="body" idx="2"/>
          </p:nvPr>
        </p:nvSpPr>
        <p:spPr/>
        <p:txBody>
          <a:bodyPr/>
          <a:lstStyle/>
          <a:p>
            <a:endParaRPr lang="en-US"/>
          </a:p>
        </p:txBody>
      </p:sp>
      <p:pic>
        <p:nvPicPr>
          <p:cNvPr id="5" name="Picture 2" descr="https://cb.kaust.edu.sa/PublishingImages/News/2%201000px.jpg"/>
          <p:cNvPicPr>
            <a:picLocks noChangeAspect="1" noChangeArrowheads="1"/>
          </p:cNvPicPr>
          <p:nvPr/>
        </p:nvPicPr>
        <p:blipFill rotWithShape="1">
          <a:blip r:embed="rId3">
            <a:extLst>
              <a:ext uri="{28A0092B-C50C-407E-A947-70E740481C1C}">
                <a14:useLocalDpi xmlns:a14="http://schemas.microsoft.com/office/drawing/2010/main" val="0"/>
              </a:ext>
            </a:extLst>
          </a:blip>
          <a:srcRect l="23019" t="11426"/>
          <a:stretch/>
        </p:blipFill>
        <p:spPr bwMode="auto">
          <a:xfrm>
            <a:off x="6096000" y="1934628"/>
            <a:ext cx="5276750" cy="404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9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a:t>
            </a:r>
          </a:p>
        </p:txBody>
      </p:sp>
      <p:sp>
        <p:nvSpPr>
          <p:cNvPr id="3" name="Text Placeholder 2"/>
          <p:cNvSpPr>
            <a:spLocks noGrp="1"/>
          </p:cNvSpPr>
          <p:nvPr>
            <p:ph type="body" idx="1"/>
          </p:nvPr>
        </p:nvSpPr>
        <p:spPr>
          <a:xfrm>
            <a:off x="838200" y="1148580"/>
            <a:ext cx="10940143" cy="5023077"/>
          </a:xfrm>
        </p:spPr>
        <p:txBody>
          <a:bodyPr>
            <a:normAutofit fontScale="92500" lnSpcReduction="10000"/>
          </a:bodyPr>
          <a:lstStyle/>
          <a:p>
            <a:pPr marL="565150" indent="-514350">
              <a:buFont typeface="+mj-lt"/>
              <a:buAutoNum type="arabicPeriod"/>
            </a:pPr>
            <a:r>
              <a:rPr lang="en-US" dirty="0"/>
              <a:t>First ask students their perceptions of labor market returns and perceptions of their female peers’ career and family expectations (“</a:t>
            </a:r>
            <a:r>
              <a:rPr lang="en-US" dirty="0">
                <a:solidFill>
                  <a:schemeClr val="accent2"/>
                </a:solidFill>
              </a:rPr>
              <a:t>population</a:t>
            </a:r>
            <a:r>
              <a:rPr lang="en-US" dirty="0"/>
              <a:t>” beliefs)</a:t>
            </a:r>
          </a:p>
          <a:p>
            <a:pPr marL="565150" indent="-514350">
              <a:buFont typeface="+mj-lt"/>
              <a:buAutoNum type="arabicPeriod"/>
            </a:pPr>
            <a:r>
              <a:rPr lang="en-US" b="1" i="1" dirty="0">
                <a:solidFill>
                  <a:schemeClr val="accent5">
                    <a:lumMod val="75000"/>
                  </a:schemeClr>
                </a:solidFill>
              </a:rPr>
              <a:t>Randomly provide 2 subgroups with:</a:t>
            </a:r>
          </a:p>
          <a:p>
            <a:pPr marL="1022350" lvl="1" indent="-514350">
              <a:buFont typeface="+mj-lt"/>
              <a:buAutoNum type="arabicPeriod"/>
            </a:pPr>
            <a:r>
              <a:rPr lang="en-US" b="1" dirty="0"/>
              <a:t>[T1] Social and labor market information </a:t>
            </a:r>
            <a:r>
              <a:rPr lang="en-US" dirty="0"/>
              <a:t>(average earnings, unemployment assistance program, aspirations of female peers) </a:t>
            </a:r>
          </a:p>
          <a:p>
            <a:pPr marL="1022350" lvl="1" indent="-514350">
              <a:buFont typeface="+mj-lt"/>
              <a:buAutoNum type="arabicPeriod"/>
            </a:pPr>
            <a:r>
              <a:rPr lang="en-US" b="1" dirty="0"/>
              <a:t>[T2] Same plus a prime to make their parents salient </a:t>
            </a:r>
            <a:r>
              <a:rPr lang="en-US" dirty="0"/>
              <a:t>(“Would you be interested in having a summary of your answers be shared with your parents?”)</a:t>
            </a:r>
          </a:p>
          <a:p>
            <a:pPr marL="565150" indent="-514350">
              <a:buFont typeface="+mj-lt"/>
              <a:buAutoNum type="arabicPeriod"/>
            </a:pPr>
            <a:r>
              <a:rPr lang="en-US" dirty="0"/>
              <a:t>Ask students about their own career and family aspirations (“</a:t>
            </a:r>
            <a:r>
              <a:rPr lang="en-US" dirty="0">
                <a:solidFill>
                  <a:schemeClr val="accent2"/>
                </a:solidFill>
              </a:rPr>
              <a:t>self</a:t>
            </a:r>
            <a:r>
              <a:rPr lang="en-US" dirty="0"/>
              <a:t>” beliefs)</a:t>
            </a:r>
          </a:p>
          <a:p>
            <a:pPr marL="50800" indent="0">
              <a:buNone/>
            </a:pPr>
            <a:endParaRPr lang="en-US" dirty="0"/>
          </a:p>
          <a:p>
            <a:pPr marL="50800" indent="0">
              <a:buNone/>
            </a:pPr>
            <a:r>
              <a:rPr lang="en-US" dirty="0"/>
              <a:t>Control group receives same survey apart from stage 2 information</a:t>
            </a:r>
          </a:p>
          <a:p>
            <a:endParaRPr lang="en-US" dirty="0"/>
          </a:p>
        </p:txBody>
      </p:sp>
    </p:spTree>
    <p:extLst>
      <p:ext uri="{BB962C8B-B14F-4D97-AF65-F5344CB8AC3E}">
        <p14:creationId xmlns:p14="http://schemas.microsoft.com/office/powerpoint/2010/main" val="122939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307</TotalTime>
  <Words>2072</Words>
  <Application>Microsoft Office PowerPoint</Application>
  <PresentationFormat>Widescreen</PresentationFormat>
  <Paragraphs>316</Paragraphs>
  <Slides>24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.AppleSystemUIFont</vt:lpstr>
      <vt:lpstr>Arial</vt:lpstr>
      <vt:lpstr>Calibri</vt:lpstr>
      <vt:lpstr>Calibri Light</vt:lpstr>
      <vt:lpstr>Verdana</vt:lpstr>
      <vt:lpstr>Office Theme</vt:lpstr>
      <vt:lpstr>Information and Social Norms:  Experimental Evidence on the Labor Market Aspirations of Saudi Women </vt:lpstr>
      <vt:lpstr>Female Labor Force Participation in Saudi Arabia</vt:lpstr>
      <vt:lpstr>Why is Women’s Labor Force Participation so low?</vt:lpstr>
      <vt:lpstr>PowerPoint Presentation</vt:lpstr>
      <vt:lpstr>PowerPoint Presentation</vt:lpstr>
      <vt:lpstr>Our study</vt:lpstr>
      <vt:lpstr>Why Focus on KSU Female Students?</vt:lpstr>
      <vt:lpstr>Why Focus on KSU Female Students?</vt:lpstr>
      <vt:lpstr>Study Design</vt:lpstr>
      <vt:lpstr>T1: Info about labor market</vt:lpstr>
      <vt:lpstr>T2: Info + parents prime</vt:lpstr>
      <vt:lpstr>Results</vt:lpstr>
      <vt:lpstr>Population Beliefs</vt:lpstr>
      <vt:lpstr>Self Beliefs</vt:lpstr>
      <vt:lpstr>Experiment Results</vt:lpstr>
      <vt:lpstr>Results</vt:lpstr>
      <vt:lpstr>Results: Expectations of Working</vt:lpstr>
      <vt:lpstr>Results: Expectations of Working in Sectors</vt:lpstr>
      <vt:lpstr>Who does it impact most?</vt:lpstr>
      <vt:lpstr>Who does it impact most?</vt:lpstr>
      <vt:lpstr>Why did T2 have such large effects? </vt:lpstr>
      <vt:lpstr>Follow-up survey: Spring 2019, 150 students</vt:lpstr>
      <vt:lpstr>Summary of key results</vt:lpstr>
      <vt:lpstr>Future Research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Heran Getachew Negatu</cp:lastModifiedBy>
  <cp:revision>90</cp:revision>
  <cp:lastPrinted>2021-01-01T20:10:20Z</cp:lastPrinted>
  <dcterms:created xsi:type="dcterms:W3CDTF">2019-11-07T15:18:07Z</dcterms:created>
  <dcterms:modified xsi:type="dcterms:W3CDTF">2023-09-19T19:10:32Z</dcterms:modified>
</cp:coreProperties>
</file>