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  <p:sldMasterId id="2147484099" r:id="rId2"/>
    <p:sldMasterId id="2147484114" r:id="rId3"/>
    <p:sldMasterId id="2147484129" r:id="rId4"/>
    <p:sldMasterId id="2147484143" r:id="rId5"/>
  </p:sldMasterIdLst>
  <p:notesMasterIdLst>
    <p:notesMasterId r:id="rId13"/>
  </p:notesMasterIdLst>
  <p:handoutMasterIdLst>
    <p:handoutMasterId r:id="rId14"/>
  </p:handoutMasterIdLst>
  <p:sldIdLst>
    <p:sldId id="258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39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132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71" d="100"/>
          <a:sy n="171" d="100"/>
        </p:scale>
        <p:origin x="437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09/04/2021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24B3BA0-D790-AA4A-8769-3F7F2CB96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794252"/>
            <a:ext cx="2800351" cy="1698625"/>
          </a:xfrm>
          <a:solidFill>
            <a:schemeClr val="accent2"/>
          </a:solidFill>
        </p:spPr>
        <p:txBody>
          <a:bodyPr anchor="ctr"/>
          <a:lstStyle>
            <a:lvl1pPr marL="0" marR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050" b="1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 change background image, right-click (or shift+F10 on a PC/</a:t>
            </a:r>
            <a:r>
              <a:rPr lang="en-GB" dirty="0" err="1"/>
              <a:t>ctrl+click</a:t>
            </a:r>
            <a:r>
              <a:rPr lang="en-GB" dirty="0"/>
              <a:t> on a Mac) on the image and select ‘Format Background’. Click ‘Insert picture from File’</a:t>
            </a:r>
          </a:p>
        </p:txBody>
      </p:sp>
    </p:spTree>
    <p:extLst>
      <p:ext uri="{BB962C8B-B14F-4D97-AF65-F5344CB8AC3E}">
        <p14:creationId xmlns:p14="http://schemas.microsoft.com/office/powerpoint/2010/main" val="366538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58D9A-2D1B-4343-A341-EED6475A20E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7ADA7-995B-A647-A79A-89447D55F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D6B513-3819-7244-9EB7-E0FD374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3FD968-33E5-5544-8AF8-C18E6B0B0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470027"/>
            <a:ext cx="8423275" cy="4164013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3845-5854-164D-9D7C-28AF5EC6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7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81C43-8221-2A45-AEF1-CF3F0F1FDDCE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8FDC9-9F20-E049-ABF0-2BC5CCB3F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D6CF35-5CC2-D84E-935D-C78D0E7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99A4C3-4565-4045-B45B-83391528B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C7CC9-C258-3543-B9DD-40781B8300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1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19A5C0-0572-7D40-947B-70636C7B4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3CDE-4DD1-EC4A-84C4-5DD7C09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563524"/>
            <a:ext cx="360000" cy="180000"/>
          </a:xfr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4" y="1475999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663" y="1475999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3357" y="396453"/>
            <a:ext cx="2700337" cy="60130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F738EF-07CA-1144-A98A-54B9757C5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47624"/>
            <a:ext cx="5558999" cy="1080000"/>
          </a:xfrm>
        </p:spPr>
        <p:txBody>
          <a:bodyPr anchor="ctr"/>
          <a:lstStyle>
            <a:lvl1pPr algn="l">
              <a:defRPr sz="28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F4F3D47-B439-104B-BEEC-3A61169D7A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006804" y="6562855"/>
            <a:ext cx="3086100" cy="180000"/>
          </a:xfrm>
        </p:spPr>
        <p:txBody>
          <a:bodyPr/>
          <a:lstStyle>
            <a:lvl1pPr>
              <a:defRPr sz="600" cap="none" spc="0" baseline="0"/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27A75-19B8-EE42-98A0-A61504FE57D9}"/>
              </a:ext>
            </a:extLst>
          </p:cNvPr>
          <p:cNvSpPr txBox="1"/>
          <p:nvPr userDrawn="1"/>
        </p:nvSpPr>
        <p:spPr>
          <a:xfrm>
            <a:off x="167212" y="6563523"/>
            <a:ext cx="3414613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dirty="0">
                <a:solidFill>
                  <a:schemeClr val="tx2"/>
                </a:solidFill>
              </a:rPr>
              <a:t>University of Sussex Business School – </a:t>
            </a:r>
          </a:p>
        </p:txBody>
      </p:sp>
    </p:spTree>
    <p:extLst>
      <p:ext uri="{BB962C8B-B14F-4D97-AF65-F5344CB8AC3E}">
        <p14:creationId xmlns:p14="http://schemas.microsoft.com/office/powerpoint/2010/main" val="402682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167211" y="1334950"/>
            <a:ext cx="4302000" cy="534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87" y="1661024"/>
            <a:ext cx="3714817" cy="3723776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25B155-635C-B54E-98A0-3C52FD0CBE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2000" y="1334952"/>
            <a:ext cx="4302000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1" y="4197603"/>
            <a:ext cx="255089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2891" y="4197603"/>
            <a:ext cx="157111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6A53-C9C4-7446-89F2-04D81C460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15" y="59055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571068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tx2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1" y="4435479"/>
            <a:ext cx="2725458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9" y="4435479"/>
            <a:ext cx="2838372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tx2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44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2846951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tx2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0" y="4435479"/>
            <a:ext cx="5710689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tx2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E3000-B803-144F-B6C8-97DB79EB2B62}"/>
              </a:ext>
            </a:extLst>
          </p:cNvPr>
          <p:cNvSpPr/>
          <p:nvPr userDrawn="1"/>
        </p:nvSpPr>
        <p:spPr>
          <a:xfrm>
            <a:off x="6261929" y="1359468"/>
            <a:ext cx="2702070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tx2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335381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999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59794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59792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4598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4597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61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24B3BA0-D790-AA4A-8769-3F7F2CB96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794252"/>
            <a:ext cx="2800351" cy="1698625"/>
          </a:xfrm>
          <a:solidFill>
            <a:schemeClr val="accent2"/>
          </a:solidFill>
        </p:spPr>
        <p:txBody>
          <a:bodyPr anchor="ctr"/>
          <a:lstStyle>
            <a:lvl1pPr marL="0" marR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050" b="1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 change background image, right-click (or shift+F10 on a PC/</a:t>
            </a:r>
            <a:r>
              <a:rPr lang="en-GB" dirty="0" err="1"/>
              <a:t>ctrl+click</a:t>
            </a:r>
            <a:r>
              <a:rPr lang="en-GB" dirty="0"/>
              <a:t> on a Mac) on the image and select ‘Format Background’. Click ‘Insert picture from File’</a:t>
            </a:r>
          </a:p>
        </p:txBody>
      </p:sp>
    </p:spTree>
    <p:extLst>
      <p:ext uri="{BB962C8B-B14F-4D97-AF65-F5344CB8AC3E}">
        <p14:creationId xmlns:p14="http://schemas.microsoft.com/office/powerpoint/2010/main" val="63178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6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3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6F315-BE41-444A-BE9E-4DC1D1EE7737}"/>
              </a:ext>
            </a:extLst>
          </p:cNvPr>
          <p:cNvSpPr txBox="1"/>
          <p:nvPr userDrawn="1"/>
        </p:nvSpPr>
        <p:spPr>
          <a:xfrm>
            <a:off x="11298865" y="538716"/>
            <a:ext cx="0" cy="0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98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000"/>
            <a:ext cx="6858000" cy="23400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1476000"/>
            <a:ext cx="3528000" cy="252000"/>
          </a:xfrm>
        </p:spPr>
        <p:txBody>
          <a:bodyPr anchor="t" anchorCtr="0"/>
          <a:lstStyle>
            <a:lvl1pPr>
              <a:defRPr sz="750" cap="all" spc="60" baseline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B9C83-55C2-E04A-A322-D2E5553E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 userDrawn="1"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4140000" cy="41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476375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7E64B-AAA2-5F41-B31D-015424137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1476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C387E-8F7C-6348-9515-4058B61E9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4680000" y="1334950"/>
            <a:ext cx="4302000" cy="534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334950"/>
            <a:ext cx="4302000" cy="5346000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D62C-CA9F-B648-9F03-C8CF6C941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5904000"/>
            <a:ext cx="1790700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6" y="1661024"/>
            <a:ext cx="3714817" cy="3723776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502-C27C-FB44-A9DD-A2CB8CCF8C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EED9-FA6A-7B42-91E1-DA8F03660D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981575" y="1417474"/>
            <a:ext cx="3714817" cy="180000"/>
          </a:xfrm>
        </p:spPr>
        <p:txBody>
          <a:bodyPr/>
          <a:lstStyle>
            <a:lvl1pPr algn="ctr">
              <a:defRPr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468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58D9A-2D1B-4343-A341-EED6475A20E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7ADA7-995B-A647-A79A-89447D55F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D6B513-3819-7244-9EB7-E0FD374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470027"/>
            <a:ext cx="8423275" cy="4164013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3845-5854-164D-9D7C-28AF5EC6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EC2EFC-C06C-8846-8A13-B6C36018CD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4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81C43-8221-2A45-AEF1-CF3F0F1FDDCE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8FDC9-9F20-E049-ABF0-2BC5CCB3F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D6CF35-5CC2-D84E-935D-C78D0E7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C7CC9-C258-3543-B9DD-40781B8300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2FED24-8FC1-7544-BE72-9F3FF3638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172EE-4AF2-964C-851F-67AC8C10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3CDE-4DD1-EC4A-84C4-5DD7C09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563524"/>
            <a:ext cx="360000" cy="180000"/>
          </a:xfr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4" y="1475999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663" y="1475999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3357" y="396453"/>
            <a:ext cx="2700337" cy="60130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F738EF-07CA-1144-A98A-54B9757C5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47624"/>
            <a:ext cx="5558999" cy="1080000"/>
          </a:xfrm>
        </p:spPr>
        <p:txBody>
          <a:bodyPr anchor="ctr"/>
          <a:lstStyle>
            <a:lvl1pPr algn="l">
              <a:defRPr sz="28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F4F3D47-B439-104B-BEEC-3A61169D7A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006804" y="6562855"/>
            <a:ext cx="3086100" cy="180000"/>
          </a:xfrm>
        </p:spPr>
        <p:txBody>
          <a:bodyPr/>
          <a:lstStyle>
            <a:lvl1pPr>
              <a:defRPr sz="600" cap="none" spc="0" baseline="0"/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27A75-19B8-EE42-98A0-A61504FE57D9}"/>
              </a:ext>
            </a:extLst>
          </p:cNvPr>
          <p:cNvSpPr txBox="1"/>
          <p:nvPr userDrawn="1"/>
        </p:nvSpPr>
        <p:spPr>
          <a:xfrm>
            <a:off x="167212" y="6563523"/>
            <a:ext cx="3414613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dirty="0">
                <a:solidFill>
                  <a:schemeClr val="accent1"/>
                </a:solidFill>
              </a:rPr>
              <a:t>University of Sussex Business School – </a:t>
            </a:r>
          </a:p>
        </p:txBody>
      </p:sp>
    </p:spTree>
    <p:extLst>
      <p:ext uri="{BB962C8B-B14F-4D97-AF65-F5344CB8AC3E}">
        <p14:creationId xmlns:p14="http://schemas.microsoft.com/office/powerpoint/2010/main" val="2553708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167211" y="1334950"/>
            <a:ext cx="4302000" cy="534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87" y="1661024"/>
            <a:ext cx="3714817" cy="3723776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accent1"/>
                </a:solidFill>
              </a:defRPr>
            </a:lvl2pPr>
            <a:lvl3pPr algn="ctr">
              <a:defRPr>
                <a:solidFill>
                  <a:schemeClr val="accent1"/>
                </a:solidFill>
              </a:defRPr>
            </a:lvl3pPr>
            <a:lvl4pPr algn="ctr">
              <a:defRPr>
                <a:solidFill>
                  <a:schemeClr val="accent1"/>
                </a:solidFill>
              </a:defRPr>
            </a:lvl4pPr>
            <a:lvl5pPr algn="ctr"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25B155-635C-B54E-98A0-3C52FD0CBE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2000" y="1334952"/>
            <a:ext cx="4302000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1" y="4197603"/>
            <a:ext cx="255089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2891" y="4197603"/>
            <a:ext cx="157111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6A53-C9C4-7446-89F2-04D81C460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6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52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571068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1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1" y="4435479"/>
            <a:ext cx="2725458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9" y="4435479"/>
            <a:ext cx="2838372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1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828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2846951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1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0" y="4435479"/>
            <a:ext cx="5710689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1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E3000-B803-144F-B6C8-97DB79EB2B62}"/>
              </a:ext>
            </a:extLst>
          </p:cNvPr>
          <p:cNvSpPr/>
          <p:nvPr userDrawn="1"/>
        </p:nvSpPr>
        <p:spPr>
          <a:xfrm>
            <a:off x="6261929" y="1359468"/>
            <a:ext cx="2702070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1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637787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999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59794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59792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4598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4597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33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24B3BA0-D790-AA4A-8769-3F7F2CB96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794252"/>
            <a:ext cx="2800351" cy="1698625"/>
          </a:xfrm>
          <a:solidFill>
            <a:schemeClr val="accent2"/>
          </a:solidFill>
        </p:spPr>
        <p:txBody>
          <a:bodyPr anchor="ctr"/>
          <a:lstStyle>
            <a:lvl1pPr marL="0" marR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050" b="1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 change background image, right-click (or shift+F10 on a PC/</a:t>
            </a:r>
            <a:r>
              <a:rPr lang="en-GB" dirty="0" err="1"/>
              <a:t>ctrl+click</a:t>
            </a:r>
            <a:r>
              <a:rPr lang="en-GB" dirty="0"/>
              <a:t> on a Mac) on the image and select ‘Format Background’. Click ‘Insert picture from File’</a:t>
            </a:r>
          </a:p>
        </p:txBody>
      </p:sp>
    </p:spTree>
    <p:extLst>
      <p:ext uri="{BB962C8B-B14F-4D97-AF65-F5344CB8AC3E}">
        <p14:creationId xmlns:p14="http://schemas.microsoft.com/office/powerpoint/2010/main" val="3583813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3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4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2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000"/>
            <a:ext cx="6858000" cy="23400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1476000"/>
            <a:ext cx="3528000" cy="252000"/>
          </a:xfrm>
        </p:spPr>
        <p:txBody>
          <a:bodyPr anchor="t" anchorCtr="0"/>
          <a:lstStyle>
            <a:lvl1pPr>
              <a:defRPr sz="750" cap="all" spc="6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B9C83-55C2-E04A-A322-D2E5553E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 userDrawn="1"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53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4140000" cy="41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476375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54913A-3918-E54A-A1FE-D8C1F9321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0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1476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41EF34-A6C4-AB48-9051-840CDBA4F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4680000" y="1334950"/>
            <a:ext cx="4302000" cy="534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334950"/>
            <a:ext cx="4302000" cy="5346000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D62C-CA9F-B648-9F03-C8CF6C941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5904000"/>
            <a:ext cx="1790700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6" y="1661024"/>
            <a:ext cx="3714817" cy="3723776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502-C27C-FB44-A9DD-A2CB8CCF8C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EED9-FA6A-7B42-91E1-DA8F03660D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981575" y="1417474"/>
            <a:ext cx="3714817" cy="180000"/>
          </a:xfrm>
        </p:spPr>
        <p:txBody>
          <a:bodyPr/>
          <a:lstStyle>
            <a:lvl1pPr algn="ctr">
              <a:defRPr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690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58D9A-2D1B-4343-A341-EED6475A20E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7ADA7-995B-A647-A79A-89447D55F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D6B513-3819-7244-9EB7-E0FD374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470027"/>
            <a:ext cx="8423275" cy="4164013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3845-5854-164D-9D7C-28AF5EC6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7DED98-BE47-544E-8BAB-CFCEBF228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4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81C43-8221-2A45-AEF1-CF3F0F1FDDCE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8FDC9-9F20-E049-ABF0-2BC5CCB3F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D6CF35-5CC2-D84E-935D-C78D0E7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C7CC9-C258-3543-B9DD-40781B8300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56173-75A0-3248-BE50-DE85F41CC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BB5BCA-09DD-C14C-AAA8-E49EC1B0F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0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3CDE-4DD1-EC4A-84C4-5DD7C09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563524"/>
            <a:ext cx="360000" cy="180000"/>
          </a:xfr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4" y="1475999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663" y="1475999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3357" y="396453"/>
            <a:ext cx="2700337" cy="60130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F738EF-07CA-1144-A98A-54B9757C5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47624"/>
            <a:ext cx="5558999" cy="1080000"/>
          </a:xfrm>
        </p:spPr>
        <p:txBody>
          <a:bodyPr anchor="ctr"/>
          <a:lstStyle>
            <a:lvl1pPr algn="l">
              <a:defRPr sz="28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F4F3D47-B439-104B-BEEC-3A61169D7A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006804" y="6562855"/>
            <a:ext cx="3086100" cy="180000"/>
          </a:xfrm>
        </p:spPr>
        <p:txBody>
          <a:bodyPr/>
          <a:lstStyle>
            <a:lvl1pPr>
              <a:defRPr sz="600" cap="none" spc="0" baseline="0"/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27A75-19B8-EE42-98A0-A61504FE57D9}"/>
              </a:ext>
            </a:extLst>
          </p:cNvPr>
          <p:cNvSpPr txBox="1"/>
          <p:nvPr userDrawn="1"/>
        </p:nvSpPr>
        <p:spPr>
          <a:xfrm>
            <a:off x="167212" y="6563523"/>
            <a:ext cx="3414613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dirty="0">
                <a:solidFill>
                  <a:schemeClr val="accent2"/>
                </a:solidFill>
              </a:rPr>
              <a:t>University of Sussex Business School – </a:t>
            </a:r>
          </a:p>
        </p:txBody>
      </p:sp>
    </p:spTree>
    <p:extLst>
      <p:ext uri="{BB962C8B-B14F-4D97-AF65-F5344CB8AC3E}">
        <p14:creationId xmlns:p14="http://schemas.microsoft.com/office/powerpoint/2010/main" val="321721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167211" y="1334950"/>
            <a:ext cx="4302000" cy="534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87" y="1661024"/>
            <a:ext cx="3714817" cy="3723776"/>
          </a:xfrm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  <a:lvl2pPr algn="ctr">
              <a:defRPr>
                <a:solidFill>
                  <a:schemeClr val="accent2"/>
                </a:solidFill>
              </a:defRPr>
            </a:lvl2pPr>
            <a:lvl3pPr algn="ctr">
              <a:defRPr>
                <a:solidFill>
                  <a:schemeClr val="accent2"/>
                </a:solidFill>
              </a:defRPr>
            </a:lvl3pPr>
            <a:lvl4pPr algn="ctr">
              <a:defRPr>
                <a:solidFill>
                  <a:schemeClr val="accent2"/>
                </a:solidFill>
              </a:defRPr>
            </a:lvl4pPr>
            <a:lvl5pPr algn="ct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25B155-635C-B54E-98A0-3C52FD0CBE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2000" y="1334952"/>
            <a:ext cx="4302000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1" y="4197603"/>
            <a:ext cx="255089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2891" y="4197603"/>
            <a:ext cx="157111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6A53-C9C4-7446-89F2-04D81C460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6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4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571068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2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1" y="4435479"/>
            <a:ext cx="2725458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9" y="4435479"/>
            <a:ext cx="2838372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2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99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2846951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2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0" y="4435479"/>
            <a:ext cx="5710689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2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E3000-B803-144F-B6C8-97DB79EB2B62}"/>
              </a:ext>
            </a:extLst>
          </p:cNvPr>
          <p:cNvSpPr/>
          <p:nvPr userDrawn="1"/>
        </p:nvSpPr>
        <p:spPr>
          <a:xfrm>
            <a:off x="6261929" y="1359468"/>
            <a:ext cx="2702070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2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03416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999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59794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59792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4598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4597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80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24B3BA0-D790-AA4A-8769-3F7F2CB96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794252"/>
            <a:ext cx="2800351" cy="1698625"/>
          </a:xfrm>
          <a:solidFill>
            <a:schemeClr val="accent2"/>
          </a:solidFill>
        </p:spPr>
        <p:txBody>
          <a:bodyPr anchor="ctr"/>
          <a:lstStyle>
            <a:lvl1pPr marL="0" marR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050" b="1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 change background image, right-click (or shift+F10 on a PC/</a:t>
            </a:r>
            <a:r>
              <a:rPr lang="en-GB" dirty="0" err="1"/>
              <a:t>ctrl+click</a:t>
            </a:r>
            <a:r>
              <a:rPr lang="en-GB" dirty="0"/>
              <a:t> on a Mac) on the image and select ‘Format Background’. Click ‘Insert picture from File’</a:t>
            </a:r>
          </a:p>
        </p:txBody>
      </p:sp>
    </p:spTree>
    <p:extLst>
      <p:ext uri="{BB962C8B-B14F-4D97-AF65-F5344CB8AC3E}">
        <p14:creationId xmlns:p14="http://schemas.microsoft.com/office/powerpoint/2010/main" val="1838021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21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03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7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000"/>
            <a:ext cx="6858000" cy="23400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1476000"/>
            <a:ext cx="3528000" cy="252000"/>
          </a:xfrm>
        </p:spPr>
        <p:txBody>
          <a:bodyPr anchor="t" anchorCtr="0"/>
          <a:lstStyle>
            <a:lvl1pPr>
              <a:defRPr sz="750" cap="all" spc="60" baseline="0">
                <a:solidFill>
                  <a:schemeClr val="accent4"/>
                </a:solidFill>
              </a:defRPr>
            </a:lvl1pPr>
          </a:lstStyle>
          <a:p>
            <a:pPr algn="ctr"/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B9C83-55C2-E04A-A322-D2E5553E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 userDrawn="1"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98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4140000" cy="41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476375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7A23A-9790-F847-83CC-D99A2B771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0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1476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B0B1B-C409-644B-A37A-4A582D2E2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000"/>
            <a:ext cx="6858000" cy="23400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1476000"/>
            <a:ext cx="3528000" cy="252000"/>
          </a:xfrm>
        </p:spPr>
        <p:txBody>
          <a:bodyPr anchor="t" anchorCtr="0"/>
          <a:lstStyle>
            <a:lvl1pPr>
              <a:defRPr sz="750" cap="all" spc="6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B9C83-55C2-E04A-A322-D2E5553E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 userDrawn="1"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35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4680000" y="1334950"/>
            <a:ext cx="4302000" cy="534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334950"/>
            <a:ext cx="4302000" cy="5346000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D62C-CA9F-B648-9F03-C8CF6C941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5904000"/>
            <a:ext cx="1790700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6" y="1661024"/>
            <a:ext cx="3714817" cy="3723776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502-C27C-FB44-A9DD-A2CB8CCF8C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EED9-FA6A-7B42-91E1-DA8F03660D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981575" y="1417474"/>
            <a:ext cx="3714817" cy="180000"/>
          </a:xfrm>
        </p:spPr>
        <p:txBody>
          <a:bodyPr/>
          <a:lstStyle>
            <a:lvl1pPr algn="ctr">
              <a:defRPr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275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58D9A-2D1B-4343-A341-EED6475A20E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7ADA7-995B-A647-A79A-89447D55F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D6B513-3819-7244-9EB7-E0FD374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470027"/>
            <a:ext cx="8423275" cy="4164013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3845-5854-164D-9D7C-28AF5EC6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8297B-5101-4B4D-9338-76D410B67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62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81C43-8221-2A45-AEF1-CF3F0F1FDDCE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8FDC9-9F20-E049-ABF0-2BC5CCB3F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D6CF35-5CC2-D84E-935D-C78D0E7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C7CC9-C258-3543-B9DD-40781B8300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45FE0-974A-3942-8BC6-1DDE49062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8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A550B-35CA-C64B-A8C1-FFB17254B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3CDE-4DD1-EC4A-84C4-5DD7C09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563524"/>
            <a:ext cx="360000" cy="180000"/>
          </a:xfr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4" y="1475999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663" y="1475999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3357" y="396453"/>
            <a:ext cx="2700337" cy="60130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F738EF-07CA-1144-A98A-54B9757C5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47624"/>
            <a:ext cx="5558999" cy="1080000"/>
          </a:xfrm>
        </p:spPr>
        <p:txBody>
          <a:bodyPr anchor="ctr"/>
          <a:lstStyle>
            <a:lvl1pPr algn="l">
              <a:defRPr sz="285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F4F3D47-B439-104B-BEEC-3A61169D7A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006804" y="6562855"/>
            <a:ext cx="3086100" cy="180000"/>
          </a:xfrm>
        </p:spPr>
        <p:txBody>
          <a:bodyPr/>
          <a:lstStyle>
            <a:lvl1pPr>
              <a:defRPr sz="600" cap="none" spc="0" baseline="0"/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27A75-19B8-EE42-98A0-A61504FE57D9}"/>
              </a:ext>
            </a:extLst>
          </p:cNvPr>
          <p:cNvSpPr txBox="1"/>
          <p:nvPr userDrawn="1"/>
        </p:nvSpPr>
        <p:spPr>
          <a:xfrm>
            <a:off x="167212" y="6563523"/>
            <a:ext cx="3414613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dirty="0">
                <a:solidFill>
                  <a:schemeClr val="accent4"/>
                </a:solidFill>
              </a:rPr>
              <a:t>University of Sussex Business School – </a:t>
            </a:r>
          </a:p>
        </p:txBody>
      </p:sp>
    </p:spTree>
    <p:extLst>
      <p:ext uri="{BB962C8B-B14F-4D97-AF65-F5344CB8AC3E}">
        <p14:creationId xmlns:p14="http://schemas.microsoft.com/office/powerpoint/2010/main" val="1698929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167211" y="1334950"/>
            <a:ext cx="4302000" cy="534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87" y="1661024"/>
            <a:ext cx="3714817" cy="3723776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  <a:lvl2pPr algn="ctr">
              <a:defRPr>
                <a:solidFill>
                  <a:schemeClr val="accent4"/>
                </a:solidFill>
              </a:defRPr>
            </a:lvl2pPr>
            <a:lvl3pPr algn="ctr">
              <a:defRPr>
                <a:solidFill>
                  <a:schemeClr val="accent4"/>
                </a:solidFill>
              </a:defRPr>
            </a:lvl3pPr>
            <a:lvl4pPr algn="ctr">
              <a:defRPr>
                <a:solidFill>
                  <a:schemeClr val="accent4"/>
                </a:solidFill>
              </a:defRPr>
            </a:lvl4pPr>
            <a:lvl5pPr algn="ctr"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25B155-635C-B54E-98A0-3C52FD0CBE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2000" y="1334952"/>
            <a:ext cx="4302000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1" y="4197603"/>
            <a:ext cx="255089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2891" y="4197603"/>
            <a:ext cx="157111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6A53-C9C4-7446-89F2-04D81C460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6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1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571068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4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1" y="4435479"/>
            <a:ext cx="2725458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9" y="4435479"/>
            <a:ext cx="2838372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4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64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2846951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4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0" y="4435479"/>
            <a:ext cx="5710689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4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E3000-B803-144F-B6C8-97DB79EB2B62}"/>
              </a:ext>
            </a:extLst>
          </p:cNvPr>
          <p:cNvSpPr/>
          <p:nvPr userDrawn="1"/>
        </p:nvSpPr>
        <p:spPr>
          <a:xfrm>
            <a:off x="6261929" y="1359468"/>
            <a:ext cx="2702070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4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143040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999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59794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59792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4598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4597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7276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24B3BA0-D790-AA4A-8769-3F7F2CB96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794252"/>
            <a:ext cx="2800351" cy="1698625"/>
          </a:xfrm>
          <a:solidFill>
            <a:schemeClr val="accent2"/>
          </a:solidFill>
        </p:spPr>
        <p:txBody>
          <a:bodyPr anchor="ctr"/>
          <a:lstStyle>
            <a:lvl1pPr marL="0" marR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050" b="1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ctr" defTabSz="945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To change background image, right-click (or shift+F10 on a PC/</a:t>
            </a:r>
            <a:r>
              <a:rPr lang="en-GB" dirty="0" err="1"/>
              <a:t>ctrl+click</a:t>
            </a:r>
            <a:r>
              <a:rPr lang="en-GB" dirty="0"/>
              <a:t> on a Mac) on the image and select ‘Format Background’. Click ‘Insert picture from File’</a:t>
            </a:r>
          </a:p>
        </p:txBody>
      </p:sp>
    </p:spTree>
    <p:extLst>
      <p:ext uri="{BB962C8B-B14F-4D97-AF65-F5344CB8AC3E}">
        <p14:creationId xmlns:p14="http://schemas.microsoft.com/office/powerpoint/2010/main" val="42068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6AAF91-5A38-2443-B97F-A98FAD177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4140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476375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79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1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0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uotone 2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2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4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708756"/>
            <a:ext cx="6858000" cy="1549045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3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4"/>
            <a:ext cx="6858000" cy="4261727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tile, quote or statement text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288000"/>
            <a:ext cx="3528000" cy="252000"/>
          </a:xfrm>
        </p:spPr>
        <p:txBody>
          <a:bodyPr anchor="t" anchorCtr="0"/>
          <a:lstStyle>
            <a:lvl1pPr algn="ctr">
              <a:defRPr sz="750"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40004-9676-0B4E-8178-887B29F4E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400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06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EB79FC-C7F9-7A41-9F31-DE5E9936D5B9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000"/>
            <a:ext cx="6858000" cy="234000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0FF5F-86DC-2A48-BA0E-9956D2F5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8000" y="1476000"/>
            <a:ext cx="3528000" cy="252000"/>
          </a:xfrm>
        </p:spPr>
        <p:txBody>
          <a:bodyPr anchor="t" anchorCtr="0"/>
          <a:lstStyle>
            <a:lvl1pPr>
              <a:defRPr sz="750" cap="all" spc="60" baseline="0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0B9C83-55C2-E04A-A322-D2E5553ED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B2273-3E9C-714C-947C-062AFA427E83}"/>
              </a:ext>
            </a:extLst>
          </p:cNvPr>
          <p:cNvSpPr txBox="1"/>
          <p:nvPr userDrawn="1"/>
        </p:nvSpPr>
        <p:spPr>
          <a:xfrm>
            <a:off x="10096766" y="-35169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65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4140000" cy="41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9" y="1476375"/>
            <a:ext cx="4140200" cy="4140200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C7404-9FE1-E945-A732-8544450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1476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DC4C-614D-5243-9526-4C4436309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16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4680000" y="1334950"/>
            <a:ext cx="4302000" cy="534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334950"/>
            <a:ext cx="4302000" cy="5346000"/>
          </a:xfrm>
        </p:spPr>
        <p:txBody>
          <a:bodyPr/>
          <a:lstStyle>
            <a:lvl1pPr>
              <a:defRPr sz="900"/>
            </a:lvl1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D62C-CA9F-B648-9F03-C8CF6C941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5904000"/>
            <a:ext cx="1790700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6" y="1661024"/>
            <a:ext cx="3714817" cy="3723776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502-C27C-FB44-A9DD-A2CB8CCF8C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EED9-FA6A-7B42-91E1-DA8F03660D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981575" y="1417474"/>
            <a:ext cx="3714817" cy="180000"/>
          </a:xfrm>
        </p:spPr>
        <p:txBody>
          <a:bodyPr/>
          <a:lstStyle>
            <a:lvl1pPr algn="ctr">
              <a:defRPr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8642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358D9A-2D1B-4343-A341-EED6475A20E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D7ADA7-995B-A647-A79A-89447D55F3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9D6B513-3819-7244-9EB7-E0FD3745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470027"/>
            <a:ext cx="8423275" cy="4164013"/>
          </a:xfrm>
        </p:spPr>
        <p:txBody>
          <a:bodyPr/>
          <a:lstStyle/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83845-5854-164D-9D7C-28AF5EC6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CC4AD-20AA-D748-8AB3-1C3D832A1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817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D81C43-8221-2A45-AEF1-CF3F0F1FDDCE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8FDC9-9F20-E049-ABF0-2BC5CCB3F1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DD6CF35-5CC2-D84E-935D-C78D0E7F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C7CC9-C258-3543-B9DD-40781B83006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441197-DD90-684E-B9B0-8B4649995D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4000" y="1476000"/>
            <a:ext cx="2700000" cy="414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D3A48-071A-3948-B64A-C1CBE0E2FAB2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6223-04E2-904A-B269-0437DF59C3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47E9B5-E429-6846-86BD-0F18F3D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6AAF91-5A38-2443-B97F-A98FAD177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5905500"/>
            <a:ext cx="1790700" cy="533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C8E32-874A-B143-97A4-7A85A30BAE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6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B1F66A-DEB0-684D-B5D3-31629EAC1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2000" y="1475999"/>
            <a:ext cx="2700000" cy="4140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53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18A3C-D4B6-C544-8B57-131EA44A2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1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24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s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3CDE-4DD1-EC4A-84C4-5DD7C09D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000" y="6563524"/>
            <a:ext cx="360000" cy="180000"/>
          </a:xfrm>
        </p:spPr>
        <p:txBody>
          <a:bodyPr/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C8765E-7826-1748-8472-ADB34D09F79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0364" y="1475999"/>
            <a:ext cx="2700337" cy="4933481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0219AE79-442B-B24C-BB69-50651E6FE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18663" y="1475999"/>
            <a:ext cx="2700337" cy="4933482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1F34AE87-A884-3F46-BDEF-93AEDE5E01E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3357" y="396453"/>
            <a:ext cx="2700337" cy="6013028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F738EF-07CA-1144-A98A-54B9757C59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1" y="47624"/>
            <a:ext cx="5558999" cy="1080000"/>
          </a:xfrm>
        </p:spPr>
        <p:txBody>
          <a:bodyPr anchor="ctr"/>
          <a:lstStyle>
            <a:lvl1pPr algn="l">
              <a:defRPr sz="285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F4F3D47-B439-104B-BEEC-3A61169D7A2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006804" y="6562855"/>
            <a:ext cx="3086100" cy="180000"/>
          </a:xfrm>
        </p:spPr>
        <p:txBody>
          <a:bodyPr/>
          <a:lstStyle>
            <a:lvl1pPr>
              <a:defRPr sz="600" cap="none" spc="0" baseline="0"/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27A75-19B8-EE42-98A0-A61504FE57D9}"/>
              </a:ext>
            </a:extLst>
          </p:cNvPr>
          <p:cNvSpPr txBox="1"/>
          <p:nvPr userDrawn="1"/>
        </p:nvSpPr>
        <p:spPr>
          <a:xfrm>
            <a:off x="167212" y="6563523"/>
            <a:ext cx="3414613" cy="18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dirty="0">
                <a:solidFill>
                  <a:schemeClr val="accent5"/>
                </a:solidFill>
              </a:rPr>
              <a:t>University of Sussex Business School – </a:t>
            </a:r>
          </a:p>
        </p:txBody>
      </p:sp>
    </p:spTree>
    <p:extLst>
      <p:ext uri="{BB962C8B-B14F-4D97-AF65-F5344CB8AC3E}">
        <p14:creationId xmlns:p14="http://schemas.microsoft.com/office/powerpoint/2010/main" val="3897689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167211" y="1334950"/>
            <a:ext cx="4302000" cy="534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87" y="1661024"/>
            <a:ext cx="3714817" cy="3723776"/>
          </a:xfrm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  <a:lvl2pPr algn="ctr">
              <a:defRPr>
                <a:solidFill>
                  <a:schemeClr val="accent5"/>
                </a:solidFill>
              </a:defRPr>
            </a:lvl2pPr>
            <a:lvl3pPr algn="ctr">
              <a:defRPr>
                <a:solidFill>
                  <a:schemeClr val="accent5"/>
                </a:solidFill>
              </a:defRPr>
            </a:lvl3pPr>
            <a:lvl4pPr algn="ctr">
              <a:defRPr>
                <a:solidFill>
                  <a:schemeClr val="accent5"/>
                </a:solidFill>
              </a:defRPr>
            </a:lvl4pPr>
            <a:lvl5pPr algn="ctr"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225B155-635C-B54E-98A0-3C52FD0CBE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2000" y="1334952"/>
            <a:ext cx="4302000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1" y="4197603"/>
            <a:ext cx="255089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2891" y="4197603"/>
            <a:ext cx="1571110" cy="24637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316A53-C9C4-7446-89F2-04D81C460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76" y="5905500"/>
            <a:ext cx="17793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72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571068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5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1" y="4435479"/>
            <a:ext cx="2725458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9" y="4435479"/>
            <a:ext cx="2838372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5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371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253312" y="1359468"/>
            <a:ext cx="2846951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5"/>
                </a:solidFill>
              </a:rPr>
              <a:t>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53310" y="4435479"/>
            <a:ext cx="5710689" cy="224932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80001" y="3788398"/>
            <a:ext cx="2923563" cy="28964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5"/>
                </a:solidFill>
              </a:rPr>
              <a:t>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359470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013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E3000-B803-144F-B6C8-97DB79EB2B62}"/>
              </a:ext>
            </a:extLst>
          </p:cNvPr>
          <p:cNvSpPr/>
          <p:nvPr userDrawn="1"/>
        </p:nvSpPr>
        <p:spPr>
          <a:xfrm>
            <a:off x="6261929" y="1359468"/>
            <a:ext cx="2702070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tIns="270000" rIns="270000" bIns="270000" rtlCol="0" anchor="ctr"/>
          <a:lstStyle/>
          <a:p>
            <a:pPr algn="ctr"/>
            <a:r>
              <a:rPr lang="en-GB" sz="1013" dirty="0">
                <a:solidFill>
                  <a:schemeClr val="accent5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810437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4740E7-B28B-354B-894B-D5CB107AD1F7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01A1AE9-B721-C541-ACDF-1A1B837E6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Footer Placeholder 19">
            <a:extLst>
              <a:ext uri="{FF2B5EF4-FFF2-40B4-BE49-F238E27FC236}">
                <a16:creationId xmlns:a16="http://schemas.microsoft.com/office/drawing/2014/main" id="{92A5F2FD-6AD5-5947-A6AB-FA9F15F00E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67211" y="50489"/>
            <a:ext cx="30861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16" name="Slide Number Placeholder 20">
            <a:extLst>
              <a:ext uri="{FF2B5EF4-FFF2-40B4-BE49-F238E27FC236}">
                <a16:creationId xmlns:a16="http://schemas.microsoft.com/office/drawing/2014/main" id="{9905499C-3BA1-434B-A1EE-1D35AA6455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04000" y="47625"/>
            <a:ext cx="36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000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7999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159794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159792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45981" y="4119055"/>
            <a:ext cx="2825999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45979" y="1364915"/>
            <a:ext cx="2826000" cy="2556000"/>
          </a:xfrm>
          <a:solidFill>
            <a:schemeClr val="bg2"/>
          </a:solidFill>
        </p:spPr>
        <p:txBody>
          <a:bodyPr lIns="360000" tIns="360000" rIns="360000" bIns="360000"/>
          <a:lstStyle>
            <a:lvl1pPr>
              <a:defRPr sz="9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25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4680000" y="1334950"/>
            <a:ext cx="4302000" cy="534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000" y="1334950"/>
            <a:ext cx="4302000" cy="5346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6D62C-CA9F-B648-9F03-C8CF6C941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04" y="5904000"/>
            <a:ext cx="1790700" cy="533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0761A1-26AD-8F4C-B978-7CBBA4FEEF95}"/>
              </a:ext>
            </a:extLst>
          </p:cNvPr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1EBE83-A22C-5046-BD27-98989801D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47624"/>
            <a:ext cx="8424000" cy="1080000"/>
          </a:xfrm>
        </p:spPr>
        <p:txBody>
          <a:bodyPr anchor="ctr"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1576" y="1661024"/>
            <a:ext cx="3714817" cy="3723776"/>
          </a:xfrm>
        </p:spPr>
        <p:txBody>
          <a:bodyPr anchor="ctr"/>
          <a:lstStyle>
            <a:lvl1pPr algn="ctr"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4D48016-9021-D745-AE00-DEBDCD99F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17502-C27C-FB44-A9DD-A2CB8CCF8C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D0EED9-FA6A-7B42-91E1-DA8F03660D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981575" y="1417474"/>
            <a:ext cx="3714817" cy="180000"/>
          </a:xfrm>
        </p:spPr>
        <p:txBody>
          <a:bodyPr/>
          <a:lstStyle>
            <a:lvl1pPr algn="ctr">
              <a:defRPr cap="all" spc="6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9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7"/>
            <a:ext cx="8424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A59-8BD6-7B47-9929-3DA4054A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2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B2D-3C01-C64E-87EE-98CF42F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11" y="50489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kern="1000" cap="none" spc="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47625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061" r:id="rId2"/>
    <p:sldLayoutId id="2147484166" r:id="rId3"/>
    <p:sldLayoutId id="2147484157" r:id="rId4"/>
    <p:sldLayoutId id="2147484098" r:id="rId5"/>
    <p:sldLayoutId id="2147484093" r:id="rId6"/>
    <p:sldLayoutId id="2147484073" r:id="rId7"/>
    <p:sldLayoutId id="2147484094" r:id="rId8"/>
    <p:sldLayoutId id="2147484062" r:id="rId9"/>
    <p:sldLayoutId id="2147484074" r:id="rId10"/>
    <p:sldLayoutId id="2147484075" r:id="rId11"/>
    <p:sldLayoutId id="2147484082" r:id="rId12"/>
    <p:sldLayoutId id="2147484072" r:id="rId13"/>
    <p:sldLayoutId id="2147484095" r:id="rId14"/>
    <p:sldLayoutId id="2147484089" r:id="rId15"/>
    <p:sldLayoutId id="2147484096" r:id="rId16"/>
    <p:sldLayoutId id="2147484097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-"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94500" indent="-945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System Font Regular"/>
        <a:buChar char="-"/>
        <a:tabLst>
          <a:tab pos="94500" algn="l"/>
        </a:tabLst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7"/>
            <a:ext cx="8424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A59-8BD6-7B47-9929-3DA4054A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2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B2D-3C01-C64E-87EE-98CF42F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11" y="50489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kern="1000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47625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5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72" r:id="rId2"/>
    <p:sldLayoutId id="2147484173" r:id="rId3"/>
    <p:sldLayoutId id="2147484158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-"/>
        <a:tabLst>
          <a:tab pos="94500" algn="l"/>
        </a:tabLst>
        <a:defRPr sz="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94500" indent="-945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System Font Regular"/>
        <a:buChar char="-"/>
        <a:tabLst>
          <a:tab pos="94500" algn="l"/>
        </a:tabLst>
        <a:defRPr sz="9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7"/>
            <a:ext cx="8424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A59-8BD6-7B47-9929-3DA4054A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2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B2D-3C01-C64E-87EE-98CF42F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11" y="50489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kern="1000" cap="none" spc="0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47625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74" r:id="rId2"/>
    <p:sldLayoutId id="2147484175" r:id="rId3"/>
    <p:sldLayoutId id="2147484159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-"/>
        <a:tabLst>
          <a:tab pos="94500" algn="l"/>
        </a:tabLst>
        <a:defRPr sz="9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9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94500" indent="-945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System Font Regular"/>
        <a:buChar char="-"/>
        <a:tabLst>
          <a:tab pos="94500" algn="l"/>
        </a:tabLst>
        <a:defRPr sz="9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7"/>
            <a:ext cx="8424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A59-8BD6-7B47-9929-3DA4054A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2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B2D-3C01-C64E-87EE-98CF42F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11" y="50489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kern="1000" cap="none" spc="0" baseline="0">
                <a:solidFill>
                  <a:schemeClr val="accent4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47625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91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6" r:id="rId2"/>
    <p:sldLayoutId id="2147484177" r:id="rId3"/>
    <p:sldLayoutId id="2147484160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-"/>
        <a:tabLst>
          <a:tab pos="94500" algn="l"/>
        </a:tabLst>
        <a:defRPr sz="9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9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2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94500" indent="-945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System Font Regular"/>
        <a:buChar char="-"/>
        <a:tabLst>
          <a:tab pos="94500" algn="l"/>
        </a:tabLst>
        <a:defRPr sz="9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5127"/>
            <a:ext cx="84240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A59-8BD6-7B47-9929-3DA4054A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2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07B2D-3C01-C64E-87EE-98CF42FA7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11" y="50489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kern="1000" cap="none" spc="0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Department of Economics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47625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4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8" r:id="rId2"/>
    <p:sldLayoutId id="2147484179" r:id="rId3"/>
    <p:sldLayoutId id="2147484161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  <p:sldLayoutId id="2147484156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/>
        <a:defRPr sz="12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45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94500" indent="-94500" algn="l" defTabSz="94500" rtl="0" eaLnBrk="1" latinLnBrk="0" hangingPunct="1">
        <a:lnSpc>
          <a:spcPct val="105000"/>
        </a:lnSpc>
        <a:spcBef>
          <a:spcPts val="0"/>
        </a:spcBef>
        <a:buFont typeface="System Font Regular"/>
        <a:buChar char="-"/>
        <a:tabLst>
          <a:tab pos="94500" algn="l"/>
        </a:tabLst>
        <a:defRPr sz="9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0" indent="0" algn="l" defTabSz="945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2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0" indent="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tabLst>
          <a:tab pos="94500" algn="l"/>
        </a:tabLst>
        <a:defRPr sz="9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94500" indent="-94500" algn="l" defTabSz="94500" rtl="0" eaLnBrk="1" latinLnBrk="0" hangingPunct="1">
        <a:lnSpc>
          <a:spcPct val="105000"/>
        </a:lnSpc>
        <a:spcBef>
          <a:spcPts val="0"/>
        </a:spcBef>
        <a:spcAft>
          <a:spcPts val="450"/>
        </a:spcAft>
        <a:buFont typeface="System Font Regular"/>
        <a:buChar char="-"/>
        <a:tabLst>
          <a:tab pos="94500" algn="l"/>
        </a:tabLst>
        <a:defRPr sz="900" kern="1200">
          <a:solidFill>
            <a:schemeClr val="accent5"/>
          </a:solidFill>
          <a:latin typeface="+mn-lt"/>
          <a:ea typeface="+mn-ea"/>
          <a:cs typeface="+mn-cs"/>
        </a:defRPr>
      </a:lvl6pPr>
      <a:lvl7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5"/>
          </a:solidFill>
          <a:latin typeface="+mn-lt"/>
          <a:ea typeface="+mn-ea"/>
          <a:cs typeface="+mn-cs"/>
        </a:defRPr>
      </a:lvl7pPr>
      <a:lvl8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5"/>
          </a:solidFill>
          <a:latin typeface="+mn-lt"/>
          <a:ea typeface="+mn-ea"/>
          <a:cs typeface="+mn-cs"/>
        </a:defRPr>
      </a:lvl8pPr>
      <a:lvl9pPr marL="0" indent="0" algn="l" defTabSz="945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None/>
        <a:tabLst>
          <a:tab pos="94500" algn="l"/>
        </a:tabLst>
        <a:defRPr sz="1200" kern="120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4C5C-9C58-4AF0-8DED-61BE0249D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i="1" dirty="0"/>
              <a:t>“The Impact of Covid-19 on Firm Strategies”</a:t>
            </a:r>
            <a:br>
              <a:rPr lang="en-US" sz="2000" b="1" i="1" dirty="0"/>
            </a:br>
            <a:br>
              <a:rPr lang="en-US" sz="2000" dirty="0"/>
            </a:br>
            <a:r>
              <a:rPr lang="en-US" sz="1800" dirty="0"/>
              <a:t>World Bank Webinar on the</a:t>
            </a:r>
            <a:br>
              <a:rPr lang="en-US" sz="1800" dirty="0"/>
            </a:br>
            <a:r>
              <a:rPr lang="en-US" sz="1800" dirty="0"/>
              <a:t> “Impact of Covid-19 on Multinational Enterprises” </a:t>
            </a:r>
            <a:br>
              <a:rPr lang="en-US" sz="1800" dirty="0"/>
            </a:br>
            <a:r>
              <a:rPr lang="en-US" sz="1800" dirty="0"/>
              <a:t>(Wednesday 14 April 2021)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2212F-3CAA-42ED-8CD0-3B230C679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by </a:t>
            </a:r>
          </a:p>
          <a:p>
            <a:endParaRPr lang="en-US" dirty="0"/>
          </a:p>
          <a:p>
            <a:r>
              <a:rPr lang="en-US" dirty="0"/>
              <a:t>Professor Roger Strange</a:t>
            </a:r>
          </a:p>
          <a:p>
            <a:r>
              <a:rPr lang="en-US" dirty="0"/>
              <a:t>Centre for International Business &amp; Development</a:t>
            </a:r>
          </a:p>
          <a:p>
            <a:r>
              <a:rPr lang="en-US" dirty="0"/>
              <a:t>University of Sussex Business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8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7310-B0EA-4CEC-A7FD-3D5C410DF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/>
              <a:t>Essential Features of the Covid-19 Pandemic 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779F-208A-4908-8AD0-44BDB3233FA6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57175" indent="-257175" algn="just">
              <a:buFont typeface="Symbol" panose="05050102010706020507" pitchFamily="18" charset="2"/>
              <a:buChar char=""/>
            </a:pPr>
            <a:endParaRPr lang="en-GB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  <a:defRPr/>
            </a:pPr>
            <a:r>
              <a:rPr lang="en-GB" sz="28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Three essential features of the Covid-19 pandemic:</a:t>
            </a:r>
          </a:p>
          <a:p>
            <a:pPr marL="540000" indent="-257175" algn="just">
              <a:buFont typeface="Courier New" panose="02070309020205020404" pitchFamily="49" charset="0"/>
              <a:buChar char="o"/>
              <a:defRPr/>
            </a:pPr>
            <a:r>
              <a:rPr lang="en-GB" sz="24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Global</a:t>
            </a:r>
          </a:p>
          <a:p>
            <a:pPr marL="540000" indent="-257175" algn="just">
              <a:buFont typeface="Courier New" panose="02070309020205020404" pitchFamily="49" charset="0"/>
              <a:buChar char="o"/>
              <a:defRPr/>
            </a:pPr>
            <a:r>
              <a:rPr lang="en-GB" sz="24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Multi-dimensional (public health, economic)</a:t>
            </a:r>
          </a:p>
          <a:p>
            <a:pPr marL="540000" indent="-257175" algn="just">
              <a:buFont typeface="Courier New" panose="02070309020205020404" pitchFamily="49" charset="0"/>
              <a:buChar char="o"/>
              <a:defRPr/>
            </a:pPr>
            <a:r>
              <a:rPr lang="en-GB" sz="24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Contagious:</a:t>
            </a:r>
          </a:p>
          <a:p>
            <a:pPr marL="1080000" indent="-257175" algn="just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Health</a:t>
            </a:r>
          </a:p>
          <a:p>
            <a:pPr marL="1080000" indent="-257175" algn="just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1D428A"/>
                </a:solidFill>
                <a:latin typeface="Arial"/>
                <a:cs typeface="Times New Roman" panose="02020603050405020304" pitchFamily="18" charset="0"/>
              </a:rPr>
              <a:t>Cross-border linkages through global value chains (GVCs)</a:t>
            </a:r>
          </a:p>
        </p:txBody>
      </p:sp>
    </p:spTree>
    <p:extLst>
      <p:ext uri="{BB962C8B-B14F-4D97-AF65-F5344CB8AC3E}">
        <p14:creationId xmlns:p14="http://schemas.microsoft.com/office/powerpoint/2010/main" val="110718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2CCA-1FC8-421D-B3FB-B5DD9328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97832"/>
            <a:ext cx="8424000" cy="810000"/>
          </a:xfrm>
        </p:spPr>
        <p:txBody>
          <a:bodyPr/>
          <a:lstStyle/>
          <a:p>
            <a:r>
              <a:rPr lang="en-US" dirty="0"/>
              <a:t>The Economic Effects of the Pandemic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D6A30-5C58-45DF-9445-DB8BE31EF223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Economic effects of the pandemic:</a:t>
            </a:r>
          </a:p>
          <a:p>
            <a:pPr marL="540000" lvl="3" indent="-25717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Supply-side</a:t>
            </a:r>
          </a:p>
          <a:p>
            <a:pPr marL="540000" lvl="3" indent="-27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Demand-side, including fall in “social” consumption</a:t>
            </a:r>
          </a:p>
          <a:p>
            <a:pPr marL="540000" lvl="3" indent="-27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Disruption to GVCs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en-GB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Symbol" panose="05050102010706020507" pitchFamily="18" charset="2"/>
              <a:buChar char=""/>
            </a:pP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How should businesses respond to these shocks?</a:t>
            </a:r>
          </a:p>
          <a:p>
            <a:pPr marL="540000" lvl="2" indent="-2700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Focus on robustness &amp; resilience, rather than efficiency</a:t>
            </a:r>
          </a:p>
          <a:p>
            <a:pPr marL="540000" lvl="2" indent="-2700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Reshoring and/or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backsourcing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of GVC activities</a:t>
            </a:r>
          </a:p>
          <a:p>
            <a:pPr marL="540000" lvl="2" indent="-2700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Is this sensible advice?</a:t>
            </a:r>
          </a:p>
          <a:p>
            <a:pPr marL="257175" indent="-257175" algn="just">
              <a:buFont typeface="Symbol" panose="05050102010706020507" pitchFamily="18" charset="2"/>
              <a:buChar char=""/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37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13CE-1262-469E-ADB5-0044E4045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Reshoring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AC81-D1C2-40E2-A8B4-303111D6DEB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57175" indent="-257175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Involves repatriation of activities undertaken by foreign affiliates, or replacing overseas suppliers of inputs with domestic suppliers</a:t>
            </a:r>
          </a:p>
          <a:p>
            <a:pPr marL="257175" indent="-257175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Arguments for:</a:t>
            </a:r>
          </a:p>
          <a:p>
            <a:pPr marL="5400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Shortens supply chains</a:t>
            </a:r>
          </a:p>
          <a:p>
            <a:pPr marL="540000" indent="-3429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Makes supply chains less vulnerable to restrictions on the cross-border movement of people</a:t>
            </a:r>
          </a:p>
          <a:p>
            <a:pPr marL="257175" indent="-257175"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Arguments against:</a:t>
            </a:r>
          </a:p>
          <a:p>
            <a:pPr marL="540000" indent="-257175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Foregone cost advantages from offshoring</a:t>
            </a:r>
          </a:p>
          <a:p>
            <a:pPr marL="540000" indent="-257175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Risk reduction benefits that firms derive from international diversification</a:t>
            </a:r>
          </a:p>
          <a:p>
            <a:pPr marL="540000" indent="-257175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Reshored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activities may still require raw materials and other inputs that can only be sourced from overseas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04C8-20FA-44DD-A92F-7C0888781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Backsourcing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0294F-A96E-4CEF-BDDD-147779BECB4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56500" indent="-256500">
              <a:lnSpc>
                <a:spcPct val="100000"/>
              </a:lnSpc>
            </a:pPr>
            <a:r>
              <a:rPr lang="en-US" sz="1800" dirty="0"/>
              <a:t>•	</a:t>
            </a:r>
            <a:r>
              <a:rPr lang="en-US" sz="2400" b="1" dirty="0"/>
              <a:t>Involves domestic firms internalizing activities that had hitherto been undertaken by independent suppliers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/>
              <a:t>Arguments for:</a:t>
            </a:r>
          </a:p>
          <a:p>
            <a:pPr marL="540000" indent="-2571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More assured supplies</a:t>
            </a:r>
          </a:p>
          <a:p>
            <a:pPr marL="540000" indent="-2571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Improved scheduling and coordination</a:t>
            </a:r>
          </a:p>
          <a:p>
            <a:pPr marL="540000" indent="-2571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Elimination of opportunistic </a:t>
            </a:r>
            <a:r>
              <a:rPr lang="en-US" sz="2000" b="1" dirty="0" err="1"/>
              <a:t>recontracting</a:t>
            </a:r>
            <a:endParaRPr lang="en-US" sz="2000" b="1" dirty="0"/>
          </a:p>
          <a:p>
            <a:pPr marL="540000" indent="-2571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Increased bargaining power vis-à-vis buyers and suppliers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/>
              <a:t>Arguments against:</a:t>
            </a:r>
          </a:p>
          <a:p>
            <a:pPr marL="6257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Economize on scarce financial and managerial resources</a:t>
            </a:r>
          </a:p>
          <a:p>
            <a:pPr marL="6257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Greater flexibility in response to volatile output demand</a:t>
            </a:r>
          </a:p>
          <a:p>
            <a:pPr marL="625725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/>
              <a:t>Access to cheaper and/or better quality inputs from outside suppliers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b="1" dirty="0"/>
          </a:p>
          <a:p>
            <a:endParaRPr lang="en-US" sz="1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1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C734F-E1F2-43EF-9AAC-F8345F167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/>
              <a:t>Pandemic Effects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3AAD2-4383-4163-A533-B5045368C5F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Public health tragedy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Are the GVC disruptions more significant than the supply and demand shocks, or less so?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Alternative methods (to reshoring and </a:t>
            </a:r>
            <a:r>
              <a:rPr lang="en-US" sz="2000" b="1" dirty="0" err="1"/>
              <a:t>backsourcing</a:t>
            </a:r>
            <a:r>
              <a:rPr lang="en-US" sz="2000" b="1" dirty="0"/>
              <a:t>) of promoting resilience, but all involve opportunity costs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Focus on </a:t>
            </a:r>
            <a:r>
              <a:rPr lang="en-US" sz="2000" b="1" u="sng" dirty="0"/>
              <a:t>supply</a:t>
            </a:r>
            <a:r>
              <a:rPr lang="en-US" sz="2000" b="1" dirty="0"/>
              <a:t> chains draws attention away from the fact that many domestic firms are suppliers to foreign firms or rely on foreign export markets for their finished products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Eventual reconfiguration of firms’ GVCs will to a large extent be determined by the responses of national governments:</a:t>
            </a:r>
          </a:p>
          <a:p>
            <a:pPr marL="540000" lvl="2" indent="-2556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b="1" dirty="0"/>
              <a:t>Evolving geopolitical context</a:t>
            </a:r>
          </a:p>
          <a:p>
            <a:pPr marL="540000" lvl="2" indent="-2556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b="1" dirty="0"/>
              <a:t>Fiscal stimuli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New business opportunities (“fire-sale FDI”)</a:t>
            </a:r>
          </a:p>
          <a:p>
            <a:pPr marL="256500" indent="-256500">
              <a:lnSpc>
                <a:spcPct val="100000"/>
              </a:lnSpc>
            </a:pPr>
            <a:endParaRPr lang="en-US" sz="1800" b="1" dirty="0"/>
          </a:p>
          <a:p>
            <a:pPr marL="256500" indent="-256500">
              <a:lnSpc>
                <a:spcPct val="100000"/>
              </a:lnSpc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24704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0B08-5BDC-4A16-8DD2-2A7BE7260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Comments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C111C-4082-4E83-B58B-52519F6808C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Some evidence of reshoring, but less interest now (April 2021) than one year 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Difficult in practice to separate the effects of the pandemic from the wider effects of the “megatrends” in the global economy: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Rise of populism and economic nationalism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Climate change and sustainability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digital technologies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Changing power relationships between MNEs, GVC partners, and host countries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egatrends pre-date the Covid-19 pandemic, are ongoing through the pandemic, and are likely to outlast the pandemic</a:t>
            </a:r>
            <a:endParaRPr lang="en-GB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Covid-19 pandemic exacerbate (or mitigate) the effects of the megatrends?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answers, see the forthcoming World Bank, </a:t>
            </a:r>
            <a:r>
              <a:rPr lang="en-US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 Investment Competitiveness Report, 2021-22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8731046"/>
      </p:ext>
    </p:extLst>
  </p:cSld>
  <p:clrMapOvr>
    <a:masterClrMapping/>
  </p:clrMapOvr>
</p:sld>
</file>

<file path=ppt/theme/theme1.xml><?xml version="1.0" encoding="utf-8"?>
<a:theme xmlns:a="http://schemas.openxmlformats.org/drawingml/2006/main" name="UoS Blue Them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D428A"/>
      </a:hlink>
      <a:folHlink>
        <a:srgbClr val="1D428A"/>
      </a:folHlink>
    </a:clrScheme>
    <a:fontScheme name="BB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S BS PowerPoint template - Standard" id="{0390BC9D-4276-924A-BB51-64A1FBC508AE}" vid="{8CC56EC7-32F9-3A4E-B0F9-2779C7151FF9}"/>
    </a:ext>
  </a:extLst>
</a:theme>
</file>

<file path=ppt/theme/theme2.xml><?xml version="1.0" encoding="utf-8"?>
<a:theme xmlns:a="http://schemas.openxmlformats.org/drawingml/2006/main" name="UoS Green Them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D428A"/>
      </a:hlink>
      <a:folHlink>
        <a:srgbClr val="1D428A"/>
      </a:folHlink>
    </a:clrScheme>
    <a:fontScheme name="BB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S BS PowerPoint template - Standard" id="{0390BC9D-4276-924A-BB51-64A1FBC508AE}" vid="{FEF42239-4106-2048-8AB2-0EEB56CF0E33}"/>
    </a:ext>
  </a:extLst>
</a:theme>
</file>

<file path=ppt/theme/theme3.xml><?xml version="1.0" encoding="utf-8"?>
<a:theme xmlns:a="http://schemas.openxmlformats.org/drawingml/2006/main" name="UoS Red Them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D428A"/>
      </a:hlink>
      <a:folHlink>
        <a:srgbClr val="1D428A"/>
      </a:folHlink>
    </a:clrScheme>
    <a:fontScheme name="BB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S BS PowerPoint template - Standard" id="{0390BC9D-4276-924A-BB51-64A1FBC508AE}" vid="{522D6A26-B906-FA47-ADF1-BCAEEBA4B0B0}"/>
    </a:ext>
  </a:extLst>
</a:theme>
</file>

<file path=ppt/theme/theme4.xml><?xml version="1.0" encoding="utf-8"?>
<a:theme xmlns:a="http://schemas.openxmlformats.org/drawingml/2006/main" name="UoS Light Blue Them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D428A"/>
      </a:hlink>
      <a:folHlink>
        <a:srgbClr val="1D428A"/>
      </a:folHlink>
    </a:clrScheme>
    <a:fontScheme name="BB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S BS PowerPoint template - Standard" id="{0390BC9D-4276-924A-BB51-64A1FBC508AE}" vid="{1CE91941-919D-9544-9630-EBD06A1476C3}"/>
    </a:ext>
  </a:extLst>
</a:theme>
</file>

<file path=ppt/theme/theme5.xml><?xml version="1.0" encoding="utf-8"?>
<a:theme xmlns:a="http://schemas.openxmlformats.org/drawingml/2006/main" name="UoS Purple Theme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D428A"/>
      </a:hlink>
      <a:folHlink>
        <a:srgbClr val="1D428A"/>
      </a:folHlink>
    </a:clrScheme>
    <a:fontScheme name="BB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oS BS PowerPoint template - Standard" id="{0390BC9D-4276-924A-BB51-64A1FBC508AE}" vid="{2B2D4141-6476-1140-916A-58234BA8E7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BS PowerPoint template - Standard-1</Template>
  <TotalTime>471</TotalTime>
  <Words>497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Symbol</vt:lpstr>
      <vt:lpstr>System Font Regular</vt:lpstr>
      <vt:lpstr>UoS Blue Theme</vt:lpstr>
      <vt:lpstr>UoS Green Theme</vt:lpstr>
      <vt:lpstr>UoS Red Theme</vt:lpstr>
      <vt:lpstr>UoS Light Blue Theme</vt:lpstr>
      <vt:lpstr>UoS Purple Theme</vt:lpstr>
      <vt:lpstr>“The Impact of Covid-19 on Firm Strategies”  World Bank Webinar on the  “Impact of Covid-19 on Multinational Enterprises”  (Wednesday 14 April 2021) </vt:lpstr>
      <vt:lpstr>Essential Features of the Covid-19 Pandemic </vt:lpstr>
      <vt:lpstr>The Economic Effects of the Pandemic</vt:lpstr>
      <vt:lpstr>Reshoring</vt:lpstr>
      <vt:lpstr>Backsourcing</vt:lpstr>
      <vt:lpstr>Summary of Pandemic Effects</vt:lpstr>
      <vt:lpstr>Final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guide to this template</dc:title>
  <dc:creator>user</dc:creator>
  <cp:lastModifiedBy>Roger Strange</cp:lastModifiedBy>
  <cp:revision>54</cp:revision>
  <cp:lastPrinted>2020-07-06T12:33:53Z</cp:lastPrinted>
  <dcterms:created xsi:type="dcterms:W3CDTF">2018-08-14T10:42:30Z</dcterms:created>
  <dcterms:modified xsi:type="dcterms:W3CDTF">2021-04-09T09:19:20Z</dcterms:modified>
</cp:coreProperties>
</file>