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  <p:sldMasterId id="2147483676" r:id="rId5"/>
  </p:sldMasterIdLst>
  <p:notesMasterIdLst>
    <p:notesMasterId r:id="rId36"/>
  </p:notesMasterIdLst>
  <p:handoutMasterIdLst>
    <p:handoutMasterId r:id="rId37"/>
  </p:handoutMasterIdLst>
  <p:sldIdLst>
    <p:sldId id="706" r:id="rId6"/>
    <p:sldId id="709" r:id="rId7"/>
    <p:sldId id="687" r:id="rId8"/>
    <p:sldId id="711" r:id="rId9"/>
    <p:sldId id="720" r:id="rId10"/>
    <p:sldId id="712" r:id="rId11"/>
    <p:sldId id="285" r:id="rId12"/>
    <p:sldId id="722" r:id="rId13"/>
    <p:sldId id="72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728" r:id="rId22"/>
    <p:sldId id="719" r:id="rId23"/>
    <p:sldId id="723" r:id="rId24"/>
    <p:sldId id="727" r:id="rId25"/>
    <p:sldId id="724" r:id="rId26"/>
    <p:sldId id="729" r:id="rId27"/>
    <p:sldId id="298" r:id="rId28"/>
    <p:sldId id="716" r:id="rId29"/>
    <p:sldId id="299" r:id="rId30"/>
    <p:sldId id="300" r:id="rId31"/>
    <p:sldId id="303" r:id="rId32"/>
    <p:sldId id="301" r:id="rId33"/>
    <p:sldId id="302" r:id="rId34"/>
    <p:sldId id="707" r:id="rId3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Hill" initials="RH" lastIdx="37" clrIdx="0">
    <p:extLst>
      <p:ext uri="{19B8F6BF-5375-455C-9EA6-DF929625EA0E}">
        <p15:presenceInfo xmlns:p15="http://schemas.microsoft.com/office/powerpoint/2012/main" userId="S-1-5-21-88094858-919529-1617787245-451849" providerId="AD"/>
      </p:ext>
    </p:extLst>
  </p:cmAuthor>
  <p:cmAuthor id="2" name="Pia Pallavi Trivedi" initials="PPT" lastIdx="14" clrIdx="1">
    <p:extLst>
      <p:ext uri="{19B8F6BF-5375-455C-9EA6-DF929625EA0E}">
        <p15:presenceInfo xmlns:p15="http://schemas.microsoft.com/office/powerpoint/2012/main" userId="S-1-5-21-1385568035-1675961066-622671684-12213374" providerId="AD"/>
      </p:ext>
    </p:extLst>
  </p:cmAuthor>
  <p:cmAuthor id="3" name="Juri Oka" initials="JO" lastIdx="2" clrIdx="2">
    <p:extLst>
      <p:ext uri="{19B8F6BF-5375-455C-9EA6-DF929625EA0E}">
        <p15:presenceInfo xmlns:p15="http://schemas.microsoft.com/office/powerpoint/2012/main" userId="S-1-5-21-88094858-919529-1617787245-4049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9CB"/>
    <a:srgbClr val="00CC99"/>
    <a:srgbClr val="FFFFCC"/>
    <a:srgbClr val="CCFFCC"/>
    <a:srgbClr val="99FF99"/>
    <a:srgbClr val="FFCC99"/>
    <a:srgbClr val="FF99CC"/>
    <a:srgbClr val="FFCCCC"/>
    <a:srgbClr val="7F8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2" autoAdjust="0"/>
    <p:restoredTop sz="63977" autoAdjust="0"/>
  </p:normalViewPr>
  <p:slideViewPr>
    <p:cSldViewPr snapToGrid="0">
      <p:cViewPr varScale="1">
        <p:scale>
          <a:sx n="40" d="100"/>
          <a:sy n="40" d="100"/>
        </p:scale>
        <p:origin x="1604" y="40"/>
      </p:cViewPr>
      <p:guideLst/>
    </p:cSldViewPr>
  </p:slideViewPr>
  <p:outlineViewPr>
    <p:cViewPr>
      <p:scale>
        <a:sx n="33" d="100"/>
        <a:sy n="33" d="100"/>
      </p:scale>
      <p:origin x="0" y="-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52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90D816-7218-4389-B274-B269B5DE25A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F8335B4-9412-424D-9B4F-6CBC68D931F0}">
      <dgm:prSet phldrT="[Text]"/>
      <dgm:spPr/>
      <dgm:t>
        <a:bodyPr/>
        <a:lstStyle/>
        <a:p>
          <a:r>
            <a:rPr lang="en-US" dirty="0"/>
            <a:t>Define goals and objectives</a:t>
          </a:r>
        </a:p>
      </dgm:t>
    </dgm:pt>
    <dgm:pt modelId="{9F721834-0D48-4DB1-BF9D-48928607EA81}" type="parTrans" cxnId="{4B0C68EA-FF00-48C2-A470-A3A8528598BF}">
      <dgm:prSet/>
      <dgm:spPr/>
      <dgm:t>
        <a:bodyPr/>
        <a:lstStyle/>
        <a:p>
          <a:endParaRPr lang="en-US"/>
        </a:p>
      </dgm:t>
    </dgm:pt>
    <dgm:pt modelId="{8683DEDE-3009-4CBB-8F56-280E19E017B7}" type="sibTrans" cxnId="{4B0C68EA-FF00-48C2-A470-A3A8528598BF}">
      <dgm:prSet/>
      <dgm:spPr/>
      <dgm:t>
        <a:bodyPr/>
        <a:lstStyle/>
        <a:p>
          <a:endParaRPr lang="en-US"/>
        </a:p>
      </dgm:t>
    </dgm:pt>
    <dgm:pt modelId="{3349E64C-482C-4A76-9E99-CE41BFECE372}">
      <dgm:prSet phldrT="[Text]"/>
      <dgm:spPr/>
      <dgm:t>
        <a:bodyPr/>
        <a:lstStyle/>
        <a:p>
          <a:r>
            <a:rPr lang="en-US" dirty="0"/>
            <a:t>Define roles and responsibilities</a:t>
          </a:r>
        </a:p>
      </dgm:t>
    </dgm:pt>
    <dgm:pt modelId="{77C84F29-47A6-4203-B00A-E046C6D4326B}" type="parTrans" cxnId="{F422EC4F-18D8-4F6E-8B31-BE0D2065141C}">
      <dgm:prSet/>
      <dgm:spPr/>
      <dgm:t>
        <a:bodyPr/>
        <a:lstStyle/>
        <a:p>
          <a:endParaRPr lang="en-US"/>
        </a:p>
      </dgm:t>
    </dgm:pt>
    <dgm:pt modelId="{EC1EE1FE-268C-4287-8BE0-AD057487A3B6}" type="sibTrans" cxnId="{F422EC4F-18D8-4F6E-8B31-BE0D2065141C}">
      <dgm:prSet/>
      <dgm:spPr/>
      <dgm:t>
        <a:bodyPr/>
        <a:lstStyle/>
        <a:p>
          <a:endParaRPr lang="en-US"/>
        </a:p>
      </dgm:t>
    </dgm:pt>
    <dgm:pt modelId="{9E210418-B7CB-4AE9-A270-7ED8995C0F17}">
      <dgm:prSet phldrT="[Text]"/>
      <dgm:spPr/>
      <dgm:t>
        <a:bodyPr/>
        <a:lstStyle/>
        <a:p>
          <a:r>
            <a:rPr lang="en-US" dirty="0"/>
            <a:t>National FFPM Action Plan (incentivize performance)</a:t>
          </a:r>
        </a:p>
      </dgm:t>
    </dgm:pt>
    <dgm:pt modelId="{2AD381DC-87E4-40DC-8DC2-DF8FD8FF5F25}" type="parTrans" cxnId="{34A2EFC6-84C3-4E55-B14C-B8E012D78536}">
      <dgm:prSet/>
      <dgm:spPr/>
      <dgm:t>
        <a:bodyPr/>
        <a:lstStyle/>
        <a:p>
          <a:endParaRPr lang="en-US"/>
        </a:p>
      </dgm:t>
    </dgm:pt>
    <dgm:pt modelId="{8D0C1ADF-88FB-439A-B49E-C5A052F2787C}" type="sibTrans" cxnId="{34A2EFC6-84C3-4E55-B14C-B8E012D78536}">
      <dgm:prSet/>
      <dgm:spPr/>
      <dgm:t>
        <a:bodyPr/>
        <a:lstStyle/>
        <a:p>
          <a:endParaRPr lang="en-US"/>
        </a:p>
      </dgm:t>
    </dgm:pt>
    <dgm:pt modelId="{B924A0A7-C179-4A9B-B64F-20EA11981DD8}">
      <dgm:prSet phldrT="[Text]"/>
      <dgm:spPr/>
      <dgm:t>
        <a:bodyPr/>
        <a:lstStyle/>
        <a:p>
          <a:r>
            <a:rPr lang="en-US" dirty="0"/>
            <a:t>Issue comprehensive guidelines</a:t>
          </a:r>
        </a:p>
      </dgm:t>
    </dgm:pt>
    <dgm:pt modelId="{5C2EAD64-66AA-4DE4-80EA-7F677595E1AD}" type="parTrans" cxnId="{8BD3F4AF-E41B-42CD-8EAB-13837BB9CFF7}">
      <dgm:prSet/>
      <dgm:spPr/>
      <dgm:t>
        <a:bodyPr/>
        <a:lstStyle/>
        <a:p>
          <a:endParaRPr lang="en-US"/>
        </a:p>
      </dgm:t>
    </dgm:pt>
    <dgm:pt modelId="{C3CE5CD3-92F0-4275-ADD0-67026EB1F634}" type="sibTrans" cxnId="{8BD3F4AF-E41B-42CD-8EAB-13837BB9CFF7}">
      <dgm:prSet/>
      <dgm:spPr/>
      <dgm:t>
        <a:bodyPr/>
        <a:lstStyle/>
        <a:p>
          <a:endParaRPr lang="en-US"/>
        </a:p>
      </dgm:t>
    </dgm:pt>
    <dgm:pt modelId="{B18A1116-6C11-4D42-A75A-99063942B46D}" type="pres">
      <dgm:prSet presAssocID="{6290D816-7218-4389-B274-B269B5DE25A2}" presName="arrowDiagram" presStyleCnt="0">
        <dgm:presLayoutVars>
          <dgm:chMax val="5"/>
          <dgm:dir/>
          <dgm:resizeHandles val="exact"/>
        </dgm:presLayoutVars>
      </dgm:prSet>
      <dgm:spPr/>
    </dgm:pt>
    <dgm:pt modelId="{DE121811-946D-46E4-B06C-2A2FA35EF206}" type="pres">
      <dgm:prSet presAssocID="{6290D816-7218-4389-B274-B269B5DE25A2}" presName="arrow" presStyleLbl="bgShp" presStyleIdx="0" presStyleCnt="1"/>
      <dgm:spPr>
        <a:solidFill>
          <a:schemeClr val="accent2"/>
        </a:solidFill>
      </dgm:spPr>
    </dgm:pt>
    <dgm:pt modelId="{2616BE08-A84C-45CF-A634-F4BA9B3A051D}" type="pres">
      <dgm:prSet presAssocID="{6290D816-7218-4389-B274-B269B5DE25A2}" presName="arrowDiagram4" presStyleCnt="0"/>
      <dgm:spPr/>
    </dgm:pt>
    <dgm:pt modelId="{140D25B7-398C-4B24-AF22-A1268782EC81}" type="pres">
      <dgm:prSet presAssocID="{EF8335B4-9412-424D-9B4F-6CBC68D931F0}" presName="bullet4a" presStyleLbl="node1" presStyleIdx="0" presStyleCnt="4"/>
      <dgm:spPr/>
    </dgm:pt>
    <dgm:pt modelId="{01DD9E82-511F-4636-B70B-8AC2C2E86B4C}" type="pres">
      <dgm:prSet presAssocID="{EF8335B4-9412-424D-9B4F-6CBC68D931F0}" presName="textBox4a" presStyleLbl="revTx" presStyleIdx="0" presStyleCnt="4">
        <dgm:presLayoutVars>
          <dgm:bulletEnabled val="1"/>
        </dgm:presLayoutVars>
      </dgm:prSet>
      <dgm:spPr/>
    </dgm:pt>
    <dgm:pt modelId="{40D50662-6C9D-4151-97CD-8E355AF498B7}" type="pres">
      <dgm:prSet presAssocID="{B924A0A7-C179-4A9B-B64F-20EA11981DD8}" presName="bullet4b" presStyleLbl="node1" presStyleIdx="1" presStyleCnt="4"/>
      <dgm:spPr/>
    </dgm:pt>
    <dgm:pt modelId="{F6B402D1-44E4-4A1E-8C8C-D95263DB0D23}" type="pres">
      <dgm:prSet presAssocID="{B924A0A7-C179-4A9B-B64F-20EA11981DD8}" presName="textBox4b" presStyleLbl="revTx" presStyleIdx="1" presStyleCnt="4">
        <dgm:presLayoutVars>
          <dgm:bulletEnabled val="1"/>
        </dgm:presLayoutVars>
      </dgm:prSet>
      <dgm:spPr/>
    </dgm:pt>
    <dgm:pt modelId="{3458F3EF-7DDB-41EC-AB68-4018721D7B5E}" type="pres">
      <dgm:prSet presAssocID="{3349E64C-482C-4A76-9E99-CE41BFECE372}" presName="bullet4c" presStyleLbl="node1" presStyleIdx="2" presStyleCnt="4"/>
      <dgm:spPr/>
    </dgm:pt>
    <dgm:pt modelId="{5D72CCC2-A941-4AAB-AE5B-1A3B59293025}" type="pres">
      <dgm:prSet presAssocID="{3349E64C-482C-4A76-9E99-CE41BFECE372}" presName="textBox4c" presStyleLbl="revTx" presStyleIdx="2" presStyleCnt="4">
        <dgm:presLayoutVars>
          <dgm:bulletEnabled val="1"/>
        </dgm:presLayoutVars>
      </dgm:prSet>
      <dgm:spPr/>
    </dgm:pt>
    <dgm:pt modelId="{4F1BC4C7-CF67-4DD3-BA84-DC4F4443623D}" type="pres">
      <dgm:prSet presAssocID="{9E210418-B7CB-4AE9-A270-7ED8995C0F17}" presName="bullet4d" presStyleLbl="node1" presStyleIdx="3" presStyleCnt="4"/>
      <dgm:spPr/>
    </dgm:pt>
    <dgm:pt modelId="{EE00DFDA-5D53-4C2E-A58E-C038A1EA36ED}" type="pres">
      <dgm:prSet presAssocID="{9E210418-B7CB-4AE9-A270-7ED8995C0F1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B097D010-545F-4F16-A76C-3C8B0030F361}" type="presOf" srcId="{3349E64C-482C-4A76-9E99-CE41BFECE372}" destId="{5D72CCC2-A941-4AAB-AE5B-1A3B59293025}" srcOrd="0" destOrd="0" presId="urn:microsoft.com/office/officeart/2005/8/layout/arrow2"/>
    <dgm:cxn modelId="{84441B65-7817-4F40-91FE-B8992E48E348}" type="presOf" srcId="{B924A0A7-C179-4A9B-B64F-20EA11981DD8}" destId="{F6B402D1-44E4-4A1E-8C8C-D95263DB0D23}" srcOrd="0" destOrd="0" presId="urn:microsoft.com/office/officeart/2005/8/layout/arrow2"/>
    <dgm:cxn modelId="{F422EC4F-18D8-4F6E-8B31-BE0D2065141C}" srcId="{6290D816-7218-4389-B274-B269B5DE25A2}" destId="{3349E64C-482C-4A76-9E99-CE41BFECE372}" srcOrd="2" destOrd="0" parTransId="{77C84F29-47A6-4203-B00A-E046C6D4326B}" sibTransId="{EC1EE1FE-268C-4287-8BE0-AD057487A3B6}"/>
    <dgm:cxn modelId="{3B145A87-B773-4087-997E-5CDE5D40256B}" type="presOf" srcId="{9E210418-B7CB-4AE9-A270-7ED8995C0F17}" destId="{EE00DFDA-5D53-4C2E-A58E-C038A1EA36ED}" srcOrd="0" destOrd="0" presId="urn:microsoft.com/office/officeart/2005/8/layout/arrow2"/>
    <dgm:cxn modelId="{8BD3F4AF-E41B-42CD-8EAB-13837BB9CFF7}" srcId="{6290D816-7218-4389-B274-B269B5DE25A2}" destId="{B924A0A7-C179-4A9B-B64F-20EA11981DD8}" srcOrd="1" destOrd="0" parTransId="{5C2EAD64-66AA-4DE4-80EA-7F677595E1AD}" sibTransId="{C3CE5CD3-92F0-4275-ADD0-67026EB1F634}"/>
    <dgm:cxn modelId="{03B73FC3-55F0-4572-8A7B-7BA33E0C9C32}" type="presOf" srcId="{6290D816-7218-4389-B274-B269B5DE25A2}" destId="{B18A1116-6C11-4D42-A75A-99063942B46D}" srcOrd="0" destOrd="0" presId="urn:microsoft.com/office/officeart/2005/8/layout/arrow2"/>
    <dgm:cxn modelId="{34A2EFC6-84C3-4E55-B14C-B8E012D78536}" srcId="{6290D816-7218-4389-B274-B269B5DE25A2}" destId="{9E210418-B7CB-4AE9-A270-7ED8995C0F17}" srcOrd="3" destOrd="0" parTransId="{2AD381DC-87E4-40DC-8DC2-DF8FD8FF5F25}" sibTransId="{8D0C1ADF-88FB-439A-B49E-C5A052F2787C}"/>
    <dgm:cxn modelId="{94B499E5-0100-48EE-996E-A52EF9B06024}" type="presOf" srcId="{EF8335B4-9412-424D-9B4F-6CBC68D931F0}" destId="{01DD9E82-511F-4636-B70B-8AC2C2E86B4C}" srcOrd="0" destOrd="0" presId="urn:microsoft.com/office/officeart/2005/8/layout/arrow2"/>
    <dgm:cxn modelId="{4B0C68EA-FF00-48C2-A470-A3A8528598BF}" srcId="{6290D816-7218-4389-B274-B269B5DE25A2}" destId="{EF8335B4-9412-424D-9B4F-6CBC68D931F0}" srcOrd="0" destOrd="0" parTransId="{9F721834-0D48-4DB1-BF9D-48928607EA81}" sibTransId="{8683DEDE-3009-4CBB-8F56-280E19E017B7}"/>
    <dgm:cxn modelId="{B2D93EC9-2845-486E-A7BE-308ECCE4BDFE}" type="presParOf" srcId="{B18A1116-6C11-4D42-A75A-99063942B46D}" destId="{DE121811-946D-46E4-B06C-2A2FA35EF206}" srcOrd="0" destOrd="0" presId="urn:microsoft.com/office/officeart/2005/8/layout/arrow2"/>
    <dgm:cxn modelId="{27CE8CEC-0427-4E9C-B542-50B2BE6FEB5C}" type="presParOf" srcId="{B18A1116-6C11-4D42-A75A-99063942B46D}" destId="{2616BE08-A84C-45CF-A634-F4BA9B3A051D}" srcOrd="1" destOrd="0" presId="urn:microsoft.com/office/officeart/2005/8/layout/arrow2"/>
    <dgm:cxn modelId="{C29501CF-269F-4562-9C9B-6E44696DFEE7}" type="presParOf" srcId="{2616BE08-A84C-45CF-A634-F4BA9B3A051D}" destId="{140D25B7-398C-4B24-AF22-A1268782EC81}" srcOrd="0" destOrd="0" presId="urn:microsoft.com/office/officeart/2005/8/layout/arrow2"/>
    <dgm:cxn modelId="{A9412686-4941-42DC-A77D-F72B5F648600}" type="presParOf" srcId="{2616BE08-A84C-45CF-A634-F4BA9B3A051D}" destId="{01DD9E82-511F-4636-B70B-8AC2C2E86B4C}" srcOrd="1" destOrd="0" presId="urn:microsoft.com/office/officeart/2005/8/layout/arrow2"/>
    <dgm:cxn modelId="{70A58292-5E9A-432B-B2A0-D54EAE73E711}" type="presParOf" srcId="{2616BE08-A84C-45CF-A634-F4BA9B3A051D}" destId="{40D50662-6C9D-4151-97CD-8E355AF498B7}" srcOrd="2" destOrd="0" presId="urn:microsoft.com/office/officeart/2005/8/layout/arrow2"/>
    <dgm:cxn modelId="{D9E9FE5C-7EB8-4EA7-A2A5-E216F6144614}" type="presParOf" srcId="{2616BE08-A84C-45CF-A634-F4BA9B3A051D}" destId="{F6B402D1-44E4-4A1E-8C8C-D95263DB0D23}" srcOrd="3" destOrd="0" presId="urn:microsoft.com/office/officeart/2005/8/layout/arrow2"/>
    <dgm:cxn modelId="{40620306-C28E-4124-A46E-1DF455833A3D}" type="presParOf" srcId="{2616BE08-A84C-45CF-A634-F4BA9B3A051D}" destId="{3458F3EF-7DDB-41EC-AB68-4018721D7B5E}" srcOrd="4" destOrd="0" presId="urn:microsoft.com/office/officeart/2005/8/layout/arrow2"/>
    <dgm:cxn modelId="{C8BC255D-15C5-41FC-9EB6-ED4792A75984}" type="presParOf" srcId="{2616BE08-A84C-45CF-A634-F4BA9B3A051D}" destId="{5D72CCC2-A941-4AAB-AE5B-1A3B59293025}" srcOrd="5" destOrd="0" presId="urn:microsoft.com/office/officeart/2005/8/layout/arrow2"/>
    <dgm:cxn modelId="{C1B2A19C-3166-4BC4-A741-FEF6902F1476}" type="presParOf" srcId="{2616BE08-A84C-45CF-A634-F4BA9B3A051D}" destId="{4F1BC4C7-CF67-4DD3-BA84-DC4F4443623D}" srcOrd="6" destOrd="0" presId="urn:microsoft.com/office/officeart/2005/8/layout/arrow2"/>
    <dgm:cxn modelId="{C495E1A6-BD93-4548-A358-CAA9271464E3}" type="presParOf" srcId="{2616BE08-A84C-45CF-A634-F4BA9B3A051D}" destId="{EE00DFDA-5D53-4C2E-A58E-C038A1EA36ED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21811-946D-46E4-B06C-2A2FA35EF206}">
      <dsp:nvSpPr>
        <dsp:cNvPr id="0" name=""/>
        <dsp:cNvSpPr/>
      </dsp:nvSpPr>
      <dsp:spPr>
        <a:xfrm>
          <a:off x="2251248" y="0"/>
          <a:ext cx="6962139" cy="435133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D25B7-398C-4B24-AF22-A1268782EC81}">
      <dsp:nvSpPr>
        <dsp:cNvPr id="0" name=""/>
        <dsp:cNvSpPr/>
      </dsp:nvSpPr>
      <dsp:spPr>
        <a:xfrm>
          <a:off x="2937019" y="3235654"/>
          <a:ext cx="160129" cy="1601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D9E82-511F-4636-B70B-8AC2C2E86B4C}">
      <dsp:nvSpPr>
        <dsp:cNvPr id="0" name=""/>
        <dsp:cNvSpPr/>
      </dsp:nvSpPr>
      <dsp:spPr>
        <a:xfrm>
          <a:off x="3017084" y="3315718"/>
          <a:ext cx="1190525" cy="1035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49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Define goals and objectives</a:t>
          </a:r>
        </a:p>
      </dsp:txBody>
      <dsp:txXfrm>
        <a:off x="3017084" y="3315718"/>
        <a:ext cx="1190525" cy="1035618"/>
      </dsp:txXfrm>
    </dsp:sp>
    <dsp:sp modelId="{40D50662-6C9D-4151-97CD-8E355AF498B7}">
      <dsp:nvSpPr>
        <dsp:cNvPr id="0" name=""/>
        <dsp:cNvSpPr/>
      </dsp:nvSpPr>
      <dsp:spPr>
        <a:xfrm>
          <a:off x="4068367" y="2223533"/>
          <a:ext cx="278485" cy="278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402D1-44E4-4A1E-8C8C-D95263DB0D23}">
      <dsp:nvSpPr>
        <dsp:cNvPr id="0" name=""/>
        <dsp:cNvSpPr/>
      </dsp:nvSpPr>
      <dsp:spPr>
        <a:xfrm>
          <a:off x="4207610" y="2362775"/>
          <a:ext cx="1462049" cy="1988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564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Issue comprehensive guidelines</a:t>
          </a:r>
        </a:p>
      </dsp:txBody>
      <dsp:txXfrm>
        <a:off x="4207610" y="2362775"/>
        <a:ext cx="1462049" cy="1988561"/>
      </dsp:txXfrm>
    </dsp:sp>
    <dsp:sp modelId="{3458F3EF-7DDB-41EC-AB68-4018721D7B5E}">
      <dsp:nvSpPr>
        <dsp:cNvPr id="0" name=""/>
        <dsp:cNvSpPr/>
      </dsp:nvSpPr>
      <dsp:spPr>
        <a:xfrm>
          <a:off x="5513011" y="1477714"/>
          <a:ext cx="368993" cy="3689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2CCC2-A941-4AAB-AE5B-1A3B59293025}">
      <dsp:nvSpPr>
        <dsp:cNvPr id="0" name=""/>
        <dsp:cNvSpPr/>
      </dsp:nvSpPr>
      <dsp:spPr>
        <a:xfrm>
          <a:off x="5697507" y="1662210"/>
          <a:ext cx="1462049" cy="2689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522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Define roles and responsibilities</a:t>
          </a:r>
        </a:p>
      </dsp:txBody>
      <dsp:txXfrm>
        <a:off x="5697507" y="1662210"/>
        <a:ext cx="1462049" cy="2689126"/>
      </dsp:txXfrm>
    </dsp:sp>
    <dsp:sp modelId="{4F1BC4C7-CF67-4DD3-BA84-DC4F4443623D}">
      <dsp:nvSpPr>
        <dsp:cNvPr id="0" name=""/>
        <dsp:cNvSpPr/>
      </dsp:nvSpPr>
      <dsp:spPr>
        <a:xfrm>
          <a:off x="7086454" y="984272"/>
          <a:ext cx="494311" cy="494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0DFDA-5D53-4C2E-A58E-C038A1EA36ED}">
      <dsp:nvSpPr>
        <dsp:cNvPr id="0" name=""/>
        <dsp:cNvSpPr/>
      </dsp:nvSpPr>
      <dsp:spPr>
        <a:xfrm>
          <a:off x="7333610" y="1231428"/>
          <a:ext cx="1462049" cy="3119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926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National FFPM Action Plan (incentivize performance)</a:t>
          </a:r>
        </a:p>
      </dsp:txBody>
      <dsp:txXfrm>
        <a:off x="7333610" y="1231428"/>
        <a:ext cx="1462049" cy="3119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47" cy="471054"/>
          </a:xfrm>
          <a:prstGeom prst="rect">
            <a:avLst/>
          </a:prstGeom>
        </p:spPr>
        <p:txBody>
          <a:bodyPr vert="horz" lIns="93516" tIns="46758" rIns="93516" bIns="4675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717" y="0"/>
            <a:ext cx="3077146" cy="471054"/>
          </a:xfrm>
          <a:prstGeom prst="rect">
            <a:avLst/>
          </a:prstGeom>
        </p:spPr>
        <p:txBody>
          <a:bodyPr vert="horz" lIns="93516" tIns="46758" rIns="93516" bIns="46758" rtlCol="0"/>
          <a:lstStyle>
            <a:lvl1pPr algn="r">
              <a:defRPr sz="1200"/>
            </a:lvl1pPr>
          </a:lstStyle>
          <a:p>
            <a:fld id="{8E26649B-D665-477E-A162-72C537845289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9"/>
            <a:ext cx="3077147" cy="471053"/>
          </a:xfrm>
          <a:prstGeom prst="rect">
            <a:avLst/>
          </a:prstGeom>
        </p:spPr>
        <p:txBody>
          <a:bodyPr vert="horz" lIns="93516" tIns="46758" rIns="93516" bIns="4675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717" y="8917429"/>
            <a:ext cx="3077146" cy="471053"/>
          </a:xfrm>
          <a:prstGeom prst="rect">
            <a:avLst/>
          </a:prstGeom>
        </p:spPr>
        <p:txBody>
          <a:bodyPr vert="horz" lIns="93516" tIns="46758" rIns="93516" bIns="46758" rtlCol="0" anchor="b"/>
          <a:lstStyle>
            <a:lvl1pPr algn="r">
              <a:defRPr sz="1200"/>
            </a:lvl1pPr>
          </a:lstStyle>
          <a:p>
            <a:fld id="{D7844C8B-2D11-42D5-A074-FB73CA6177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586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3516" tIns="46758" rIns="93516" bIns="4675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3516" tIns="46758" rIns="93516" bIns="46758" rtlCol="0"/>
          <a:lstStyle>
            <a:lvl1pPr algn="r">
              <a:defRPr sz="1200"/>
            </a:lvl1pPr>
          </a:lstStyle>
          <a:p>
            <a:fld id="{8A5B5BFF-86F2-406B-B9ED-181DF4CDD2E1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16" tIns="46758" rIns="93516" bIns="4675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3516" tIns="46758" rIns="93516" bIns="467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30"/>
            <a:ext cx="3077739" cy="471053"/>
          </a:xfrm>
          <a:prstGeom prst="rect">
            <a:avLst/>
          </a:prstGeom>
        </p:spPr>
        <p:txBody>
          <a:bodyPr vert="horz" lIns="93516" tIns="46758" rIns="93516" bIns="4675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30"/>
            <a:ext cx="3077739" cy="471053"/>
          </a:xfrm>
          <a:prstGeom prst="rect">
            <a:avLst/>
          </a:prstGeom>
        </p:spPr>
        <p:txBody>
          <a:bodyPr vert="horz" lIns="93516" tIns="46758" rIns="93516" bIns="46758" rtlCol="0" anchor="b"/>
          <a:lstStyle>
            <a:lvl1pPr algn="r">
              <a:defRPr sz="1200"/>
            </a:lvl1pPr>
          </a:lstStyle>
          <a:p>
            <a:fld id="{12B0A012-E688-4647-A345-F48202D4C7BE}" type="slidenum">
              <a:rPr lang="en-US" smtClean="0"/>
              <a:pPr/>
              <a:t>‹#›</a:t>
            </a:fld>
            <a:fld id="{350A1C68-F8BA-433C-84A0-AECA17228687}" type="slidenum">
              <a:rPr lang="en-US" smtClean="0"/>
              <a:pPr/>
              <a:t>‹#›</a:t>
            </a:fld>
            <a:fld id="{2AEB09EF-10EA-46D8-8451-2D5020F44F16}" type="slidenum">
              <a:rPr lang="en-US" smtClean="0"/>
              <a:pPr/>
              <a:t>‹#›</a:t>
            </a:fld>
            <a:fld id="{E411F330-3DC4-43F3-98FA-16183F8B6BE4}" type="slidenum">
              <a:rPr lang="en-US" smtClean="0"/>
              <a:pPr/>
              <a:t>‹#›</a:t>
            </a:fld>
            <a:fld id="{76FA48F7-9DBF-4D36-9187-34072AD0C08B}" type="slidenum">
              <a:rPr lang="en-US" smtClean="0"/>
              <a:pPr/>
              <a:t>‹#›</a:t>
            </a:fld>
            <a:fld id="{DE77E05C-00ED-4B22-8675-F12032B76547}" type="slidenum">
              <a:rPr lang="en-US" smtClean="0"/>
              <a:pPr/>
              <a:t>‹#›</a:t>
            </a:fld>
            <a:fld id="{16E6F4B1-1511-4269-BFC1-4BEAC71A3E54}" type="slidenum">
              <a:rPr lang="en-US" smtClean="0"/>
              <a:pPr/>
              <a:t>‹#›</a:t>
            </a:fld>
            <a:fld id="{AF36628E-B0C0-47B0-9CAB-0AB14CEA0191}" type="slidenum">
              <a:rPr lang="en-US" smtClean="0"/>
              <a:pPr/>
              <a:t>‹#›</a:t>
            </a:fld>
            <a:fld id="{1C51767D-8246-4E40-B53B-6B01B7EB5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4335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1</a:t>
            </a:fld>
            <a:fld id="{350A1C68-F8BA-433C-84A0-AECA17228687}" type="slidenum">
              <a:rPr lang="en-US" smtClean="0"/>
              <a:pPr/>
              <a:t>1</a:t>
            </a:fld>
            <a:fld id="{2AEB09EF-10EA-46D8-8451-2D5020F44F16}" type="slidenum">
              <a:rPr lang="en-US" smtClean="0"/>
              <a:pPr/>
              <a:t>1</a:t>
            </a:fld>
            <a:fld id="{E411F330-3DC4-43F3-98FA-16183F8B6BE4}" type="slidenum">
              <a:rPr lang="en-US" smtClean="0"/>
              <a:pPr/>
              <a:t>1</a:t>
            </a:fld>
            <a:fld id="{76FA48F7-9DBF-4D36-9187-34072AD0C08B}" type="slidenum">
              <a:rPr lang="en-US" smtClean="0"/>
              <a:pPr/>
              <a:t>1</a:t>
            </a:fld>
            <a:fld id="{DE77E05C-00ED-4B22-8675-F12032B76547}" type="slidenum">
              <a:rPr lang="en-US" smtClean="0"/>
              <a:pPr/>
              <a:t>1</a:t>
            </a:fld>
            <a:fld id="{16E6F4B1-1511-4269-BFC1-4BEAC71A3E54}" type="slidenum">
              <a:rPr lang="en-US" smtClean="0"/>
              <a:pPr/>
              <a:t>1</a:t>
            </a:fld>
            <a:fld id="{AF36628E-B0C0-47B0-9CAB-0AB14CEA0191}" type="slidenum">
              <a:rPr lang="en-US" smtClean="0"/>
              <a:pPr/>
              <a:t>1</a:t>
            </a:fld>
            <a:fld id="{1C51767D-8246-4E40-B53B-6B01B7EB5FF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09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warning indicates impending hazardous conditions in the coming weeks and months</a:t>
            </a:r>
          </a:p>
          <a:p>
            <a:endParaRPr lang="en-US" dirty="0"/>
          </a:p>
          <a:p>
            <a:r>
              <a:rPr lang="en-US" dirty="0"/>
              <a:t>Fire danger rating indicates potential for intense fire behavior under current or forecasted conditions in the near term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6690A-9BEE-4616-A84F-2D02C55EE1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47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Biggest challenges to fire prevention:</a:t>
            </a:r>
          </a:p>
          <a:p>
            <a:pPr marL="175342" indent="-175342">
              <a:buFont typeface="Arial" panose="020B0604020202020204" pitchFamily="34" charset="0"/>
              <a:buChar char="•"/>
            </a:pPr>
            <a:r>
              <a:rPr lang="en-US" dirty="0"/>
              <a:t>Lack of awareness and education</a:t>
            </a:r>
          </a:p>
          <a:p>
            <a:pPr marL="175342" indent="-175342">
              <a:buFont typeface="Arial" panose="020B0604020202020204" pitchFamily="34" charset="0"/>
              <a:buChar char="•"/>
            </a:pPr>
            <a:r>
              <a:rPr lang="en-US" dirty="0"/>
              <a:t>Inaccessibility of terrain affected by fires</a:t>
            </a:r>
          </a:p>
          <a:p>
            <a:pPr marL="175342" indent="-175342">
              <a:buFont typeface="Arial" panose="020B0604020202020204" pitchFamily="34" charset="0"/>
              <a:buChar char="•"/>
            </a:pPr>
            <a:r>
              <a:rPr lang="en-US" dirty="0"/>
              <a:t>Lack of equipment, technology and infrastructure</a:t>
            </a:r>
          </a:p>
          <a:p>
            <a:pPr marL="175342" indent="-175342">
              <a:buFont typeface="Arial" panose="020B0604020202020204" pitchFamily="34" charset="0"/>
              <a:buChar char="•"/>
            </a:pPr>
            <a:r>
              <a:rPr lang="en-US" dirty="0"/>
              <a:t>Labor shortage</a:t>
            </a:r>
          </a:p>
          <a:p>
            <a:pPr marL="175342" indent="-175342">
              <a:buFont typeface="Arial" panose="020B0604020202020204" pitchFamily="34" charset="0"/>
              <a:buChar char="•"/>
            </a:pPr>
            <a:r>
              <a:rPr lang="en-US" dirty="0"/>
              <a:t>Insufficient financial resources </a:t>
            </a:r>
          </a:p>
          <a:p>
            <a:pPr marL="175342" indent="-175342">
              <a:buFont typeface="Arial" panose="020B0604020202020204" pitchFamily="34" charset="0"/>
              <a:buChar char="•"/>
            </a:pPr>
            <a:r>
              <a:rPr lang="en-US" dirty="0"/>
              <a:t>Poor agency coordination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11</a:t>
            </a:fld>
            <a:fld id="{350A1C68-F8BA-433C-84A0-AECA17228687}" type="slidenum">
              <a:rPr lang="en-US" smtClean="0"/>
              <a:pPr/>
              <a:t>11</a:t>
            </a:fld>
            <a:fld id="{2AEB09EF-10EA-46D8-8451-2D5020F44F16}" type="slidenum">
              <a:rPr lang="en-US" smtClean="0"/>
              <a:pPr/>
              <a:t>11</a:t>
            </a:fld>
            <a:fld id="{E411F330-3DC4-43F3-98FA-16183F8B6BE4}" type="slidenum">
              <a:rPr lang="en-US" smtClean="0"/>
              <a:pPr/>
              <a:t>11</a:t>
            </a:fld>
            <a:fld id="{76FA48F7-9DBF-4D36-9187-34072AD0C08B}" type="slidenum">
              <a:rPr lang="en-US" smtClean="0"/>
              <a:pPr/>
              <a:t>11</a:t>
            </a:fld>
            <a:fld id="{DE77E05C-00ED-4B22-8675-F12032B76547}" type="slidenum">
              <a:rPr lang="en-US" smtClean="0"/>
              <a:pPr/>
              <a:t>11</a:t>
            </a:fld>
            <a:fld id="{16E6F4B1-1511-4269-BFC1-4BEAC71A3E54}" type="slidenum">
              <a:rPr lang="en-US" smtClean="0"/>
              <a:pPr/>
              <a:t>11</a:t>
            </a:fld>
            <a:fld id="{AF36628E-B0C0-47B0-9CAB-0AB14CEA0191}" type="slidenum">
              <a:rPr lang="en-US" smtClean="0"/>
              <a:pPr/>
              <a:t>11</a:t>
            </a:fld>
            <a:fld id="{1C51767D-8246-4E40-B53B-6B01B7EB5FF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150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12</a:t>
            </a:fld>
            <a:fld id="{350A1C68-F8BA-433C-84A0-AECA17228687}" type="slidenum">
              <a:rPr lang="en-US" smtClean="0"/>
              <a:pPr/>
              <a:t>12</a:t>
            </a:fld>
            <a:fld id="{2AEB09EF-10EA-46D8-8451-2D5020F44F16}" type="slidenum">
              <a:rPr lang="en-US" smtClean="0"/>
              <a:pPr/>
              <a:t>12</a:t>
            </a:fld>
            <a:fld id="{E411F330-3DC4-43F3-98FA-16183F8B6BE4}" type="slidenum">
              <a:rPr lang="en-US" smtClean="0"/>
              <a:pPr/>
              <a:t>12</a:t>
            </a:fld>
            <a:fld id="{76FA48F7-9DBF-4D36-9187-34072AD0C08B}" type="slidenum">
              <a:rPr lang="en-US" smtClean="0"/>
              <a:pPr/>
              <a:t>12</a:t>
            </a:fld>
            <a:fld id="{DE77E05C-00ED-4B22-8675-F12032B76547}" type="slidenum">
              <a:rPr lang="en-US" smtClean="0"/>
              <a:pPr/>
              <a:t>12</a:t>
            </a:fld>
            <a:fld id="{16E6F4B1-1511-4269-BFC1-4BEAC71A3E54}" type="slidenum">
              <a:rPr lang="en-US" smtClean="0"/>
              <a:pPr/>
              <a:t>12</a:t>
            </a:fld>
            <a:fld id="{AF36628E-B0C0-47B0-9CAB-0AB14CEA0191}" type="slidenum">
              <a:rPr lang="en-US" smtClean="0"/>
              <a:pPr/>
              <a:t>12</a:t>
            </a:fld>
            <a:fld id="{1C51767D-8246-4E40-B53B-6B01B7EB5FF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6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13</a:t>
            </a:fld>
            <a:fld id="{350A1C68-F8BA-433C-84A0-AECA17228687}" type="slidenum">
              <a:rPr lang="en-US" smtClean="0"/>
              <a:pPr/>
              <a:t>13</a:t>
            </a:fld>
            <a:fld id="{2AEB09EF-10EA-46D8-8451-2D5020F44F16}" type="slidenum">
              <a:rPr lang="en-US" smtClean="0"/>
              <a:pPr/>
              <a:t>13</a:t>
            </a:fld>
            <a:fld id="{E411F330-3DC4-43F3-98FA-16183F8B6BE4}" type="slidenum">
              <a:rPr lang="en-US" smtClean="0"/>
              <a:pPr/>
              <a:t>13</a:t>
            </a:fld>
            <a:fld id="{76FA48F7-9DBF-4D36-9187-34072AD0C08B}" type="slidenum">
              <a:rPr lang="en-US" smtClean="0"/>
              <a:pPr/>
              <a:t>13</a:t>
            </a:fld>
            <a:fld id="{DE77E05C-00ED-4B22-8675-F12032B76547}" type="slidenum">
              <a:rPr lang="en-US" smtClean="0"/>
              <a:pPr/>
              <a:t>13</a:t>
            </a:fld>
            <a:fld id="{16E6F4B1-1511-4269-BFC1-4BEAC71A3E54}" type="slidenum">
              <a:rPr lang="en-US" smtClean="0"/>
              <a:pPr/>
              <a:t>13</a:t>
            </a:fld>
            <a:fld id="{AF36628E-B0C0-47B0-9CAB-0AB14CEA0191}" type="slidenum">
              <a:rPr lang="en-US" smtClean="0"/>
              <a:pPr/>
              <a:t>13</a:t>
            </a:fld>
            <a:fld id="{1C51767D-8246-4E40-B53B-6B01B7EB5FF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479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14</a:t>
            </a:fld>
            <a:fld id="{350A1C68-F8BA-433C-84A0-AECA17228687}" type="slidenum">
              <a:rPr lang="en-US" smtClean="0"/>
              <a:pPr/>
              <a:t>14</a:t>
            </a:fld>
            <a:fld id="{2AEB09EF-10EA-46D8-8451-2D5020F44F16}" type="slidenum">
              <a:rPr lang="en-US" smtClean="0"/>
              <a:pPr/>
              <a:t>14</a:t>
            </a:fld>
            <a:fld id="{E411F330-3DC4-43F3-98FA-16183F8B6BE4}" type="slidenum">
              <a:rPr lang="en-US" smtClean="0"/>
              <a:pPr/>
              <a:t>14</a:t>
            </a:fld>
            <a:fld id="{76FA48F7-9DBF-4D36-9187-34072AD0C08B}" type="slidenum">
              <a:rPr lang="en-US" smtClean="0"/>
              <a:pPr/>
              <a:t>14</a:t>
            </a:fld>
            <a:fld id="{DE77E05C-00ED-4B22-8675-F12032B76547}" type="slidenum">
              <a:rPr lang="en-US" smtClean="0"/>
              <a:pPr/>
              <a:t>14</a:t>
            </a:fld>
            <a:fld id="{16E6F4B1-1511-4269-BFC1-4BEAC71A3E54}" type="slidenum">
              <a:rPr lang="en-US" smtClean="0"/>
              <a:pPr/>
              <a:t>14</a:t>
            </a:fld>
            <a:fld id="{AF36628E-B0C0-47B0-9CAB-0AB14CEA0191}" type="slidenum">
              <a:rPr lang="en-US" smtClean="0"/>
              <a:pPr/>
              <a:t>14</a:t>
            </a:fld>
            <a:fld id="{1C51767D-8246-4E40-B53B-6B01B7EB5FF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38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15</a:t>
            </a:fld>
            <a:fld id="{350A1C68-F8BA-433C-84A0-AECA17228687}" type="slidenum">
              <a:rPr lang="en-US" smtClean="0"/>
              <a:pPr/>
              <a:t>15</a:t>
            </a:fld>
            <a:fld id="{2AEB09EF-10EA-46D8-8451-2D5020F44F16}" type="slidenum">
              <a:rPr lang="en-US" smtClean="0"/>
              <a:pPr/>
              <a:t>15</a:t>
            </a:fld>
            <a:fld id="{E411F330-3DC4-43F3-98FA-16183F8B6BE4}" type="slidenum">
              <a:rPr lang="en-US" smtClean="0"/>
              <a:pPr/>
              <a:t>15</a:t>
            </a:fld>
            <a:fld id="{76FA48F7-9DBF-4D36-9187-34072AD0C08B}" type="slidenum">
              <a:rPr lang="en-US" smtClean="0"/>
              <a:pPr/>
              <a:t>15</a:t>
            </a:fld>
            <a:fld id="{DE77E05C-00ED-4B22-8675-F12032B76547}" type="slidenum">
              <a:rPr lang="en-US" smtClean="0"/>
              <a:pPr/>
              <a:t>15</a:t>
            </a:fld>
            <a:fld id="{16E6F4B1-1511-4269-BFC1-4BEAC71A3E54}" type="slidenum">
              <a:rPr lang="en-US" smtClean="0"/>
              <a:pPr/>
              <a:t>15</a:t>
            </a:fld>
            <a:fld id="{AF36628E-B0C0-47B0-9CAB-0AB14CEA0191}" type="slidenum">
              <a:rPr lang="en-US" smtClean="0"/>
              <a:pPr/>
              <a:t>15</a:t>
            </a:fld>
            <a:fld id="{1C51767D-8246-4E40-B53B-6B01B7EB5FF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06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16</a:t>
            </a:fld>
            <a:fld id="{350A1C68-F8BA-433C-84A0-AECA17228687}" type="slidenum">
              <a:rPr lang="en-US" smtClean="0"/>
              <a:pPr/>
              <a:t>16</a:t>
            </a:fld>
            <a:fld id="{2AEB09EF-10EA-46D8-8451-2D5020F44F16}" type="slidenum">
              <a:rPr lang="en-US" smtClean="0"/>
              <a:pPr/>
              <a:t>16</a:t>
            </a:fld>
            <a:fld id="{E411F330-3DC4-43F3-98FA-16183F8B6BE4}" type="slidenum">
              <a:rPr lang="en-US" smtClean="0"/>
              <a:pPr/>
              <a:t>16</a:t>
            </a:fld>
            <a:fld id="{76FA48F7-9DBF-4D36-9187-34072AD0C08B}" type="slidenum">
              <a:rPr lang="en-US" smtClean="0"/>
              <a:pPr/>
              <a:t>16</a:t>
            </a:fld>
            <a:fld id="{DE77E05C-00ED-4B22-8675-F12032B76547}" type="slidenum">
              <a:rPr lang="en-US" smtClean="0"/>
              <a:pPr/>
              <a:t>16</a:t>
            </a:fld>
            <a:fld id="{16E6F4B1-1511-4269-BFC1-4BEAC71A3E54}" type="slidenum">
              <a:rPr lang="en-US" smtClean="0"/>
              <a:pPr/>
              <a:t>16</a:t>
            </a:fld>
            <a:fld id="{AF36628E-B0C0-47B0-9CAB-0AB14CEA0191}" type="slidenum">
              <a:rPr lang="en-US" smtClean="0"/>
              <a:pPr/>
              <a:t>16</a:t>
            </a:fld>
            <a:fld id="{1C51767D-8246-4E40-B53B-6B01B7EB5FF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37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17</a:t>
            </a:fld>
            <a:fld id="{350A1C68-F8BA-433C-84A0-AECA17228687}" type="slidenum">
              <a:rPr lang="en-US" smtClean="0"/>
              <a:pPr/>
              <a:t>17</a:t>
            </a:fld>
            <a:fld id="{2AEB09EF-10EA-46D8-8451-2D5020F44F16}" type="slidenum">
              <a:rPr lang="en-US" smtClean="0"/>
              <a:pPr/>
              <a:t>17</a:t>
            </a:fld>
            <a:fld id="{E411F330-3DC4-43F3-98FA-16183F8B6BE4}" type="slidenum">
              <a:rPr lang="en-US" smtClean="0"/>
              <a:pPr/>
              <a:t>17</a:t>
            </a:fld>
            <a:fld id="{76FA48F7-9DBF-4D36-9187-34072AD0C08B}" type="slidenum">
              <a:rPr lang="en-US" smtClean="0"/>
              <a:pPr/>
              <a:t>17</a:t>
            </a:fld>
            <a:fld id="{DE77E05C-00ED-4B22-8675-F12032B76547}" type="slidenum">
              <a:rPr lang="en-US" smtClean="0"/>
              <a:pPr/>
              <a:t>17</a:t>
            </a:fld>
            <a:fld id="{16E6F4B1-1511-4269-BFC1-4BEAC71A3E54}" type="slidenum">
              <a:rPr lang="en-US" smtClean="0"/>
              <a:pPr/>
              <a:t>17</a:t>
            </a:fld>
            <a:fld id="{AF36628E-B0C0-47B0-9CAB-0AB14CEA0191}" type="slidenum">
              <a:rPr lang="en-US" smtClean="0"/>
              <a:pPr/>
              <a:t>17</a:t>
            </a:fld>
            <a:fld id="{1C51767D-8246-4E40-B53B-6B01B7EB5FF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20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 second short example from Kazakhstan: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b="1" dirty="0"/>
              <a:t>Kazakhstan</a:t>
            </a:r>
            <a:r>
              <a:rPr lang="en-US" dirty="0"/>
              <a:t> is the ninth largest country in the world. </a:t>
            </a:r>
            <a:r>
              <a:rPr lang="en-US" b="1" dirty="0"/>
              <a:t>Forest cover</a:t>
            </a:r>
            <a:r>
              <a:rPr lang="en-US" dirty="0"/>
              <a:t> in the country is 4.7% (29 million hectares), an </a:t>
            </a:r>
            <a:r>
              <a:rPr lang="en-US" b="1" dirty="0"/>
              <a:t>area</a:t>
            </a:r>
            <a:r>
              <a:rPr lang="en-US" dirty="0"/>
              <a:t> the size of Great Britain. Almost 90% of the </a:t>
            </a:r>
            <a:r>
              <a:rPr lang="en-US" b="1" dirty="0"/>
              <a:t>land</a:t>
            </a:r>
            <a:r>
              <a:rPr lang="en-US" dirty="0"/>
              <a:t> in </a:t>
            </a:r>
            <a:r>
              <a:rPr lang="en-US" b="1" dirty="0"/>
              <a:t>Kazakhstan</a:t>
            </a:r>
            <a:r>
              <a:rPr lang="en-US" dirty="0"/>
              <a:t> is made up of steppe, desert and semi-desert. Coniferous species account for two-thirds of the growing stock volume, with pines and spruces the most important. Among the commonest broadleaved species are birch, alder, willow and maple.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18</a:t>
            </a:fld>
            <a:fld id="{350A1C68-F8BA-433C-84A0-AECA17228687}" type="slidenum">
              <a:rPr lang="en-US" smtClean="0"/>
              <a:pPr/>
              <a:t>18</a:t>
            </a:fld>
            <a:fld id="{2AEB09EF-10EA-46D8-8451-2D5020F44F16}" type="slidenum">
              <a:rPr lang="en-US" smtClean="0"/>
              <a:pPr/>
              <a:t>18</a:t>
            </a:fld>
            <a:fld id="{E411F330-3DC4-43F3-98FA-16183F8B6BE4}" type="slidenum">
              <a:rPr lang="en-US" smtClean="0"/>
              <a:pPr/>
              <a:t>18</a:t>
            </a:fld>
            <a:fld id="{76FA48F7-9DBF-4D36-9187-34072AD0C08B}" type="slidenum">
              <a:rPr lang="en-US" smtClean="0"/>
              <a:pPr/>
              <a:t>18</a:t>
            </a:fld>
            <a:fld id="{DE77E05C-00ED-4B22-8675-F12032B76547}" type="slidenum">
              <a:rPr lang="en-US" smtClean="0"/>
              <a:pPr/>
              <a:t>18</a:t>
            </a:fld>
            <a:fld id="{16E6F4B1-1511-4269-BFC1-4BEAC71A3E54}" type="slidenum">
              <a:rPr lang="en-US" smtClean="0"/>
              <a:pPr/>
              <a:t>18</a:t>
            </a:fld>
            <a:fld id="{AF36628E-B0C0-47B0-9CAB-0AB14CEA0191}" type="slidenum">
              <a:rPr lang="en-US" smtClean="0"/>
              <a:pPr/>
              <a:t>18</a:t>
            </a:fld>
            <a:fld id="{1C51767D-8246-4E40-B53B-6B01B7EB5FF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09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22FE-F869-4CFE-92A0-938D0E41CCBF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12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2</a:t>
            </a:fld>
            <a:fld id="{350A1C68-F8BA-433C-84A0-AECA17228687}" type="slidenum">
              <a:rPr lang="en-US" smtClean="0"/>
              <a:pPr/>
              <a:t>2</a:t>
            </a:fld>
            <a:fld id="{2AEB09EF-10EA-46D8-8451-2D5020F44F16}" type="slidenum">
              <a:rPr lang="en-US" smtClean="0"/>
              <a:pPr/>
              <a:t>2</a:t>
            </a:fld>
            <a:fld id="{E411F330-3DC4-43F3-98FA-16183F8B6BE4}" type="slidenum">
              <a:rPr lang="en-US" smtClean="0"/>
              <a:pPr/>
              <a:t>2</a:t>
            </a:fld>
            <a:fld id="{76FA48F7-9DBF-4D36-9187-34072AD0C08B}" type="slidenum">
              <a:rPr lang="en-US" smtClean="0"/>
              <a:pPr/>
              <a:t>2</a:t>
            </a:fld>
            <a:fld id="{DE77E05C-00ED-4B22-8675-F12032B76547}" type="slidenum">
              <a:rPr lang="en-US" smtClean="0"/>
              <a:pPr/>
              <a:t>2</a:t>
            </a:fld>
            <a:fld id="{16E6F4B1-1511-4269-BFC1-4BEAC71A3E54}" type="slidenum">
              <a:rPr lang="en-US" smtClean="0"/>
              <a:pPr/>
              <a:t>2</a:t>
            </a:fld>
            <a:fld id="{AF36628E-B0C0-47B0-9CAB-0AB14CEA0191}" type="slidenum">
              <a:rPr lang="en-US" smtClean="0"/>
              <a:pPr/>
              <a:t>2</a:t>
            </a:fld>
            <a:fld id="{1C51767D-8246-4E40-B53B-6B01B7EB5FF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97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22FE-F869-4CFE-92A0-938D0E41CCBF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5687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22FE-F869-4CFE-92A0-938D0E41CCBF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5485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22FE-F869-4CFE-92A0-938D0E41CCBF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54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23</a:t>
            </a:fld>
            <a:fld id="{350A1C68-F8BA-433C-84A0-AECA17228687}" type="slidenum">
              <a:rPr lang="en-US" smtClean="0"/>
              <a:pPr/>
              <a:t>23</a:t>
            </a:fld>
            <a:fld id="{2AEB09EF-10EA-46D8-8451-2D5020F44F16}" type="slidenum">
              <a:rPr lang="en-US" smtClean="0"/>
              <a:pPr/>
              <a:t>23</a:t>
            </a:fld>
            <a:fld id="{E411F330-3DC4-43F3-98FA-16183F8B6BE4}" type="slidenum">
              <a:rPr lang="en-US" smtClean="0"/>
              <a:pPr/>
              <a:t>23</a:t>
            </a:fld>
            <a:fld id="{76FA48F7-9DBF-4D36-9187-34072AD0C08B}" type="slidenum">
              <a:rPr lang="en-US" smtClean="0"/>
              <a:pPr/>
              <a:t>23</a:t>
            </a:fld>
            <a:fld id="{DE77E05C-00ED-4B22-8675-F12032B76547}" type="slidenum">
              <a:rPr lang="en-US" smtClean="0"/>
              <a:pPr/>
              <a:t>23</a:t>
            </a:fld>
            <a:fld id="{16E6F4B1-1511-4269-BFC1-4BEAC71A3E54}" type="slidenum">
              <a:rPr lang="en-US" smtClean="0"/>
              <a:pPr/>
              <a:t>23</a:t>
            </a:fld>
            <a:fld id="{AF36628E-B0C0-47B0-9CAB-0AB14CEA0191}" type="slidenum">
              <a:rPr lang="en-US" smtClean="0"/>
              <a:pPr/>
              <a:t>23</a:t>
            </a:fld>
            <a:fld id="{1C51767D-8246-4E40-B53B-6B01B7EB5FF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461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24</a:t>
            </a:fld>
            <a:fld id="{350A1C68-F8BA-433C-84A0-AECA17228687}" type="slidenum">
              <a:rPr lang="en-US" smtClean="0"/>
              <a:pPr/>
              <a:t>24</a:t>
            </a:fld>
            <a:fld id="{2AEB09EF-10EA-46D8-8451-2D5020F44F16}" type="slidenum">
              <a:rPr lang="en-US" smtClean="0"/>
              <a:pPr/>
              <a:t>24</a:t>
            </a:fld>
            <a:fld id="{E411F330-3DC4-43F3-98FA-16183F8B6BE4}" type="slidenum">
              <a:rPr lang="en-US" smtClean="0"/>
              <a:pPr/>
              <a:t>24</a:t>
            </a:fld>
            <a:fld id="{76FA48F7-9DBF-4D36-9187-34072AD0C08B}" type="slidenum">
              <a:rPr lang="en-US" smtClean="0"/>
              <a:pPr/>
              <a:t>24</a:t>
            </a:fld>
            <a:fld id="{DE77E05C-00ED-4B22-8675-F12032B76547}" type="slidenum">
              <a:rPr lang="en-US" smtClean="0"/>
              <a:pPr/>
              <a:t>24</a:t>
            </a:fld>
            <a:fld id="{16E6F4B1-1511-4269-BFC1-4BEAC71A3E54}" type="slidenum">
              <a:rPr lang="en-US" smtClean="0"/>
              <a:pPr/>
              <a:t>24</a:t>
            </a:fld>
            <a:fld id="{AF36628E-B0C0-47B0-9CAB-0AB14CEA0191}" type="slidenum">
              <a:rPr lang="en-US" smtClean="0"/>
              <a:pPr/>
              <a:t>24</a:t>
            </a:fld>
            <a:fld id="{1C51767D-8246-4E40-B53B-6B01B7EB5FF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24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25</a:t>
            </a:fld>
            <a:fld id="{350A1C68-F8BA-433C-84A0-AECA17228687}" type="slidenum">
              <a:rPr lang="en-US" smtClean="0"/>
              <a:pPr/>
              <a:t>25</a:t>
            </a:fld>
            <a:fld id="{2AEB09EF-10EA-46D8-8451-2D5020F44F16}" type="slidenum">
              <a:rPr lang="en-US" smtClean="0"/>
              <a:pPr/>
              <a:t>25</a:t>
            </a:fld>
            <a:fld id="{E411F330-3DC4-43F3-98FA-16183F8B6BE4}" type="slidenum">
              <a:rPr lang="en-US" smtClean="0"/>
              <a:pPr/>
              <a:t>25</a:t>
            </a:fld>
            <a:fld id="{76FA48F7-9DBF-4D36-9187-34072AD0C08B}" type="slidenum">
              <a:rPr lang="en-US" smtClean="0"/>
              <a:pPr/>
              <a:t>25</a:t>
            </a:fld>
            <a:fld id="{DE77E05C-00ED-4B22-8675-F12032B76547}" type="slidenum">
              <a:rPr lang="en-US" smtClean="0"/>
              <a:pPr/>
              <a:t>25</a:t>
            </a:fld>
            <a:fld id="{16E6F4B1-1511-4269-BFC1-4BEAC71A3E54}" type="slidenum">
              <a:rPr lang="en-US" smtClean="0"/>
              <a:pPr/>
              <a:t>25</a:t>
            </a:fld>
            <a:fld id="{AF36628E-B0C0-47B0-9CAB-0AB14CEA0191}" type="slidenum">
              <a:rPr lang="en-US" smtClean="0"/>
              <a:pPr/>
              <a:t>25</a:t>
            </a:fld>
            <a:fld id="{1C51767D-8246-4E40-B53B-6B01B7EB5FF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07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26</a:t>
            </a:fld>
            <a:fld id="{350A1C68-F8BA-433C-84A0-AECA17228687}" type="slidenum">
              <a:rPr lang="en-US" smtClean="0"/>
              <a:pPr/>
              <a:t>26</a:t>
            </a:fld>
            <a:fld id="{2AEB09EF-10EA-46D8-8451-2D5020F44F16}" type="slidenum">
              <a:rPr lang="en-US" smtClean="0"/>
              <a:pPr/>
              <a:t>26</a:t>
            </a:fld>
            <a:fld id="{E411F330-3DC4-43F3-98FA-16183F8B6BE4}" type="slidenum">
              <a:rPr lang="en-US" smtClean="0"/>
              <a:pPr/>
              <a:t>26</a:t>
            </a:fld>
            <a:fld id="{76FA48F7-9DBF-4D36-9187-34072AD0C08B}" type="slidenum">
              <a:rPr lang="en-US" smtClean="0"/>
              <a:pPr/>
              <a:t>26</a:t>
            </a:fld>
            <a:fld id="{DE77E05C-00ED-4B22-8675-F12032B76547}" type="slidenum">
              <a:rPr lang="en-US" smtClean="0"/>
              <a:pPr/>
              <a:t>26</a:t>
            </a:fld>
            <a:fld id="{16E6F4B1-1511-4269-BFC1-4BEAC71A3E54}" type="slidenum">
              <a:rPr lang="en-US" smtClean="0"/>
              <a:pPr/>
              <a:t>26</a:t>
            </a:fld>
            <a:fld id="{AF36628E-B0C0-47B0-9CAB-0AB14CEA0191}" type="slidenum">
              <a:rPr lang="en-US" smtClean="0"/>
              <a:pPr/>
              <a:t>26</a:t>
            </a:fld>
            <a:fld id="{1C51767D-8246-4E40-B53B-6B01B7EB5FF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8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27</a:t>
            </a:fld>
            <a:fld id="{350A1C68-F8BA-433C-84A0-AECA17228687}" type="slidenum">
              <a:rPr lang="en-US" smtClean="0"/>
              <a:pPr/>
              <a:t>27</a:t>
            </a:fld>
            <a:fld id="{2AEB09EF-10EA-46D8-8451-2D5020F44F16}" type="slidenum">
              <a:rPr lang="en-US" smtClean="0"/>
              <a:pPr/>
              <a:t>27</a:t>
            </a:fld>
            <a:fld id="{E411F330-3DC4-43F3-98FA-16183F8B6BE4}" type="slidenum">
              <a:rPr lang="en-US" smtClean="0"/>
              <a:pPr/>
              <a:t>27</a:t>
            </a:fld>
            <a:fld id="{76FA48F7-9DBF-4D36-9187-34072AD0C08B}" type="slidenum">
              <a:rPr lang="en-US" smtClean="0"/>
              <a:pPr/>
              <a:t>27</a:t>
            </a:fld>
            <a:fld id="{DE77E05C-00ED-4B22-8675-F12032B76547}" type="slidenum">
              <a:rPr lang="en-US" smtClean="0"/>
              <a:pPr/>
              <a:t>27</a:t>
            </a:fld>
            <a:fld id="{16E6F4B1-1511-4269-BFC1-4BEAC71A3E54}" type="slidenum">
              <a:rPr lang="en-US" smtClean="0"/>
              <a:pPr/>
              <a:t>27</a:t>
            </a:fld>
            <a:fld id="{AF36628E-B0C0-47B0-9CAB-0AB14CEA0191}" type="slidenum">
              <a:rPr lang="en-US" smtClean="0"/>
              <a:pPr/>
              <a:t>27</a:t>
            </a:fld>
            <a:fld id="{1C51767D-8246-4E40-B53B-6B01B7EB5FF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306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28</a:t>
            </a:fld>
            <a:fld id="{350A1C68-F8BA-433C-84A0-AECA17228687}" type="slidenum">
              <a:rPr lang="en-US" smtClean="0"/>
              <a:pPr/>
              <a:t>28</a:t>
            </a:fld>
            <a:fld id="{2AEB09EF-10EA-46D8-8451-2D5020F44F16}" type="slidenum">
              <a:rPr lang="en-US" smtClean="0"/>
              <a:pPr/>
              <a:t>28</a:t>
            </a:fld>
            <a:fld id="{E411F330-3DC4-43F3-98FA-16183F8B6BE4}" type="slidenum">
              <a:rPr lang="en-US" smtClean="0"/>
              <a:pPr/>
              <a:t>28</a:t>
            </a:fld>
            <a:fld id="{76FA48F7-9DBF-4D36-9187-34072AD0C08B}" type="slidenum">
              <a:rPr lang="en-US" smtClean="0"/>
              <a:pPr/>
              <a:t>28</a:t>
            </a:fld>
            <a:fld id="{DE77E05C-00ED-4B22-8675-F12032B76547}" type="slidenum">
              <a:rPr lang="en-US" smtClean="0"/>
              <a:pPr/>
              <a:t>28</a:t>
            </a:fld>
            <a:fld id="{16E6F4B1-1511-4269-BFC1-4BEAC71A3E54}" type="slidenum">
              <a:rPr lang="en-US" smtClean="0"/>
              <a:pPr/>
              <a:t>28</a:t>
            </a:fld>
            <a:fld id="{AF36628E-B0C0-47B0-9CAB-0AB14CEA0191}" type="slidenum">
              <a:rPr lang="en-US" smtClean="0"/>
              <a:pPr/>
              <a:t>28</a:t>
            </a:fld>
            <a:fld id="{1C51767D-8246-4E40-B53B-6B01B7EB5FF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650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29</a:t>
            </a:fld>
            <a:fld id="{350A1C68-F8BA-433C-84A0-AECA17228687}" type="slidenum">
              <a:rPr lang="en-US" smtClean="0"/>
              <a:pPr/>
              <a:t>29</a:t>
            </a:fld>
            <a:fld id="{2AEB09EF-10EA-46D8-8451-2D5020F44F16}" type="slidenum">
              <a:rPr lang="en-US" smtClean="0"/>
              <a:pPr/>
              <a:t>29</a:t>
            </a:fld>
            <a:fld id="{E411F330-3DC4-43F3-98FA-16183F8B6BE4}" type="slidenum">
              <a:rPr lang="en-US" smtClean="0"/>
              <a:pPr/>
              <a:t>29</a:t>
            </a:fld>
            <a:fld id="{76FA48F7-9DBF-4D36-9187-34072AD0C08B}" type="slidenum">
              <a:rPr lang="en-US" smtClean="0"/>
              <a:pPr/>
              <a:t>29</a:t>
            </a:fld>
            <a:fld id="{DE77E05C-00ED-4B22-8675-F12032B76547}" type="slidenum">
              <a:rPr lang="en-US" smtClean="0"/>
              <a:pPr/>
              <a:t>29</a:t>
            </a:fld>
            <a:fld id="{16E6F4B1-1511-4269-BFC1-4BEAC71A3E54}" type="slidenum">
              <a:rPr lang="en-US" smtClean="0"/>
              <a:pPr/>
              <a:t>29</a:t>
            </a:fld>
            <a:fld id="{AF36628E-B0C0-47B0-9CAB-0AB14CEA0191}" type="slidenum">
              <a:rPr lang="en-US" smtClean="0"/>
              <a:pPr/>
              <a:t>29</a:t>
            </a:fld>
            <a:fld id="{1C51767D-8246-4E40-B53B-6B01B7EB5FF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176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Forest fires are a global phenomenon: images from Algeria and Nepal </a:t>
            </a:r>
          </a:p>
          <a:p>
            <a:r>
              <a:rPr lang="en-US" dirty="0"/>
              <a:t>Similar landscapes, similar problems, similar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3</a:t>
            </a:fld>
            <a:fld id="{350A1C68-F8BA-433C-84A0-AECA17228687}" type="slidenum">
              <a:rPr lang="en-US" smtClean="0"/>
              <a:pPr/>
              <a:t>3</a:t>
            </a:fld>
            <a:fld id="{2AEB09EF-10EA-46D8-8451-2D5020F44F16}" type="slidenum">
              <a:rPr lang="en-US" smtClean="0"/>
              <a:pPr/>
              <a:t>3</a:t>
            </a:fld>
            <a:fld id="{E411F330-3DC4-43F3-98FA-16183F8B6BE4}" type="slidenum">
              <a:rPr lang="en-US" smtClean="0"/>
              <a:pPr/>
              <a:t>3</a:t>
            </a:fld>
            <a:fld id="{76FA48F7-9DBF-4D36-9187-34072AD0C08B}" type="slidenum">
              <a:rPr lang="en-US" smtClean="0"/>
              <a:pPr/>
              <a:t>3</a:t>
            </a:fld>
            <a:fld id="{DE77E05C-00ED-4B22-8675-F12032B76547}" type="slidenum">
              <a:rPr lang="en-US" smtClean="0"/>
              <a:pPr/>
              <a:t>3</a:t>
            </a:fld>
            <a:fld id="{16E6F4B1-1511-4269-BFC1-4BEAC71A3E54}" type="slidenum">
              <a:rPr lang="en-US" smtClean="0"/>
              <a:pPr/>
              <a:t>3</a:t>
            </a:fld>
            <a:fld id="{AF36628E-B0C0-47B0-9CAB-0AB14CEA0191}" type="slidenum">
              <a:rPr lang="en-US" smtClean="0"/>
              <a:pPr/>
              <a:t>3</a:t>
            </a:fld>
            <a:fld id="{1C51767D-8246-4E40-B53B-6B01B7EB5FF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65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30</a:t>
            </a:fld>
            <a:fld id="{350A1C68-F8BA-433C-84A0-AECA17228687}" type="slidenum">
              <a:rPr lang="en-US" smtClean="0"/>
              <a:pPr/>
              <a:t>30</a:t>
            </a:fld>
            <a:fld id="{2AEB09EF-10EA-46D8-8451-2D5020F44F16}" type="slidenum">
              <a:rPr lang="en-US" smtClean="0"/>
              <a:pPr/>
              <a:t>30</a:t>
            </a:fld>
            <a:fld id="{E411F330-3DC4-43F3-98FA-16183F8B6BE4}" type="slidenum">
              <a:rPr lang="en-US" smtClean="0"/>
              <a:pPr/>
              <a:t>30</a:t>
            </a:fld>
            <a:fld id="{76FA48F7-9DBF-4D36-9187-34072AD0C08B}" type="slidenum">
              <a:rPr lang="en-US" smtClean="0"/>
              <a:pPr/>
              <a:t>30</a:t>
            </a:fld>
            <a:fld id="{DE77E05C-00ED-4B22-8675-F12032B76547}" type="slidenum">
              <a:rPr lang="en-US" smtClean="0"/>
              <a:pPr/>
              <a:t>30</a:t>
            </a:fld>
            <a:fld id="{16E6F4B1-1511-4269-BFC1-4BEAC71A3E54}" type="slidenum">
              <a:rPr lang="en-US" smtClean="0"/>
              <a:pPr/>
              <a:t>30</a:t>
            </a:fld>
            <a:fld id="{AF36628E-B0C0-47B0-9CAB-0AB14CEA0191}" type="slidenum">
              <a:rPr lang="en-US" smtClean="0"/>
              <a:pPr/>
              <a:t>30</a:t>
            </a:fld>
            <a:fld id="{1C51767D-8246-4E40-B53B-6B01B7EB5FF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6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Forest fires have common features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4</a:t>
            </a:fld>
            <a:fld id="{350A1C68-F8BA-433C-84A0-AECA17228687}" type="slidenum">
              <a:rPr lang="en-US" smtClean="0"/>
              <a:pPr/>
              <a:t>4</a:t>
            </a:fld>
            <a:fld id="{2AEB09EF-10EA-46D8-8451-2D5020F44F16}" type="slidenum">
              <a:rPr lang="en-US" smtClean="0"/>
              <a:pPr/>
              <a:t>4</a:t>
            </a:fld>
            <a:fld id="{E411F330-3DC4-43F3-98FA-16183F8B6BE4}" type="slidenum">
              <a:rPr lang="en-US" smtClean="0"/>
              <a:pPr/>
              <a:t>4</a:t>
            </a:fld>
            <a:fld id="{76FA48F7-9DBF-4D36-9187-34072AD0C08B}" type="slidenum">
              <a:rPr lang="en-US" smtClean="0"/>
              <a:pPr/>
              <a:t>4</a:t>
            </a:fld>
            <a:fld id="{DE77E05C-00ED-4B22-8675-F12032B76547}" type="slidenum">
              <a:rPr lang="en-US" smtClean="0"/>
              <a:pPr/>
              <a:t>4</a:t>
            </a:fld>
            <a:fld id="{16E6F4B1-1511-4269-BFC1-4BEAC71A3E54}" type="slidenum">
              <a:rPr lang="en-US" smtClean="0"/>
              <a:pPr/>
              <a:t>4</a:t>
            </a:fld>
            <a:fld id="{AF36628E-B0C0-47B0-9CAB-0AB14CEA0191}" type="slidenum">
              <a:rPr lang="en-US" smtClean="0"/>
              <a:pPr/>
              <a:t>4</a:t>
            </a:fld>
            <a:fld id="{1C51767D-8246-4E40-B53B-6B01B7EB5FF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75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Forest fires have been part of history and ecological cycles for thousands of years</a:t>
            </a:r>
          </a:p>
          <a:p>
            <a:r>
              <a:rPr lang="en-US" dirty="0"/>
              <a:t>But forest fires have been increasing dramatically, as global warming is leading to longer, harsher droughts and more extreme weather events.</a:t>
            </a:r>
          </a:p>
          <a:p>
            <a:r>
              <a:rPr lang="en-US" dirty="0"/>
              <a:t>The smoke and carbon released into the atmosphere from these fires also act to accelerate further warming and temperature rise.</a:t>
            </a:r>
          </a:p>
          <a:p>
            <a:r>
              <a:rPr lang="en-US" dirty="0"/>
              <a:t>Hence, it is vital that forest fires, and the wider climate crisis is managed to avoid the increasing frequency and severity of natural disasters happening around the world.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5</a:t>
            </a:fld>
            <a:fld id="{350A1C68-F8BA-433C-84A0-AECA17228687}" type="slidenum">
              <a:rPr lang="en-US" smtClean="0"/>
              <a:pPr/>
              <a:t>5</a:t>
            </a:fld>
            <a:fld id="{2AEB09EF-10EA-46D8-8451-2D5020F44F16}" type="slidenum">
              <a:rPr lang="en-US" smtClean="0"/>
              <a:pPr/>
              <a:t>5</a:t>
            </a:fld>
            <a:fld id="{E411F330-3DC4-43F3-98FA-16183F8B6BE4}" type="slidenum">
              <a:rPr lang="en-US" smtClean="0"/>
              <a:pPr/>
              <a:t>5</a:t>
            </a:fld>
            <a:fld id="{76FA48F7-9DBF-4D36-9187-34072AD0C08B}" type="slidenum">
              <a:rPr lang="en-US" smtClean="0"/>
              <a:pPr/>
              <a:t>5</a:t>
            </a:fld>
            <a:fld id="{DE77E05C-00ED-4B22-8675-F12032B76547}" type="slidenum">
              <a:rPr lang="en-US" smtClean="0"/>
              <a:pPr/>
              <a:t>5</a:t>
            </a:fld>
            <a:fld id="{16E6F4B1-1511-4269-BFC1-4BEAC71A3E54}" type="slidenum">
              <a:rPr lang="en-US" smtClean="0"/>
              <a:pPr/>
              <a:t>5</a:t>
            </a:fld>
            <a:fld id="{AF36628E-B0C0-47B0-9CAB-0AB14CEA0191}" type="slidenum">
              <a:rPr lang="en-US" smtClean="0"/>
              <a:pPr/>
              <a:t>5</a:t>
            </a:fld>
            <a:fld id="{1C51767D-8246-4E40-B53B-6B01B7EB5FF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37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know that forest fires have multiple impacts – ecological, economic and social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6</a:t>
            </a:fld>
            <a:fld id="{350A1C68-F8BA-433C-84A0-AECA17228687}" type="slidenum">
              <a:rPr lang="en-US" smtClean="0"/>
              <a:pPr/>
              <a:t>6</a:t>
            </a:fld>
            <a:fld id="{2AEB09EF-10EA-46D8-8451-2D5020F44F16}" type="slidenum">
              <a:rPr lang="en-US" smtClean="0"/>
              <a:pPr/>
              <a:t>6</a:t>
            </a:fld>
            <a:fld id="{E411F330-3DC4-43F3-98FA-16183F8B6BE4}" type="slidenum">
              <a:rPr lang="en-US" smtClean="0"/>
              <a:pPr/>
              <a:t>6</a:t>
            </a:fld>
            <a:fld id="{76FA48F7-9DBF-4D36-9187-34072AD0C08B}" type="slidenum">
              <a:rPr lang="en-US" smtClean="0"/>
              <a:pPr/>
              <a:t>6</a:t>
            </a:fld>
            <a:fld id="{DE77E05C-00ED-4B22-8675-F12032B76547}" type="slidenum">
              <a:rPr lang="en-US" smtClean="0"/>
              <a:pPr/>
              <a:t>6</a:t>
            </a:fld>
            <a:fld id="{16E6F4B1-1511-4269-BFC1-4BEAC71A3E54}" type="slidenum">
              <a:rPr lang="en-US" smtClean="0"/>
              <a:pPr/>
              <a:t>6</a:t>
            </a:fld>
            <a:fld id="{AF36628E-B0C0-47B0-9CAB-0AB14CEA0191}" type="slidenum">
              <a:rPr lang="en-US" smtClean="0"/>
              <a:pPr/>
              <a:t>6</a:t>
            </a:fld>
            <a:fld id="{1C51767D-8246-4E40-B53B-6B01B7EB5FF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5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Reactive approaches to forest fires need to be replaced by proactive approaches integrating fire management into sustainable forest management – forest fires can be prevented, detected early and suppressed effectively. Each step can be improved if post-fire management data informs the forest fire management cycle which also allows identifying investment needs for each step – e.g. forest fire relevant data collection (incl. national forest inventory), system development (satellite based early warning systems for forest fires) and suppression equipment (helicopters, tools).</a:t>
            </a:r>
          </a:p>
          <a:p>
            <a:endParaRPr lang="en-US" dirty="0"/>
          </a:p>
          <a:p>
            <a:r>
              <a:rPr lang="en-US" dirty="0"/>
              <a:t>What is of utmost importance is that forests need to be managed to sustain its ecological integrity and ability to provide important forest ecosystem goods and services. A healthy forest is much more resilient to natural or man-made challenges compared with a forest that is impacted by pests and diseases, by too high tree density, by lack of diversity.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7</a:t>
            </a:fld>
            <a:fld id="{350A1C68-F8BA-433C-84A0-AECA17228687}" type="slidenum">
              <a:rPr lang="en-US" smtClean="0"/>
              <a:pPr/>
              <a:t>7</a:t>
            </a:fld>
            <a:fld id="{2AEB09EF-10EA-46D8-8451-2D5020F44F16}" type="slidenum">
              <a:rPr lang="en-US" smtClean="0"/>
              <a:pPr/>
              <a:t>7</a:t>
            </a:fld>
            <a:fld id="{E411F330-3DC4-43F3-98FA-16183F8B6BE4}" type="slidenum">
              <a:rPr lang="en-US" smtClean="0"/>
              <a:pPr/>
              <a:t>7</a:t>
            </a:fld>
            <a:fld id="{76FA48F7-9DBF-4D36-9187-34072AD0C08B}" type="slidenum">
              <a:rPr lang="en-US" smtClean="0"/>
              <a:pPr/>
              <a:t>7</a:t>
            </a:fld>
            <a:fld id="{DE77E05C-00ED-4B22-8675-F12032B76547}" type="slidenum">
              <a:rPr lang="en-US" smtClean="0"/>
              <a:pPr/>
              <a:t>7</a:t>
            </a:fld>
            <a:fld id="{16E6F4B1-1511-4269-BFC1-4BEAC71A3E54}" type="slidenum">
              <a:rPr lang="en-US" smtClean="0"/>
              <a:pPr/>
              <a:t>7</a:t>
            </a:fld>
            <a:fld id="{AF36628E-B0C0-47B0-9CAB-0AB14CEA0191}" type="slidenum">
              <a:rPr lang="en-US" smtClean="0"/>
              <a:pPr/>
              <a:t>7</a:t>
            </a:fld>
            <a:fld id="{1C51767D-8246-4E40-B53B-6B01B7EB5FF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69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8</a:t>
            </a:fld>
            <a:fld id="{350A1C68-F8BA-433C-84A0-AECA17228687}" type="slidenum">
              <a:rPr lang="en-US" smtClean="0"/>
              <a:pPr/>
              <a:t>8</a:t>
            </a:fld>
            <a:fld id="{2AEB09EF-10EA-46D8-8451-2D5020F44F16}" type="slidenum">
              <a:rPr lang="en-US" smtClean="0"/>
              <a:pPr/>
              <a:t>8</a:t>
            </a:fld>
            <a:fld id="{E411F330-3DC4-43F3-98FA-16183F8B6BE4}" type="slidenum">
              <a:rPr lang="en-US" smtClean="0"/>
              <a:pPr/>
              <a:t>8</a:t>
            </a:fld>
            <a:fld id="{76FA48F7-9DBF-4D36-9187-34072AD0C08B}" type="slidenum">
              <a:rPr lang="en-US" smtClean="0"/>
              <a:pPr/>
              <a:t>8</a:t>
            </a:fld>
            <a:fld id="{DE77E05C-00ED-4B22-8675-F12032B76547}" type="slidenum">
              <a:rPr lang="en-US" smtClean="0"/>
              <a:pPr/>
              <a:t>8</a:t>
            </a:fld>
            <a:fld id="{16E6F4B1-1511-4269-BFC1-4BEAC71A3E54}" type="slidenum">
              <a:rPr lang="en-US" smtClean="0"/>
              <a:pPr/>
              <a:t>8</a:t>
            </a:fld>
            <a:fld id="{AF36628E-B0C0-47B0-9CAB-0AB14CEA0191}" type="slidenum">
              <a:rPr lang="en-US" smtClean="0"/>
              <a:pPr/>
              <a:t>8</a:t>
            </a:fld>
            <a:fld id="{1C51767D-8246-4E40-B53B-6B01B7EB5FF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90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 first example from India: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As of 2019, the total </a:t>
            </a:r>
            <a:r>
              <a:rPr lang="en-US" b="1" dirty="0"/>
              <a:t>forest cover</a:t>
            </a:r>
            <a:r>
              <a:rPr lang="en-US" dirty="0"/>
              <a:t> in </a:t>
            </a:r>
            <a:r>
              <a:rPr lang="en-US" b="1" dirty="0"/>
              <a:t>India</a:t>
            </a:r>
            <a:r>
              <a:rPr lang="en-US" dirty="0"/>
              <a:t> is 712,249 Sq km (71.22 million hectares), which is 21.67 percent of the total geographical area. </a:t>
            </a:r>
            <a:r>
              <a:rPr lang="en-US" b="1" dirty="0"/>
              <a:t>Indian forests types</a:t>
            </a:r>
            <a:r>
              <a:rPr lang="en-US" dirty="0"/>
              <a:t> include tropical evergreens, tropical deciduous, swamps, mangroves, sub-tropical, montane, scrub, sub-alpine and alpine </a:t>
            </a:r>
            <a:r>
              <a:rPr lang="en-US" b="1" dirty="0"/>
              <a:t>forests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The World Bank has reengaged in the sector after 10 years of absence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A012-E688-4647-A345-F48202D4C7BE}" type="slidenum">
              <a:rPr lang="en-US" smtClean="0"/>
              <a:pPr/>
              <a:t>9</a:t>
            </a:fld>
            <a:fld id="{350A1C68-F8BA-433C-84A0-AECA17228687}" type="slidenum">
              <a:rPr lang="en-US" smtClean="0"/>
              <a:pPr/>
              <a:t>9</a:t>
            </a:fld>
            <a:fld id="{2AEB09EF-10EA-46D8-8451-2D5020F44F16}" type="slidenum">
              <a:rPr lang="en-US" smtClean="0"/>
              <a:pPr/>
              <a:t>9</a:t>
            </a:fld>
            <a:fld id="{E411F330-3DC4-43F3-98FA-16183F8B6BE4}" type="slidenum">
              <a:rPr lang="en-US" smtClean="0"/>
              <a:pPr/>
              <a:t>9</a:t>
            </a:fld>
            <a:fld id="{76FA48F7-9DBF-4D36-9187-34072AD0C08B}" type="slidenum">
              <a:rPr lang="en-US" smtClean="0"/>
              <a:pPr/>
              <a:t>9</a:t>
            </a:fld>
            <a:fld id="{DE77E05C-00ED-4B22-8675-F12032B76547}" type="slidenum">
              <a:rPr lang="en-US" smtClean="0"/>
              <a:pPr/>
              <a:t>9</a:t>
            </a:fld>
            <a:fld id="{16E6F4B1-1511-4269-BFC1-4BEAC71A3E54}" type="slidenum">
              <a:rPr lang="en-US" smtClean="0"/>
              <a:pPr/>
              <a:t>9</a:t>
            </a:fld>
            <a:fld id="{AF36628E-B0C0-47B0-9CAB-0AB14CEA0191}" type="slidenum">
              <a:rPr lang="en-US" smtClean="0"/>
              <a:pPr/>
              <a:t>9</a:t>
            </a:fld>
            <a:fld id="{1C51767D-8246-4E40-B53B-6B01B7EB5FF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28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05154" y="3778356"/>
            <a:ext cx="10716286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2648" y="3778356"/>
            <a:ext cx="316992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B6AC-4D49-42C6-BED3-626FC284D9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215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96067042 w 638"/>
              <a:gd name="T3" fmla="*/ 277217188 h 1194"/>
              <a:gd name="T4" fmla="*/ 197188655 w 638"/>
              <a:gd name="T5" fmla="*/ 544353750 h 1194"/>
              <a:gd name="T6" fmla="*/ 267974897 w 638"/>
              <a:gd name="T7" fmla="*/ 766127500 h 1194"/>
              <a:gd name="T8" fmla="*/ 343815709 w 638"/>
              <a:gd name="T9" fmla="*/ 1003022188 h 1194"/>
              <a:gd name="T10" fmla="*/ 414601950 w 638"/>
              <a:gd name="T11" fmla="*/ 1275199063 h 1194"/>
              <a:gd name="T12" fmla="*/ 520779723 w 638"/>
              <a:gd name="T13" fmla="*/ 1693545000 h 1194"/>
              <a:gd name="T14" fmla="*/ 596622125 w 638"/>
              <a:gd name="T15" fmla="*/ 1985883125 h 1194"/>
              <a:gd name="T16" fmla="*/ 687633007 w 638"/>
              <a:gd name="T17" fmla="*/ 2147483647 h 1194"/>
              <a:gd name="T18" fmla="*/ 723024538 w 638"/>
              <a:gd name="T19" fmla="*/ 2147483647 h 1194"/>
              <a:gd name="T20" fmla="*/ 763473819 w 638"/>
              <a:gd name="T21" fmla="*/ 2147483647 h 1194"/>
              <a:gd name="T22" fmla="*/ 1612902360 w 638"/>
              <a:gd name="T23" fmla="*/ 2147483647 h 1194"/>
              <a:gd name="T24" fmla="*/ 1577509239 w 638"/>
              <a:gd name="T25" fmla="*/ 2147483647 h 1194"/>
              <a:gd name="T26" fmla="*/ 1511780748 w 638"/>
              <a:gd name="T27" fmla="*/ 2147483647 h 1194"/>
              <a:gd name="T28" fmla="*/ 1446050666 w 638"/>
              <a:gd name="T29" fmla="*/ 2147483647 h 1194"/>
              <a:gd name="T30" fmla="*/ 1385376744 w 638"/>
              <a:gd name="T31" fmla="*/ 2147483647 h 1194"/>
              <a:gd name="T32" fmla="*/ 1248862011 w 638"/>
              <a:gd name="T33" fmla="*/ 1975802500 h 1194"/>
              <a:gd name="T34" fmla="*/ 1152794969 w 638"/>
              <a:gd name="T35" fmla="*/ 1759069063 h 1194"/>
              <a:gd name="T36" fmla="*/ 1071897997 w 638"/>
              <a:gd name="T37" fmla="*/ 1577617813 h 1194"/>
              <a:gd name="T38" fmla="*/ 955606314 w 638"/>
              <a:gd name="T39" fmla="*/ 1340723125 h 1194"/>
              <a:gd name="T40" fmla="*/ 859540861 w 638"/>
              <a:gd name="T41" fmla="*/ 1184473438 h 1194"/>
              <a:gd name="T42" fmla="*/ 773586139 w 638"/>
              <a:gd name="T43" fmla="*/ 1043344688 h 1194"/>
              <a:gd name="T44" fmla="*/ 677520687 w 638"/>
              <a:gd name="T45" fmla="*/ 861893438 h 1194"/>
              <a:gd name="T46" fmla="*/ 576397484 w 638"/>
              <a:gd name="T47" fmla="*/ 720764688 h 1194"/>
              <a:gd name="T48" fmla="*/ 439882751 w 638"/>
              <a:gd name="T49" fmla="*/ 529232813 h 1194"/>
              <a:gd name="T50" fmla="*/ 308422588 w 638"/>
              <a:gd name="T51" fmla="*/ 352821875 h 1194"/>
              <a:gd name="T52" fmla="*/ 146627054 w 638"/>
              <a:gd name="T53" fmla="*/ 131048125 h 1194"/>
              <a:gd name="T54" fmla="*/ 75842402 w 638"/>
              <a:gd name="T55" fmla="*/ 50403125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1134077529 w 448"/>
              <a:gd name="T1" fmla="*/ 917445269 h 372"/>
              <a:gd name="T2" fmla="*/ 982191634 w 448"/>
              <a:gd name="T3" fmla="*/ 744807887 h 372"/>
              <a:gd name="T4" fmla="*/ 708799251 w 448"/>
              <a:gd name="T5" fmla="*/ 512979424 h 372"/>
              <a:gd name="T6" fmla="*/ 531598245 w 448"/>
              <a:gd name="T7" fmla="*/ 350207484 h 372"/>
              <a:gd name="T8" fmla="*/ 354398830 w 448"/>
              <a:gd name="T9" fmla="*/ 231826892 h 372"/>
              <a:gd name="T10" fmla="*/ 162011303 w 448"/>
              <a:gd name="T11" fmla="*/ 108515150 h 372"/>
              <a:gd name="T12" fmla="*/ 0 w 448"/>
              <a:gd name="T13" fmla="*/ 0 h 372"/>
              <a:gd name="T14" fmla="*/ 708799251 w 448"/>
              <a:gd name="T15" fmla="*/ 0 h 372"/>
              <a:gd name="T16" fmla="*/ 759426292 w 448"/>
              <a:gd name="T17" fmla="*/ 88784266 h 372"/>
              <a:gd name="T18" fmla="*/ 820180331 w 448"/>
              <a:gd name="T19" fmla="*/ 202232137 h 372"/>
              <a:gd name="T20" fmla="*/ 875871667 w 448"/>
              <a:gd name="T21" fmla="*/ 330478171 h 372"/>
              <a:gd name="T22" fmla="*/ 956878114 w 448"/>
              <a:gd name="T23" fmla="*/ 508048274 h 372"/>
              <a:gd name="T24" fmla="*/ 1032820266 w 448"/>
              <a:gd name="T25" fmla="*/ 651090900 h 372"/>
              <a:gd name="T26" fmla="*/ 1098637009 w 448"/>
              <a:gd name="T27" fmla="*/ 823728282 h 372"/>
              <a:gd name="T28" fmla="*/ 1134077529 w 448"/>
              <a:gd name="T29" fmla="*/ 917445269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5040313 w 2"/>
              <a:gd name="T15" fmla="*/ 5040313 h 2"/>
              <a:gd name="T16" fmla="*/ 5040313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5040313 w 2"/>
              <a:gd name="T29" fmla="*/ 5040313 h 2"/>
              <a:gd name="T30" fmla="*/ 5040313 w 2"/>
              <a:gd name="T31" fmla="*/ 5040313 h 2"/>
              <a:gd name="T32" fmla="*/ 5040313 w 2"/>
              <a:gd name="T33" fmla="*/ 5040313 h 2"/>
              <a:gd name="T34" fmla="*/ 5040313 w 2"/>
              <a:gd name="T35" fmla="*/ 5040313 h 2"/>
              <a:gd name="T36" fmla="*/ 5040313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5040313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5040313 w 2"/>
              <a:gd name="T63" fmla="*/ 5040313 h 2"/>
              <a:gd name="T64" fmla="*/ 0 w 2"/>
              <a:gd name="T65" fmla="*/ 5040313 h 2"/>
              <a:gd name="T66" fmla="*/ 0 w 2"/>
              <a:gd name="T67" fmla="*/ 5040313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5040313 w 2"/>
              <a:gd name="T13" fmla="*/ 0 h 2"/>
              <a:gd name="T14" fmla="*/ 5040313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5040313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5040313 w 2"/>
              <a:gd name="T53" fmla="*/ 5040313 h 2"/>
              <a:gd name="T54" fmla="*/ 5040313 w 2"/>
              <a:gd name="T55" fmla="*/ 5040313 h 2"/>
              <a:gd name="T56" fmla="*/ 5040313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5040313 w 2"/>
              <a:gd name="T1" fmla="*/ 10080625 h 4"/>
              <a:gd name="T2" fmla="*/ 5040313 w 2"/>
              <a:gd name="T3" fmla="*/ 10080625 h 4"/>
              <a:gd name="T4" fmla="*/ 5040313 w 2"/>
              <a:gd name="T5" fmla="*/ 10080625 h 4"/>
              <a:gd name="T6" fmla="*/ 5040313 w 2"/>
              <a:gd name="T7" fmla="*/ 5040313 h 4"/>
              <a:gd name="T8" fmla="*/ 5040313 w 2"/>
              <a:gd name="T9" fmla="*/ 0 h 4"/>
              <a:gd name="T10" fmla="*/ 5040313 w 2"/>
              <a:gd name="T11" fmla="*/ 0 h 4"/>
              <a:gd name="T12" fmla="*/ 5040313 w 2"/>
              <a:gd name="T13" fmla="*/ 0 h 4"/>
              <a:gd name="T14" fmla="*/ 0 w 2"/>
              <a:gd name="T15" fmla="*/ 5040313 h 4"/>
              <a:gd name="T16" fmla="*/ 5040313 w 2"/>
              <a:gd name="T17" fmla="*/ 10080625 h 4"/>
              <a:gd name="T18" fmla="*/ 5040313 w 2"/>
              <a:gd name="T19" fmla="*/ 5040313 h 4"/>
              <a:gd name="T20" fmla="*/ 5040313 w 2"/>
              <a:gd name="T21" fmla="*/ 5040313 h 4"/>
              <a:gd name="T22" fmla="*/ 5040313 w 2"/>
              <a:gd name="T23" fmla="*/ 0 h 4"/>
              <a:gd name="T24" fmla="*/ 5040313 w 2"/>
              <a:gd name="T25" fmla="*/ 5040313 h 4"/>
              <a:gd name="T26" fmla="*/ 5040313 w 2"/>
              <a:gd name="T27" fmla="*/ 5040313 h 4"/>
              <a:gd name="T28" fmla="*/ 5040313 w 2"/>
              <a:gd name="T29" fmla="*/ 5040313 h 4"/>
              <a:gd name="T30" fmla="*/ 5040313 w 2"/>
              <a:gd name="T31" fmla="*/ 5040313 h 4"/>
              <a:gd name="T32" fmla="*/ 5040313 w 2"/>
              <a:gd name="T33" fmla="*/ 5040313 h 4"/>
              <a:gd name="T34" fmla="*/ 5040313 w 2"/>
              <a:gd name="T35" fmla="*/ 5040313 h 4"/>
              <a:gd name="T36" fmla="*/ 5040313 w 2"/>
              <a:gd name="T37" fmla="*/ 5040313 h 4"/>
              <a:gd name="T38" fmla="*/ 5040313 w 2"/>
              <a:gd name="T39" fmla="*/ 5040313 h 4"/>
              <a:gd name="T40" fmla="*/ 5040313 w 2"/>
              <a:gd name="T41" fmla="*/ 5040313 h 4"/>
              <a:gd name="T42" fmla="*/ 5040313 w 2"/>
              <a:gd name="T43" fmla="*/ 5040313 h 4"/>
              <a:gd name="T44" fmla="*/ 5040313 w 2"/>
              <a:gd name="T45" fmla="*/ 5040313 h 4"/>
              <a:gd name="T46" fmla="*/ 5040313 w 2"/>
              <a:gd name="T47" fmla="*/ 5040313 h 4"/>
              <a:gd name="T48" fmla="*/ 5040313 w 2"/>
              <a:gd name="T49" fmla="*/ 5040313 h 4"/>
              <a:gd name="T50" fmla="*/ 5040313 w 2"/>
              <a:gd name="T51" fmla="*/ 5040313 h 4"/>
              <a:gd name="T52" fmla="*/ 0 w 2"/>
              <a:gd name="T53" fmla="*/ 5040313 h 4"/>
              <a:gd name="T54" fmla="*/ 5040313 w 2"/>
              <a:gd name="T55" fmla="*/ 10080625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10080625 h 4"/>
              <a:gd name="T2" fmla="*/ 0 w 1587"/>
              <a:gd name="T3" fmla="*/ 5040313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5040313 h 4"/>
              <a:gd name="T10" fmla="*/ 0 w 1587"/>
              <a:gd name="T11" fmla="*/ 5040313 h 4"/>
              <a:gd name="T12" fmla="*/ 0 w 1587"/>
              <a:gd name="T13" fmla="*/ 10080625 h 4"/>
              <a:gd name="T14" fmla="*/ 0 w 1587"/>
              <a:gd name="T15" fmla="*/ 5040313 h 4"/>
              <a:gd name="T16" fmla="*/ 0 w 1587"/>
              <a:gd name="T17" fmla="*/ 5040313 h 4"/>
              <a:gd name="T18" fmla="*/ 0 w 1587"/>
              <a:gd name="T19" fmla="*/ 5040313 h 4"/>
              <a:gd name="T20" fmla="*/ 0 w 1587"/>
              <a:gd name="T21" fmla="*/ 5040313 h 4"/>
              <a:gd name="T22" fmla="*/ 0 w 1587"/>
              <a:gd name="T23" fmla="*/ 5040313 h 4"/>
              <a:gd name="T24" fmla="*/ 0 w 1587"/>
              <a:gd name="T25" fmla="*/ 5040313 h 4"/>
              <a:gd name="T26" fmla="*/ 0 w 1587"/>
              <a:gd name="T27" fmla="*/ 5040313 h 4"/>
              <a:gd name="T28" fmla="*/ 0 w 1587"/>
              <a:gd name="T29" fmla="*/ 10080625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0 h 2"/>
              <a:gd name="T4" fmla="*/ 5040313 w 2"/>
              <a:gd name="T5" fmla="*/ 0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0 h 2"/>
              <a:gd name="T30" fmla="*/ 0 w 2"/>
              <a:gd name="T31" fmla="*/ 5040313 h 2"/>
              <a:gd name="T32" fmla="*/ 5040313 w 2"/>
              <a:gd name="T33" fmla="*/ 5040313 h 2"/>
              <a:gd name="T34" fmla="*/ 5040313 w 2"/>
              <a:gd name="T35" fmla="*/ 0 h 2"/>
              <a:gd name="T36" fmla="*/ 0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0 h 2"/>
              <a:gd name="T4" fmla="*/ 0 w 1587"/>
              <a:gd name="T5" fmla="*/ 5040313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5040313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5040313 h 2"/>
              <a:gd name="T10" fmla="*/ 5040313 w 2"/>
              <a:gd name="T11" fmla="*/ 5040313 h 2"/>
              <a:gd name="T12" fmla="*/ 5040313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5040313 h 2"/>
              <a:gd name="T12" fmla="*/ 5040313 w 2"/>
              <a:gd name="T13" fmla="*/ 5040313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5040313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5040313 w 4"/>
              <a:gd name="T1" fmla="*/ 5040313 h 2"/>
              <a:gd name="T2" fmla="*/ 5040313 w 4"/>
              <a:gd name="T3" fmla="*/ 5040313 h 2"/>
              <a:gd name="T4" fmla="*/ 10080625 w 4"/>
              <a:gd name="T5" fmla="*/ 5040313 h 2"/>
              <a:gd name="T6" fmla="*/ 10080625 w 4"/>
              <a:gd name="T7" fmla="*/ 0 h 2"/>
              <a:gd name="T8" fmla="*/ 10080625 w 4"/>
              <a:gd name="T9" fmla="*/ 0 h 2"/>
              <a:gd name="T10" fmla="*/ 5040313 w 4"/>
              <a:gd name="T11" fmla="*/ 0 h 2"/>
              <a:gd name="T12" fmla="*/ 5040313 w 4"/>
              <a:gd name="T13" fmla="*/ 0 h 2"/>
              <a:gd name="T14" fmla="*/ 0 w 4"/>
              <a:gd name="T15" fmla="*/ 5040313 h 2"/>
              <a:gd name="T16" fmla="*/ 5040313 w 4"/>
              <a:gd name="T17" fmla="*/ 5040313 h 2"/>
              <a:gd name="T18" fmla="*/ 5040313 w 4"/>
              <a:gd name="T19" fmla="*/ 0 h 2"/>
              <a:gd name="T20" fmla="*/ 10080625 w 4"/>
              <a:gd name="T21" fmla="*/ 5040313 h 2"/>
              <a:gd name="T22" fmla="*/ 10080625 w 4"/>
              <a:gd name="T23" fmla="*/ 0 h 2"/>
              <a:gd name="T24" fmla="*/ 10080625 w 4"/>
              <a:gd name="T25" fmla="*/ 0 h 2"/>
              <a:gd name="T26" fmla="*/ 5040313 w 4"/>
              <a:gd name="T27" fmla="*/ 0 h 2"/>
              <a:gd name="T28" fmla="*/ 5040313 w 4"/>
              <a:gd name="T29" fmla="*/ 0 h 2"/>
              <a:gd name="T30" fmla="*/ 0 w 4"/>
              <a:gd name="T31" fmla="*/ 0 h 2"/>
              <a:gd name="T32" fmla="*/ 5040313 w 4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0 w 2"/>
              <a:gd name="T59" fmla="*/ 5040313 h 2"/>
              <a:gd name="T60" fmla="*/ 0 w 2"/>
              <a:gd name="T61" fmla="*/ 5040313 h 2"/>
              <a:gd name="T62" fmla="*/ 0 w 2"/>
              <a:gd name="T63" fmla="*/ 5040313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5040313 h 2"/>
              <a:gd name="T40" fmla="*/ 0 w 2"/>
              <a:gd name="T41" fmla="*/ 5040313 h 2"/>
              <a:gd name="T42" fmla="*/ 5040313 w 2"/>
              <a:gd name="T43" fmla="*/ 5040313 h 2"/>
              <a:gd name="T44" fmla="*/ 5040313 w 2"/>
              <a:gd name="T45" fmla="*/ 0 h 2"/>
              <a:gd name="T46" fmla="*/ 5040313 w 2"/>
              <a:gd name="T47" fmla="*/ 0 h 2"/>
              <a:gd name="T48" fmla="*/ 5040313 w 2"/>
              <a:gd name="T49" fmla="*/ 0 h 2"/>
              <a:gd name="T50" fmla="*/ 5040313 w 2"/>
              <a:gd name="T51" fmla="*/ 0 h 2"/>
              <a:gd name="T52" fmla="*/ 5040313 w 2"/>
              <a:gd name="T53" fmla="*/ 0 h 2"/>
              <a:gd name="T54" fmla="*/ 5040313 w 2"/>
              <a:gd name="T55" fmla="*/ 0 h 2"/>
              <a:gd name="T56" fmla="*/ 5040313 w 2"/>
              <a:gd name="T57" fmla="*/ 0 h 2"/>
              <a:gd name="T58" fmla="*/ 5040313 w 2"/>
              <a:gd name="T59" fmla="*/ 0 h 2"/>
              <a:gd name="T60" fmla="*/ 5040313 w 2"/>
              <a:gd name="T61" fmla="*/ 0 h 2"/>
              <a:gd name="T62" fmla="*/ 5040313 w 2"/>
              <a:gd name="T63" fmla="*/ 0 h 2"/>
              <a:gd name="T64" fmla="*/ 5040313 w 2"/>
              <a:gd name="T65" fmla="*/ 0 h 2"/>
              <a:gd name="T66" fmla="*/ 5040313 w 2"/>
              <a:gd name="T67" fmla="*/ 5040313 h 2"/>
              <a:gd name="T68" fmla="*/ 5040313 w 2"/>
              <a:gd name="T69" fmla="*/ 0 h 2"/>
              <a:gd name="T70" fmla="*/ 5040313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5040313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7562056 h 3"/>
              <a:gd name="T2" fmla="*/ 0 w 2"/>
              <a:gd name="T3" fmla="*/ 7562056 h 3"/>
              <a:gd name="T4" fmla="*/ 5040313 w 2"/>
              <a:gd name="T5" fmla="*/ 7562056 h 3"/>
              <a:gd name="T6" fmla="*/ 5040313 w 2"/>
              <a:gd name="T7" fmla="*/ 7562056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0 w 2"/>
              <a:gd name="T19" fmla="*/ 7562056 h 3"/>
              <a:gd name="T20" fmla="*/ 0 w 2"/>
              <a:gd name="T21" fmla="*/ 7562056 h 3"/>
              <a:gd name="T22" fmla="*/ 0 w 2"/>
              <a:gd name="T23" fmla="*/ 0 h 3"/>
              <a:gd name="T24" fmla="*/ 0 w 2"/>
              <a:gd name="T25" fmla="*/ 7562056 h 3"/>
              <a:gd name="T26" fmla="*/ 0 w 2"/>
              <a:gd name="T27" fmla="*/ 7562056 h 3"/>
              <a:gd name="T28" fmla="*/ 0 w 2"/>
              <a:gd name="T29" fmla="*/ 7562056 h 3"/>
              <a:gd name="T30" fmla="*/ 0 w 2"/>
              <a:gd name="T31" fmla="*/ 7562056 h 3"/>
              <a:gd name="T32" fmla="*/ 0 w 2"/>
              <a:gd name="T33" fmla="*/ 7562056 h 3"/>
              <a:gd name="T34" fmla="*/ 0 w 2"/>
              <a:gd name="T35" fmla="*/ 7562056 h 3"/>
              <a:gd name="T36" fmla="*/ 0 w 2"/>
              <a:gd name="T37" fmla="*/ 7562056 h 3"/>
              <a:gd name="T38" fmla="*/ 0 w 2"/>
              <a:gd name="T39" fmla="*/ 7562056 h 3"/>
              <a:gd name="T40" fmla="*/ 0 w 2"/>
              <a:gd name="T41" fmla="*/ 7562056 h 3"/>
              <a:gd name="T42" fmla="*/ 0 w 2"/>
              <a:gd name="T43" fmla="*/ 7562056 h 3"/>
              <a:gd name="T44" fmla="*/ 0 w 2"/>
              <a:gd name="T45" fmla="*/ 7562056 h 3"/>
              <a:gd name="T46" fmla="*/ 0 w 2"/>
              <a:gd name="T47" fmla="*/ 7562056 h 3"/>
              <a:gd name="T48" fmla="*/ 0 w 2"/>
              <a:gd name="T49" fmla="*/ 7562056 h 3"/>
              <a:gd name="T50" fmla="*/ 0 w 2"/>
              <a:gd name="T51" fmla="*/ 7562056 h 3"/>
              <a:gd name="T52" fmla="*/ 0 w 2"/>
              <a:gd name="T53" fmla="*/ 7562056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0 w 2"/>
              <a:gd name="T5" fmla="*/ 0 h 2"/>
              <a:gd name="T6" fmla="*/ 0 w 2"/>
              <a:gd name="T7" fmla="*/ 5040313 h 2"/>
              <a:gd name="T8" fmla="*/ 0 w 2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5040313 w 2"/>
              <a:gd name="T1" fmla="*/ 0 h 2"/>
              <a:gd name="T2" fmla="*/ 5040313 w 2"/>
              <a:gd name="T3" fmla="*/ 0 h 2"/>
              <a:gd name="T4" fmla="*/ 5040313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5040313 h 2"/>
              <a:gd name="T12" fmla="*/ 5040313 w 2"/>
              <a:gd name="T13" fmla="*/ 0 h 2"/>
              <a:gd name="T14" fmla="*/ 5040313 w 2"/>
              <a:gd name="T15" fmla="*/ 0 h 2"/>
              <a:gd name="T16" fmla="*/ 5040313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5040313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5040313 w 2"/>
              <a:gd name="T39" fmla="*/ 5040313 h 2"/>
              <a:gd name="T40" fmla="*/ 5040313 w 2"/>
              <a:gd name="T41" fmla="*/ 5040313 h 2"/>
              <a:gd name="T42" fmla="*/ 5040313 w 2"/>
              <a:gd name="T43" fmla="*/ 5040313 h 2"/>
              <a:gd name="T44" fmla="*/ 5040313 w 2"/>
              <a:gd name="T45" fmla="*/ 5040313 h 2"/>
              <a:gd name="T46" fmla="*/ 5040313 w 2"/>
              <a:gd name="T47" fmla="*/ 5040313 h 2"/>
              <a:gd name="T48" fmla="*/ 0 w 2"/>
              <a:gd name="T49" fmla="*/ 0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5040313 w 2"/>
              <a:gd name="T57" fmla="*/ 5040313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0 h 2"/>
              <a:gd name="T6" fmla="*/ 5040313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5040313 w 2"/>
              <a:gd name="T17" fmla="*/ 0 h 2"/>
              <a:gd name="T18" fmla="*/ 5040313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5040313 h 2"/>
              <a:gd name="T48" fmla="*/ 0 w 2"/>
              <a:gd name="T49" fmla="*/ 5040313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5040313 w 2"/>
              <a:gd name="T1" fmla="*/ 5040630 h 5"/>
              <a:gd name="T2" fmla="*/ 5040313 w 2"/>
              <a:gd name="T3" fmla="*/ 5040630 h 5"/>
              <a:gd name="T4" fmla="*/ 0 w 2"/>
              <a:gd name="T5" fmla="*/ 0 h 5"/>
              <a:gd name="T6" fmla="*/ 0 w 2"/>
              <a:gd name="T7" fmla="*/ 5040630 h 5"/>
              <a:gd name="T8" fmla="*/ 0 w 2"/>
              <a:gd name="T9" fmla="*/ 5040630 h 5"/>
              <a:gd name="T10" fmla="*/ 5040313 w 2"/>
              <a:gd name="T11" fmla="*/ 12602369 h 5"/>
              <a:gd name="T12" fmla="*/ 5040313 w 2"/>
              <a:gd name="T13" fmla="*/ 5040630 h 5"/>
              <a:gd name="T14" fmla="*/ 5040313 w 2"/>
              <a:gd name="T15" fmla="*/ 5040630 h 5"/>
              <a:gd name="T16" fmla="*/ 0 w 2"/>
              <a:gd name="T17" fmla="*/ 0 h 5"/>
              <a:gd name="T18" fmla="*/ 0 w 2"/>
              <a:gd name="T19" fmla="*/ 5040630 h 5"/>
              <a:gd name="T20" fmla="*/ 0 w 2"/>
              <a:gd name="T21" fmla="*/ 5040630 h 5"/>
              <a:gd name="T22" fmla="*/ 5040313 w 2"/>
              <a:gd name="T23" fmla="*/ 12602369 h 5"/>
              <a:gd name="T24" fmla="*/ 5040313 w 2"/>
              <a:gd name="T25" fmla="*/ 5040630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5040313 w 2"/>
              <a:gd name="T19" fmla="*/ 0 h 1587"/>
              <a:gd name="T20" fmla="*/ 5040313 w 2"/>
              <a:gd name="T21" fmla="*/ 0 h 1587"/>
              <a:gd name="T22" fmla="*/ 5040313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5040313 w 2"/>
              <a:gd name="T31" fmla="*/ 0 h 1587"/>
              <a:gd name="T32" fmla="*/ 5040313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5040313 w 2"/>
              <a:gd name="T41" fmla="*/ 0 h 1587"/>
              <a:gd name="T42" fmla="*/ 5040313 w 2"/>
              <a:gd name="T43" fmla="*/ 0 h 1587"/>
              <a:gd name="T44" fmla="*/ 5040313 w 2"/>
              <a:gd name="T45" fmla="*/ 0 h 1587"/>
              <a:gd name="T46" fmla="*/ 5040313 w 2"/>
              <a:gd name="T47" fmla="*/ 0 h 1587"/>
              <a:gd name="T48" fmla="*/ 5040313 w 2"/>
              <a:gd name="T49" fmla="*/ 0 h 1587"/>
              <a:gd name="T50" fmla="*/ 5040313 w 2"/>
              <a:gd name="T51" fmla="*/ 0 h 1587"/>
              <a:gd name="T52" fmla="*/ 5040313 w 2"/>
              <a:gd name="T53" fmla="*/ 0 h 1587"/>
              <a:gd name="T54" fmla="*/ 5040313 w 2"/>
              <a:gd name="T55" fmla="*/ 0 h 1587"/>
              <a:gd name="T56" fmla="*/ 5040313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7562056 h 3"/>
              <a:gd name="T2" fmla="*/ 5040313 w 2"/>
              <a:gd name="T3" fmla="*/ 0 h 3"/>
              <a:gd name="T4" fmla="*/ 5040313 w 2"/>
              <a:gd name="T5" fmla="*/ 0 h 3"/>
              <a:gd name="T6" fmla="*/ 5040313 w 2"/>
              <a:gd name="T7" fmla="*/ 0 h 3"/>
              <a:gd name="T8" fmla="*/ 5040313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5040313 w 2"/>
              <a:gd name="T19" fmla="*/ 0 h 3"/>
              <a:gd name="T20" fmla="*/ 5040313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7562056 h 3"/>
              <a:gd name="T40" fmla="*/ 0 w 2"/>
              <a:gd name="T41" fmla="*/ 7562056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5040313 w 2"/>
              <a:gd name="T25" fmla="*/ 5040313 h 2"/>
              <a:gd name="T26" fmla="*/ 5040313 w 2"/>
              <a:gd name="T27" fmla="*/ 5040313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5040313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5040313 h 2"/>
              <a:gd name="T50" fmla="*/ 5040313 w 2"/>
              <a:gd name="T51" fmla="*/ 5040313 h 2"/>
              <a:gd name="T52" fmla="*/ 5040313 w 2"/>
              <a:gd name="T53" fmla="*/ 0 h 2"/>
              <a:gd name="T54" fmla="*/ 5040313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5040313 h 2"/>
              <a:gd name="T62" fmla="*/ 0 w 2"/>
              <a:gd name="T63" fmla="*/ 5040313 h 2"/>
              <a:gd name="T64" fmla="*/ 5040313 w 2"/>
              <a:gd name="T65" fmla="*/ 5040313 h 2"/>
              <a:gd name="T66" fmla="*/ 5040313 w 2"/>
              <a:gd name="T67" fmla="*/ 5040313 h 2"/>
              <a:gd name="T68" fmla="*/ 0 w 2"/>
              <a:gd name="T69" fmla="*/ 5040313 h 2"/>
              <a:gd name="T70" fmla="*/ 0 w 2"/>
              <a:gd name="T71" fmla="*/ 5040313 h 2"/>
              <a:gd name="T72" fmla="*/ 0 w 2"/>
              <a:gd name="T73" fmla="*/ 5040313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 dirty="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6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38D72-E213-411D-AE60-837F65FC16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0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96067042 w 638"/>
              <a:gd name="T3" fmla="*/ 277217188 h 1194"/>
              <a:gd name="T4" fmla="*/ 197188655 w 638"/>
              <a:gd name="T5" fmla="*/ 544353750 h 1194"/>
              <a:gd name="T6" fmla="*/ 267974897 w 638"/>
              <a:gd name="T7" fmla="*/ 766127500 h 1194"/>
              <a:gd name="T8" fmla="*/ 343815709 w 638"/>
              <a:gd name="T9" fmla="*/ 1003022188 h 1194"/>
              <a:gd name="T10" fmla="*/ 414601950 w 638"/>
              <a:gd name="T11" fmla="*/ 1275199063 h 1194"/>
              <a:gd name="T12" fmla="*/ 520779723 w 638"/>
              <a:gd name="T13" fmla="*/ 1693545000 h 1194"/>
              <a:gd name="T14" fmla="*/ 596622125 w 638"/>
              <a:gd name="T15" fmla="*/ 1985883125 h 1194"/>
              <a:gd name="T16" fmla="*/ 687633007 w 638"/>
              <a:gd name="T17" fmla="*/ 2147483647 h 1194"/>
              <a:gd name="T18" fmla="*/ 723024538 w 638"/>
              <a:gd name="T19" fmla="*/ 2147483647 h 1194"/>
              <a:gd name="T20" fmla="*/ 763473819 w 638"/>
              <a:gd name="T21" fmla="*/ 2147483647 h 1194"/>
              <a:gd name="T22" fmla="*/ 1612902360 w 638"/>
              <a:gd name="T23" fmla="*/ 2147483647 h 1194"/>
              <a:gd name="T24" fmla="*/ 1577509239 w 638"/>
              <a:gd name="T25" fmla="*/ 2147483647 h 1194"/>
              <a:gd name="T26" fmla="*/ 1511780748 w 638"/>
              <a:gd name="T27" fmla="*/ 2147483647 h 1194"/>
              <a:gd name="T28" fmla="*/ 1446050666 w 638"/>
              <a:gd name="T29" fmla="*/ 2147483647 h 1194"/>
              <a:gd name="T30" fmla="*/ 1385376744 w 638"/>
              <a:gd name="T31" fmla="*/ 2147483647 h 1194"/>
              <a:gd name="T32" fmla="*/ 1248862011 w 638"/>
              <a:gd name="T33" fmla="*/ 1975802500 h 1194"/>
              <a:gd name="T34" fmla="*/ 1152794969 w 638"/>
              <a:gd name="T35" fmla="*/ 1759069063 h 1194"/>
              <a:gd name="T36" fmla="*/ 1071897997 w 638"/>
              <a:gd name="T37" fmla="*/ 1577617813 h 1194"/>
              <a:gd name="T38" fmla="*/ 955606314 w 638"/>
              <a:gd name="T39" fmla="*/ 1340723125 h 1194"/>
              <a:gd name="T40" fmla="*/ 859540861 w 638"/>
              <a:gd name="T41" fmla="*/ 1184473438 h 1194"/>
              <a:gd name="T42" fmla="*/ 773586139 w 638"/>
              <a:gd name="T43" fmla="*/ 1043344688 h 1194"/>
              <a:gd name="T44" fmla="*/ 677520687 w 638"/>
              <a:gd name="T45" fmla="*/ 861893438 h 1194"/>
              <a:gd name="T46" fmla="*/ 576397484 w 638"/>
              <a:gd name="T47" fmla="*/ 720764688 h 1194"/>
              <a:gd name="T48" fmla="*/ 439882751 w 638"/>
              <a:gd name="T49" fmla="*/ 529232813 h 1194"/>
              <a:gd name="T50" fmla="*/ 308422588 w 638"/>
              <a:gd name="T51" fmla="*/ 352821875 h 1194"/>
              <a:gd name="T52" fmla="*/ 146627054 w 638"/>
              <a:gd name="T53" fmla="*/ 131048125 h 1194"/>
              <a:gd name="T54" fmla="*/ 75842402 w 638"/>
              <a:gd name="T55" fmla="*/ 50403125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7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1134077529 w 448"/>
              <a:gd name="T1" fmla="*/ 917445269 h 372"/>
              <a:gd name="T2" fmla="*/ 982191634 w 448"/>
              <a:gd name="T3" fmla="*/ 744807887 h 372"/>
              <a:gd name="T4" fmla="*/ 708799251 w 448"/>
              <a:gd name="T5" fmla="*/ 512979424 h 372"/>
              <a:gd name="T6" fmla="*/ 531598245 w 448"/>
              <a:gd name="T7" fmla="*/ 350207484 h 372"/>
              <a:gd name="T8" fmla="*/ 354398830 w 448"/>
              <a:gd name="T9" fmla="*/ 231826892 h 372"/>
              <a:gd name="T10" fmla="*/ 162011303 w 448"/>
              <a:gd name="T11" fmla="*/ 108515150 h 372"/>
              <a:gd name="T12" fmla="*/ 0 w 448"/>
              <a:gd name="T13" fmla="*/ 0 h 372"/>
              <a:gd name="T14" fmla="*/ 708799251 w 448"/>
              <a:gd name="T15" fmla="*/ 0 h 372"/>
              <a:gd name="T16" fmla="*/ 759426292 w 448"/>
              <a:gd name="T17" fmla="*/ 88784266 h 372"/>
              <a:gd name="T18" fmla="*/ 820180331 w 448"/>
              <a:gd name="T19" fmla="*/ 202232137 h 372"/>
              <a:gd name="T20" fmla="*/ 875871667 w 448"/>
              <a:gd name="T21" fmla="*/ 330478171 h 372"/>
              <a:gd name="T22" fmla="*/ 956878114 w 448"/>
              <a:gd name="T23" fmla="*/ 508048274 h 372"/>
              <a:gd name="T24" fmla="*/ 1032820266 w 448"/>
              <a:gd name="T25" fmla="*/ 651090900 h 372"/>
              <a:gd name="T26" fmla="*/ 1098637009 w 448"/>
              <a:gd name="T27" fmla="*/ 823728282 h 372"/>
              <a:gd name="T28" fmla="*/ 1134077529 w 448"/>
              <a:gd name="T29" fmla="*/ 917445269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75913" y="301625"/>
            <a:ext cx="11252649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75913" y="1599260"/>
            <a:ext cx="11253740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913" y="1025408"/>
            <a:ext cx="11247297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845C4-48C5-4E94-ACF0-9BD6BC0DEF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7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Titlemaster</a:t>
            </a:r>
            <a:endParaRPr lang="en-US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Operationalizing the CPF:  Guidelines and 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>
            <a:lvl3pPr marL="271463" indent="-271463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noProof="0" dirty="0" err="1"/>
              <a:t>Textmaster</a:t>
            </a:r>
            <a:endParaRPr lang="en-US" noProof="0" dirty="0"/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  <a:p>
            <a:pPr lvl="5"/>
            <a:r>
              <a:rPr lang="en-US" noProof="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74492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152401"/>
            <a:ext cx="11328400" cy="5762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Xxx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F62D93A-3BA0-8848-BFA3-D7046C1B55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952" y="6279934"/>
            <a:ext cx="2583373" cy="376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86500"/>
            <a:ext cx="2978912" cy="43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09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86500"/>
            <a:ext cx="2978912" cy="433842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6157" y="6360102"/>
            <a:ext cx="384043" cy="215900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>
              <a:defRPr/>
            </a:pPr>
            <a:fld id="{EF62D93A-3BA0-8848-BFA3-D7046C1B555D}" type="slidenum">
              <a:rPr lang="en-US" smtClean="0"/>
              <a:pPr defTabSz="4572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5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>
            <a:lvl1pPr marL="274320" indent="-27432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latin typeface="Andes ExtraLight" panose="02000000000000000000" pitchFamily="50" charset="0"/>
              </a:defRPr>
            </a:lvl1pPr>
            <a:lvl2pPr marL="548640" indent="-27432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latin typeface="Andes ExtraLight" panose="02000000000000000000" pitchFamily="50" charset="0"/>
              </a:defRPr>
            </a:lvl2pPr>
            <a:lvl3pPr marL="822960" indent="-22860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latin typeface="Andes ExtraLight" panose="02000000000000000000" pitchFamily="50" charset="0"/>
              </a:defRPr>
            </a:lvl3pPr>
            <a:lvl4pPr marL="1097280" indent="-22860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latin typeface="Andes ExtraLight" panose="02000000000000000000" pitchFamily="50" charset="0"/>
              </a:defRPr>
            </a:lvl4pPr>
            <a:lvl5pPr marL="1371600" indent="-22860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latin typeface="Andes ExtraLight" panose="02000000000000000000" pitchFamily="50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B6AC-4D49-42C6-BED3-626FC284D9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9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9200"/>
            <a:ext cx="5388864" cy="4934712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B6AC-4D49-42C6-BED3-626FC284D9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7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6205727"/>
            <a:ext cx="2600325" cy="513208"/>
          </a:xfrm>
          <a:prstGeom prst="rect">
            <a:avLst/>
          </a:prstGeom>
        </p:spPr>
      </p:pic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B6AC-4D49-42C6-BED3-626FC284D9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43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>
                <a:solidFill>
                  <a:srgbClr val="0070C0"/>
                </a:solidFill>
                <a:latin typeface="Andes ExtraLight" panose="02000000000000000000" pitchFamily="50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>
            <a:lvl1pPr marL="274320" indent="-27432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latin typeface="Andes ExtraLight" panose="02000000000000000000" pitchFamily="50" charset="0"/>
              </a:defRPr>
            </a:lvl1pPr>
            <a:lvl2pPr marL="548640" indent="-27432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latin typeface="Andes ExtraLight" panose="02000000000000000000" pitchFamily="50" charset="0"/>
              </a:defRPr>
            </a:lvl2pPr>
            <a:lvl3pPr marL="822960" indent="-22860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latin typeface="Andes ExtraLight" panose="02000000000000000000" pitchFamily="50" charset="0"/>
              </a:defRPr>
            </a:lvl3pPr>
            <a:lvl4pPr marL="1097280" indent="-22860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latin typeface="Andes ExtraLight" panose="02000000000000000000" pitchFamily="50" charset="0"/>
              </a:defRPr>
            </a:lvl4pPr>
            <a:lvl5pPr marL="1371600" indent="-22860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latin typeface="Andes ExtraLight" panose="02000000000000000000" pitchFamily="50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8B6AC-4D49-42C6-BED3-626FC284D9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1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288638"/>
            <a:ext cx="11377423" cy="461819"/>
          </a:xfrm>
        </p:spPr>
        <p:txBody>
          <a:bodyPr anchor="b"/>
          <a:lstStyle>
            <a:lvl1pPr>
              <a:defRPr sz="2200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177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5CD11-E12B-42D7-8F72-1378AD64E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42BFA-6C00-4248-B2F0-2614EB765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7E2CD-6BE8-4947-8DF7-5D536B332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DB512-5E8E-4B8C-869B-E9C17739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35F8-41E7-4816-84CC-828BE9066D17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1B318-2072-4D87-8E4D-C53606696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63DA4-EA5C-4D51-A17C-F13255C4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F6C1-C1E6-40AF-97EC-AF908CCEB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0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Titlemaster</a:t>
            </a:r>
            <a:endParaRPr lang="en-US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>
            <a:lvl3pPr marL="361950" indent="-3619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noProof="0" dirty="0" err="1"/>
              <a:t>Textmaster</a:t>
            </a:r>
            <a:endParaRPr lang="en-US" noProof="0" dirty="0"/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  <a:p>
            <a:pPr lvl="5"/>
            <a:r>
              <a:rPr lang="en-US" noProof="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9474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Titlemaster</a:t>
            </a:r>
            <a:endParaRPr lang="en-US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3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B6AC-4D49-42C6-BED3-626FC284D9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75" r:id="rId5"/>
    <p:sldLayoutId id="2147483683" r:id="rId6"/>
    <p:sldLayoutId id="2147483684" r:id="rId7"/>
    <p:sldLayoutId id="2147483686" r:id="rId8"/>
    <p:sldLayoutId id="2147483687" r:id="rId9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400" kern="1200">
          <a:solidFill>
            <a:srgbClr val="0070C0"/>
          </a:solidFill>
          <a:latin typeface="Andes ExtraLight" panose="02000000000000000000" pitchFamily="50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00B0F0"/>
        </a:buClr>
        <a:buSzPct val="76000"/>
        <a:buFont typeface="Wingdings" panose="05000000000000000000" pitchFamily="2" charset="2"/>
        <a:buChar char="§"/>
        <a:defRPr kumimoji="0" sz="2800" kern="1200">
          <a:solidFill>
            <a:schemeClr val="tx1"/>
          </a:solidFill>
          <a:latin typeface="Andes ExtraLight" panose="02000000000000000000" pitchFamily="50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00B0F0"/>
        </a:buClr>
        <a:buSzPct val="76000"/>
        <a:buFont typeface="Wingdings" panose="05000000000000000000" pitchFamily="2" charset="2"/>
        <a:buChar char="§"/>
        <a:defRPr kumimoji="0" sz="2400" kern="1200">
          <a:solidFill>
            <a:schemeClr val="tx1"/>
          </a:solidFill>
          <a:latin typeface="Andes ExtraLight" panose="02000000000000000000" pitchFamily="50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00B0F0"/>
        </a:buClr>
        <a:buSzPct val="76000"/>
        <a:buFont typeface="Wingdings" panose="05000000000000000000" pitchFamily="2" charset="2"/>
        <a:buChar char="§"/>
        <a:defRPr kumimoji="0" sz="2000" kern="1200">
          <a:solidFill>
            <a:schemeClr val="tx1"/>
          </a:solidFill>
          <a:latin typeface="Andes ExtraLight" panose="02000000000000000000" pitchFamily="50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00B0F0"/>
        </a:buClr>
        <a:buSzPct val="70000"/>
        <a:buFont typeface="Wingdings" panose="05000000000000000000" pitchFamily="2" charset="2"/>
        <a:buChar char="§"/>
        <a:defRPr kumimoji="0" sz="1800" kern="1200">
          <a:solidFill>
            <a:schemeClr val="tx1"/>
          </a:solidFill>
          <a:latin typeface="Andes ExtraLight" panose="02000000000000000000" pitchFamily="50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00B0F0"/>
        </a:buClr>
        <a:buSzPct val="70000"/>
        <a:buFont typeface="Wingdings" panose="05000000000000000000" pitchFamily="2" charset="2"/>
        <a:buChar char="§"/>
        <a:defRPr kumimoji="0" sz="1600" kern="1200">
          <a:solidFill>
            <a:schemeClr val="tx1"/>
          </a:solidFill>
          <a:latin typeface="Andes ExtraLight" panose="02000000000000000000" pitchFamily="50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11387302 w 638"/>
              <a:gd name="T3" fmla="*/ 22083672 h 1194"/>
              <a:gd name="T4" fmla="*/ 23373474 w 638"/>
              <a:gd name="T5" fmla="*/ 43364415 h 1194"/>
              <a:gd name="T6" fmla="*/ 31764233 w 638"/>
              <a:gd name="T7" fmla="*/ 61031084 h 1194"/>
              <a:gd name="T8" fmla="*/ 40753862 w 638"/>
              <a:gd name="T9" fmla="*/ 79902594 h 1194"/>
              <a:gd name="T10" fmla="*/ 49144621 w 638"/>
              <a:gd name="T11" fmla="*/ 101584801 h 1194"/>
              <a:gd name="T12" fmla="*/ 61730211 w 638"/>
              <a:gd name="T13" fmla="*/ 134910817 h 1194"/>
              <a:gd name="T14" fmla="*/ 70720388 w 638"/>
              <a:gd name="T15" fmla="*/ 158198882 h 1194"/>
              <a:gd name="T16" fmla="*/ 81508272 w 638"/>
              <a:gd name="T17" fmla="*/ 198752599 h 1194"/>
              <a:gd name="T18" fmla="*/ 85703103 w 638"/>
              <a:gd name="T19" fmla="*/ 218025573 h 1194"/>
              <a:gd name="T20" fmla="*/ 90497901 w 638"/>
              <a:gd name="T21" fmla="*/ 239707781 h 1194"/>
              <a:gd name="T22" fmla="*/ 191184267 w 638"/>
              <a:gd name="T23" fmla="*/ 239707781 h 1194"/>
              <a:gd name="T24" fmla="*/ 186988888 w 638"/>
              <a:gd name="T25" fmla="*/ 229268365 h 1194"/>
              <a:gd name="T26" fmla="*/ 179197547 w 638"/>
              <a:gd name="T27" fmla="*/ 212806089 h 1194"/>
              <a:gd name="T28" fmla="*/ 171406754 w 638"/>
              <a:gd name="T29" fmla="*/ 196745278 h 1194"/>
              <a:gd name="T30" fmla="*/ 164214832 w 638"/>
              <a:gd name="T31" fmla="*/ 183093252 h 1194"/>
              <a:gd name="T32" fmla="*/ 148032733 w 638"/>
              <a:gd name="T33" fmla="*/ 157395953 h 1194"/>
              <a:gd name="T34" fmla="*/ 136645978 w 638"/>
              <a:gd name="T35" fmla="*/ 140130749 h 1194"/>
              <a:gd name="T36" fmla="*/ 127056384 w 638"/>
              <a:gd name="T37" fmla="*/ 125675795 h 1194"/>
              <a:gd name="T38" fmla="*/ 113271957 w 638"/>
              <a:gd name="T39" fmla="*/ 106804285 h 1194"/>
              <a:gd name="T40" fmla="*/ 101885203 w 638"/>
              <a:gd name="T41" fmla="*/ 94357548 h 1194"/>
              <a:gd name="T42" fmla="*/ 91696737 w 638"/>
              <a:gd name="T43" fmla="*/ 83114756 h 1194"/>
              <a:gd name="T44" fmla="*/ 80309435 w 638"/>
              <a:gd name="T45" fmla="*/ 68659801 h 1194"/>
              <a:gd name="T46" fmla="*/ 68322716 w 638"/>
              <a:gd name="T47" fmla="*/ 57417457 h 1194"/>
              <a:gd name="T48" fmla="*/ 52141164 w 638"/>
              <a:gd name="T49" fmla="*/ 42159574 h 1194"/>
              <a:gd name="T50" fmla="*/ 36558483 w 638"/>
              <a:gd name="T51" fmla="*/ 28106532 h 1194"/>
              <a:gd name="T52" fmla="*/ 17380388 w 638"/>
              <a:gd name="T53" fmla="*/ 10439416 h 1194"/>
              <a:gd name="T54" fmla="*/ 8989629 w 638"/>
              <a:gd name="T55" fmla="*/ 4015091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800" dirty="0"/>
          </a:p>
        </p:txBody>
      </p:sp>
      <p:sp>
        <p:nvSpPr>
          <p:cNvPr id="3075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135148455 w 448"/>
              <a:gd name="T1" fmla="*/ 73274220 h 372"/>
              <a:gd name="T2" fmla="*/ 117048068 w 448"/>
              <a:gd name="T3" fmla="*/ 59486151 h 372"/>
              <a:gd name="T4" fmla="*/ 84467922 w 448"/>
              <a:gd name="T5" fmla="*/ 40970541 h 372"/>
              <a:gd name="T6" fmla="*/ 63351079 w 448"/>
              <a:gd name="T7" fmla="*/ 27970248 h 372"/>
              <a:gd name="T8" fmla="*/ 42233686 w 448"/>
              <a:gd name="T9" fmla="*/ 18515610 h 372"/>
              <a:gd name="T10" fmla="*/ 19307079 w 448"/>
              <a:gd name="T11" fmla="*/ 8666862 h 372"/>
              <a:gd name="T12" fmla="*/ 0 w 448"/>
              <a:gd name="T13" fmla="*/ 0 h 372"/>
              <a:gd name="T14" fmla="*/ 84467922 w 448"/>
              <a:gd name="T15" fmla="*/ 0 h 372"/>
              <a:gd name="T16" fmla="*/ 90501384 w 448"/>
              <a:gd name="T17" fmla="*/ 7090867 h 372"/>
              <a:gd name="T18" fmla="*/ 97741539 w 448"/>
              <a:gd name="T19" fmla="*/ 16151840 h 372"/>
              <a:gd name="T20" fmla="*/ 104378072 w 448"/>
              <a:gd name="T21" fmla="*/ 26394697 h 372"/>
              <a:gd name="T22" fmla="*/ 114031612 w 448"/>
              <a:gd name="T23" fmla="*/ 40576432 h 372"/>
              <a:gd name="T24" fmla="*/ 123081531 w 448"/>
              <a:gd name="T25" fmla="*/ 52001174 h 372"/>
              <a:gd name="T26" fmla="*/ 130925306 w 448"/>
              <a:gd name="T27" fmla="*/ 65789243 h 372"/>
              <a:gd name="T28" fmla="*/ 135148455 w 448"/>
              <a:gd name="T29" fmla="*/ 73274220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800" dirty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1" y="6350001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B0AB8176-60FF-4656-A72A-491ECDA22C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37734" y="6356351"/>
            <a:ext cx="7609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8706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  <p:sldLayoutId id="2147483681" r:id="rId4"/>
    <p:sldLayoutId id="2147483682" r:id="rId5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coftc.org/news/recoftc-announces-new-forest-landscape-restoration-flr-initiatives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ACC1F2-091C-46DA-B8BC-A6737C39B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463" y="1"/>
            <a:ext cx="10583536" cy="36237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0D84A0-F835-495E-8154-37A71FF102B1}"/>
              </a:ext>
            </a:extLst>
          </p:cNvPr>
          <p:cNvSpPr/>
          <p:nvPr/>
        </p:nvSpPr>
        <p:spPr>
          <a:xfrm>
            <a:off x="0" y="3602136"/>
            <a:ext cx="12192000" cy="2864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9FD63-6F47-4C9B-BA9E-C1512CF10AB7}"/>
              </a:ext>
            </a:extLst>
          </p:cNvPr>
          <p:cNvSpPr txBox="1"/>
          <p:nvPr/>
        </p:nvSpPr>
        <p:spPr>
          <a:xfrm>
            <a:off x="0" y="3888575"/>
            <a:ext cx="12191999" cy="296942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7D45C-2AAD-46CD-A856-A9C7AFCEF8A9}"/>
              </a:ext>
            </a:extLst>
          </p:cNvPr>
          <p:cNvSpPr txBox="1"/>
          <p:nvPr/>
        </p:nvSpPr>
        <p:spPr>
          <a:xfrm>
            <a:off x="914400" y="3974340"/>
            <a:ext cx="11209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Andes" pitchFamily="50" charset="0"/>
              </a:rPr>
              <a:t>Managing Forest Fires - Lessons Learned and Good Practices India and Kazakhstan</a:t>
            </a:r>
          </a:p>
          <a:p>
            <a:pPr algn="r"/>
            <a:endParaRPr lang="en-US" sz="3200" b="1" dirty="0">
              <a:solidFill>
                <a:schemeClr val="bg1"/>
              </a:solidFill>
              <a:latin typeface="Andes" pitchFamily="50" charset="0"/>
            </a:endParaRP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Andes" pitchFamily="50" charset="0"/>
              </a:rPr>
              <a:t>Andrea Kutter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Andes" pitchFamily="50" charset="0"/>
              </a:rPr>
              <a:t>Sr. Natural Resources Management Specialist</a:t>
            </a:r>
          </a:p>
          <a:p>
            <a:pPr algn="r"/>
            <a:endParaRPr lang="en-US" sz="4000" b="1" dirty="0">
              <a:solidFill>
                <a:schemeClr val="bg1"/>
              </a:solidFill>
              <a:latin typeface="Andes" pitchFamily="50" charset="0"/>
            </a:endParaRPr>
          </a:p>
        </p:txBody>
      </p:sp>
      <p:sp>
        <p:nvSpPr>
          <p:cNvPr id="16" name="Date Placeholder 9">
            <a:extLst>
              <a:ext uri="{FF2B5EF4-FFF2-40B4-BE49-F238E27FC236}">
                <a16:creationId xmlns:a16="http://schemas.microsoft.com/office/drawing/2014/main" id="{586C972A-E1AF-4210-BE12-A54CFD28DF92}"/>
              </a:ext>
            </a:extLst>
          </p:cNvPr>
          <p:cNvSpPr txBox="1">
            <a:spLocks/>
          </p:cNvSpPr>
          <p:nvPr/>
        </p:nvSpPr>
        <p:spPr bwMode="auto">
          <a:xfrm>
            <a:off x="10647554" y="6401135"/>
            <a:ext cx="1578414" cy="37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600" b="1"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+mn-cs"/>
              </a:defRPr>
            </a:lvl1pPr>
            <a:lvl2pPr marL="742950" indent="-285750" algn="l" defTabSz="914400" rtl="0" eaLnBrk="0" latinLnBrk="0" hangingPunct="0">
              <a:defRPr sz="1600" b="1"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+mn-cs"/>
              </a:defRPr>
            </a:lvl2pPr>
            <a:lvl3pPr marL="1143000" indent="-228600" algn="l" defTabSz="914400" rtl="0" eaLnBrk="0" latinLnBrk="0" hangingPunct="0">
              <a:defRPr sz="1600" b="1"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+mn-cs"/>
              </a:defRPr>
            </a:lvl3pPr>
            <a:lvl4pPr marL="1600200" indent="-228600" algn="l" defTabSz="914400" rtl="0" eaLnBrk="0" latinLnBrk="0" hangingPunct="0">
              <a:defRPr sz="1600" b="1"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+mn-cs"/>
              </a:defRPr>
            </a:lvl4pPr>
            <a:lvl5pPr marL="2057400" indent="-228600" algn="l" defTabSz="914400" rtl="0" eaLnBrk="0" latinLnBrk="0" hangingPunct="0">
              <a:defRPr sz="1600" b="1"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ndes" pitchFamily="50" charset="0"/>
                <a:cs typeface="Arial" pitchFamily="34" charset="0"/>
              </a:rPr>
              <a:t>May 27, 2021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53A006-0A6C-4675-A950-3099F86CE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2" y="6038603"/>
            <a:ext cx="3066294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4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1EE10F-FD19-4C0C-AD86-C93EB35CECE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96" y="1789569"/>
            <a:ext cx="4960781" cy="38538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6E2A3-BA73-4B01-ACB6-DA446A6AB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970" y="1947725"/>
            <a:ext cx="5034297" cy="3605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755A52-1DF7-4432-996A-B1C27D7F0209}"/>
              </a:ext>
            </a:extLst>
          </p:cNvPr>
          <p:cNvSpPr txBox="1"/>
          <p:nvPr/>
        </p:nvSpPr>
        <p:spPr>
          <a:xfrm>
            <a:off x="748145" y="1444611"/>
            <a:ext cx="236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Fire line Maintenance?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BFEDD-5255-47F3-9394-3184AD6FC7DE}"/>
              </a:ext>
            </a:extLst>
          </p:cNvPr>
          <p:cNvSpPr txBox="1"/>
          <p:nvPr/>
        </p:nvSpPr>
        <p:spPr>
          <a:xfrm>
            <a:off x="6316970" y="1459691"/>
            <a:ext cx="301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Telangana - Fire Risk Zonation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2FFD8D-7C04-45C4-9B89-F788A9BB874B}"/>
              </a:ext>
            </a:extLst>
          </p:cNvPr>
          <p:cNvSpPr txBox="1"/>
          <p:nvPr/>
        </p:nvSpPr>
        <p:spPr>
          <a:xfrm>
            <a:off x="748145" y="5762071"/>
            <a:ext cx="1060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Limited practice of controlled burning, thinning of fuel loads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Early warning and Fire Danger Rating System under preparation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E1B6CCC9-1973-448E-A2F0-87C73CDAB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95" y="-133744"/>
            <a:ext cx="8577741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Prevention not sufficiently emphasized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CC84C-F949-4AAD-9CCB-009159B5D163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India </a:t>
            </a:r>
          </a:p>
        </p:txBody>
      </p:sp>
    </p:spTree>
    <p:extLst>
      <p:ext uri="{BB962C8B-B14F-4D97-AF65-F5344CB8AC3E}">
        <p14:creationId xmlns:p14="http://schemas.microsoft.com/office/powerpoint/2010/main" val="2145079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E32058-391C-460E-A9E9-C5FC0077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563074"/>
            <a:ext cx="5950527" cy="66278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Biggest Challenges to Fire Prevention</a:t>
            </a:r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263D443E-866E-444F-8D73-40A08CDC270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4022" y="1396133"/>
            <a:ext cx="7159686" cy="536643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94112-4233-4D59-A457-E565AF40ECC3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India </a:t>
            </a:r>
          </a:p>
        </p:txBody>
      </p:sp>
    </p:spTree>
    <p:extLst>
      <p:ext uri="{BB962C8B-B14F-4D97-AF65-F5344CB8AC3E}">
        <p14:creationId xmlns:p14="http://schemas.microsoft.com/office/powerpoint/2010/main" val="67007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E32058-391C-460E-A9E9-C5FC0077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76180"/>
            <a:ext cx="10700534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Investing in Fire Detection </a:t>
            </a:r>
            <a:endParaRPr lang="en-US" sz="27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4D7F0-B894-43DE-B8D0-9BFC40FCB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1800920"/>
            <a:ext cx="6857766" cy="505708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India began use in 2004 with impressive impacts on the ground:</a:t>
            </a:r>
          </a:p>
          <a:p>
            <a:pPr marL="0" indent="0">
              <a:buNone/>
            </a:pPr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>
                <a:latin typeface="+mn-lt"/>
              </a:rPr>
              <a:t>Madhya Pradesh – Forest Fire Messaging System (2007)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>
                <a:latin typeface="+mn-lt"/>
              </a:rPr>
              <a:t>Average burnt area has continued to drop to a low of 3.0 hectares in 2019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377ED2-466E-46C2-8470-D48E421FD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733485"/>
              </p:ext>
            </p:extLst>
          </p:nvPr>
        </p:nvGraphicFramePr>
        <p:xfrm>
          <a:off x="1000873" y="3512590"/>
          <a:ext cx="581198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523">
                  <a:extLst>
                    <a:ext uri="{9D8B030D-6E8A-4147-A177-3AD203B41FA5}">
                      <a16:colId xmlns:a16="http://schemas.microsoft.com/office/drawing/2014/main" val="3940501336"/>
                    </a:ext>
                  </a:extLst>
                </a:gridCol>
                <a:gridCol w="1554447">
                  <a:extLst>
                    <a:ext uri="{9D8B030D-6E8A-4147-A177-3AD203B41FA5}">
                      <a16:colId xmlns:a16="http://schemas.microsoft.com/office/drawing/2014/main" val="1208638890"/>
                    </a:ext>
                  </a:extLst>
                </a:gridCol>
                <a:gridCol w="2256011">
                  <a:extLst>
                    <a:ext uri="{9D8B030D-6E8A-4147-A177-3AD203B41FA5}">
                      <a16:colId xmlns:a16="http://schemas.microsoft.com/office/drawing/2014/main" val="1424413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Before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80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to extinguish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11-12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2-4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91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Average area burnt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12.9 hectares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7.1 hectare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7167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FF73566-84C5-41A9-8287-20BCB3F4237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India </a:t>
            </a:r>
          </a:p>
        </p:txBody>
      </p:sp>
      <p:pic>
        <p:nvPicPr>
          <p:cNvPr id="4098" name="Picture 2" descr="Coordinates : A resource on positioning, navigation and beyond » Blog  Archive » Demonstration of forest fire detection and monitoring system in  Nepal">
            <a:extLst>
              <a:ext uri="{FF2B5EF4-FFF2-40B4-BE49-F238E27FC236}">
                <a16:creationId xmlns:a16="http://schemas.microsoft.com/office/drawing/2014/main" id="{C6411DC2-E868-43AB-892E-7FD54DF70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664" y="1436041"/>
            <a:ext cx="4286455" cy="415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617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E32058-391C-460E-A9E9-C5FC0077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76" y="-78007"/>
            <a:ext cx="12723688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Forest fire detection, some challenges remain: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4D7F0-B894-43DE-B8D0-9BFC40FCB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976" y="1493859"/>
            <a:ext cx="4075834" cy="34051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Under-used FSI Alert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AA9EB-5D31-4D91-BB86-B4D9CEBEAF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7" y="2161696"/>
            <a:ext cx="4743450" cy="4500880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D200EC8-650C-4FAC-B860-BED4ED281D07}"/>
              </a:ext>
            </a:extLst>
          </p:cNvPr>
          <p:cNvGrpSpPr/>
          <p:nvPr/>
        </p:nvGrpSpPr>
        <p:grpSpPr>
          <a:xfrm>
            <a:off x="6891820" y="1325563"/>
            <a:ext cx="3088828" cy="4461668"/>
            <a:chOff x="0" y="0"/>
            <a:chExt cx="2190750" cy="37484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1222A5-C799-4070-9A70-2B2C0EFBC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0" y="0"/>
              <a:ext cx="2186940" cy="3305810"/>
            </a:xfrm>
            <a:prstGeom prst="rect">
              <a:avLst/>
            </a:prstGeom>
          </p:spPr>
        </p:pic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D7D40C61-B48E-4D87-9D6C-CD4627CBC6E1}"/>
                </a:ext>
              </a:extLst>
            </p:cNvPr>
            <p:cNvSpPr txBox="1"/>
            <p:nvPr/>
          </p:nvSpPr>
          <p:spPr>
            <a:xfrm>
              <a:off x="0" y="3356610"/>
              <a:ext cx="2186940" cy="39179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Figure 2.7: Unstaffed watchtower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9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Source: Ross Smith, World Bank</a:t>
              </a:r>
              <a:endParaRPr lang="en-US" sz="110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76BA499-565F-455A-B8FF-29265996AC4A}"/>
              </a:ext>
            </a:extLst>
          </p:cNvPr>
          <p:cNvSpPr txBox="1">
            <a:spLocks/>
          </p:cNvSpPr>
          <p:nvPr/>
        </p:nvSpPr>
        <p:spPr>
          <a:xfrm>
            <a:off x="6791217" y="5787231"/>
            <a:ext cx="6164495" cy="595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Ground based system under-resourced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035A89-CA9E-401A-A5DF-5AE710DA0C3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India </a:t>
            </a:r>
          </a:p>
        </p:txBody>
      </p:sp>
      <p:pic>
        <p:nvPicPr>
          <p:cNvPr id="5122" name="Picture 2" descr="PDF) FSI FOREST FIRE ALERT SYSTEM (FAST 3.0) FOREST SURVEY OF INDIA भारतीय  वन सव ण Government of India">
            <a:extLst>
              <a:ext uri="{FF2B5EF4-FFF2-40B4-BE49-F238E27FC236}">
                <a16:creationId xmlns:a16="http://schemas.microsoft.com/office/drawing/2014/main" id="{48A5B448-01F2-462A-975E-8F7FF2D2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36" y="2629923"/>
            <a:ext cx="2073793" cy="305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831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86659A-BB0D-4D5F-9E8B-C825C5498D9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8" y="2649094"/>
            <a:ext cx="4390657" cy="2992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6276B-6707-4F04-A130-1FCDD25432A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0" y="1627979"/>
            <a:ext cx="6872050" cy="5425230"/>
          </a:xfrm>
          <a:prstGeom prst="rect">
            <a:avLst/>
          </a:prstGeom>
          <a:noFill/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35FBB109-8E22-4F01-A7D6-2C9A5BE7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5" y="65118"/>
            <a:ext cx="7754394" cy="115120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Few suppression techniques, many needs…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BC4D7-A107-4B1D-A5AF-9C645ABE7549}"/>
              </a:ext>
            </a:extLst>
          </p:cNvPr>
          <p:cNvSpPr txBox="1"/>
          <p:nvPr/>
        </p:nvSpPr>
        <p:spPr>
          <a:xfrm>
            <a:off x="416068" y="1975328"/>
            <a:ext cx="5639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Principle techniques used to extinguish fires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C6418-5A12-4019-8514-CEB5FFC754B7}"/>
              </a:ext>
            </a:extLst>
          </p:cNvPr>
          <p:cNvSpPr txBox="1"/>
          <p:nvPr/>
        </p:nvSpPr>
        <p:spPr>
          <a:xfrm>
            <a:off x="7512008" y="1203777"/>
            <a:ext cx="3672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Additional equipment needs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E5F411-53E9-41D3-A2B4-1E42748F7C5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India </a:t>
            </a:r>
          </a:p>
        </p:txBody>
      </p:sp>
    </p:spTree>
    <p:extLst>
      <p:ext uri="{BB962C8B-B14F-4D97-AF65-F5344CB8AC3E}">
        <p14:creationId xmlns:p14="http://schemas.microsoft.com/office/powerpoint/2010/main" val="3063914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E32058-391C-460E-A9E9-C5FC0077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21" y="111892"/>
            <a:ext cx="10175697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FSI is experimenting with new techniques in Odisha: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9815CCF-427A-47AE-9481-07D2A7E68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014393"/>
            <a:ext cx="12577369" cy="4731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D0F697-DEBC-4A07-848D-45869FE4503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India </a:t>
            </a:r>
          </a:p>
        </p:txBody>
      </p:sp>
    </p:spTree>
    <p:extLst>
      <p:ext uri="{BB962C8B-B14F-4D97-AF65-F5344CB8AC3E}">
        <p14:creationId xmlns:p14="http://schemas.microsoft.com/office/powerpoint/2010/main" val="473451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E32058-391C-460E-A9E9-C5FC0077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4" y="-59025"/>
            <a:ext cx="8853433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Post-fire Reporting and Rehabilitation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4D7F0-B894-43DE-B8D0-9BFC40FCB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66" y="1744351"/>
            <a:ext cx="5835722" cy="34945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Institutional disincentive to report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Lack of common classification scheme and methodology for assessment of economic costs (including carbon emissions) </a:t>
            </a:r>
          </a:p>
          <a:p>
            <a:pPr>
              <a:spcBef>
                <a:spcPts val="0"/>
              </a:spcBef>
            </a:pPr>
            <a:endParaRPr lang="en-US" sz="24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Limited rehabilitation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A29E07-720C-497D-8F46-A9B34BE91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38318"/>
              </p:ext>
            </p:extLst>
          </p:nvPr>
        </p:nvGraphicFramePr>
        <p:xfrm>
          <a:off x="6883285" y="1607419"/>
          <a:ext cx="4767608" cy="51545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90952">
                  <a:extLst>
                    <a:ext uri="{9D8B030D-6E8A-4147-A177-3AD203B41FA5}">
                      <a16:colId xmlns:a16="http://schemas.microsoft.com/office/drawing/2014/main" val="199719423"/>
                    </a:ext>
                  </a:extLst>
                </a:gridCol>
                <a:gridCol w="2212708">
                  <a:extLst>
                    <a:ext uri="{9D8B030D-6E8A-4147-A177-3AD203B41FA5}">
                      <a16:colId xmlns:a16="http://schemas.microsoft.com/office/drawing/2014/main" val="398669778"/>
                    </a:ext>
                  </a:extLst>
                </a:gridCol>
                <a:gridCol w="1563948">
                  <a:extLst>
                    <a:ext uri="{9D8B030D-6E8A-4147-A177-3AD203B41FA5}">
                      <a16:colId xmlns:a16="http://schemas.microsoft.com/office/drawing/2014/main" val="3627564231"/>
                    </a:ext>
                  </a:extLst>
                </a:gridCol>
              </a:tblGrid>
              <a:tr h="1275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Type of loss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Loss calculation (INR)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Remarks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extLst>
                  <a:ext uri="{0D108BD9-81ED-4DB2-BD59-A6C34878D82A}">
                    <a16:rowId xmlns:a16="http://schemas.microsoft.com/office/drawing/2014/main" val="3406384587"/>
                  </a:ext>
                </a:extLst>
              </a:tr>
              <a:tr h="2615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Plantation areas 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</a:t>
                      </a:r>
                      <a:r>
                        <a:rPr lang="en-US" sz="800" baseline="30000">
                          <a:effectLst/>
                        </a:rPr>
                        <a:t>st</a:t>
                      </a:r>
                      <a:r>
                        <a:rPr lang="en-US" sz="800">
                          <a:effectLst/>
                        </a:rPr>
                        <a:t> year)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Area burnt in ha x plants/ha x% survival rate x cost/plant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extLst>
                  <a:ext uri="{0D108BD9-81ED-4DB2-BD59-A6C34878D82A}">
                    <a16:rowId xmlns:a16="http://schemas.microsoft.com/office/drawing/2014/main" val="233866350"/>
                  </a:ext>
                </a:extLst>
              </a:tr>
              <a:tr h="395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Plantation areas 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</a:t>
                      </a:r>
                      <a:r>
                        <a:rPr lang="en-US" sz="800" baseline="30000">
                          <a:effectLst/>
                        </a:rPr>
                        <a:t>nd</a:t>
                      </a:r>
                      <a:r>
                        <a:rPr lang="en-US" sz="800">
                          <a:effectLst/>
                        </a:rPr>
                        <a:t> – 10</a:t>
                      </a:r>
                      <a:r>
                        <a:rPr lang="en-US" sz="800" baseline="30000">
                          <a:effectLst/>
                        </a:rPr>
                        <a:t>th</a:t>
                      </a:r>
                      <a:r>
                        <a:rPr lang="en-US" sz="800">
                          <a:effectLst/>
                        </a:rPr>
                        <a:t> year)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Total expenditure on plantation up to date, including maintenance x plants burnt x (1 + .10 x years beyond the 1</a:t>
                      </a:r>
                      <a:r>
                        <a:rPr lang="en-US" sz="800" baseline="30000">
                          <a:effectLst/>
                        </a:rPr>
                        <a:t>st</a:t>
                      </a:r>
                      <a:r>
                        <a:rPr lang="en-US" sz="800">
                          <a:effectLst/>
                        </a:rPr>
                        <a:t> year after planting)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extLst>
                  <a:ext uri="{0D108BD9-81ED-4DB2-BD59-A6C34878D82A}">
                    <a16:rowId xmlns:a16="http://schemas.microsoft.com/office/drawing/2014/main" val="3509911994"/>
                  </a:ext>
                </a:extLst>
              </a:tr>
              <a:tr h="5294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Area under natural regeneration (seedling loss)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For fully stocked areas, assessed as for plantations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Loss of natural regenerated seedlings due to fire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extLst>
                  <a:ext uri="{0D108BD9-81ED-4DB2-BD59-A6C34878D82A}">
                    <a16:rowId xmlns:a16="http://schemas.microsoft.com/office/drawing/2014/main" val="4097933648"/>
                  </a:ext>
                </a:extLst>
              </a:tr>
              <a:tr h="5294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Area consisting of pole-stage, middle-age, or mature crop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50% value of dried or salvage trees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Loss is assessed after the rainy season; for salvage timber, royalty is taken as 50% total market value of the tree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extLst>
                  <a:ext uri="{0D108BD9-81ED-4DB2-BD59-A6C34878D82A}">
                    <a16:rowId xmlns:a16="http://schemas.microsoft.com/office/drawing/2014/main" val="1215805309"/>
                  </a:ext>
                </a:extLst>
              </a:tr>
              <a:tr h="1275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Resin blazes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As per royalty rate fixed by the state government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extLst>
                  <a:ext uri="{0D108BD9-81ED-4DB2-BD59-A6C34878D82A}">
                    <a16:rowId xmlns:a16="http://schemas.microsoft.com/office/drawing/2014/main" val="3508193918"/>
                  </a:ext>
                </a:extLst>
              </a:tr>
              <a:tr h="9314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Fodder and grasses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None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Fodder is a renewable resource, so loss is not calculated; grasses are usually cut by right holders before the fire season, so losses are usually not sustained; little fodder/grass production in chir pine forests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extLst>
                  <a:ext uri="{0D108BD9-81ED-4DB2-BD59-A6C34878D82A}">
                    <a16:rowId xmlns:a16="http://schemas.microsoft.com/office/drawing/2014/main" val="1607016125"/>
                  </a:ext>
                </a:extLst>
              </a:tr>
              <a:tr h="5294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Beneficial herbs, shrubs, wild fruits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Loss of harvest equal to area burnt in ha x average annual yield per ha x unit price (according to permit issued in the past or local market prices)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extLst>
                  <a:ext uri="{0D108BD9-81ED-4DB2-BD59-A6C34878D82A}">
                    <a16:rowId xmlns:a16="http://schemas.microsoft.com/office/drawing/2014/main" val="1678928786"/>
                  </a:ext>
                </a:extLst>
              </a:tr>
              <a:tr h="7974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Domestic losses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Not considered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Domestic losses include physical property (structures, livestock, etc.) as well as injuries to people or loss of life; these losses are calculated separately by the revenue department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extLst>
                  <a:ext uri="{0D108BD9-81ED-4DB2-BD59-A6C34878D82A}">
                    <a16:rowId xmlns:a16="http://schemas.microsoft.com/office/drawing/2014/main" val="1438278119"/>
                  </a:ext>
                </a:extLst>
              </a:tr>
              <a:tr h="5294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Fire prevention costs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Expenditures for controlled burning, clearance of fire lines, etc.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Cost is based on average cost in previous years; focus of prevention activities is typically pine forest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extLst>
                  <a:ext uri="{0D108BD9-81ED-4DB2-BD59-A6C34878D82A}">
                    <a16:rowId xmlns:a16="http://schemas.microsoft.com/office/drawing/2014/main" val="1407769964"/>
                  </a:ext>
                </a:extLst>
              </a:tr>
              <a:tr h="395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Other environmental and wildlife losses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Not considered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Difficult to assess due to lack of requisite methodology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26" marR="53026" marT="0" marB="0"/>
                </a:tc>
                <a:extLst>
                  <a:ext uri="{0D108BD9-81ED-4DB2-BD59-A6C34878D82A}">
                    <a16:rowId xmlns:a16="http://schemas.microsoft.com/office/drawing/2014/main" val="314842453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AD19E8-BB49-44B9-9EFD-D31D42D28EFE}"/>
              </a:ext>
            </a:extLst>
          </p:cNvPr>
          <p:cNvSpPr txBox="1"/>
          <p:nvPr/>
        </p:nvSpPr>
        <p:spPr>
          <a:xfrm>
            <a:off x="6811366" y="1268865"/>
            <a:ext cx="4408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Himachal Pradesh – Guidelines for assessing costs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65371-4F9D-4C81-8EC1-7A2E209F349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India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DFDCF52-8A78-427B-8BCD-125F26695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25" y="3848501"/>
            <a:ext cx="2473781" cy="300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mp Fire (2018) - Wikipedia">
            <a:extLst>
              <a:ext uri="{FF2B5EF4-FFF2-40B4-BE49-F238E27FC236}">
                <a16:creationId xmlns:a16="http://schemas.microsoft.com/office/drawing/2014/main" id="{12930E01-490E-4189-BEE3-E58D8EE88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6" y="473558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22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80CE93-7308-4E63-B9A8-B1935201C4F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Investing in India’s Forests and Forest Landscapes</a:t>
            </a:r>
          </a:p>
        </p:txBody>
      </p:sp>
      <p:pic>
        <p:nvPicPr>
          <p:cNvPr id="19460" name="Picture 4" descr="Strengthening Forest Fire Management in India">
            <a:extLst>
              <a:ext uri="{FF2B5EF4-FFF2-40B4-BE49-F238E27FC236}">
                <a16:creationId xmlns:a16="http://schemas.microsoft.com/office/drawing/2014/main" id="{30FEB6B8-3FE9-4EE6-9DF4-A8EC44A76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748" y="1694813"/>
            <a:ext cx="2843744" cy="368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A1120F-6904-4113-B3C7-8D7D2BBC40AB}"/>
              </a:ext>
            </a:extLst>
          </p:cNvPr>
          <p:cNvSpPr txBox="1"/>
          <p:nvPr/>
        </p:nvSpPr>
        <p:spPr>
          <a:xfrm>
            <a:off x="939181" y="5549710"/>
            <a:ext cx="9639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World Bank and Government of India have now a programmatic long-term forest landscape engagement with analytical work, technical assistance and investment operations</a:t>
            </a:r>
          </a:p>
        </p:txBody>
      </p:sp>
      <p:pic>
        <p:nvPicPr>
          <p:cNvPr id="2050" name="Picture 2" descr="In search of excellence: exemplary forest management in Asia and the Pacific">
            <a:extLst>
              <a:ext uri="{FF2B5EF4-FFF2-40B4-BE49-F238E27FC236}">
                <a16:creationId xmlns:a16="http://schemas.microsoft.com/office/drawing/2014/main" id="{CFE41B6D-67FE-4640-8D8A-7B3603BE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88" y="1694813"/>
            <a:ext cx="5228622" cy="341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137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B9319E3-97E9-44E0-B33B-3BD9B6612F2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Kazakhstan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35A22DC-1DA2-40C2-9BDE-FFFD1AF075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8722" y="1013791"/>
            <a:ext cx="11767930" cy="5327374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</p:txBody>
      </p:sp>
      <p:pic>
        <p:nvPicPr>
          <p:cNvPr id="12290" name="Picture 2" descr="Kazakhstan: Overview on Forest Fires in Kazakhstan (will be published in  IFFN No. 22 – January 2000) – GFMC">
            <a:extLst>
              <a:ext uri="{FF2B5EF4-FFF2-40B4-BE49-F238E27FC236}">
                <a16:creationId xmlns:a16="http://schemas.microsoft.com/office/drawing/2014/main" id="{7F20D1EA-D8F6-42AF-AB35-23E4D2F88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0" y="1584232"/>
            <a:ext cx="72580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orest fires in Kazakhstan have spread to the city | Move 2 Turkey">
            <a:extLst>
              <a:ext uri="{FF2B5EF4-FFF2-40B4-BE49-F238E27FC236}">
                <a16:creationId xmlns:a16="http://schemas.microsoft.com/office/drawing/2014/main" id="{48FC884C-30FF-440F-BAC7-46D4C4784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34" y="3631717"/>
            <a:ext cx="3510960" cy="199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AO, UNECE support Kazakhstan in developing a master plan for the forest  sector">
            <a:extLst>
              <a:ext uri="{FF2B5EF4-FFF2-40B4-BE49-F238E27FC236}">
                <a16:creationId xmlns:a16="http://schemas.microsoft.com/office/drawing/2014/main" id="{0C884D88-8301-440C-8A56-7643B3444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77" y="1306959"/>
            <a:ext cx="3510960" cy="19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95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263472" y="960896"/>
            <a:ext cx="7299702" cy="5594888"/>
          </a:xfrm>
          <a:ln>
            <a:solidFill>
              <a:schemeClr val="accent2"/>
            </a:solidFill>
          </a:ln>
        </p:spPr>
        <p:txBody>
          <a:bodyPr vert="horz" lIns="144000" tIns="140400" rIns="144000" bIns="93600">
            <a:normAutofit lnSpcReduction="10000"/>
          </a:bodyPr>
          <a:lstStyle/>
          <a:p>
            <a:pPr lvl="2">
              <a:spcBef>
                <a:spcPts val="0"/>
              </a:spcBef>
            </a:pPr>
            <a:r>
              <a:rPr lang="en-US" dirty="0">
                <a:latin typeface="+mn-lt"/>
              </a:rPr>
              <a:t>The climate of Kazakhstan is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extremely continental</a:t>
            </a:r>
            <a:r>
              <a:rPr lang="en-US" dirty="0">
                <a:latin typeface="+mn-lt"/>
              </a:rPr>
              <a:t>: dry and hot summers; dusty storms and dry winds are very common. </a:t>
            </a:r>
          </a:p>
          <a:p>
            <a:pPr lvl="2">
              <a:spcBef>
                <a:spcPts val="1200"/>
              </a:spcBef>
            </a:pPr>
            <a:r>
              <a:rPr lang="en-US" dirty="0">
                <a:latin typeface="+mn-lt"/>
              </a:rPr>
              <a:t>Struggle with fires is hampered because of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inaccessibility</a:t>
            </a:r>
            <a:r>
              <a:rPr lang="en-US" dirty="0">
                <a:latin typeface="+mn-lt"/>
              </a:rPr>
              <a:t> of wood sites. </a:t>
            </a:r>
          </a:p>
          <a:p>
            <a:pPr lvl="2">
              <a:spcBef>
                <a:spcPts val="1200"/>
              </a:spcBef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Fire hazard and flammability </a:t>
            </a:r>
            <a:r>
              <a:rPr lang="en-US" dirty="0">
                <a:latin typeface="+mn-lt"/>
              </a:rPr>
              <a:t>are highest in the following forest types: very dry stony-rocky pine forests, dry stony lichen-pine forests, dry cereals-berry pine forest. </a:t>
            </a:r>
          </a:p>
          <a:p>
            <a:pPr lvl="2">
              <a:spcBef>
                <a:spcPts val="1200"/>
              </a:spcBef>
            </a:pPr>
            <a:r>
              <a:rPr lang="en-US" dirty="0">
                <a:latin typeface="+mn-lt"/>
              </a:rPr>
              <a:t>Average annual amount of fires here is about hundred, the average area of one fire is 5.4 ha during an average fire season. </a:t>
            </a:r>
          </a:p>
          <a:p>
            <a:pPr lvl="2">
              <a:spcBef>
                <a:spcPts val="1200"/>
              </a:spcBef>
            </a:pPr>
            <a:r>
              <a:rPr lang="en-US" dirty="0">
                <a:latin typeface="+mn-lt"/>
              </a:rPr>
              <a:t>60% fires caused by humans:  violation of the fire prevention rules (incl. camping sites) and by the local population (see Tab.4). Lightning represents only a minor fraction of all fire starts. </a:t>
            </a:r>
          </a:p>
          <a:p>
            <a:pPr lvl="2">
              <a:spcBef>
                <a:spcPts val="1200"/>
              </a:spcBef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High flammability</a:t>
            </a:r>
            <a:r>
              <a:rPr lang="en-US" dirty="0">
                <a:latin typeface="+mn-lt"/>
              </a:rPr>
              <a:t>: coniferous stands, wood combustible materials </a:t>
            </a:r>
          </a:p>
          <a:p>
            <a:pPr lvl="2">
              <a:spcBef>
                <a:spcPts val="1200"/>
              </a:spcBef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Lack of preventive maintenance </a:t>
            </a:r>
            <a:r>
              <a:rPr lang="en-US" dirty="0">
                <a:latin typeface="+mn-lt"/>
              </a:rPr>
              <a:t>of fires and regulating recreational activities.</a:t>
            </a:r>
          </a:p>
          <a:p>
            <a:pPr marL="1173163" lvl="3" indent="-457200">
              <a:buFontTx/>
              <a:buChar char="-"/>
            </a:pPr>
            <a:endParaRPr lang="en-US" dirty="0"/>
          </a:p>
          <a:p>
            <a:pPr marL="1173163" lvl="3" indent="-457200">
              <a:buFontTx/>
              <a:buChar char="-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4284C-3F09-48D1-B0A6-311DC7BC0AC3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Kazakhstan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B6F6D-430E-41F7-A6AD-3EC8EB7E6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612" y="728422"/>
            <a:ext cx="3782051" cy="3560735"/>
          </a:xfrm>
          <a:prstGeom prst="rect">
            <a:avLst/>
          </a:prstGeom>
        </p:spPr>
      </p:pic>
      <p:pic>
        <p:nvPicPr>
          <p:cNvPr id="17410" name="Picture 2" descr="Fires in Kazakhstan">
            <a:extLst>
              <a:ext uri="{FF2B5EF4-FFF2-40B4-BE49-F238E27FC236}">
                <a16:creationId xmlns:a16="http://schemas.microsoft.com/office/drawing/2014/main" id="{55CE09D6-6D62-4A0B-9E2B-60587C01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12" y="4432804"/>
            <a:ext cx="3700246" cy="228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32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B9319E3-97E9-44E0-B33B-3BD9B6612F2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35A22DC-1DA2-40C2-9BDE-FFFD1AF075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8722" y="1013791"/>
            <a:ext cx="11767930" cy="5736330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Forest Fires and Sustainable Forest Management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Lessons Learned: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India Experience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Kazakhstan Experience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Considerations for the Government of Algeria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0E6E1-CC78-47D4-BFA6-7C5BE42B8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419" y="1198726"/>
            <a:ext cx="3121877" cy="3393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1D4250-E152-4B33-9A19-7A51361DA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845" y="3943044"/>
            <a:ext cx="2955533" cy="587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2AE4CD-2E2C-4A0E-A13C-E0F0A3BFD903}"/>
              </a:ext>
            </a:extLst>
          </p:cNvPr>
          <p:cNvSpPr txBox="1"/>
          <p:nvPr/>
        </p:nvSpPr>
        <p:spPr>
          <a:xfrm>
            <a:off x="8548419" y="3594526"/>
            <a:ext cx="115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Drought Risk</a:t>
            </a:r>
          </a:p>
        </p:txBody>
      </p:sp>
      <p:pic>
        <p:nvPicPr>
          <p:cNvPr id="13314" name="Picture 2" descr="Walks &amp; Hikes in the Central Cederberg | Cederberg | Western Cape">
            <a:extLst>
              <a:ext uri="{FF2B5EF4-FFF2-40B4-BE49-F238E27FC236}">
                <a16:creationId xmlns:a16="http://schemas.microsoft.com/office/drawing/2014/main" id="{C2458EDF-7F42-453D-B0A8-0842E7276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36" y="4686007"/>
            <a:ext cx="240982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uchu thieves may have started fire in Cederberg - PressReader">
            <a:extLst>
              <a:ext uri="{FF2B5EF4-FFF2-40B4-BE49-F238E27FC236}">
                <a16:creationId xmlns:a16="http://schemas.microsoft.com/office/drawing/2014/main" id="{5427C36C-9227-496B-8CFB-7A953D2E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45" y="4933657"/>
            <a:ext cx="27813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lgeria: Maps of summer 2012 wildfires available | UN-SPIDER Knowledge  Portal">
            <a:extLst>
              <a:ext uri="{FF2B5EF4-FFF2-40B4-BE49-F238E27FC236}">
                <a16:creationId xmlns:a16="http://schemas.microsoft.com/office/drawing/2014/main" id="{2F4B35B1-EAA4-4B07-805B-99DB6E5D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5" y="4466985"/>
            <a:ext cx="4794607" cy="211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515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263472" y="836908"/>
            <a:ext cx="11670224" cy="5734373"/>
          </a:xfrm>
          <a:ln>
            <a:solidFill>
              <a:schemeClr val="accent2"/>
            </a:solidFill>
          </a:ln>
        </p:spPr>
        <p:txBody>
          <a:bodyPr vert="horz" lIns="144000" tIns="140400" rIns="144000" bIns="93600"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B050"/>
                </a:solidFill>
                <a:latin typeface="+mn-lt"/>
              </a:rPr>
              <a:t>Forest Protection and Reforestation Project ($64million)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latin typeface="+mn-lt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latin typeface="+mn-lt"/>
              </a:rPr>
              <a:t>Project objective: to develop cost effective and sustainable environmental rehabilitation and management of forest lands and associated rangelands.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latin typeface="+mn-lt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latin typeface="+mn-lt"/>
              </a:rPr>
              <a:t>Interventions related to fire management: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latin typeface="+mn-lt"/>
              </a:rPr>
              <a:t>Development and implementation of improved forest fire management of 642,000 ha through: </a:t>
            </a:r>
          </a:p>
          <a:p>
            <a:pPr marL="571500" indent="-571500">
              <a:spcBef>
                <a:spcPts val="1200"/>
              </a:spcBef>
              <a:buAutoNum type="romanLcParenBoth"/>
            </a:pPr>
            <a:r>
              <a:rPr lang="en-US" sz="4000" dirty="0">
                <a:latin typeface="+mn-lt"/>
              </a:rPr>
              <a:t>information, consultation, and training support to further strengthen the fire management strategy, </a:t>
            </a:r>
          </a:p>
          <a:p>
            <a:pPr marL="571500" indent="-571500">
              <a:spcBef>
                <a:spcPts val="1200"/>
              </a:spcBef>
              <a:buAutoNum type="romanLcParenBoth"/>
            </a:pPr>
            <a:r>
              <a:rPr lang="en-US" sz="4000" dirty="0">
                <a:latin typeface="+mn-lt"/>
              </a:rPr>
              <a:t>improved facilities for fire prevention and detection, including lookout towers, communications equipment, and rejuvenation of the firebreak network, and</a:t>
            </a:r>
          </a:p>
          <a:p>
            <a:pPr marL="571500" indent="-571500">
              <a:spcBef>
                <a:spcPts val="1200"/>
              </a:spcBef>
              <a:buAutoNum type="romanLcParenBoth"/>
            </a:pPr>
            <a:r>
              <a:rPr lang="en-US" sz="4000" dirty="0">
                <a:latin typeface="+mn-lt"/>
              </a:rPr>
              <a:t>improved facilities for fire suppression including road rehabilitation, fire station equipment, and fast-attack vehicles.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latin typeface="+mn-lt"/>
              </a:rPr>
              <a:t>Other:  Program of thinning and clearing, vehicles for more effective patrolling to reduce illegal activities, and capacity building in integrated pest management. </a:t>
            </a:r>
          </a:p>
          <a:p>
            <a:pPr marL="1173163" lvl="3" indent="-457200">
              <a:buFontTx/>
              <a:buChar char="-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C10CA-FD8B-4E31-8B90-4CC4F931C2F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Kazakhstan</a:t>
            </a:r>
          </a:p>
        </p:txBody>
      </p:sp>
    </p:spTree>
    <p:extLst>
      <p:ext uri="{BB962C8B-B14F-4D97-AF65-F5344CB8AC3E}">
        <p14:creationId xmlns:p14="http://schemas.microsoft.com/office/powerpoint/2010/main" val="555512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79209" y="878945"/>
            <a:ext cx="4731861" cy="2973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4840" y="959160"/>
            <a:ext cx="4731858" cy="2813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6061" y="3147594"/>
            <a:ext cx="5416062" cy="3710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68694" y="517212"/>
            <a:ext cx="4731861" cy="3697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076" y="4632694"/>
            <a:ext cx="4897985" cy="232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03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D0403974-21D8-4731-9D42-070E497A6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22" y="4408084"/>
            <a:ext cx="4530671" cy="198216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263472" y="836908"/>
            <a:ext cx="11670224" cy="5734373"/>
          </a:xfrm>
          <a:ln>
            <a:solidFill>
              <a:schemeClr val="accent2"/>
            </a:solidFill>
          </a:ln>
        </p:spPr>
        <p:txBody>
          <a:bodyPr vert="horz" lIns="144000" tIns="140400" rIns="144000" bIns="93600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latin typeface="+mn-lt"/>
              </a:rPr>
              <a:t>Forest Protection and Reforestation Project ($64million)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1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+mn-lt"/>
              </a:rPr>
              <a:t>Results:</a:t>
            </a:r>
          </a:p>
          <a:p>
            <a:pPr lvl="2">
              <a:spcBef>
                <a:spcPts val="1200"/>
              </a:spcBef>
            </a:pPr>
            <a:r>
              <a:rPr lang="en-US" sz="2400" dirty="0">
                <a:latin typeface="+mn-lt"/>
              </a:rPr>
              <a:t>Optical sensors detect fires ~ 15 mins sooner than human operators</a:t>
            </a:r>
          </a:p>
          <a:p>
            <a:pPr lvl="2">
              <a:spcBef>
                <a:spcPts val="1200"/>
              </a:spcBef>
            </a:pPr>
            <a:r>
              <a:rPr lang="en-US" sz="2400" dirty="0">
                <a:latin typeface="+mn-lt"/>
              </a:rPr>
              <a:t>20% less fires over all</a:t>
            </a:r>
          </a:p>
          <a:p>
            <a:pPr lvl="2">
              <a:spcBef>
                <a:spcPts val="1200"/>
              </a:spcBef>
            </a:pPr>
            <a:r>
              <a:rPr lang="en-US" sz="2400" dirty="0">
                <a:latin typeface="+mn-lt"/>
              </a:rPr>
              <a:t>Fires caused by humans dropped from 60 to 35%</a:t>
            </a:r>
          </a:p>
          <a:p>
            <a:pPr lvl="2">
              <a:spcBef>
                <a:spcPts val="1200"/>
              </a:spcBef>
            </a:pPr>
            <a:r>
              <a:rPr lang="en-US" sz="2400" dirty="0">
                <a:latin typeface="+mn-lt"/>
              </a:rPr>
              <a:t>Average fire size dropped from 23.7 ha before installation to 1.7 ha</a:t>
            </a:r>
          </a:p>
          <a:p>
            <a:pPr marL="0" lvl="2" indent="0">
              <a:spcBef>
                <a:spcPts val="1200"/>
              </a:spcBef>
              <a:buNone/>
            </a:pPr>
            <a:endParaRPr lang="en-US" sz="2400" dirty="0">
              <a:latin typeface="+mn-lt"/>
            </a:endParaRPr>
          </a:p>
          <a:p>
            <a:pPr marL="0" lvl="2" indent="0">
              <a:spcBef>
                <a:spcPts val="1200"/>
              </a:spcBef>
              <a:buNone/>
            </a:pPr>
            <a:r>
              <a:rPr lang="en-US" sz="2400" dirty="0">
                <a:latin typeface="+mn-lt"/>
              </a:rPr>
              <a:t>Follow on Project Requested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latin typeface="+mn-lt"/>
            </a:endParaRPr>
          </a:p>
          <a:p>
            <a:pPr marL="1173163" lvl="3" indent="-457200">
              <a:buFontTx/>
              <a:buChar char="-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C10CA-FD8B-4E31-8B90-4CC4F931C2F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Kazakhstan</a:t>
            </a:r>
          </a:p>
        </p:txBody>
      </p:sp>
    </p:spTree>
    <p:extLst>
      <p:ext uri="{BB962C8B-B14F-4D97-AF65-F5344CB8AC3E}">
        <p14:creationId xmlns:p14="http://schemas.microsoft.com/office/powerpoint/2010/main" val="1385469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ederal wildfire policy and the legacy of suppression - Headwaters Economics">
            <a:extLst>
              <a:ext uri="{FF2B5EF4-FFF2-40B4-BE49-F238E27FC236}">
                <a16:creationId xmlns:a16="http://schemas.microsoft.com/office/drawing/2014/main" id="{3BF34A6C-7417-45D0-8D5A-4BCB9D2C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64" y="867905"/>
            <a:ext cx="3949361" cy="370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174F1-3E92-41DC-BADE-B24345D9B12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Recommendations</a:t>
            </a:r>
          </a:p>
        </p:txBody>
      </p:sp>
      <p:pic>
        <p:nvPicPr>
          <p:cNvPr id="1030" name="Picture 6" descr="Algeria | Profor">
            <a:extLst>
              <a:ext uri="{FF2B5EF4-FFF2-40B4-BE49-F238E27FC236}">
                <a16:creationId xmlns:a16="http://schemas.microsoft.com/office/drawing/2014/main" id="{C8827C8E-FDB2-418A-B7F8-1816FF49A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398" y="1704813"/>
            <a:ext cx="3417368" cy="227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verview of the global forest industry in Q3/2017 - Timber Industry News">
            <a:extLst>
              <a:ext uri="{FF2B5EF4-FFF2-40B4-BE49-F238E27FC236}">
                <a16:creationId xmlns:a16="http://schemas.microsoft.com/office/drawing/2014/main" id="{9F22E348-561A-4F51-BEBC-441429232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509" y="4424955"/>
            <a:ext cx="2878730" cy="19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Atlas Cedar Tree: Preserving Algeria's Precious Ecological Heritage –  WILD Magazine">
            <a:extLst>
              <a:ext uri="{FF2B5EF4-FFF2-40B4-BE49-F238E27FC236}">
                <a16:creationId xmlns:a16="http://schemas.microsoft.com/office/drawing/2014/main" id="{6E490B55-8E36-4C07-A6B4-4EAC9769A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77" y="1288845"/>
            <a:ext cx="3671972" cy="177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odiversity - Wikipedia">
            <a:extLst>
              <a:ext uri="{FF2B5EF4-FFF2-40B4-BE49-F238E27FC236}">
                <a16:creationId xmlns:a16="http://schemas.microsoft.com/office/drawing/2014/main" id="{2873320A-26CA-472B-A0CC-CE4D7DBB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77" y="3429001"/>
            <a:ext cx="1847849" cy="24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lgeria | African Bird Club">
            <a:extLst>
              <a:ext uri="{FF2B5EF4-FFF2-40B4-BE49-F238E27FC236}">
                <a16:creationId xmlns:a16="http://schemas.microsoft.com/office/drawing/2014/main" id="{407160A2-6D23-4BFE-BC11-F65071C8E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19" y="4772039"/>
            <a:ext cx="2337271" cy="17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lgeria declares land and space war on forest fires | Atalayar - Las claves  del mundo en tus manos">
            <a:extLst>
              <a:ext uri="{FF2B5EF4-FFF2-40B4-BE49-F238E27FC236}">
                <a16:creationId xmlns:a16="http://schemas.microsoft.com/office/drawing/2014/main" id="{F6C469B4-50E2-4434-B46F-D3D6C133D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95" y="4686181"/>
            <a:ext cx="25812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98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B9319E3-97E9-44E0-B33B-3BD9B6612F26}"/>
              </a:ext>
            </a:extLst>
          </p:cNvPr>
          <p:cNvSpPr txBox="1"/>
          <p:nvPr/>
        </p:nvSpPr>
        <p:spPr>
          <a:xfrm>
            <a:off x="12779" y="0"/>
            <a:ext cx="12192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Integrating Fire Management with Sustainable Forest Management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35A22DC-1DA2-40C2-9BDE-FFFD1AF075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035" y="1258720"/>
            <a:ext cx="11767930" cy="5327374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8C00EBF-1C4E-40E4-89B7-031D51CE0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984" y="1692237"/>
            <a:ext cx="6166810" cy="4564039"/>
          </a:xfrm>
          <a:prstGeom prst="rect">
            <a:avLst/>
          </a:prstGeom>
        </p:spPr>
      </p:pic>
      <p:pic>
        <p:nvPicPr>
          <p:cNvPr id="6" name="Picture 2" descr="Forest Stewardship - King County">
            <a:extLst>
              <a:ext uri="{FF2B5EF4-FFF2-40B4-BE49-F238E27FC236}">
                <a16:creationId xmlns:a16="http://schemas.microsoft.com/office/drawing/2014/main" id="{2AC94702-16FB-4FA7-859F-1D1FEE46C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759"/>
          <a:stretch/>
        </p:blipFill>
        <p:spPr bwMode="auto">
          <a:xfrm>
            <a:off x="502858" y="1465057"/>
            <a:ext cx="6766683" cy="29712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1ACA9-4EB4-42C4-8F96-42BAF1737439}"/>
              </a:ext>
            </a:extLst>
          </p:cNvPr>
          <p:cNvSpPr/>
          <p:nvPr/>
        </p:nvSpPr>
        <p:spPr>
          <a:xfrm>
            <a:off x="502858" y="3936272"/>
            <a:ext cx="6766683" cy="881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escribed burns, thinning increased forest resiliency during and after  Carlton Complex fire, researchers say - Washington Forest Protection  Association">
            <a:extLst>
              <a:ext uri="{FF2B5EF4-FFF2-40B4-BE49-F238E27FC236}">
                <a16:creationId xmlns:a16="http://schemas.microsoft.com/office/drawing/2014/main" id="{0C8CE4FB-5A71-4F02-9682-BB9DB388D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3697471"/>
            <a:ext cx="6987269" cy="26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ross 2">
            <a:extLst>
              <a:ext uri="{FF2B5EF4-FFF2-40B4-BE49-F238E27FC236}">
                <a16:creationId xmlns:a16="http://schemas.microsoft.com/office/drawing/2014/main" id="{692DF95B-9ADA-41D9-9D21-E3014D2D251E}"/>
              </a:ext>
            </a:extLst>
          </p:cNvPr>
          <p:cNvSpPr/>
          <p:nvPr/>
        </p:nvSpPr>
        <p:spPr>
          <a:xfrm>
            <a:off x="7837714" y="3606713"/>
            <a:ext cx="473529" cy="507272"/>
          </a:xfrm>
          <a:prstGeom prst="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90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EFB75-E8ED-44C5-860A-9C6E6F4B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043" y="5854701"/>
            <a:ext cx="10205357" cy="1003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+mn-lt"/>
              </a:rPr>
              <a:t>Process needs to be open, consultative, time-bound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32A72937-423E-4787-A963-BCB3CCF039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0719575"/>
              </p:ext>
            </p:extLst>
          </p:nvPr>
        </p:nvGraphicFramePr>
        <p:xfrm>
          <a:off x="0" y="1323182"/>
          <a:ext cx="11464637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E02FA18-1A69-48FD-AEDA-0EA2D1FB85ED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Develop a National Forest Fire Prevention and Management Action Plan</a:t>
            </a:r>
          </a:p>
        </p:txBody>
      </p:sp>
    </p:spTree>
    <p:extLst>
      <p:ext uri="{BB962C8B-B14F-4D97-AF65-F5344CB8AC3E}">
        <p14:creationId xmlns:p14="http://schemas.microsoft.com/office/powerpoint/2010/main" val="1389998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EFB75-E8ED-44C5-860A-9C6E6F4B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29339"/>
            <a:ext cx="5922818" cy="379932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3200" dirty="0">
                <a:latin typeface="+mn-lt"/>
              </a:rPr>
              <a:t>Ensure adequate, reliable funding</a:t>
            </a:r>
          </a:p>
          <a:p>
            <a:r>
              <a:rPr lang="en-US" sz="3200" dirty="0">
                <a:latin typeface="+mn-lt"/>
              </a:rPr>
              <a:t> Ensure sufficient workforce by filling vacancies for front line staff</a:t>
            </a:r>
          </a:p>
          <a:p>
            <a:r>
              <a:rPr lang="en-US" sz="3200" dirty="0">
                <a:latin typeface="+mn-lt"/>
              </a:rPr>
              <a:t> Ensure workforce is trained</a:t>
            </a:r>
          </a:p>
          <a:p>
            <a:r>
              <a:rPr lang="en-US" sz="3200" dirty="0">
                <a:latin typeface="+mn-lt"/>
              </a:rPr>
              <a:t> Institute standard management practices, balance prevention, and post-fire reporting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7D6E0-CDDB-41E4-894D-A3CA28B0B20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Invest in Staffing, Capacity and Management Practices</a:t>
            </a:r>
          </a:p>
        </p:txBody>
      </p:sp>
      <p:pic>
        <p:nvPicPr>
          <p:cNvPr id="2050" name="Picture 2" descr="Technical assistance for forest fire management in Algeria : FAO in  Emergencies">
            <a:extLst>
              <a:ext uri="{FF2B5EF4-FFF2-40B4-BE49-F238E27FC236}">
                <a16:creationId xmlns:a16="http://schemas.microsoft.com/office/drawing/2014/main" id="{C8E4E2A6-59BE-43F7-A831-1CE321B6B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783" y="813653"/>
            <a:ext cx="4108015" cy="273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res in Australia, California Strain Shared Firefighting Resources - WSJ">
            <a:extLst>
              <a:ext uri="{FF2B5EF4-FFF2-40B4-BE49-F238E27FC236}">
                <a16:creationId xmlns:a16="http://schemas.microsoft.com/office/drawing/2014/main" id="{52A3139E-1DAD-4710-A8AD-450138C84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882" y="4627755"/>
            <a:ext cx="2069401" cy="20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ips for Landing a Job as a Wildland Firefighter">
            <a:extLst>
              <a:ext uri="{FF2B5EF4-FFF2-40B4-BE49-F238E27FC236}">
                <a16:creationId xmlns:a16="http://schemas.microsoft.com/office/drawing/2014/main" id="{73DB006E-FC80-4D27-B7DB-9FF5EB508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48" y="3776228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506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75B45D-03BD-4147-BABD-D658A3662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96" y="1246911"/>
            <a:ext cx="4800600" cy="5353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D200F4-FE7E-46E7-80CB-2526A4042487}"/>
              </a:ext>
            </a:extLst>
          </p:cNvPr>
          <p:cNvSpPr txBox="1">
            <a:spLocks/>
          </p:cNvSpPr>
          <p:nvPr/>
        </p:nvSpPr>
        <p:spPr>
          <a:xfrm>
            <a:off x="6096000" y="1840636"/>
            <a:ext cx="5839326" cy="1588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Early warning and forest fire detection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Use available technology, including cell phones, social media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Test, experiment and scale up best practices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0F8D0-AF10-49D6-A1A2-4374BE18010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Invest in and Update Technology</a:t>
            </a:r>
          </a:p>
        </p:txBody>
      </p:sp>
      <p:pic>
        <p:nvPicPr>
          <p:cNvPr id="4098" name="Picture 2" descr="The proposed architecture for forest fire detection. | Download Scientific  Diagram">
            <a:extLst>
              <a:ext uri="{FF2B5EF4-FFF2-40B4-BE49-F238E27FC236}">
                <a16:creationId xmlns:a16="http://schemas.microsoft.com/office/drawing/2014/main" id="{A1C4820A-D4E8-4B56-AB6A-9CB2470B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06" y="4393195"/>
            <a:ext cx="4028394" cy="233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552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EFB75-E8ED-44C5-860A-9C6E6F4B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39" y="1057388"/>
            <a:ext cx="6546273" cy="435133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Work with communities to ensure that fire is used in a responsible way while seeking to avoid damaging fires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200" dirty="0">
                <a:latin typeface="+mn-lt"/>
              </a:rPr>
              <a:t>Give communities greater voice in decision-making process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200" dirty="0">
                <a:latin typeface="+mn-lt"/>
              </a:rPr>
              <a:t>Incentivize communities (employment, small cash rewards, public recognition)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CA016-91D7-4F5B-A18E-F96EB2BC9DB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Engage and Incentivize Communities</a:t>
            </a:r>
          </a:p>
        </p:txBody>
      </p:sp>
      <p:pic>
        <p:nvPicPr>
          <p:cNvPr id="5122" name="Picture 2" descr="Empower Forest Communities">
            <a:extLst>
              <a:ext uri="{FF2B5EF4-FFF2-40B4-BE49-F238E27FC236}">
                <a16:creationId xmlns:a16="http://schemas.microsoft.com/office/drawing/2014/main" id="{752A2F49-31E6-4BAE-919C-638C1938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61" y="3799219"/>
            <a:ext cx="3654618" cy="205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lgeria Forest Fires: Campaign Aims To Plant 250,000 Trees">
            <a:extLst>
              <a:ext uri="{FF2B5EF4-FFF2-40B4-BE49-F238E27FC236}">
                <a16:creationId xmlns:a16="http://schemas.microsoft.com/office/drawing/2014/main" id="{E89C3000-E389-437C-8766-473701CF1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669" y="1245054"/>
            <a:ext cx="3639910" cy="21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703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EFB75-E8ED-44C5-860A-9C6E6F4B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71" y="1495342"/>
            <a:ext cx="6640286" cy="435133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National Forest Fire Information Database</a:t>
            </a:r>
          </a:p>
          <a:p>
            <a:r>
              <a:rPr lang="en-US" sz="3200" dirty="0">
                <a:latin typeface="+mn-lt"/>
              </a:rPr>
              <a:t>National research agenda (public institutes and agencies, universities, NGOs)</a:t>
            </a:r>
          </a:p>
          <a:p>
            <a:r>
              <a:rPr lang="en-US" sz="3200" dirty="0">
                <a:latin typeface="+mn-lt"/>
              </a:rPr>
              <a:t>Forum for province-to-province learning</a:t>
            </a:r>
          </a:p>
          <a:p>
            <a:r>
              <a:rPr lang="en-US" sz="3200" dirty="0">
                <a:latin typeface="+mn-lt"/>
              </a:rPr>
              <a:t>Opportunities for South-South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488A5-124E-4380-A1AB-41DAB97EB91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Invest in Data and Information</a:t>
            </a:r>
          </a:p>
        </p:txBody>
      </p:sp>
      <p:pic>
        <p:nvPicPr>
          <p:cNvPr id="6146" name="Picture 2" descr="How to include forest fire spread prediction in the current EFFIS scheme |  Download Scientific Diagram">
            <a:extLst>
              <a:ext uri="{FF2B5EF4-FFF2-40B4-BE49-F238E27FC236}">
                <a16:creationId xmlns:a16="http://schemas.microsoft.com/office/drawing/2014/main" id="{27DCA6E4-0C75-4FB8-98AC-8948133E5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86" y="798738"/>
            <a:ext cx="4682084" cy="30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LGERIA - I'm a citizen, so I have my word to say (Feature… | Flickr">
            <a:extLst>
              <a:ext uri="{FF2B5EF4-FFF2-40B4-BE49-F238E27FC236}">
                <a16:creationId xmlns:a16="http://schemas.microsoft.com/office/drawing/2014/main" id="{2D1FE4E9-032D-4D31-A6E8-7E2DA882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473" y="4234543"/>
            <a:ext cx="354975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7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AD61D1-B8CE-4C55-9527-9A59078ECA9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750" y="1189429"/>
            <a:ext cx="12186250" cy="11310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1328E-D556-47CB-8E8A-156139DC4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E8B6AC-4D49-42C6-BED3-626FC284D920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09840-F594-4DCB-AE46-A1A6D17466A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 Fires – Algeria and Nepal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D6820-D5D4-4FA5-BD07-F4D152F94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02" y="796437"/>
            <a:ext cx="3691595" cy="2768696"/>
          </a:xfrm>
          <a:prstGeom prst="rect">
            <a:avLst/>
          </a:prstGeom>
        </p:spPr>
      </p:pic>
      <p:pic>
        <p:nvPicPr>
          <p:cNvPr id="9" name="Picture 8" descr="A picture containing grass, sky, nature, outdoor&#10;&#10;Description automatically generated">
            <a:extLst>
              <a:ext uri="{FF2B5EF4-FFF2-40B4-BE49-F238E27FC236}">
                <a16:creationId xmlns:a16="http://schemas.microsoft.com/office/drawing/2014/main" id="{185E9A28-90D1-429C-92BC-B323DCACA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3" y="1337230"/>
            <a:ext cx="3947893" cy="2224165"/>
          </a:xfrm>
          <a:prstGeom prst="rect">
            <a:avLst/>
          </a:prstGeom>
        </p:spPr>
      </p:pic>
      <p:pic>
        <p:nvPicPr>
          <p:cNvPr id="11" name="Picture 10" descr="A view of a mountain&#10;&#10;Description automatically generated">
            <a:extLst>
              <a:ext uri="{FF2B5EF4-FFF2-40B4-BE49-F238E27FC236}">
                <a16:creationId xmlns:a16="http://schemas.microsoft.com/office/drawing/2014/main" id="{9F27AC68-E4D5-46A8-B256-58649269E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01061" y="3836917"/>
            <a:ext cx="3713742" cy="21760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716E2D-376D-483E-890C-8D96253D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02" y="3960205"/>
            <a:ext cx="3713742" cy="20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ights halted in Nepal after thick smoke from wildfires reduce visibility  | World News | Zee News">
            <a:extLst>
              <a:ext uri="{FF2B5EF4-FFF2-40B4-BE49-F238E27FC236}">
                <a16:creationId xmlns:a16="http://schemas.microsoft.com/office/drawing/2014/main" id="{117B804A-85ED-4505-BA08-09DCB3A7A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93" y="3943875"/>
            <a:ext cx="3708530" cy="20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geria: Over 18 individuals, involved in departure of forest fires,  arrested by security services | DZ Breaking">
            <a:extLst>
              <a:ext uri="{FF2B5EF4-FFF2-40B4-BE49-F238E27FC236}">
                <a16:creationId xmlns:a16="http://schemas.microsoft.com/office/drawing/2014/main" id="{78179BE3-DE66-4708-9EDD-09DDF564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93" y="1320418"/>
            <a:ext cx="3722082" cy="22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407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ACC1F2-091C-46DA-B8BC-A6737C39B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463" y="1"/>
            <a:ext cx="10583536" cy="36237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0D84A0-F835-495E-8154-37A71FF102B1}"/>
              </a:ext>
            </a:extLst>
          </p:cNvPr>
          <p:cNvSpPr/>
          <p:nvPr/>
        </p:nvSpPr>
        <p:spPr>
          <a:xfrm>
            <a:off x="0" y="3602136"/>
            <a:ext cx="12192000" cy="2864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9FD63-6F47-4C9B-BA9E-C1512CF10AB7}"/>
              </a:ext>
            </a:extLst>
          </p:cNvPr>
          <p:cNvSpPr txBox="1"/>
          <p:nvPr/>
        </p:nvSpPr>
        <p:spPr>
          <a:xfrm>
            <a:off x="0" y="3888575"/>
            <a:ext cx="12191999" cy="296942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7D45C-2AAD-46CD-A856-A9C7AFCEF8A9}"/>
              </a:ext>
            </a:extLst>
          </p:cNvPr>
          <p:cNvSpPr txBox="1"/>
          <p:nvPr/>
        </p:nvSpPr>
        <p:spPr>
          <a:xfrm>
            <a:off x="5082138" y="5019344"/>
            <a:ext cx="4663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ndes" pitchFamily="50" charset="0"/>
              </a:rPr>
              <a:t>Thank You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53A006-0A6C-4675-A950-3099F86CE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2" y="6038603"/>
            <a:ext cx="3066294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04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B9319E3-97E9-44E0-B33B-3BD9B6612F2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Common Features of Forest Fires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35A22DC-1DA2-40C2-9BDE-FFFD1AF075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8722" y="1013791"/>
            <a:ext cx="11767930" cy="5327374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+mn-lt"/>
              </a:rPr>
              <a:t>Forest Fires are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+mn-lt"/>
              </a:rPr>
              <a:t>widespread yet concentrated</a:t>
            </a:r>
            <a:r>
              <a:rPr lang="en-US" dirty="0">
                <a:latin typeface="+mn-lt"/>
              </a:rPr>
              <a:t>, with distinct regional patterns</a:t>
            </a:r>
          </a:p>
          <a:p>
            <a:pPr lvl="1"/>
            <a:r>
              <a:rPr lang="en-US" dirty="0">
                <a:latin typeface="+mn-lt"/>
              </a:rPr>
              <a:t>often a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seasonal phenomenon </a:t>
            </a:r>
            <a:r>
              <a:rPr lang="en-US" dirty="0">
                <a:latin typeface="+mn-lt"/>
              </a:rPr>
              <a:t>linked to high temperatures, drought conditions and high winds</a:t>
            </a:r>
          </a:p>
          <a:p>
            <a:pPr lvl="1"/>
            <a:r>
              <a:rPr lang="en-US" dirty="0">
                <a:latin typeface="+mn-lt"/>
              </a:rPr>
              <a:t>caused by a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combination of natural and social factors</a:t>
            </a:r>
          </a:p>
          <a:p>
            <a:pPr lvl="1"/>
            <a:r>
              <a:rPr lang="en-US" dirty="0">
                <a:latin typeface="+mn-lt"/>
              </a:rPr>
              <a:t>exacerbated by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climate change </a:t>
            </a:r>
          </a:p>
          <a:p>
            <a:pPr lvl="1"/>
            <a:r>
              <a:rPr lang="en-US" dirty="0">
                <a:latin typeface="+mn-lt"/>
              </a:rPr>
              <a:t>leading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cause of forest degradation </a:t>
            </a:r>
            <a:r>
              <a:rPr lang="en-US" dirty="0">
                <a:latin typeface="+mn-lt"/>
              </a:rPr>
              <a:t>in many countries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+mn-lt"/>
              </a:rPr>
              <a:t>costly</a:t>
            </a:r>
            <a:r>
              <a:rPr lang="en-US" dirty="0">
                <a:latin typeface="+mn-lt"/>
              </a:rPr>
              <a:t> to put out (e.g. 2009 Victoria, Australia bushfires: cost $593 million)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+mn-lt"/>
              </a:rPr>
              <a:t>often not considered as part of sustainable forest management </a:t>
            </a:r>
          </a:p>
          <a:p>
            <a:pPr lvl="2"/>
            <a:r>
              <a:rPr lang="en-US" dirty="0">
                <a:latin typeface="+mn-lt"/>
              </a:rPr>
              <a:t>two sides of a coin: have benefits (if managed) and can be disastrous (if not managed)</a:t>
            </a:r>
          </a:p>
          <a:p>
            <a:pPr lvl="1"/>
            <a:endParaRPr lang="en-US" dirty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  <a:p>
            <a:pPr lvl="1"/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D3A6F-E986-471F-9B60-9584E7959A84}"/>
              </a:ext>
            </a:extLst>
          </p:cNvPr>
          <p:cNvPicPr/>
          <p:nvPr/>
        </p:nvPicPr>
        <p:blipFill rotWithShape="1">
          <a:blip r:embed="rId3"/>
          <a:srcRect l="2489" t="292" r="-2489" b="5914"/>
          <a:stretch/>
        </p:blipFill>
        <p:spPr bwMode="auto">
          <a:xfrm>
            <a:off x="9382953" y="4276725"/>
            <a:ext cx="2600325" cy="1986508"/>
          </a:xfrm>
          <a:prstGeom prst="triangl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801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B9319E3-97E9-44E0-B33B-3BD9B6612F2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Forest Fires and Climate Feedback Loop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35A22DC-1DA2-40C2-9BDE-FFFD1AF075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8722" y="845278"/>
            <a:ext cx="11767930" cy="5924901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</p:txBody>
      </p:sp>
      <p:pic>
        <p:nvPicPr>
          <p:cNvPr id="3074" name="Picture 2" descr="What role does climate change play in forest fires? | World Economic Forum">
            <a:extLst>
              <a:ext uri="{FF2B5EF4-FFF2-40B4-BE49-F238E27FC236}">
                <a16:creationId xmlns:a16="http://schemas.microsoft.com/office/drawing/2014/main" id="{79B8388D-0DBE-4A69-AB8B-DB2CCBF96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02" y="975528"/>
            <a:ext cx="5057311" cy="566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ynthetic vulnerability to climate change of the Senalba forest,... |  Download Scientific Diagram">
            <a:extLst>
              <a:ext uri="{FF2B5EF4-FFF2-40B4-BE49-F238E27FC236}">
                <a16:creationId xmlns:a16="http://schemas.microsoft.com/office/drawing/2014/main" id="{CBAABB52-8AB9-44E3-9778-FCCB2ED7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14" y="1608491"/>
            <a:ext cx="4662327" cy="34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5A3872-7155-4D1A-8084-0FDEF20C0673}"/>
              </a:ext>
            </a:extLst>
          </p:cNvPr>
          <p:cNvSpPr txBox="1"/>
          <p:nvPr/>
        </p:nvSpPr>
        <p:spPr>
          <a:xfrm>
            <a:off x="698644" y="5537770"/>
            <a:ext cx="558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Vulnerability to climate change of the </a:t>
            </a:r>
            <a:r>
              <a:rPr lang="en-US" dirty="0" err="1"/>
              <a:t>Senalba</a:t>
            </a:r>
            <a:r>
              <a:rPr lang="en-US" dirty="0"/>
              <a:t> forest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911AFCCD-D2D9-4728-9F74-DA8AB9487216}"/>
              </a:ext>
            </a:extLst>
          </p:cNvPr>
          <p:cNvSpPr/>
          <p:nvPr/>
        </p:nvSpPr>
        <p:spPr>
          <a:xfrm>
            <a:off x="6308333" y="1818526"/>
            <a:ext cx="267128" cy="391445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70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B9319E3-97E9-44E0-B33B-3BD9B6612F2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Impacts of Forest Fires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35A22DC-1DA2-40C2-9BDE-FFFD1AF075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8722" y="1013791"/>
            <a:ext cx="11767930" cy="5627640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CA1923-0E4A-4582-8764-50EC6911FD6B}"/>
              </a:ext>
            </a:extLst>
          </p:cNvPr>
          <p:cNvSpPr txBox="1">
            <a:spLocks/>
          </p:cNvSpPr>
          <p:nvPr/>
        </p:nvSpPr>
        <p:spPr>
          <a:xfrm>
            <a:off x="208722" y="1013790"/>
            <a:ext cx="11761304" cy="5627641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rgbClr val="00B0F0"/>
              </a:buClr>
              <a:buSzPct val="76000"/>
              <a:buFont typeface="Wingdings" panose="05000000000000000000" pitchFamily="2" charset="2"/>
              <a:buChar char="§"/>
              <a:defRPr kumimoji="0" sz="2800" kern="1200">
                <a:solidFill>
                  <a:schemeClr val="tx1"/>
                </a:solidFill>
                <a:latin typeface="Andes ExtraLight" panose="02000000000000000000" pitchFamily="50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anose="05000000000000000000" pitchFamily="2" charset="2"/>
              <a:buChar char="§"/>
              <a:defRPr kumimoji="0" sz="2400" kern="1200">
                <a:solidFill>
                  <a:schemeClr val="tx1"/>
                </a:solidFill>
                <a:latin typeface="Andes ExtraLight" panose="02000000000000000000" pitchFamily="50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anose="05000000000000000000" pitchFamily="2" charset="2"/>
              <a:buChar char="§"/>
              <a:defRPr kumimoji="0" sz="2000" kern="1200">
                <a:solidFill>
                  <a:schemeClr val="tx1"/>
                </a:solidFill>
                <a:latin typeface="Andes ExtraLight" panose="02000000000000000000" pitchFamily="50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rgbClr val="00B0F0"/>
              </a:buClr>
              <a:buSzPct val="70000"/>
              <a:buFont typeface="Wingdings" panose="05000000000000000000" pitchFamily="2" charset="2"/>
              <a:buChar char="§"/>
              <a:defRPr kumimoji="0" sz="1800" kern="1200">
                <a:solidFill>
                  <a:schemeClr val="tx1"/>
                </a:solidFill>
                <a:latin typeface="Andes ExtraLight" panose="02000000000000000000" pitchFamily="50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rgbClr val="00B0F0"/>
              </a:buClr>
              <a:buSzPct val="70000"/>
              <a:buFont typeface="Wingdings" panose="05000000000000000000" pitchFamily="2" charset="2"/>
              <a:buChar char="§"/>
              <a:defRPr kumimoji="0" sz="1600" kern="1200">
                <a:solidFill>
                  <a:schemeClr val="tx1"/>
                </a:solidFill>
                <a:latin typeface="Andes ExtraLight" panose="02000000000000000000" pitchFamily="50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Detailed assessments of 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ecological impacts </a:t>
            </a:r>
            <a:r>
              <a:rPr lang="en-US" dirty="0">
                <a:latin typeface="+mn-lt"/>
              </a:rPr>
              <a:t>of fires and economic losses are limited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Available evidence suggests that most fires are degrading forests, reducing species richness and harming regeneration 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Annual forest fires pose a risk to countries’ policy goal of reducing GHG emissions and enhancing forest carbon sinks (Algeria NDC: afforestation, reforestation and prevention of forest fires as well as improving means to fight them)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Negative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economic impacts </a:t>
            </a:r>
            <a:r>
              <a:rPr lang="en-US" dirty="0">
                <a:latin typeface="+mn-lt"/>
              </a:rPr>
              <a:t>incl. loss of revenue from burned forests (timber and non-timber forest products); loss of ecosystem services; high costs to put out fires and reforest; loss of lives (animals, people)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Social impacts</a:t>
            </a:r>
            <a:r>
              <a:rPr lang="en-US" dirty="0">
                <a:latin typeface="+mn-lt"/>
              </a:rPr>
              <a:t>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health impacts due to poor air quality (PM increase)(smoke-related economic damages: $0.5-1.2million per fire event)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Causes loss and gain of work opportunities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Need for evacuations, loss of homes</a:t>
            </a:r>
          </a:p>
          <a:p>
            <a:endParaRPr lang="en-US" dirty="0"/>
          </a:p>
          <a:p>
            <a:pPr marL="457200" lvl="1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1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D5AF04-A036-45BC-A490-CB8E767141C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Fire-Smart Sustainable Forest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2A7B0-709E-49B7-8E36-E4D458E26E9D}"/>
              </a:ext>
            </a:extLst>
          </p:cNvPr>
          <p:cNvSpPr txBox="1"/>
          <p:nvPr/>
        </p:nvSpPr>
        <p:spPr>
          <a:xfrm>
            <a:off x="234818" y="801152"/>
            <a:ext cx="462094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In fire-dominated ecosystems, sustainable forest management requires simultaneously minimizing the socioeconomic impacts of fire and maximizing its ecological benefits.</a:t>
            </a:r>
          </a:p>
          <a:p>
            <a:endParaRPr lang="en-US" sz="2300" dirty="0"/>
          </a:p>
          <a:p>
            <a:r>
              <a:rPr lang="en-US" sz="2300" dirty="0"/>
              <a:t> A pragmatic approach to addressing these seemingly conflicting objectives is fire-smart forest management. </a:t>
            </a:r>
          </a:p>
          <a:p>
            <a:endParaRPr lang="en-US" sz="2300" dirty="0"/>
          </a:p>
          <a:p>
            <a:r>
              <a:rPr lang="en-US" sz="2300" dirty="0"/>
              <a:t>This involves planning and conducting forest management and fire management activities in a fully integrated manner at both the stand and landscape levels.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65DABE-2645-48EA-9EE5-5229FC66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748" y="1398702"/>
            <a:ext cx="4270107" cy="4696491"/>
          </a:xfrm>
          <a:prstGeom prst="rect">
            <a:avLst/>
          </a:prstGeo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1629002D-77D1-4E95-B9FA-15F7BE9BE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368" y="1902439"/>
            <a:ext cx="5053264" cy="355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65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B9319E3-97E9-44E0-B33B-3BD9B6612F2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Forest Fire Management - Lessons Learned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35A22DC-1DA2-40C2-9BDE-FFFD1AF075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8721" y="1013790"/>
            <a:ext cx="11767930" cy="5327374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600" b="1" dirty="0">
                <a:latin typeface="+mn-lt"/>
              </a:rPr>
              <a:t>Sharing Experiences from India and Kazakhstan</a:t>
            </a:r>
          </a:p>
        </p:txBody>
      </p:sp>
      <p:pic>
        <p:nvPicPr>
          <p:cNvPr id="14338" name="Picture 2" descr="Kazakhstan | BIOFIN">
            <a:extLst>
              <a:ext uri="{FF2B5EF4-FFF2-40B4-BE49-F238E27FC236}">
                <a16:creationId xmlns:a16="http://schemas.microsoft.com/office/drawing/2014/main" id="{572CD006-7E50-45E1-B1D0-11BC097A4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68" y="3429000"/>
            <a:ext cx="5742283" cy="253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ussia Wants To Use A Forest Bigger Than India To Offset Carbon">
            <a:extLst>
              <a:ext uri="{FF2B5EF4-FFF2-40B4-BE49-F238E27FC236}">
                <a16:creationId xmlns:a16="http://schemas.microsoft.com/office/drawing/2014/main" id="{1435CCA8-7A73-46C6-8B0A-DCB7F893A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22" y="3429000"/>
            <a:ext cx="3815246" cy="253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48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B9319E3-97E9-44E0-B33B-3BD9B6612F2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Management – Lessons from India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35A22DC-1DA2-40C2-9BDE-FFFD1AF075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8722" y="770021"/>
            <a:ext cx="11767930" cy="5894250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</p:txBody>
      </p:sp>
      <p:pic>
        <p:nvPicPr>
          <p:cNvPr id="15364" name="Picture 4" descr="Why India and Nepal's forest fires are worrying scientists - BBC News">
            <a:extLst>
              <a:ext uri="{FF2B5EF4-FFF2-40B4-BE49-F238E27FC236}">
                <a16:creationId xmlns:a16="http://schemas.microsoft.com/office/drawing/2014/main" id="{4023960E-D42B-430C-9CFE-01ECF914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84" y="4184092"/>
            <a:ext cx="4096776" cy="229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South Western Ghats montane rain forests - Wikipedia">
            <a:extLst>
              <a:ext uri="{FF2B5EF4-FFF2-40B4-BE49-F238E27FC236}">
                <a16:creationId xmlns:a16="http://schemas.microsoft.com/office/drawing/2014/main" id="{55EC0F2F-659D-4D50-BE4A-EF0D5D1CE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16" y="1003978"/>
            <a:ext cx="4080944" cy="305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s It Time for India to Consider a National Wildfire Policy Framework? -  Answers">
            <a:extLst>
              <a:ext uri="{FF2B5EF4-FFF2-40B4-BE49-F238E27FC236}">
                <a16:creationId xmlns:a16="http://schemas.microsoft.com/office/drawing/2014/main" id="{19CC4732-38AB-42E2-9FF0-C2F9AE88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26" y="869717"/>
            <a:ext cx="4689861" cy="564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847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ll Page Interior">
  <a:themeElements>
    <a:clrScheme name="World Bank Approved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A5157"/>
      </a:accent1>
      <a:accent2>
        <a:srgbClr val="18B844"/>
      </a:accent2>
      <a:accent3>
        <a:srgbClr val="E79B08"/>
      </a:accent3>
      <a:accent4>
        <a:srgbClr val="920016"/>
      </a:accent4>
      <a:accent5>
        <a:srgbClr val="532C63"/>
      </a:accent5>
      <a:accent6>
        <a:srgbClr val="128F9C"/>
      </a:accent6>
      <a:hlink>
        <a:srgbClr val="AF7B05"/>
      </a:hlink>
      <a:folHlink>
        <a:srgbClr val="0B5740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1DA666420C9F47ADFDD4375C63464A" ma:contentTypeVersion="13" ma:contentTypeDescription="Create a new document." ma:contentTypeScope="" ma:versionID="51fda74e5ae943d092380900f060128a">
  <xsd:schema xmlns:xsd="http://www.w3.org/2001/XMLSchema" xmlns:xs="http://www.w3.org/2001/XMLSchema" xmlns:p="http://schemas.microsoft.com/office/2006/metadata/properties" xmlns:ns3="cfe59fd0-c232-4e80-ab72-5aee3f42e462" xmlns:ns4="dee8b2f6-c180-46b3-b09a-9fd979c97af6" targetNamespace="http://schemas.microsoft.com/office/2006/metadata/properties" ma:root="true" ma:fieldsID="9f8cd1cd54d2cdc1724d35c43a55bc14" ns3:_="" ns4:_="">
    <xsd:import namespace="cfe59fd0-c232-4e80-ab72-5aee3f42e462"/>
    <xsd:import namespace="dee8b2f6-c180-46b3-b09a-9fd979c97a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9fd0-c232-4e80-ab72-5aee3f42e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8b2f6-c180-46b3-b09a-9fd979c97a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F57A92-363D-4A20-B235-0B61735E83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0100A6-AFFF-4C75-A439-CB2C7F4E8F6C}">
  <ds:schemaRefs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cfe59fd0-c232-4e80-ab72-5aee3f42e462"/>
    <ds:schemaRef ds:uri="http://schemas.openxmlformats.org/package/2006/metadata/core-properties"/>
    <ds:schemaRef ds:uri="dee8b2f6-c180-46b3-b09a-9fd979c97af6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94D5E34-3921-4DA4-9C10-2A0612A0EC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e59fd0-c232-4e80-ab72-5aee3f42e462"/>
    <ds:schemaRef ds:uri="dee8b2f6-c180-46b3-b09a-9fd979c97a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40745</TotalTime>
  <Words>2067</Words>
  <Application>Microsoft Office PowerPoint</Application>
  <PresentationFormat>Widescreen</PresentationFormat>
  <Paragraphs>271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Andes</vt:lpstr>
      <vt:lpstr>Andes ExtraLight</vt:lpstr>
      <vt:lpstr>Arial</vt:lpstr>
      <vt:lpstr>Calibri</vt:lpstr>
      <vt:lpstr>Gill Sans MT</vt:lpstr>
      <vt:lpstr>Trebuchet MS</vt:lpstr>
      <vt:lpstr>Wingdings</vt:lpstr>
      <vt:lpstr>Wingdings 3</vt:lpstr>
      <vt:lpstr>Origin</vt:lpstr>
      <vt:lpstr>Full Page Interior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Prevention not sufficiently emphasized</vt:lpstr>
      <vt:lpstr>Biggest Challenges to Fire Prevention</vt:lpstr>
      <vt:lpstr>Investing in Fire Detection </vt:lpstr>
      <vt:lpstr>Forest fire detection, some challenges remain:</vt:lpstr>
      <vt:lpstr>Few suppression techniques, many needs… </vt:lpstr>
      <vt:lpstr>FSI is experimenting with new techniques in Odisha:</vt:lpstr>
      <vt:lpstr>Post-fire Reporting and Rehabilitation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Rafael V. Dominguez</dc:creator>
  <cp:lastModifiedBy>Andrea Kutter</cp:lastModifiedBy>
  <cp:revision>1088</cp:revision>
  <cp:lastPrinted>2021-05-26T14:48:29Z</cp:lastPrinted>
  <dcterms:created xsi:type="dcterms:W3CDTF">2016-01-23T22:18:01Z</dcterms:created>
  <dcterms:modified xsi:type="dcterms:W3CDTF">2021-05-27T00:07:23Z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0x010100151DA666420C9F47ADFDD4375C63464A</vt:lpwstr>
  </property>
</Properties>
</file>