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0" r:id="rId4"/>
    <p:sldMasterId id="2147483704" r:id="rId5"/>
    <p:sldMasterId id="2147483713" r:id="rId6"/>
    <p:sldMasterId id="2147483724" r:id="rId7"/>
  </p:sldMasterIdLst>
  <p:notesMasterIdLst>
    <p:notesMasterId r:id="rId132"/>
  </p:notesMasterIdLst>
  <p:sldIdLst>
    <p:sldId id="3509" r:id="rId8"/>
    <p:sldId id="2141411688" r:id="rId9"/>
    <p:sldId id="3639" r:id="rId10"/>
    <p:sldId id="2141411789" r:id="rId11"/>
    <p:sldId id="2141411721" r:id="rId12"/>
    <p:sldId id="673" r:id="rId13"/>
    <p:sldId id="3561" r:id="rId14"/>
    <p:sldId id="3640" r:id="rId15"/>
    <p:sldId id="3641" r:id="rId16"/>
    <p:sldId id="3562" r:id="rId17"/>
    <p:sldId id="3569" r:id="rId18"/>
    <p:sldId id="3525" r:id="rId19"/>
    <p:sldId id="3570" r:id="rId20"/>
    <p:sldId id="3642" r:id="rId21"/>
    <p:sldId id="3566" r:id="rId22"/>
    <p:sldId id="3568" r:id="rId23"/>
    <p:sldId id="3563" r:id="rId24"/>
    <p:sldId id="3526" r:id="rId25"/>
    <p:sldId id="3564" r:id="rId26"/>
    <p:sldId id="3565" r:id="rId27"/>
    <p:sldId id="3598" r:id="rId28"/>
    <p:sldId id="3573" r:id="rId29"/>
    <p:sldId id="2141411820" r:id="rId30"/>
    <p:sldId id="2141411840" r:id="rId31"/>
    <p:sldId id="2141411797" r:id="rId32"/>
    <p:sldId id="3643" r:id="rId33"/>
    <p:sldId id="3510" r:id="rId34"/>
    <p:sldId id="3628" r:id="rId35"/>
    <p:sldId id="3645" r:id="rId36"/>
    <p:sldId id="3520" r:id="rId37"/>
    <p:sldId id="3519" r:id="rId38"/>
    <p:sldId id="3599" r:id="rId39"/>
    <p:sldId id="3521" r:id="rId40"/>
    <p:sldId id="3415" r:id="rId41"/>
    <p:sldId id="690" r:id="rId42"/>
    <p:sldId id="3473" r:id="rId43"/>
    <p:sldId id="3429" r:id="rId44"/>
    <p:sldId id="3629" r:id="rId45"/>
    <p:sldId id="3600" r:id="rId46"/>
    <p:sldId id="3478" r:id="rId47"/>
    <p:sldId id="3507" r:id="rId48"/>
    <p:sldId id="2141411798" r:id="rId49"/>
    <p:sldId id="3646" r:id="rId50"/>
    <p:sldId id="3511" r:id="rId51"/>
    <p:sldId id="3574" r:id="rId52"/>
    <p:sldId id="3577" r:id="rId53"/>
    <p:sldId id="3630" r:id="rId54"/>
    <p:sldId id="3524" r:id="rId55"/>
    <p:sldId id="3606" r:id="rId56"/>
    <p:sldId id="3528" r:id="rId57"/>
    <p:sldId id="3601" r:id="rId58"/>
    <p:sldId id="3602" r:id="rId59"/>
    <p:sldId id="2141411802" r:id="rId60"/>
    <p:sldId id="3512" r:id="rId61"/>
    <p:sldId id="2141411829" r:id="rId62"/>
    <p:sldId id="3590" r:id="rId63"/>
    <p:sldId id="3591" r:id="rId64"/>
    <p:sldId id="3607" r:id="rId65"/>
    <p:sldId id="3652" r:id="rId66"/>
    <p:sldId id="3594" r:id="rId67"/>
    <p:sldId id="3608" r:id="rId68"/>
    <p:sldId id="3654" r:id="rId69"/>
    <p:sldId id="3513" r:id="rId70"/>
    <p:sldId id="3529" r:id="rId71"/>
    <p:sldId id="3610" r:id="rId72"/>
    <p:sldId id="3533" r:id="rId73"/>
    <p:sldId id="3531" r:id="rId74"/>
    <p:sldId id="3582" r:id="rId75"/>
    <p:sldId id="3655" r:id="rId76"/>
    <p:sldId id="3583" r:id="rId77"/>
    <p:sldId id="3656" r:id="rId78"/>
    <p:sldId id="2141411801" r:id="rId79"/>
    <p:sldId id="3657" r:id="rId80"/>
    <p:sldId id="2141411831" r:id="rId81"/>
    <p:sldId id="3662" r:id="rId82"/>
    <p:sldId id="2141411836" r:id="rId83"/>
    <p:sldId id="2141411806" r:id="rId84"/>
    <p:sldId id="2141411809" r:id="rId85"/>
    <p:sldId id="2141411808" r:id="rId86"/>
    <p:sldId id="2141411830" r:id="rId87"/>
    <p:sldId id="3579" r:id="rId88"/>
    <p:sldId id="3581" r:id="rId89"/>
    <p:sldId id="3585" r:id="rId90"/>
    <p:sldId id="3586" r:id="rId91"/>
    <p:sldId id="3612" r:id="rId92"/>
    <p:sldId id="3633" r:id="rId93"/>
    <p:sldId id="3613" r:id="rId94"/>
    <p:sldId id="3634" r:id="rId95"/>
    <p:sldId id="3658" r:id="rId96"/>
    <p:sldId id="3500" r:id="rId97"/>
    <p:sldId id="2141411811" r:id="rId98"/>
    <p:sldId id="3660" r:id="rId99"/>
    <p:sldId id="3659" r:id="rId100"/>
    <p:sldId id="3514" r:id="rId101"/>
    <p:sldId id="3535" r:id="rId102"/>
    <p:sldId id="3622" r:id="rId103"/>
    <p:sldId id="3537" r:id="rId104"/>
    <p:sldId id="3587" r:id="rId105"/>
    <p:sldId id="3516" r:id="rId106"/>
    <p:sldId id="924" r:id="rId107"/>
    <p:sldId id="3623" r:id="rId108"/>
    <p:sldId id="3621" r:id="rId109"/>
    <p:sldId id="2141411813" r:id="rId110"/>
    <p:sldId id="3664" r:id="rId111"/>
    <p:sldId id="3624" r:id="rId112"/>
    <p:sldId id="3539" r:id="rId113"/>
    <p:sldId id="3540" r:id="rId114"/>
    <p:sldId id="3455" r:id="rId115"/>
    <p:sldId id="3625" r:id="rId116"/>
    <p:sldId id="1100" r:id="rId117"/>
    <p:sldId id="3552" r:id="rId118"/>
    <p:sldId id="3626" r:id="rId119"/>
    <p:sldId id="966" r:id="rId120"/>
    <p:sldId id="3461" r:id="rId121"/>
    <p:sldId id="2141411814" r:id="rId122"/>
    <p:sldId id="3492" r:id="rId123"/>
    <p:sldId id="2141411821" r:id="rId124"/>
    <p:sldId id="2141411815" r:id="rId125"/>
    <p:sldId id="3665" r:id="rId126"/>
    <p:sldId id="2141411817" r:id="rId127"/>
    <p:sldId id="2141411818" r:id="rId128"/>
    <p:sldId id="2141411837" r:id="rId129"/>
    <p:sldId id="2141411783" r:id="rId130"/>
    <p:sldId id="2141411838" r:id="rId131"/>
  </p:sldIdLst>
  <p:sldSz cx="12192000" cy="6858000"/>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908D2A-3A82-80BF-C5AC-9981F18A74EB}" name="Lewis W.D. Evans" initials="LWE" userId="S::levans@worldbank.org::17baec8d-fe75-4e55-ab2c-32fd7b0587e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ne Brodie" initials="JB" lastIdx="1" clrIdx="0">
    <p:extLst>
      <p:ext uri="{19B8F6BF-5375-455C-9EA6-DF929625EA0E}">
        <p15:presenceInfo xmlns:p15="http://schemas.microsoft.com/office/powerpoint/2012/main" userId="S-1-5-21-88094858-919529-1617787245-604952" providerId="AD"/>
      </p:ext>
    </p:extLst>
  </p:cmAuthor>
  <p:cmAuthor id="2" name="Christopher Mark Browne" initials="CMB" lastIdx="3" clrIdx="1">
    <p:extLst>
      <p:ext uri="{19B8F6BF-5375-455C-9EA6-DF929625EA0E}">
        <p15:presenceInfo xmlns:p15="http://schemas.microsoft.com/office/powerpoint/2012/main" userId="S-1-5-21-88094858-919529-1617787245-4378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D7A"/>
    <a:srgbClr val="EE8E00"/>
    <a:srgbClr val="00CC66"/>
    <a:srgbClr val="CCFFCC"/>
    <a:srgbClr val="B1ECAC"/>
    <a:srgbClr val="B0E8C3"/>
    <a:srgbClr val="E67208"/>
    <a:srgbClr val="4BD9C1"/>
    <a:srgbClr val="A40052"/>
    <a:srgbClr val="006C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3E4360-8894-488C-9975-12DB970F8A95}" v="1" dt="2023-09-04T15:06:28.6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04" y="32"/>
      </p:cViewPr>
      <p:guideLst/>
    </p:cSldViewPr>
  </p:slideViewPr>
  <p:notesTextViewPr>
    <p:cViewPr>
      <p:scale>
        <a:sx n="1" d="1"/>
        <a:sy n="1" d="1"/>
      </p:scale>
      <p:origin x="0" y="0"/>
    </p:cViewPr>
  </p:notesTextViewPr>
  <p:sorterViewPr>
    <p:cViewPr varScale="1">
      <p:scale>
        <a:sx n="100" d="100"/>
        <a:sy n="100" d="100"/>
      </p:scale>
      <p:origin x="0" y="-3843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microsoft.com/office/2016/11/relationships/changesInfo" Target="changesInfos/changesInfo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slide" Target="slides/slide12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presProps" Target="presProps.xml"/><Relationship Id="rId139" Type="http://schemas.microsoft.com/office/2015/10/relationships/revisionInfo" Target="revisionInfo.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viewProps" Target="viewProp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notesMaster" Target="notesMasters/notesMaster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Cochrane" userId="4a5a2905-6177-478a-bc1d-64618cb688d9" providerId="ADAL" clId="{AA3E4360-8894-488C-9975-12DB970F8A95}"/>
    <pc:docChg chg="undo custSel addSld delSld modSld">
      <pc:chgData name="Andrew Cochrane" userId="4a5a2905-6177-478a-bc1d-64618cb688d9" providerId="ADAL" clId="{AA3E4360-8894-488C-9975-12DB970F8A95}" dt="2023-09-04T15:06:41.970" v="9" actId="47"/>
      <pc:docMkLst>
        <pc:docMk/>
      </pc:docMkLst>
      <pc:sldChg chg="del">
        <pc:chgData name="Andrew Cochrane" userId="4a5a2905-6177-478a-bc1d-64618cb688d9" providerId="ADAL" clId="{AA3E4360-8894-488C-9975-12DB970F8A95}" dt="2023-09-04T15:06:40.150" v="5" actId="47"/>
        <pc:sldMkLst>
          <pc:docMk/>
          <pc:sldMk cId="3688958907" sldId="3647"/>
        </pc:sldMkLst>
      </pc:sldChg>
      <pc:sldChg chg="del">
        <pc:chgData name="Andrew Cochrane" userId="4a5a2905-6177-478a-bc1d-64618cb688d9" providerId="ADAL" clId="{AA3E4360-8894-488C-9975-12DB970F8A95}" dt="2023-09-04T15:06:40.458" v="6" actId="47"/>
        <pc:sldMkLst>
          <pc:docMk/>
          <pc:sldMk cId="974634758" sldId="3661"/>
        </pc:sldMkLst>
      </pc:sldChg>
      <pc:sldChg chg="del">
        <pc:chgData name="Andrew Cochrane" userId="4a5a2905-6177-478a-bc1d-64618cb688d9" providerId="ADAL" clId="{AA3E4360-8894-488C-9975-12DB970F8A95}" dt="2023-09-04T15:05:48.038" v="0" actId="47"/>
        <pc:sldMkLst>
          <pc:docMk/>
          <pc:sldMk cId="2532053701" sldId="2141411805"/>
        </pc:sldMkLst>
      </pc:sldChg>
      <pc:sldChg chg="delSp">
        <pc:chgData name="Andrew Cochrane" userId="4a5a2905-6177-478a-bc1d-64618cb688d9" providerId="ADAL" clId="{AA3E4360-8894-488C-9975-12DB970F8A95}" dt="2023-09-04T15:06:28.624" v="1" actId="478"/>
        <pc:sldMkLst>
          <pc:docMk/>
          <pc:sldMk cId="4275540931" sldId="2141411817"/>
        </pc:sldMkLst>
        <pc:spChg chg="del">
          <ac:chgData name="Andrew Cochrane" userId="4a5a2905-6177-478a-bc1d-64618cb688d9" providerId="ADAL" clId="{AA3E4360-8894-488C-9975-12DB970F8A95}" dt="2023-09-04T15:06:28.624" v="1" actId="478"/>
          <ac:spMkLst>
            <pc:docMk/>
            <pc:sldMk cId="4275540931" sldId="2141411817"/>
            <ac:spMk id="7" creationId="{41990AC8-E85A-1862-5501-B3D7A88C32A1}"/>
          </ac:spMkLst>
        </pc:spChg>
      </pc:sldChg>
      <pc:sldChg chg="del">
        <pc:chgData name="Andrew Cochrane" userId="4a5a2905-6177-478a-bc1d-64618cb688d9" providerId="ADAL" clId="{AA3E4360-8894-488C-9975-12DB970F8A95}" dt="2023-09-04T15:06:40.964" v="7" actId="47"/>
        <pc:sldMkLst>
          <pc:docMk/>
          <pc:sldMk cId="629621850" sldId="2141411832"/>
        </pc:sldMkLst>
      </pc:sldChg>
      <pc:sldChg chg="del">
        <pc:chgData name="Andrew Cochrane" userId="4a5a2905-6177-478a-bc1d-64618cb688d9" providerId="ADAL" clId="{AA3E4360-8894-488C-9975-12DB970F8A95}" dt="2023-09-04T15:06:41.380" v="8" actId="47"/>
        <pc:sldMkLst>
          <pc:docMk/>
          <pc:sldMk cId="251467610" sldId="2141411833"/>
        </pc:sldMkLst>
      </pc:sldChg>
      <pc:sldChg chg="del">
        <pc:chgData name="Andrew Cochrane" userId="4a5a2905-6177-478a-bc1d-64618cb688d9" providerId="ADAL" clId="{AA3E4360-8894-488C-9975-12DB970F8A95}" dt="2023-09-04T15:06:41.970" v="9" actId="47"/>
        <pc:sldMkLst>
          <pc:docMk/>
          <pc:sldMk cId="4191515433" sldId="2141411834"/>
        </pc:sldMkLst>
      </pc:sldChg>
      <pc:sldChg chg="add del">
        <pc:chgData name="Andrew Cochrane" userId="4a5a2905-6177-478a-bc1d-64618cb688d9" providerId="ADAL" clId="{AA3E4360-8894-488C-9975-12DB970F8A95}" dt="2023-09-04T15:06:38.798" v="4" actId="47"/>
        <pc:sldMkLst>
          <pc:docMk/>
          <pc:sldMk cId="309589794" sldId="2141411838"/>
        </pc:sldMkLst>
      </pc:sldChg>
      <pc:sldChg chg="del">
        <pc:chgData name="Andrew Cochrane" userId="4a5a2905-6177-478a-bc1d-64618cb688d9" providerId="ADAL" clId="{AA3E4360-8894-488C-9975-12DB970F8A95}" dt="2023-09-04T15:06:35.562" v="2" actId="47"/>
        <pc:sldMkLst>
          <pc:docMk/>
          <pc:sldMk cId="1764806868" sldId="2141411839"/>
        </pc:sldMkLst>
      </pc:sldChg>
      <pc:sldMasterChg chg="delSldLayout">
        <pc:chgData name="Andrew Cochrane" userId="4a5a2905-6177-478a-bc1d-64618cb688d9" providerId="ADAL" clId="{AA3E4360-8894-488C-9975-12DB970F8A95}" dt="2023-09-04T15:06:41.970" v="9" actId="47"/>
        <pc:sldMasterMkLst>
          <pc:docMk/>
          <pc:sldMasterMk cId="1621006159" sldId="2147483704"/>
        </pc:sldMasterMkLst>
        <pc:sldLayoutChg chg="del">
          <pc:chgData name="Andrew Cochrane" userId="4a5a2905-6177-478a-bc1d-64618cb688d9" providerId="ADAL" clId="{AA3E4360-8894-488C-9975-12DB970F8A95}" dt="2023-09-04T15:06:41.970" v="9" actId="47"/>
          <pc:sldLayoutMkLst>
            <pc:docMk/>
            <pc:sldMasterMk cId="1621006159" sldId="2147483704"/>
            <pc:sldLayoutMk cId="3500425389" sldId="214748372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95D357-2C2B-44A5-AF56-F2A44E3C905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FA5C5D2A-7A9C-4346-A152-C58ECB274742}">
      <dgm:prSet phldrT="[Text]"/>
      <dgm:spPr/>
      <dgm:t>
        <a:bodyPr/>
        <a:lstStyle/>
        <a:p>
          <a:r>
            <a:rPr lang="en-US" b="1"/>
            <a:t>Scope 1</a:t>
          </a:r>
        </a:p>
      </dgm:t>
    </dgm:pt>
    <dgm:pt modelId="{7158AF69-CFC9-4BB1-8904-E88710D3C919}" type="parTrans" cxnId="{1448AAB8-D9DD-47BA-BB3D-1FDBACA25D76}">
      <dgm:prSet/>
      <dgm:spPr/>
      <dgm:t>
        <a:bodyPr/>
        <a:lstStyle/>
        <a:p>
          <a:endParaRPr lang="en-US"/>
        </a:p>
      </dgm:t>
    </dgm:pt>
    <dgm:pt modelId="{B9E16BC0-C7F5-48B1-899E-A8C591B5E451}" type="sibTrans" cxnId="{1448AAB8-D9DD-47BA-BB3D-1FDBACA25D76}">
      <dgm:prSet/>
      <dgm:spPr/>
      <dgm:t>
        <a:bodyPr/>
        <a:lstStyle/>
        <a:p>
          <a:endParaRPr lang="en-US"/>
        </a:p>
      </dgm:t>
    </dgm:pt>
    <dgm:pt modelId="{A8C5A862-4893-4D03-98A2-63FE50304BAB}">
      <dgm:prSet phldrT="[Text]"/>
      <dgm:spPr/>
      <dgm:t>
        <a:bodyPr/>
        <a:lstStyle/>
        <a:p>
          <a:r>
            <a:rPr kumimoji="0" lang="en-GB" b="0" i="0" u="none" strike="noStrike" cap="none" spc="0" normalizeH="0" baseline="0" noProof="0">
              <a:ln/>
              <a:effectLst/>
              <a:uLnTx/>
              <a:uFillTx/>
              <a:latin typeface="Calibri" panose="020F0502020204030204"/>
              <a:ea typeface="+mn-ea"/>
              <a:cs typeface="+mn-cs"/>
            </a:rPr>
            <a:t>Direct emissions arising from owned or controlled sources </a:t>
          </a:r>
          <a:r>
            <a:rPr kumimoji="0" lang="en-GB" b="0" i="1" u="none" strike="noStrike" cap="none" spc="0" normalizeH="0" baseline="0" noProof="0">
              <a:ln/>
              <a:effectLst/>
              <a:uLnTx/>
              <a:uFillTx/>
              <a:latin typeface="Calibri" panose="020F0502020204030204"/>
              <a:ea typeface="+mn-ea"/>
              <a:cs typeface="+mn-cs"/>
            </a:rPr>
            <a:t>e.g. owned vehicles, combustion of fuel in facilities</a:t>
          </a:r>
          <a:endParaRPr lang="en-US"/>
        </a:p>
      </dgm:t>
    </dgm:pt>
    <dgm:pt modelId="{D7ECE2C4-E323-4795-823D-490EF16015D0}" type="parTrans" cxnId="{2D66F318-792F-487F-A90B-D40326888F15}">
      <dgm:prSet/>
      <dgm:spPr/>
      <dgm:t>
        <a:bodyPr/>
        <a:lstStyle/>
        <a:p>
          <a:endParaRPr lang="en-US"/>
        </a:p>
      </dgm:t>
    </dgm:pt>
    <dgm:pt modelId="{3FE37AE3-9CFC-449A-8A40-FD601B3BBD8B}" type="sibTrans" cxnId="{2D66F318-792F-487F-A90B-D40326888F15}">
      <dgm:prSet/>
      <dgm:spPr/>
      <dgm:t>
        <a:bodyPr/>
        <a:lstStyle/>
        <a:p>
          <a:endParaRPr lang="en-US"/>
        </a:p>
      </dgm:t>
    </dgm:pt>
    <dgm:pt modelId="{506AB579-4AAE-4907-8A0F-47D8FC7BC618}">
      <dgm:prSet phldrT="[Text]"/>
      <dgm:spPr/>
      <dgm:t>
        <a:bodyPr/>
        <a:lstStyle/>
        <a:p>
          <a:r>
            <a:rPr lang="en-US" b="1"/>
            <a:t>Scope 2</a:t>
          </a:r>
        </a:p>
      </dgm:t>
    </dgm:pt>
    <dgm:pt modelId="{5515DF31-D969-488A-933A-7B985FFAC394}" type="parTrans" cxnId="{9C165BC3-FF8F-46CC-A646-5AE0FE8EEF54}">
      <dgm:prSet/>
      <dgm:spPr/>
      <dgm:t>
        <a:bodyPr/>
        <a:lstStyle/>
        <a:p>
          <a:endParaRPr lang="en-US"/>
        </a:p>
      </dgm:t>
    </dgm:pt>
    <dgm:pt modelId="{1C8165C9-B4B1-4CE5-8899-D8B2CF26E60A}" type="sibTrans" cxnId="{9C165BC3-FF8F-46CC-A646-5AE0FE8EEF54}">
      <dgm:prSet/>
      <dgm:spPr/>
      <dgm:t>
        <a:bodyPr/>
        <a:lstStyle/>
        <a:p>
          <a:endParaRPr lang="en-US"/>
        </a:p>
      </dgm:t>
    </dgm:pt>
    <dgm:pt modelId="{71392950-503F-4286-ACC4-E09068FC85AD}">
      <dgm:prSet phldrT="[Text]"/>
      <dgm:spPr/>
      <dgm:t>
        <a:bodyPr/>
        <a:lstStyle/>
        <a:p>
          <a:r>
            <a:rPr kumimoji="0" lang="en-GB" b="0" i="0" u="none" strike="noStrike" cap="none" spc="0" normalizeH="0" baseline="0" noProof="0">
              <a:ln/>
              <a:effectLst/>
              <a:uLnTx/>
              <a:uFillTx/>
              <a:latin typeface="Calibri" panose="020F0502020204030204"/>
              <a:ea typeface="+mn-ea"/>
              <a:cs typeface="+mn-cs"/>
            </a:rPr>
            <a:t>Indirect emissions from purchased energy </a:t>
          </a:r>
          <a:r>
            <a:rPr kumimoji="0" lang="en-GB" b="0" i="1" u="none" strike="noStrike" cap="none" spc="0" normalizeH="0" baseline="0" noProof="0">
              <a:ln/>
              <a:effectLst/>
              <a:uLnTx/>
              <a:uFillTx/>
              <a:latin typeface="Calibri" panose="020F0502020204030204"/>
              <a:ea typeface="+mn-ea"/>
              <a:cs typeface="+mn-cs"/>
            </a:rPr>
            <a:t>e.g. electricity, heating, cooling</a:t>
          </a:r>
          <a:endParaRPr lang="en-US"/>
        </a:p>
      </dgm:t>
    </dgm:pt>
    <dgm:pt modelId="{F9FE8DBD-DDF5-4538-95B0-C0C0420EB0BC}" type="parTrans" cxnId="{F8780898-8747-459B-93DF-B32873ADB53D}">
      <dgm:prSet/>
      <dgm:spPr/>
      <dgm:t>
        <a:bodyPr/>
        <a:lstStyle/>
        <a:p>
          <a:endParaRPr lang="en-US"/>
        </a:p>
      </dgm:t>
    </dgm:pt>
    <dgm:pt modelId="{5788C34B-CBC1-4544-8E60-39DE154DB042}" type="sibTrans" cxnId="{F8780898-8747-459B-93DF-B32873ADB53D}">
      <dgm:prSet/>
      <dgm:spPr/>
      <dgm:t>
        <a:bodyPr/>
        <a:lstStyle/>
        <a:p>
          <a:endParaRPr lang="en-US"/>
        </a:p>
      </dgm:t>
    </dgm:pt>
    <dgm:pt modelId="{3A9FF03B-756D-4EBD-AB39-00C69EE9F85F}">
      <dgm:prSet phldrT="[Text]"/>
      <dgm:spPr/>
      <dgm:t>
        <a:bodyPr/>
        <a:lstStyle/>
        <a:p>
          <a:r>
            <a:rPr lang="en-US" b="1"/>
            <a:t>Scope 3</a:t>
          </a:r>
        </a:p>
      </dgm:t>
    </dgm:pt>
    <dgm:pt modelId="{4554146A-23C7-4B76-A2F8-20BB0915F9D4}" type="parTrans" cxnId="{60813A0F-D499-4DD7-B71F-7B3201C5E313}">
      <dgm:prSet/>
      <dgm:spPr/>
      <dgm:t>
        <a:bodyPr/>
        <a:lstStyle/>
        <a:p>
          <a:endParaRPr lang="en-US"/>
        </a:p>
      </dgm:t>
    </dgm:pt>
    <dgm:pt modelId="{8B628CF3-6FD5-4302-AE4D-30246856A26A}" type="sibTrans" cxnId="{60813A0F-D499-4DD7-B71F-7B3201C5E313}">
      <dgm:prSet/>
      <dgm:spPr/>
      <dgm:t>
        <a:bodyPr/>
        <a:lstStyle/>
        <a:p>
          <a:endParaRPr lang="en-US"/>
        </a:p>
      </dgm:t>
    </dgm:pt>
    <dgm:pt modelId="{2B533047-C17A-4BF4-82B1-F9A985292A4C}">
      <dgm:prSet phldrT="[Text]"/>
      <dgm:spPr/>
      <dgm:t>
        <a:bodyPr/>
        <a:lstStyle/>
        <a:p>
          <a:r>
            <a:rPr kumimoji="0" lang="en-GB" b="0" i="0" u="none" strike="noStrike" cap="none" spc="0" normalizeH="0" baseline="0" noProof="0">
              <a:ln/>
              <a:solidFill>
                <a:srgbClr val="FF0000"/>
              </a:solidFill>
              <a:effectLst/>
              <a:uLnTx/>
              <a:uFillTx/>
              <a:latin typeface="Calibri" panose="020F0502020204030204"/>
              <a:ea typeface="+mn-ea"/>
              <a:cs typeface="+mn-cs"/>
            </a:rPr>
            <a:t>All other indirect emissions that occur in the organisation’s </a:t>
          </a:r>
          <a:r>
            <a:rPr kumimoji="0" lang="en-GB" b="1" i="0" u="none" strike="noStrike" cap="none" spc="0" normalizeH="0" baseline="0" noProof="0">
              <a:ln/>
              <a:solidFill>
                <a:srgbClr val="FF0000"/>
              </a:solidFill>
              <a:effectLst/>
              <a:uLnTx/>
              <a:uFillTx/>
              <a:latin typeface="Calibri" panose="020F0502020204030204"/>
              <a:ea typeface="+mn-ea"/>
              <a:cs typeface="+mn-cs"/>
            </a:rPr>
            <a:t>value chain </a:t>
          </a:r>
          <a:r>
            <a:rPr kumimoji="0" lang="en-GB" b="0" i="1" u="none" strike="noStrike" cap="none" spc="0" normalizeH="0" baseline="0" noProof="0">
              <a:ln/>
              <a:solidFill>
                <a:srgbClr val="FF0000"/>
              </a:solidFill>
              <a:effectLst/>
              <a:uLnTx/>
              <a:uFillTx/>
              <a:latin typeface="Calibri" panose="020F0502020204030204"/>
              <a:ea typeface="+mn-ea"/>
              <a:cs typeface="+mn-cs"/>
            </a:rPr>
            <a:t>e.g. </a:t>
          </a:r>
          <a:r>
            <a:rPr kumimoji="0" lang="en-GB" b="1" i="1" u="sng" strike="noStrike" cap="none" spc="0" normalizeH="0" baseline="0" noProof="0">
              <a:ln/>
              <a:solidFill>
                <a:srgbClr val="FF0000"/>
              </a:solidFill>
              <a:effectLst/>
              <a:uLnTx/>
              <a:uFillTx/>
              <a:latin typeface="Calibri" panose="020F0502020204030204"/>
              <a:ea typeface="+mn-ea"/>
              <a:cs typeface="+mn-cs"/>
            </a:rPr>
            <a:t>procurement of works, goods and services</a:t>
          </a:r>
          <a:r>
            <a:rPr kumimoji="0" lang="en-GB" b="0" i="1" u="none" strike="noStrike" cap="none" spc="0" normalizeH="0" baseline="0" noProof="0">
              <a:ln/>
              <a:solidFill>
                <a:srgbClr val="FF0000"/>
              </a:solidFill>
              <a:effectLst/>
              <a:uLnTx/>
              <a:uFillTx/>
              <a:latin typeface="Calibri" panose="020F0502020204030204"/>
              <a:ea typeface="+mn-ea"/>
              <a:cs typeface="+mn-cs"/>
            </a:rPr>
            <a:t>, waste, business travel, staff commuting, water </a:t>
          </a:r>
          <a:endParaRPr lang="en-US">
            <a:solidFill>
              <a:srgbClr val="FF0000"/>
            </a:solidFill>
          </a:endParaRPr>
        </a:p>
      </dgm:t>
    </dgm:pt>
    <dgm:pt modelId="{E9A24271-BD19-40B8-B8F4-8520B8B781A4}" type="parTrans" cxnId="{7C3EC90F-FA94-4E14-A952-795B79F2CDC1}">
      <dgm:prSet/>
      <dgm:spPr/>
      <dgm:t>
        <a:bodyPr/>
        <a:lstStyle/>
        <a:p>
          <a:endParaRPr lang="en-US"/>
        </a:p>
      </dgm:t>
    </dgm:pt>
    <dgm:pt modelId="{CEF87038-6759-4404-B763-239673F14E6C}" type="sibTrans" cxnId="{7C3EC90F-FA94-4E14-A952-795B79F2CDC1}">
      <dgm:prSet/>
      <dgm:spPr/>
      <dgm:t>
        <a:bodyPr/>
        <a:lstStyle/>
        <a:p>
          <a:endParaRPr lang="en-US"/>
        </a:p>
      </dgm:t>
    </dgm:pt>
    <dgm:pt modelId="{00A48FEB-A4BB-4233-9710-AB40A80B5609}" type="pres">
      <dgm:prSet presAssocID="{F095D357-2C2B-44A5-AF56-F2A44E3C9054}" presName="linearFlow" presStyleCnt="0">
        <dgm:presLayoutVars>
          <dgm:dir/>
          <dgm:animLvl val="lvl"/>
          <dgm:resizeHandles val="exact"/>
        </dgm:presLayoutVars>
      </dgm:prSet>
      <dgm:spPr/>
    </dgm:pt>
    <dgm:pt modelId="{E869052F-D0B7-4F87-995B-F64F941456F8}" type="pres">
      <dgm:prSet presAssocID="{FA5C5D2A-7A9C-4346-A152-C58ECB274742}" presName="composite" presStyleCnt="0"/>
      <dgm:spPr/>
    </dgm:pt>
    <dgm:pt modelId="{04C06AFB-D2CA-4F66-B38F-A35B26881441}" type="pres">
      <dgm:prSet presAssocID="{FA5C5D2A-7A9C-4346-A152-C58ECB274742}" presName="parentText" presStyleLbl="alignNode1" presStyleIdx="0" presStyleCnt="3">
        <dgm:presLayoutVars>
          <dgm:chMax val="1"/>
          <dgm:bulletEnabled val="1"/>
        </dgm:presLayoutVars>
      </dgm:prSet>
      <dgm:spPr/>
    </dgm:pt>
    <dgm:pt modelId="{ADD95A53-7FDF-4BED-8625-E7B2427E918C}" type="pres">
      <dgm:prSet presAssocID="{FA5C5D2A-7A9C-4346-A152-C58ECB274742}" presName="descendantText" presStyleLbl="alignAcc1" presStyleIdx="0" presStyleCnt="3" custLinFactNeighborX="0" custLinFactNeighborY="-38720">
        <dgm:presLayoutVars>
          <dgm:bulletEnabled val="1"/>
        </dgm:presLayoutVars>
      </dgm:prSet>
      <dgm:spPr/>
    </dgm:pt>
    <dgm:pt modelId="{BEF30DA5-EBC9-4960-8E6F-ECC08A8FA875}" type="pres">
      <dgm:prSet presAssocID="{B9E16BC0-C7F5-48B1-899E-A8C591B5E451}" presName="sp" presStyleCnt="0"/>
      <dgm:spPr/>
    </dgm:pt>
    <dgm:pt modelId="{AF0E98FA-86C3-4201-A9DA-8840A907B384}" type="pres">
      <dgm:prSet presAssocID="{506AB579-4AAE-4907-8A0F-47D8FC7BC618}" presName="composite" presStyleCnt="0"/>
      <dgm:spPr/>
    </dgm:pt>
    <dgm:pt modelId="{04C67878-6BDB-4C63-B61C-A56D8475F6CF}" type="pres">
      <dgm:prSet presAssocID="{506AB579-4AAE-4907-8A0F-47D8FC7BC618}" presName="parentText" presStyleLbl="alignNode1" presStyleIdx="1" presStyleCnt="3">
        <dgm:presLayoutVars>
          <dgm:chMax val="1"/>
          <dgm:bulletEnabled val="1"/>
        </dgm:presLayoutVars>
      </dgm:prSet>
      <dgm:spPr/>
    </dgm:pt>
    <dgm:pt modelId="{5AE56F00-ADC4-40B0-A23B-AEED2C30D737}" type="pres">
      <dgm:prSet presAssocID="{506AB579-4AAE-4907-8A0F-47D8FC7BC618}" presName="descendantText" presStyleLbl="alignAcc1" presStyleIdx="1" presStyleCnt="3">
        <dgm:presLayoutVars>
          <dgm:bulletEnabled val="1"/>
        </dgm:presLayoutVars>
      </dgm:prSet>
      <dgm:spPr/>
    </dgm:pt>
    <dgm:pt modelId="{6E43B40E-61DC-49AA-B05B-87D31F29691C}" type="pres">
      <dgm:prSet presAssocID="{1C8165C9-B4B1-4CE5-8899-D8B2CF26E60A}" presName="sp" presStyleCnt="0"/>
      <dgm:spPr/>
    </dgm:pt>
    <dgm:pt modelId="{2CFF0982-612E-4E1F-9135-400CCBA5B1FB}" type="pres">
      <dgm:prSet presAssocID="{3A9FF03B-756D-4EBD-AB39-00C69EE9F85F}" presName="composite" presStyleCnt="0"/>
      <dgm:spPr/>
    </dgm:pt>
    <dgm:pt modelId="{3E35C1F7-CA64-4F87-90FD-6A0F9BDD79F2}" type="pres">
      <dgm:prSet presAssocID="{3A9FF03B-756D-4EBD-AB39-00C69EE9F85F}" presName="parentText" presStyleLbl="alignNode1" presStyleIdx="2" presStyleCnt="3">
        <dgm:presLayoutVars>
          <dgm:chMax val="1"/>
          <dgm:bulletEnabled val="1"/>
        </dgm:presLayoutVars>
      </dgm:prSet>
      <dgm:spPr/>
    </dgm:pt>
    <dgm:pt modelId="{562548BC-1277-4C23-A116-ABED99F17CDA}" type="pres">
      <dgm:prSet presAssocID="{3A9FF03B-756D-4EBD-AB39-00C69EE9F85F}" presName="descendantText" presStyleLbl="alignAcc1" presStyleIdx="2" presStyleCnt="3" custScaleY="157953">
        <dgm:presLayoutVars>
          <dgm:bulletEnabled val="1"/>
        </dgm:presLayoutVars>
      </dgm:prSet>
      <dgm:spPr/>
    </dgm:pt>
  </dgm:ptLst>
  <dgm:cxnLst>
    <dgm:cxn modelId="{9E323608-DBA4-479A-A848-83A509FA5A17}" type="presOf" srcId="{2B533047-C17A-4BF4-82B1-F9A985292A4C}" destId="{562548BC-1277-4C23-A116-ABED99F17CDA}" srcOrd="0" destOrd="0" presId="urn:microsoft.com/office/officeart/2005/8/layout/chevron2"/>
    <dgm:cxn modelId="{60813A0F-D499-4DD7-B71F-7B3201C5E313}" srcId="{F095D357-2C2B-44A5-AF56-F2A44E3C9054}" destId="{3A9FF03B-756D-4EBD-AB39-00C69EE9F85F}" srcOrd="2" destOrd="0" parTransId="{4554146A-23C7-4B76-A2F8-20BB0915F9D4}" sibTransId="{8B628CF3-6FD5-4302-AE4D-30246856A26A}"/>
    <dgm:cxn modelId="{7C3EC90F-FA94-4E14-A952-795B79F2CDC1}" srcId="{3A9FF03B-756D-4EBD-AB39-00C69EE9F85F}" destId="{2B533047-C17A-4BF4-82B1-F9A985292A4C}" srcOrd="0" destOrd="0" parTransId="{E9A24271-BD19-40B8-B8F4-8520B8B781A4}" sibTransId="{CEF87038-6759-4404-B763-239673F14E6C}"/>
    <dgm:cxn modelId="{2D66F318-792F-487F-A90B-D40326888F15}" srcId="{FA5C5D2A-7A9C-4346-A152-C58ECB274742}" destId="{A8C5A862-4893-4D03-98A2-63FE50304BAB}" srcOrd="0" destOrd="0" parTransId="{D7ECE2C4-E323-4795-823D-490EF16015D0}" sibTransId="{3FE37AE3-9CFC-449A-8A40-FD601B3BBD8B}"/>
    <dgm:cxn modelId="{BC42A941-C683-4B29-98B3-9690914C11CD}" type="presOf" srcId="{71392950-503F-4286-ACC4-E09068FC85AD}" destId="{5AE56F00-ADC4-40B0-A23B-AEED2C30D737}" srcOrd="0" destOrd="0" presId="urn:microsoft.com/office/officeart/2005/8/layout/chevron2"/>
    <dgm:cxn modelId="{D792BB70-8011-4359-BDCA-1D8E80E3D35F}" type="presOf" srcId="{F095D357-2C2B-44A5-AF56-F2A44E3C9054}" destId="{00A48FEB-A4BB-4233-9710-AB40A80B5609}" srcOrd="0" destOrd="0" presId="urn:microsoft.com/office/officeart/2005/8/layout/chevron2"/>
    <dgm:cxn modelId="{7D39E487-F467-410F-906A-A153963E3448}" type="presOf" srcId="{A8C5A862-4893-4D03-98A2-63FE50304BAB}" destId="{ADD95A53-7FDF-4BED-8625-E7B2427E918C}" srcOrd="0" destOrd="0" presId="urn:microsoft.com/office/officeart/2005/8/layout/chevron2"/>
    <dgm:cxn modelId="{F8780898-8747-459B-93DF-B32873ADB53D}" srcId="{506AB579-4AAE-4907-8A0F-47D8FC7BC618}" destId="{71392950-503F-4286-ACC4-E09068FC85AD}" srcOrd="0" destOrd="0" parTransId="{F9FE8DBD-DDF5-4538-95B0-C0C0420EB0BC}" sibTransId="{5788C34B-CBC1-4544-8E60-39DE154DB042}"/>
    <dgm:cxn modelId="{DDAF30AB-653C-46DA-8D3C-97BABE95A973}" type="presOf" srcId="{3A9FF03B-756D-4EBD-AB39-00C69EE9F85F}" destId="{3E35C1F7-CA64-4F87-90FD-6A0F9BDD79F2}" srcOrd="0" destOrd="0" presId="urn:microsoft.com/office/officeart/2005/8/layout/chevron2"/>
    <dgm:cxn modelId="{1448AAB8-D9DD-47BA-BB3D-1FDBACA25D76}" srcId="{F095D357-2C2B-44A5-AF56-F2A44E3C9054}" destId="{FA5C5D2A-7A9C-4346-A152-C58ECB274742}" srcOrd="0" destOrd="0" parTransId="{7158AF69-CFC9-4BB1-8904-E88710D3C919}" sibTransId="{B9E16BC0-C7F5-48B1-899E-A8C591B5E451}"/>
    <dgm:cxn modelId="{9C165BC3-FF8F-46CC-A646-5AE0FE8EEF54}" srcId="{F095D357-2C2B-44A5-AF56-F2A44E3C9054}" destId="{506AB579-4AAE-4907-8A0F-47D8FC7BC618}" srcOrd="1" destOrd="0" parTransId="{5515DF31-D969-488A-933A-7B985FFAC394}" sibTransId="{1C8165C9-B4B1-4CE5-8899-D8B2CF26E60A}"/>
    <dgm:cxn modelId="{B359D2C5-EA4D-4B65-8B85-A5E2FDC21875}" type="presOf" srcId="{FA5C5D2A-7A9C-4346-A152-C58ECB274742}" destId="{04C06AFB-D2CA-4F66-B38F-A35B26881441}" srcOrd="0" destOrd="0" presId="urn:microsoft.com/office/officeart/2005/8/layout/chevron2"/>
    <dgm:cxn modelId="{FD116AF1-1DC4-48C2-A1C4-4680A05AF011}" type="presOf" srcId="{506AB579-4AAE-4907-8A0F-47D8FC7BC618}" destId="{04C67878-6BDB-4C63-B61C-A56D8475F6CF}" srcOrd="0" destOrd="0" presId="urn:microsoft.com/office/officeart/2005/8/layout/chevron2"/>
    <dgm:cxn modelId="{04C26C7D-2BE6-44B8-9EC4-2464BCFE9309}" type="presParOf" srcId="{00A48FEB-A4BB-4233-9710-AB40A80B5609}" destId="{E869052F-D0B7-4F87-995B-F64F941456F8}" srcOrd="0" destOrd="0" presId="urn:microsoft.com/office/officeart/2005/8/layout/chevron2"/>
    <dgm:cxn modelId="{9C7A0BF1-E4EA-4991-9BB1-F4B31E1F27B0}" type="presParOf" srcId="{E869052F-D0B7-4F87-995B-F64F941456F8}" destId="{04C06AFB-D2CA-4F66-B38F-A35B26881441}" srcOrd="0" destOrd="0" presId="urn:microsoft.com/office/officeart/2005/8/layout/chevron2"/>
    <dgm:cxn modelId="{C11439A5-5B80-464D-BB2B-3C38EECA3E0B}" type="presParOf" srcId="{E869052F-D0B7-4F87-995B-F64F941456F8}" destId="{ADD95A53-7FDF-4BED-8625-E7B2427E918C}" srcOrd="1" destOrd="0" presId="urn:microsoft.com/office/officeart/2005/8/layout/chevron2"/>
    <dgm:cxn modelId="{22FD33A0-48F7-4787-A9D5-8B333DEC3822}" type="presParOf" srcId="{00A48FEB-A4BB-4233-9710-AB40A80B5609}" destId="{BEF30DA5-EBC9-4960-8E6F-ECC08A8FA875}" srcOrd="1" destOrd="0" presId="urn:microsoft.com/office/officeart/2005/8/layout/chevron2"/>
    <dgm:cxn modelId="{3ABC7EA7-AD77-4FC0-8EF7-E2E452729B7F}" type="presParOf" srcId="{00A48FEB-A4BB-4233-9710-AB40A80B5609}" destId="{AF0E98FA-86C3-4201-A9DA-8840A907B384}" srcOrd="2" destOrd="0" presId="urn:microsoft.com/office/officeart/2005/8/layout/chevron2"/>
    <dgm:cxn modelId="{8E0A1256-E0A4-49C1-81DD-5D31FAFDBCD0}" type="presParOf" srcId="{AF0E98FA-86C3-4201-A9DA-8840A907B384}" destId="{04C67878-6BDB-4C63-B61C-A56D8475F6CF}" srcOrd="0" destOrd="0" presId="urn:microsoft.com/office/officeart/2005/8/layout/chevron2"/>
    <dgm:cxn modelId="{AEDCDC41-6DFB-4ADE-80B3-EFECEF3D346E}" type="presParOf" srcId="{AF0E98FA-86C3-4201-A9DA-8840A907B384}" destId="{5AE56F00-ADC4-40B0-A23B-AEED2C30D737}" srcOrd="1" destOrd="0" presId="urn:microsoft.com/office/officeart/2005/8/layout/chevron2"/>
    <dgm:cxn modelId="{2F127394-CC77-44E7-9807-6009C62F82CB}" type="presParOf" srcId="{00A48FEB-A4BB-4233-9710-AB40A80B5609}" destId="{6E43B40E-61DC-49AA-B05B-87D31F29691C}" srcOrd="3" destOrd="0" presId="urn:microsoft.com/office/officeart/2005/8/layout/chevron2"/>
    <dgm:cxn modelId="{35823DBA-3EF1-4292-9F48-22EEDF14C945}" type="presParOf" srcId="{00A48FEB-A4BB-4233-9710-AB40A80B5609}" destId="{2CFF0982-612E-4E1F-9135-400CCBA5B1FB}" srcOrd="4" destOrd="0" presId="urn:microsoft.com/office/officeart/2005/8/layout/chevron2"/>
    <dgm:cxn modelId="{13C62499-5B4D-48EA-B449-DE3FFE94540C}" type="presParOf" srcId="{2CFF0982-612E-4E1F-9135-400CCBA5B1FB}" destId="{3E35C1F7-CA64-4F87-90FD-6A0F9BDD79F2}" srcOrd="0" destOrd="0" presId="urn:microsoft.com/office/officeart/2005/8/layout/chevron2"/>
    <dgm:cxn modelId="{3B0CA079-CB07-4876-8EB9-D6ACBC578813}" type="presParOf" srcId="{2CFF0982-612E-4E1F-9135-400CCBA5B1FB}" destId="{562548BC-1277-4C23-A116-ABED99F17CD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06AFB-D2CA-4F66-B38F-A35B26881441}">
      <dsp:nvSpPr>
        <dsp:cNvPr id="0" name=""/>
        <dsp:cNvSpPr/>
      </dsp:nvSpPr>
      <dsp:spPr>
        <a:xfrm rot="5400000">
          <a:off x="-206152" y="208771"/>
          <a:ext cx="1374352" cy="96204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a:t>Scope 1</a:t>
          </a:r>
        </a:p>
      </dsp:txBody>
      <dsp:txXfrm rot="-5400000">
        <a:off x="1" y="483641"/>
        <a:ext cx="962046" cy="412306"/>
      </dsp:txXfrm>
    </dsp:sp>
    <dsp:sp modelId="{ADD95A53-7FDF-4BED-8625-E7B2427E918C}">
      <dsp:nvSpPr>
        <dsp:cNvPr id="0" name=""/>
        <dsp:cNvSpPr/>
      </dsp:nvSpPr>
      <dsp:spPr>
        <a:xfrm rot="5400000">
          <a:off x="5733190" y="-4771143"/>
          <a:ext cx="893328" cy="1043561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kumimoji="0" lang="en-GB" sz="2600" b="0" i="0" u="none" strike="noStrike" kern="1200" cap="none" spc="0" normalizeH="0" baseline="0" noProof="0">
              <a:ln/>
              <a:effectLst/>
              <a:uLnTx/>
              <a:uFillTx/>
              <a:latin typeface="Calibri" panose="020F0502020204030204"/>
              <a:ea typeface="+mn-ea"/>
              <a:cs typeface="+mn-cs"/>
            </a:rPr>
            <a:t>Direct emissions arising from owned or controlled sources </a:t>
          </a:r>
          <a:r>
            <a:rPr kumimoji="0" lang="en-GB" sz="2600" b="0" i="1" u="none" strike="noStrike" kern="1200" cap="none" spc="0" normalizeH="0" baseline="0" noProof="0">
              <a:ln/>
              <a:effectLst/>
              <a:uLnTx/>
              <a:uFillTx/>
              <a:latin typeface="Calibri" panose="020F0502020204030204"/>
              <a:ea typeface="+mn-ea"/>
              <a:cs typeface="+mn-cs"/>
            </a:rPr>
            <a:t>e.g. owned vehicles, combustion of fuel in facilities</a:t>
          </a:r>
          <a:endParaRPr lang="en-US" sz="2600" kern="1200"/>
        </a:p>
      </dsp:txBody>
      <dsp:txXfrm rot="-5400000">
        <a:off x="962047" y="43609"/>
        <a:ext cx="10392007" cy="806110"/>
      </dsp:txXfrm>
    </dsp:sp>
    <dsp:sp modelId="{04C67878-6BDB-4C63-B61C-A56D8475F6CF}">
      <dsp:nvSpPr>
        <dsp:cNvPr id="0" name=""/>
        <dsp:cNvSpPr/>
      </dsp:nvSpPr>
      <dsp:spPr>
        <a:xfrm rot="5400000">
          <a:off x="-206152" y="1400029"/>
          <a:ext cx="1374352" cy="96204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a:t>Scope 2</a:t>
          </a:r>
        </a:p>
      </dsp:txBody>
      <dsp:txXfrm rot="-5400000">
        <a:off x="1" y="1674899"/>
        <a:ext cx="962046" cy="412306"/>
      </dsp:txXfrm>
    </dsp:sp>
    <dsp:sp modelId="{5AE56F00-ADC4-40B0-A23B-AEED2C30D737}">
      <dsp:nvSpPr>
        <dsp:cNvPr id="0" name=""/>
        <dsp:cNvSpPr/>
      </dsp:nvSpPr>
      <dsp:spPr>
        <a:xfrm rot="5400000">
          <a:off x="5733190" y="-3577266"/>
          <a:ext cx="893328" cy="1043561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kumimoji="0" lang="en-GB" sz="2600" b="0" i="0" u="none" strike="noStrike" kern="1200" cap="none" spc="0" normalizeH="0" baseline="0" noProof="0">
              <a:ln/>
              <a:effectLst/>
              <a:uLnTx/>
              <a:uFillTx/>
              <a:latin typeface="Calibri" panose="020F0502020204030204"/>
              <a:ea typeface="+mn-ea"/>
              <a:cs typeface="+mn-cs"/>
            </a:rPr>
            <a:t>Indirect emissions from purchased energy </a:t>
          </a:r>
          <a:r>
            <a:rPr kumimoji="0" lang="en-GB" sz="2600" b="0" i="1" u="none" strike="noStrike" kern="1200" cap="none" spc="0" normalizeH="0" baseline="0" noProof="0">
              <a:ln/>
              <a:effectLst/>
              <a:uLnTx/>
              <a:uFillTx/>
              <a:latin typeface="Calibri" panose="020F0502020204030204"/>
              <a:ea typeface="+mn-ea"/>
              <a:cs typeface="+mn-cs"/>
            </a:rPr>
            <a:t>e.g. electricity, heating, cooling</a:t>
          </a:r>
          <a:endParaRPr lang="en-US" sz="2600" kern="1200"/>
        </a:p>
      </dsp:txBody>
      <dsp:txXfrm rot="-5400000">
        <a:off x="962047" y="1237486"/>
        <a:ext cx="10392007" cy="806110"/>
      </dsp:txXfrm>
    </dsp:sp>
    <dsp:sp modelId="{3E35C1F7-CA64-4F87-90FD-6A0F9BDD79F2}">
      <dsp:nvSpPr>
        <dsp:cNvPr id="0" name=""/>
        <dsp:cNvSpPr/>
      </dsp:nvSpPr>
      <dsp:spPr>
        <a:xfrm rot="5400000">
          <a:off x="-206152" y="2850143"/>
          <a:ext cx="1374352" cy="96204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b="1" kern="1200"/>
            <a:t>Scope 3</a:t>
          </a:r>
        </a:p>
      </dsp:txBody>
      <dsp:txXfrm rot="-5400000">
        <a:off x="1" y="3125013"/>
        <a:ext cx="962046" cy="412306"/>
      </dsp:txXfrm>
    </dsp:sp>
    <dsp:sp modelId="{562548BC-1277-4C23-A116-ABED99F17CDA}">
      <dsp:nvSpPr>
        <dsp:cNvPr id="0" name=""/>
        <dsp:cNvSpPr/>
      </dsp:nvSpPr>
      <dsp:spPr>
        <a:xfrm rot="5400000">
          <a:off x="5474334" y="-2127152"/>
          <a:ext cx="1411039" cy="1043561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kumimoji="0" lang="en-GB" sz="2600" b="0" i="0" u="none" strike="noStrike" kern="1200" cap="none" spc="0" normalizeH="0" baseline="0" noProof="0">
              <a:ln/>
              <a:solidFill>
                <a:srgbClr val="FF0000"/>
              </a:solidFill>
              <a:effectLst/>
              <a:uLnTx/>
              <a:uFillTx/>
              <a:latin typeface="Calibri" panose="020F0502020204030204"/>
              <a:ea typeface="+mn-ea"/>
              <a:cs typeface="+mn-cs"/>
            </a:rPr>
            <a:t>All other indirect emissions that occur in the organisation’s </a:t>
          </a:r>
          <a:r>
            <a:rPr kumimoji="0" lang="en-GB" sz="2600" b="1" i="0" u="none" strike="noStrike" kern="1200" cap="none" spc="0" normalizeH="0" baseline="0" noProof="0">
              <a:ln/>
              <a:solidFill>
                <a:srgbClr val="FF0000"/>
              </a:solidFill>
              <a:effectLst/>
              <a:uLnTx/>
              <a:uFillTx/>
              <a:latin typeface="Calibri" panose="020F0502020204030204"/>
              <a:ea typeface="+mn-ea"/>
              <a:cs typeface="+mn-cs"/>
            </a:rPr>
            <a:t>value chain </a:t>
          </a:r>
          <a:r>
            <a:rPr kumimoji="0" lang="en-GB" sz="2600" b="0" i="1" u="none" strike="noStrike" kern="1200" cap="none" spc="0" normalizeH="0" baseline="0" noProof="0">
              <a:ln/>
              <a:solidFill>
                <a:srgbClr val="FF0000"/>
              </a:solidFill>
              <a:effectLst/>
              <a:uLnTx/>
              <a:uFillTx/>
              <a:latin typeface="Calibri" panose="020F0502020204030204"/>
              <a:ea typeface="+mn-ea"/>
              <a:cs typeface="+mn-cs"/>
            </a:rPr>
            <a:t>e.g. </a:t>
          </a:r>
          <a:r>
            <a:rPr kumimoji="0" lang="en-GB" sz="2600" b="1" i="1" u="sng" strike="noStrike" kern="1200" cap="none" spc="0" normalizeH="0" baseline="0" noProof="0">
              <a:ln/>
              <a:solidFill>
                <a:srgbClr val="FF0000"/>
              </a:solidFill>
              <a:effectLst/>
              <a:uLnTx/>
              <a:uFillTx/>
              <a:latin typeface="Calibri" panose="020F0502020204030204"/>
              <a:ea typeface="+mn-ea"/>
              <a:cs typeface="+mn-cs"/>
            </a:rPr>
            <a:t>procurement of works, goods and services</a:t>
          </a:r>
          <a:r>
            <a:rPr kumimoji="0" lang="en-GB" sz="2600" b="0" i="1" u="none" strike="noStrike" kern="1200" cap="none" spc="0" normalizeH="0" baseline="0" noProof="0">
              <a:ln/>
              <a:solidFill>
                <a:srgbClr val="FF0000"/>
              </a:solidFill>
              <a:effectLst/>
              <a:uLnTx/>
              <a:uFillTx/>
              <a:latin typeface="Calibri" panose="020F0502020204030204"/>
              <a:ea typeface="+mn-ea"/>
              <a:cs typeface="+mn-cs"/>
            </a:rPr>
            <a:t>, waste, business travel, staff commuting, water </a:t>
          </a:r>
          <a:endParaRPr lang="en-US" sz="2600" kern="1200">
            <a:solidFill>
              <a:srgbClr val="FF0000"/>
            </a:solidFill>
          </a:endParaRPr>
        </a:p>
      </dsp:txBody>
      <dsp:txXfrm rot="-5400000">
        <a:off x="962046" y="2454017"/>
        <a:ext cx="10366735" cy="127327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3853" y="0"/>
            <a:ext cx="3024770" cy="458788"/>
          </a:xfrm>
          <a:prstGeom prst="rect">
            <a:avLst/>
          </a:prstGeom>
        </p:spPr>
        <p:txBody>
          <a:bodyPr vert="horz" lIns="91440" tIns="45720" rIns="91440" bIns="45720" rtlCol="0"/>
          <a:lstStyle>
            <a:lvl1pPr algn="r">
              <a:defRPr sz="1200"/>
            </a:lvl1pPr>
          </a:lstStyle>
          <a:p>
            <a:fld id="{E3E1088C-D103-44E8-BE38-DC4433E3A2B3}" type="datetimeFigureOut">
              <a:rPr lang="en-US" smtClean="0"/>
              <a:t>9/4/2023</a:t>
            </a:fld>
            <a:endParaRPr lang="en-US"/>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024" y="4400550"/>
            <a:ext cx="558419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8"/>
            <a:ext cx="302477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3853" y="8685218"/>
            <a:ext cx="3024770" cy="458787"/>
          </a:xfrm>
          <a:prstGeom prst="rect">
            <a:avLst/>
          </a:prstGeom>
        </p:spPr>
        <p:txBody>
          <a:bodyPr vert="horz" lIns="91440" tIns="45720" rIns="91440" bIns="45720" rtlCol="0" anchor="b"/>
          <a:lstStyle>
            <a:lvl1pPr algn="r">
              <a:defRPr sz="1200"/>
            </a:lvl1pPr>
          </a:lstStyle>
          <a:p>
            <a:fld id="{D4A41C02-9039-4C36-A29D-9606A8720B4B}" type="slidenum">
              <a:rPr lang="en-US" smtClean="0"/>
              <a:t>‹#›</a:t>
            </a:fld>
            <a:endParaRPr lang="en-US"/>
          </a:p>
        </p:txBody>
      </p:sp>
    </p:spTree>
    <p:extLst>
      <p:ext uri="{BB962C8B-B14F-4D97-AF65-F5344CB8AC3E}">
        <p14:creationId xmlns:p14="http://schemas.microsoft.com/office/powerpoint/2010/main" val="139339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ol.gov/agencies/ilab/reports/child-labor/list-of-good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ol.gov/agencies/ilab/reports/child-labor/list-of-good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ol.gov/agencies/ilab/reports/child-labor/list-of-good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8C79BD-1E3F-42A3-BA11-F282A6885F9F}"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1"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86481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453223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191511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7270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49892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17528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74742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11350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33275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03A42578-113D-4F2F-877F-F8C461F75EF0}"/>
              </a:ext>
            </a:extLst>
          </p:cNvPr>
          <p:cNvSpPr/>
          <p:nvPr/>
        </p:nvSpPr>
        <p:spPr>
          <a:xfrm>
            <a:off x="746127" y="4237594"/>
            <a:ext cx="4078304" cy="1272143"/>
          </a:xfrm>
          <a:prstGeom prst="rect">
            <a:avLst/>
          </a:prstGeom>
          <a:solidFill>
            <a:schemeClr val="bg1"/>
          </a:solidFill>
          <a:ln w="28575">
            <a:solidFill>
              <a:srgbClr val="F78D28"/>
            </a:solidFill>
          </a:ln>
          <a:effectLst/>
        </p:spPr>
        <p:txBody>
          <a:bodyPr wrap="square">
            <a:spAutoFit/>
          </a:bodyPr>
          <a:lstStyle/>
          <a:p>
            <a:pPr marL="0" marR="0" lvl="0" indent="0" algn="l" defTabSz="457200" rtl="0" eaLnBrk="1" fontAlgn="auto" latinLnBrk="0" hangingPunct="1">
              <a:lnSpc>
                <a:spcPct val="100000"/>
              </a:lnSpc>
              <a:spcBef>
                <a:spcPts val="0"/>
              </a:spcBef>
              <a:spcAft>
                <a:spcPts val="400"/>
              </a:spcAft>
              <a:buClrTx/>
              <a:buSzTx/>
              <a:buFontTx/>
              <a:buNone/>
              <a:tabLst>
                <a:tab pos="8402638" algn="r"/>
              </a:tabLst>
              <a:defRPr/>
            </a:pPr>
            <a:r>
              <a:rPr kumimoji="0" lang="en-US" sz="1400" b="0" i="0" u="sng" strike="noStrike" kern="1200" cap="none" spc="0" normalizeH="0" baseline="0" noProof="0">
                <a:ln>
                  <a:noFill/>
                </a:ln>
                <a:solidFill>
                  <a:prstClr val="white"/>
                </a:solidFill>
                <a:effectLst/>
                <a:highlight>
                  <a:srgbClr val="F78D28"/>
                </a:highlight>
                <a:uLnTx/>
                <a:uFillTx/>
                <a:latin typeface="Calibri" panose="020F0502020204030204"/>
                <a:ea typeface="+mn-ea"/>
                <a:cs typeface="+mn-cs"/>
              </a:rPr>
              <a:t>Note:</a:t>
            </a:r>
            <a:r>
              <a:rPr kumimoji="0" lang="en-US" sz="1400" b="0" i="0" u="sng"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0B0F0"/>
                </a:solidFill>
                <a:effectLst/>
                <a:uLnTx/>
                <a:uFillTx/>
                <a:latin typeface="Calibri" panose="020F0502020204030204"/>
                <a:ea typeface="+mn-ea"/>
                <a:cs typeface="+mn-cs"/>
              </a:rPr>
              <a:t>the Bid Security may be forfeited/executed if:</a:t>
            </a:r>
          </a:p>
          <a:p>
            <a:pPr marL="169863" marR="0" lvl="0" indent="-112713" algn="l" defTabSz="457200" rtl="0" eaLnBrk="1" fontAlgn="auto" latinLnBrk="0" hangingPunct="1">
              <a:lnSpc>
                <a:spcPct val="100000"/>
              </a:lnSpc>
              <a:spcBef>
                <a:spcPts val="0"/>
              </a:spcBef>
              <a:spcAft>
                <a:spcPts val="400"/>
              </a:spcAft>
              <a:buClrTx/>
              <a:buSzTx/>
              <a:buFont typeface="Arial" panose="020B0604020202020204" pitchFamily="34" charset="0"/>
              <a:buChar char="•"/>
              <a:tabLst>
                <a:tab pos="8402638" algn="r"/>
              </a:tabLst>
              <a:defRPr/>
            </a:pPr>
            <a:r>
              <a:rPr kumimoji="0" lang="en-US" sz="1400" b="0" i="0" u="none" strike="noStrike" kern="1200" cap="none" spc="0" normalizeH="0" baseline="0" noProof="0">
                <a:ln>
                  <a:noFill/>
                </a:ln>
                <a:solidFill>
                  <a:srgbClr val="00B0F0"/>
                </a:solidFill>
                <a:effectLst/>
                <a:uLnTx/>
                <a:uFillTx/>
                <a:latin typeface="Calibri" panose="020F0502020204030204"/>
                <a:ea typeface="+mn-ea"/>
                <a:cs typeface="+mn-cs"/>
              </a:rPr>
              <a:t>the Bidder withdraws from the process, or </a:t>
            </a:r>
          </a:p>
          <a:p>
            <a:pPr marL="169863" marR="0" lvl="0" indent="-112713" algn="l" defTabSz="457200" rtl="0" eaLnBrk="1" fontAlgn="auto" latinLnBrk="0" hangingPunct="1">
              <a:lnSpc>
                <a:spcPct val="100000"/>
              </a:lnSpc>
              <a:spcBef>
                <a:spcPts val="0"/>
              </a:spcBef>
              <a:spcAft>
                <a:spcPts val="400"/>
              </a:spcAft>
              <a:buClrTx/>
              <a:buSzTx/>
              <a:buFont typeface="Arial" panose="020B0604020202020204" pitchFamily="34" charset="0"/>
              <a:buChar char="•"/>
              <a:tabLst>
                <a:tab pos="8402638" algn="r"/>
              </a:tabLst>
              <a:defRPr/>
            </a:pPr>
            <a:r>
              <a:rPr kumimoji="0" lang="en-US" sz="1400" b="0" i="0" u="none" strike="noStrike" kern="1200" cap="none" spc="0" normalizeH="0" baseline="0" noProof="0">
                <a:ln>
                  <a:noFill/>
                </a:ln>
                <a:solidFill>
                  <a:srgbClr val="00B0F0"/>
                </a:solidFill>
                <a:effectLst/>
                <a:uLnTx/>
                <a:uFillTx/>
                <a:latin typeface="Calibri" panose="020F0502020204030204"/>
                <a:ea typeface="+mn-ea"/>
                <a:cs typeface="+mn-cs"/>
              </a:rPr>
              <a:t>the successful Bidder fails to sign the contract or produced the Performance Security and, if required, the ES Performance Security</a:t>
            </a:r>
          </a:p>
        </p:txBody>
      </p:sp>
      <p:sp>
        <p:nvSpPr>
          <p:cNvPr id="6" name="Rectangle 5">
            <a:extLst>
              <a:ext uri="{FF2B5EF4-FFF2-40B4-BE49-F238E27FC236}">
                <a16:creationId xmlns:a16="http://schemas.microsoft.com/office/drawing/2014/main" id="{EA524E56-A390-498C-A8E3-85F36BA1F2B3}"/>
              </a:ext>
            </a:extLst>
          </p:cNvPr>
          <p:cNvSpPr/>
          <p:nvPr/>
        </p:nvSpPr>
        <p:spPr>
          <a:xfrm>
            <a:off x="746127" y="5576819"/>
            <a:ext cx="4078304" cy="1031051"/>
          </a:xfrm>
          <a:prstGeom prst="rect">
            <a:avLst/>
          </a:prstGeom>
          <a:solidFill>
            <a:schemeClr val="bg1"/>
          </a:solidFill>
          <a:ln w="28575">
            <a:solidFill>
              <a:srgbClr val="F78D28"/>
            </a:solidFill>
          </a:ln>
          <a:effectLst/>
        </p:spPr>
        <p:txBody>
          <a:bodyPr wrap="square">
            <a:spAutoFit/>
          </a:bodyPr>
          <a:lstStyle/>
          <a:p>
            <a:pPr marL="0" marR="0" lvl="0" indent="0" algn="l" defTabSz="457200" rtl="0" eaLnBrk="1" fontAlgn="auto" latinLnBrk="0" hangingPunct="1">
              <a:lnSpc>
                <a:spcPct val="100000"/>
              </a:lnSpc>
              <a:spcBef>
                <a:spcPts val="600"/>
              </a:spcBef>
              <a:spcAft>
                <a:spcPts val="0"/>
              </a:spcAft>
              <a:buClrTx/>
              <a:buSzTx/>
              <a:buFontTx/>
              <a:buNone/>
              <a:tabLst>
                <a:tab pos="8402638" algn="r"/>
              </a:tabLst>
              <a:defRPr/>
            </a:pPr>
            <a:r>
              <a:rPr kumimoji="0" lang="en-US" sz="1400" b="0" i="0" u="sng" strike="noStrike" kern="1200" cap="none" spc="0" normalizeH="0" baseline="0" noProof="0">
                <a:ln>
                  <a:noFill/>
                </a:ln>
                <a:solidFill>
                  <a:prstClr val="white"/>
                </a:solidFill>
                <a:effectLst/>
                <a:highlight>
                  <a:srgbClr val="F78D28"/>
                </a:highlight>
                <a:uLnTx/>
                <a:uFillTx/>
                <a:latin typeface="Calibri" panose="020F0502020204030204"/>
                <a:ea typeface="+mn-ea"/>
                <a:cs typeface="+mn-cs"/>
              </a:rPr>
              <a:t>Note:</a:t>
            </a:r>
            <a:r>
              <a:rPr kumimoji="0" lang="en-US" sz="1400" b="0" i="0" u="sng" strike="noStrike" kern="1200" cap="none" spc="0" normalizeH="0" baseline="0" noProof="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0B0F0"/>
                </a:solidFill>
                <a:effectLst/>
                <a:uLnTx/>
                <a:uFillTx/>
                <a:latin typeface="Calibri" panose="020F0502020204030204"/>
                <a:ea typeface="+mn-ea"/>
                <a:cs typeface="+mn-cs"/>
              </a:rPr>
              <a:t>if the successful Bidder fails to do the actions above, the award of contract can be annulled.</a:t>
            </a:r>
          </a:p>
          <a:p>
            <a:pPr marL="0" marR="0" lvl="0" indent="0" algn="l" defTabSz="457200" rtl="0" eaLnBrk="1" fontAlgn="auto" latinLnBrk="0" hangingPunct="1">
              <a:lnSpc>
                <a:spcPct val="100000"/>
              </a:lnSpc>
              <a:spcBef>
                <a:spcPts val="600"/>
              </a:spcBef>
              <a:spcAft>
                <a:spcPts val="0"/>
              </a:spcAft>
              <a:buClrTx/>
              <a:buSzTx/>
              <a:buFontTx/>
              <a:buNone/>
              <a:tabLst>
                <a:tab pos="8402638" algn="r"/>
              </a:tabLst>
              <a:defRPr/>
            </a:pPr>
            <a:r>
              <a:rPr kumimoji="0" lang="en-US" sz="1400" b="0" i="0" u="none" strike="noStrike" kern="1200" cap="none" spc="0" normalizeH="0" baseline="0" noProof="0">
                <a:ln>
                  <a:noFill/>
                </a:ln>
                <a:solidFill>
                  <a:srgbClr val="00B0F0"/>
                </a:solidFill>
                <a:effectLst/>
                <a:uLnTx/>
                <a:uFillTx/>
                <a:latin typeface="Calibri" panose="020F0502020204030204"/>
                <a:ea typeface="+mn-ea"/>
                <a:cs typeface="+mn-cs"/>
              </a:rPr>
              <a:t>The borrower then offers the Contract to the next Most Advantageous Bid </a:t>
            </a:r>
          </a:p>
        </p:txBody>
      </p:sp>
    </p:spTree>
    <p:extLst>
      <p:ext uri="{BB962C8B-B14F-4D97-AF65-F5344CB8AC3E}">
        <p14:creationId xmlns:p14="http://schemas.microsoft.com/office/powerpoint/2010/main" val="418912521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28412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7693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30425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0428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014343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41C02-9039-4C36-A29D-9606A8720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6761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96831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37057D-3CC9-4B69-A3D6-298AAA6D4C75}" type="slidenum">
              <a:rPr lang="en-US" smtClean="0"/>
              <a:t>122</a:t>
            </a:fld>
            <a:endParaRPr lang="en-US"/>
          </a:p>
        </p:txBody>
      </p:sp>
    </p:spTree>
    <p:extLst>
      <p:ext uri="{BB962C8B-B14F-4D97-AF65-F5344CB8AC3E}">
        <p14:creationId xmlns:p14="http://schemas.microsoft.com/office/powerpoint/2010/main" val="346795198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794949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09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1397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9583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58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600"/>
              </a:spcAft>
            </a:pP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962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739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3207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600"/>
              </a:spcAft>
            </a:pPr>
            <a:r>
              <a:rPr lang="en-US" sz="1800">
                <a:effectLst/>
                <a:latin typeface="Andes" panose="02000000000000000000" pitchFamily="50" charset="0"/>
                <a:ea typeface="Calibri" panose="020F0502020204030204" pitchFamily="34" charset="0"/>
                <a:cs typeface="Calibri" panose="020F0502020204030204" pitchFamily="34" charset="0"/>
              </a:rPr>
              <a:t>Different sectors involve different sustainability risks and opportunities given the nature of competition in the market, the inherent scale and severity of environmental impact, supply chain complexity, local and national laws and controls, and availability of standards and evaluation techniques in the sector. Supply chains typically originate with the mining or harvesting of some form of raw material. The processes to refine or enhance those raw materials can present different social or environmental risks, depending on the nature of the physical labor involved, the natural environment, the energy or water required, the geographic location and a number of other factors. Additionally, some supply chains may be harder to determine and monitor due to the number of firms involved, and their maturity to transparently and accurately record or monitor activity, making it difficult to ascertain if environmental and social standards are being met. </a:t>
            </a:r>
          </a:p>
          <a:p>
            <a:pPr marL="0" marR="0" algn="just">
              <a:spcBef>
                <a:spcPts val="0"/>
              </a:spcBef>
              <a:spcAft>
                <a:spcPts val="600"/>
              </a:spcAft>
            </a:pPr>
            <a:r>
              <a:rPr lang="en-US" sz="1800">
                <a:effectLst/>
                <a:latin typeface="Andes" panose="02000000000000000000" pitchFamily="50" charset="0"/>
                <a:ea typeface="Calibri" panose="020F0502020204030204" pitchFamily="34" charset="0"/>
                <a:cs typeface="Calibri" panose="020F0502020204030204" pitchFamily="34" charset="0"/>
              </a:rPr>
              <a:t>Owing to the complexity and global nature of modern supply chains, even sectors that on face value do not appear resource intensive, in fact, after deeper investigation be found to present considerable environmental or social impacts. The information and communications technology (ICT) industry, for example, could use 20% of all electricity produced by 2025, and emit up to 5.5% of the world’s carbon emissions. Given that environmental and social risks present themselves in all significant industries and sectors, it is useful to consider the opportunities for procurement processes to pursue sustainability benefits for different investment projects. </a:t>
            </a:r>
          </a:p>
          <a:p>
            <a:pPr marL="0" marR="0">
              <a:spcBef>
                <a:spcPts val="0"/>
              </a:spcBef>
              <a:spcAft>
                <a:spcPts val="0"/>
              </a:spcAft>
            </a:pPr>
            <a:r>
              <a:rPr lang="en-US" sz="1800">
                <a:effectLst/>
                <a:latin typeface="Andes" panose="02000000000000000000" pitchFamily="50" charset="0"/>
                <a:ea typeface="Calibri" panose="020F0502020204030204" pitchFamily="34" charset="0"/>
                <a:cs typeface="Arial" panose="020B0604020202020204" pitchFamily="34" charset="0"/>
              </a:rPr>
              <a:t>The US Government’s Bureau of International Labor Affairs maintains a </a:t>
            </a:r>
            <a:r>
              <a:rPr lang="en-US" sz="1800" u="sng">
                <a:solidFill>
                  <a:srgbClr val="0563C1"/>
                </a:solidFill>
                <a:effectLst/>
                <a:latin typeface="Andes" panose="02000000000000000000" pitchFamily="50" charset="0"/>
                <a:ea typeface="Calibri" panose="020F0502020204030204" pitchFamily="34" charset="0"/>
                <a:cs typeface="Arial" panose="020B0604020202020204" pitchFamily="34" charset="0"/>
                <a:hlinkClick r:id="rId3"/>
              </a:rPr>
              <a:t>List of Goods Produced by Child Labor or Forced Labor</a:t>
            </a:r>
            <a:r>
              <a:rPr lang="en-US" sz="1800">
                <a:effectLst/>
                <a:latin typeface="Andes" panose="02000000000000000000" pitchFamily="50" charset="0"/>
                <a:ea typeface="Calibri" panose="020F0502020204030204" pitchFamily="34" charset="0"/>
                <a:cs typeface="Arial" panose="020B0604020202020204" pitchFamily="34" charset="0"/>
              </a:rPr>
              <a:t>, which also highlights the regions where these issues are most likely to arise</a:t>
            </a: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333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600"/>
              </a:spcAft>
            </a:pPr>
            <a:r>
              <a:rPr lang="en-US" sz="1800">
                <a:effectLst/>
                <a:latin typeface="Andes" panose="02000000000000000000" pitchFamily="50" charset="0"/>
                <a:ea typeface="Calibri" panose="020F0502020204030204" pitchFamily="34" charset="0"/>
                <a:cs typeface="Calibri" panose="020F0502020204030204" pitchFamily="34" charset="0"/>
              </a:rPr>
              <a:t>Different sectors involve different sustainability risks and opportunities given the nature of competition in the market, the inherent scale and severity of environmental impact, supply chain complexity, local and national laws and controls, and availability of standards and evaluation techniques in the sector. Supply chains typically originate with the mining or harvesting of some form of raw material. The processes to refine or enhance those raw materials can present different social or environmental risks, depending on the nature of the physical labor involved, the natural environment, the energy or water required, the geographic location and a number of other factors. Additionally, some supply chains may be harder to determine and monitor due to the number of firms involved, and their maturity to transparently and accurately record or monitor activity, making it difficult to ascertain if environmental and social standards are being met. </a:t>
            </a:r>
          </a:p>
          <a:p>
            <a:pPr marL="0" marR="0" algn="just">
              <a:spcBef>
                <a:spcPts val="0"/>
              </a:spcBef>
              <a:spcAft>
                <a:spcPts val="600"/>
              </a:spcAft>
            </a:pPr>
            <a:r>
              <a:rPr lang="en-US" sz="1800">
                <a:effectLst/>
                <a:latin typeface="Andes" panose="02000000000000000000" pitchFamily="50" charset="0"/>
                <a:ea typeface="Calibri" panose="020F0502020204030204" pitchFamily="34" charset="0"/>
                <a:cs typeface="Calibri" panose="020F0502020204030204" pitchFamily="34" charset="0"/>
              </a:rPr>
              <a:t>Owing to the complexity and global nature of modern supply chains, even sectors that on face value do not appear resource intensive, in fact, after deeper investigation be found to present considerable environmental or social impacts. The information and communications technology (ICT) industry, for example, could use 20% of all electricity produced by 2025, and emit up to 5.5% of the world’s carbon emissions. Given that environmental and social risks present themselves in all significant industries and sectors, it is useful to consider the opportunities for procurement processes to pursue sustainability benefits for different investment projects. </a:t>
            </a:r>
          </a:p>
          <a:p>
            <a:pPr marL="0" marR="0">
              <a:spcBef>
                <a:spcPts val="0"/>
              </a:spcBef>
              <a:spcAft>
                <a:spcPts val="0"/>
              </a:spcAft>
            </a:pPr>
            <a:r>
              <a:rPr lang="en-US" sz="1800">
                <a:effectLst/>
                <a:latin typeface="Andes" panose="02000000000000000000" pitchFamily="50" charset="0"/>
                <a:ea typeface="Calibri" panose="020F0502020204030204" pitchFamily="34" charset="0"/>
                <a:cs typeface="Arial" panose="020B0604020202020204" pitchFamily="34" charset="0"/>
              </a:rPr>
              <a:t>The US Government’s Bureau of International Labor Affairs maintains a </a:t>
            </a:r>
            <a:r>
              <a:rPr lang="en-US" sz="1800" u="sng">
                <a:solidFill>
                  <a:srgbClr val="0563C1"/>
                </a:solidFill>
                <a:effectLst/>
                <a:latin typeface="Andes" panose="02000000000000000000" pitchFamily="50" charset="0"/>
                <a:ea typeface="Calibri" panose="020F0502020204030204" pitchFamily="34" charset="0"/>
                <a:cs typeface="Arial" panose="020B0604020202020204" pitchFamily="34" charset="0"/>
                <a:hlinkClick r:id="rId3"/>
              </a:rPr>
              <a:t>List of Goods Produced by Child Labor or Forced Labor</a:t>
            </a:r>
            <a:r>
              <a:rPr lang="en-US" sz="1800">
                <a:effectLst/>
                <a:latin typeface="Andes" panose="02000000000000000000" pitchFamily="50" charset="0"/>
                <a:ea typeface="Calibri" panose="020F0502020204030204" pitchFamily="34" charset="0"/>
                <a:cs typeface="Arial" panose="020B0604020202020204" pitchFamily="34" charset="0"/>
              </a:rPr>
              <a:t>, which also highlights the regions where these issues are most likely to arise</a:t>
            </a: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7272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3020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600"/>
              </a:spcAft>
            </a:pPr>
            <a:r>
              <a:rPr lang="en-US" sz="1800">
                <a:effectLst/>
                <a:latin typeface="Andes" panose="02000000000000000000" pitchFamily="50" charset="0"/>
                <a:ea typeface="Calibri" panose="020F0502020204030204" pitchFamily="34" charset="0"/>
                <a:cs typeface="Calibri" panose="020F0502020204030204" pitchFamily="34" charset="0"/>
              </a:rPr>
              <a:t>Different sectors involve different sustainability risks and opportunities given the nature of competition in the market, the inherent scale and severity of environmental impact, supply chain complexity, local and national laws and controls, and availability of standards and evaluation techniques in the sector. Supply chains typically originate with the mining or harvesting of some form of raw material. The processes to refine or enhance those raw materials can present different social or environmental risks, depending on the nature of the physical labor involved, the natural environment, the energy or water required, the geographic location and a number of other factors. Additionally, some supply chains may be harder to determine and monitor due to the number of firms involved, and their maturity to transparently and accurately record or monitor activity, making it difficult to ascertain if environmental and social standards are being met. </a:t>
            </a:r>
          </a:p>
          <a:p>
            <a:pPr marL="0" marR="0" algn="just">
              <a:spcBef>
                <a:spcPts val="0"/>
              </a:spcBef>
              <a:spcAft>
                <a:spcPts val="600"/>
              </a:spcAft>
            </a:pPr>
            <a:r>
              <a:rPr lang="en-US" sz="1800">
                <a:effectLst/>
                <a:latin typeface="Andes" panose="02000000000000000000" pitchFamily="50" charset="0"/>
                <a:ea typeface="Calibri" panose="020F0502020204030204" pitchFamily="34" charset="0"/>
                <a:cs typeface="Calibri" panose="020F0502020204030204" pitchFamily="34" charset="0"/>
              </a:rPr>
              <a:t>Owing to the complexity and global nature of modern supply chains, even sectors that on face value do not appear resource intensive, in fact, after deeper investigation be found to present considerable environmental or social impacts. The information and communications technology (ICT) industry, for example, could use 20% of all electricity produced by 2025, and emit up to 5.5% of the world’s carbon emissions. Given that environmental and social risks present themselves in all significant industries and sectors, it is useful to consider the opportunities for procurement processes to pursue sustainability benefits for different investment projects. </a:t>
            </a:r>
          </a:p>
          <a:p>
            <a:pPr marL="0" marR="0">
              <a:spcBef>
                <a:spcPts val="0"/>
              </a:spcBef>
              <a:spcAft>
                <a:spcPts val="0"/>
              </a:spcAft>
            </a:pPr>
            <a:r>
              <a:rPr lang="en-US" sz="1800">
                <a:effectLst/>
                <a:latin typeface="Andes" panose="02000000000000000000" pitchFamily="50" charset="0"/>
                <a:ea typeface="Calibri" panose="020F0502020204030204" pitchFamily="34" charset="0"/>
                <a:cs typeface="Arial" panose="020B0604020202020204" pitchFamily="34" charset="0"/>
              </a:rPr>
              <a:t>The US Government’s Bureau of International Labor Affairs maintains a </a:t>
            </a:r>
            <a:r>
              <a:rPr lang="en-US" sz="1800" u="sng">
                <a:solidFill>
                  <a:srgbClr val="0563C1"/>
                </a:solidFill>
                <a:effectLst/>
                <a:latin typeface="Andes" panose="02000000000000000000" pitchFamily="50" charset="0"/>
                <a:ea typeface="Calibri" panose="020F0502020204030204" pitchFamily="34" charset="0"/>
                <a:cs typeface="Arial" panose="020B0604020202020204" pitchFamily="34" charset="0"/>
                <a:hlinkClick r:id="rId3"/>
              </a:rPr>
              <a:t>List of Goods Produced by Child Labor or Forced Labor</a:t>
            </a:r>
            <a:r>
              <a:rPr lang="en-US" sz="1800">
                <a:effectLst/>
                <a:latin typeface="Andes" panose="02000000000000000000" pitchFamily="50" charset="0"/>
                <a:ea typeface="Calibri" panose="020F0502020204030204" pitchFamily="34" charset="0"/>
                <a:cs typeface="Arial" panose="020B0604020202020204" pitchFamily="34" charset="0"/>
              </a:rPr>
              <a:t>, which also highlights the regions where these issues are most likely to arise</a:t>
            </a:r>
            <a:endParaRPr lang="en-US"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571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8934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2772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41C02-9039-4C36-A29D-9606A8720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036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209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41C02-9039-4C36-A29D-9606A8720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992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72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6068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3965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9465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9494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718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9202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23530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2204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50541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47DE0F-EA6B-46BD-8CD1-53B999A331BA}" type="slidenum">
              <a:rPr kumimoji="0" lang="en-NZ"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NZ" altLang="en-US" sz="1200" b="1"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939516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47DE0F-EA6B-46BD-8CD1-53B999A331BA}" type="slidenum">
              <a:rPr kumimoji="0" lang="en-NZ"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NZ" altLang="en-US" sz="1200" b="1"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311350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1697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098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549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6046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8447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41C02-9039-4C36-A29D-9606A8720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53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48459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1500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4226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62229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633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070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730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94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37057D-3CC9-4B69-A3D6-298AAA6D4C75}" type="slidenum">
              <a:rPr lang="en-US" smtClean="0"/>
              <a:t>5</a:t>
            </a:fld>
            <a:endParaRPr lang="en-US"/>
          </a:p>
        </p:txBody>
      </p:sp>
    </p:spTree>
    <p:extLst>
      <p:ext uri="{BB962C8B-B14F-4D97-AF65-F5344CB8AC3E}">
        <p14:creationId xmlns:p14="http://schemas.microsoft.com/office/powerpoint/2010/main" val="1570110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20040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41C02-9039-4C36-A29D-9606A8720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467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76251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9615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27530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0162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73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8990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81533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528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41C02-9039-4C36-A29D-9606A8720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5192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41C02-9039-4C36-A29D-9606A8720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4475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71422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1006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29175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7207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1116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45511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4154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46596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449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65630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instructor can share general housekeeping information, as desired and appropriate based on the training facility, including but not limited to emergency procedures, emergency exits, muting cell phones, location of restrooms, etc.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10912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5469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8C79BD-1E3F-42A3-BA11-F282A6885F9F}"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1"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0026002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93885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40304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41C02-9039-4C36-A29D-9606A8720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2779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32048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17211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10046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374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22527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111835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23137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2948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5133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5683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43867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47DE0F-EA6B-46BD-8CD1-53B999A331BA}" type="slidenum">
              <a:rPr kumimoji="0" lang="en-NZ"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NZ" altLang="en-US" sz="1200" b="1"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100791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0533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75288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A41C02-9039-4C36-A29D-9606A8720B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27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2301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67175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05944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21676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47DE0F-EA6B-46BD-8CD1-53B999A331BA}" type="slidenum">
              <a:rPr kumimoji="0" lang="en-NZ"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NZ" altLang="en-US" sz="1200" b="1"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5288959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47DE0F-EA6B-46BD-8CD1-53B999A331BA}" type="slidenum">
              <a:rPr kumimoji="0" lang="en-NZ"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NZ" altLang="en-US" sz="1200" b="1"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7061389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47DE0F-EA6B-46BD-8CD1-53B999A331BA}" type="slidenum">
              <a:rPr kumimoji="0" lang="en-NZ"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NZ" altLang="en-US" sz="1200" b="1"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6105632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47DE0F-EA6B-46BD-8CD1-53B999A331BA}" type="slidenum">
              <a:rPr kumimoji="0" lang="en-NZ"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NZ" altLang="en-US" sz="1200" b="1"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0642559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47DE0F-EA6B-46BD-8CD1-53B999A331BA}" type="slidenum">
              <a:rPr kumimoji="0" lang="en-NZ"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NZ" altLang="en-US" sz="1200" b="1"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8805463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2B22FE-F869-4CFE-92A0-938D0E41CCBF}"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30174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47DE0F-EA6B-46BD-8CD1-53B999A331BA}" type="slidenum">
              <a:rPr kumimoji="0" lang="en-NZ"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NZ" altLang="en-US" sz="1200" b="1" i="0" u="none" strike="noStrike" kern="1200" cap="none" spc="0" normalizeH="0" baseline="0" noProof="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266787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Title: V1">
    <p:spTree>
      <p:nvGrpSpPr>
        <p:cNvPr id="1" name=""/>
        <p:cNvGrpSpPr/>
        <p:nvPr/>
      </p:nvGrpSpPr>
      <p:grpSpPr>
        <a:xfrm>
          <a:off x="0" y="0"/>
          <a:ext cx="0" cy="0"/>
          <a:chOff x="0" y="0"/>
          <a:chExt cx="0" cy="0"/>
        </a:xfrm>
      </p:grpSpPr>
      <p:sp>
        <p:nvSpPr>
          <p:cNvPr id="14" name="Rectangle 13"/>
          <p:cNvSpPr/>
          <p:nvPr userDrawn="1"/>
        </p:nvSpPr>
        <p:spPr>
          <a:xfrm>
            <a:off x="0" y="6288505"/>
            <a:ext cx="12192000" cy="47805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2" descr="I:\_GregW\1322550 WBGIS - ITS Sub Branding\WBGIS_ITS-PPT_footer-06.jpg"/>
          <p:cNvPicPr>
            <a:picLocks noChangeAspect="1" noChangeArrowheads="1"/>
          </p:cNvPicPr>
          <p:nvPr userDrawn="1"/>
        </p:nvPicPr>
        <p:blipFill>
          <a:blip r:embed="rId2"/>
          <a:srcRect b="82105"/>
          <a:stretch>
            <a:fillRect/>
          </a:stretch>
        </p:blipFill>
        <p:spPr bwMode="auto">
          <a:xfrm>
            <a:off x="0" y="1379624"/>
            <a:ext cx="12192000" cy="136358"/>
          </a:xfrm>
          <a:prstGeom prst="rect">
            <a:avLst/>
          </a:prstGeom>
          <a:noFill/>
        </p:spPr>
      </p:pic>
      <p:sp>
        <p:nvSpPr>
          <p:cNvPr id="6" name="Rectangle 2"/>
          <p:cNvSpPr>
            <a:spLocks noGrp="1" noChangeArrowheads="1"/>
          </p:cNvSpPr>
          <p:nvPr>
            <p:ph type="ctrTitle" hasCustomPrompt="1"/>
          </p:nvPr>
        </p:nvSpPr>
        <p:spPr>
          <a:xfrm>
            <a:off x="5625432" y="3980752"/>
            <a:ext cx="5845717" cy="1011238"/>
          </a:xfrm>
        </p:spPr>
        <p:txBody>
          <a:bodyPr bIns="0"/>
          <a:lstStyle>
            <a:lvl1pPr>
              <a:defRPr sz="3500">
                <a:solidFill>
                  <a:schemeClr val="accent2"/>
                </a:solidFill>
                <a:latin typeface="Andes" pitchFamily="50" charset="0"/>
                <a:cs typeface="Arial"/>
              </a:defRPr>
            </a:lvl1pPr>
          </a:lstStyle>
          <a:p>
            <a:pPr lvl="0"/>
            <a:r>
              <a:rPr lang="en-US" noProof="0"/>
              <a:t>Master Title: </a:t>
            </a:r>
            <a:br>
              <a:rPr lang="en-US" noProof="0"/>
            </a:br>
            <a:r>
              <a:rPr lang="en-US" noProof="0"/>
              <a:t>Version 1</a:t>
            </a:r>
          </a:p>
        </p:txBody>
      </p:sp>
      <p:sp>
        <p:nvSpPr>
          <p:cNvPr id="7" name="Rectangle 3"/>
          <p:cNvSpPr>
            <a:spLocks noGrp="1" noChangeArrowheads="1"/>
          </p:cNvSpPr>
          <p:nvPr>
            <p:ph type="subTitle" idx="1" hasCustomPrompt="1"/>
          </p:nvPr>
        </p:nvSpPr>
        <p:spPr>
          <a:xfrm>
            <a:off x="6117390" y="5153079"/>
            <a:ext cx="5379453" cy="1127405"/>
          </a:xfrm>
          <a:prstGeom prst="rect">
            <a:avLst/>
          </a:prstGeom>
        </p:spPr>
        <p:txBody>
          <a:bodyPr lIns="0" tIns="0" rIns="0" bIns="0"/>
          <a:lstStyle>
            <a:lvl1pPr marL="0" indent="0">
              <a:buFontTx/>
              <a:buNone/>
              <a:defRPr sz="2000" b="0" baseline="0">
                <a:solidFill>
                  <a:schemeClr val="tx2"/>
                </a:solidFill>
                <a:latin typeface="Arial"/>
                <a:cs typeface="Arial"/>
              </a:defRPr>
            </a:lvl1pPr>
          </a:lstStyle>
          <a:p>
            <a:pPr lvl="0"/>
            <a:r>
              <a:rPr lang="en-US" noProof="0"/>
              <a:t>Name of the contributor</a:t>
            </a:r>
          </a:p>
          <a:p>
            <a:pPr lvl="0"/>
            <a:r>
              <a:rPr lang="en-US" noProof="0"/>
              <a:t>Name of the event, venue</a:t>
            </a:r>
          </a:p>
          <a:p>
            <a:pPr lvl="0"/>
            <a:r>
              <a:rPr lang="en-US" noProof="0"/>
              <a:t>00 Month 2012</a:t>
            </a:r>
          </a:p>
        </p:txBody>
      </p:sp>
      <p:sp>
        <p:nvSpPr>
          <p:cNvPr id="10" name="Rectangle 9"/>
          <p:cNvSpPr/>
          <p:nvPr userDrawn="1"/>
        </p:nvSpPr>
        <p:spPr>
          <a:xfrm>
            <a:off x="0" y="1283371"/>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11" name="Rectangle 10"/>
          <p:cNvSpPr/>
          <p:nvPr userDrawn="1"/>
        </p:nvSpPr>
        <p:spPr>
          <a:xfrm>
            <a:off x="0" y="0"/>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13" name="Rectangle 12"/>
          <p:cNvSpPr/>
          <p:nvPr userDrawn="1"/>
        </p:nvSpPr>
        <p:spPr>
          <a:xfrm>
            <a:off x="0" y="6766560"/>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2" name="Rectangle 1"/>
          <p:cNvSpPr/>
          <p:nvPr userDrawn="1"/>
        </p:nvSpPr>
        <p:spPr>
          <a:xfrm>
            <a:off x="0" y="3858768"/>
            <a:ext cx="5839968" cy="2999232"/>
          </a:xfrm>
          <a:prstGeom prst="rect">
            <a:avLst/>
          </a:prstGeom>
          <a:blipFill dpi="0" rotWithShape="1">
            <a:blip r:embed="rId3">
              <a:alphaModFix amt="3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1561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100138"/>
            <a:ext cx="12192000" cy="176212"/>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prstClr val="white"/>
              </a:solidFill>
            </a:endParaRPr>
          </a:p>
        </p:txBody>
      </p:sp>
      <p:sp>
        <p:nvSpPr>
          <p:cNvPr id="2" name="Title 1"/>
          <p:cNvSpPr>
            <a:spLocks noGrp="1"/>
          </p:cNvSpPr>
          <p:nvPr>
            <p:ph type="title"/>
          </p:nvPr>
        </p:nvSpPr>
        <p:spPr>
          <a:xfrm>
            <a:off x="475914" y="301629"/>
            <a:ext cx="11282705" cy="756707"/>
          </a:xfrm>
        </p:spPr>
        <p:txBody>
          <a:bodyPr/>
          <a:lstStyle>
            <a:lvl1pPr>
              <a:defRPr sz="2200" b="0" i="0">
                <a:solidFill>
                  <a:schemeClr val="tx1"/>
                </a:solidFill>
              </a:defRPr>
            </a:lvl1pPr>
          </a:lstStyle>
          <a:p>
            <a:r>
              <a:rPr lang="en-US"/>
              <a:t>Click to edit Master title style</a:t>
            </a:r>
          </a:p>
        </p:txBody>
      </p:sp>
      <p:sp>
        <p:nvSpPr>
          <p:cNvPr id="7" name="Text Placeholder 6"/>
          <p:cNvSpPr>
            <a:spLocks noGrp="1"/>
          </p:cNvSpPr>
          <p:nvPr>
            <p:ph type="body" sz="quarter" idx="13"/>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a:t>Click to edit Master text styles</a:t>
            </a:r>
          </a:p>
        </p:txBody>
      </p:sp>
      <p:sp>
        <p:nvSpPr>
          <p:cNvPr id="5" name="Footer Placeholder 5"/>
          <p:cNvSpPr>
            <a:spLocks noGrp="1"/>
          </p:cNvSpPr>
          <p:nvPr>
            <p:ph type="ftr" sz="quarter" idx="14"/>
          </p:nvPr>
        </p:nvSpPr>
        <p:spPr/>
        <p:txBody>
          <a:bodyPr/>
          <a:lstStyle>
            <a:lvl1pPr>
              <a:defRPr/>
            </a:lvl1pPr>
          </a:lstStyle>
          <a:p>
            <a:pPr>
              <a:defRPr/>
            </a:pPr>
            <a:r>
              <a:rPr lang="en-US">
                <a:solidFill>
                  <a:srgbClr val="000000">
                    <a:lumMod val="65000"/>
                    <a:lumOff val="35000"/>
                  </a:srgbClr>
                </a:solidFill>
              </a:rPr>
              <a:t>Presentation Title</a:t>
            </a:r>
          </a:p>
        </p:txBody>
      </p:sp>
      <p:sp>
        <p:nvSpPr>
          <p:cNvPr id="6" name="Slide Number Placeholder 7"/>
          <p:cNvSpPr>
            <a:spLocks noGrp="1"/>
          </p:cNvSpPr>
          <p:nvPr>
            <p:ph type="sldNum" sz="quarter" idx="15"/>
          </p:nvPr>
        </p:nvSpPr>
        <p:spPr/>
        <p:txBody>
          <a:bodyPr/>
          <a:lstStyle>
            <a:lvl1pPr>
              <a:defRPr/>
            </a:lvl1pPr>
          </a:lstStyle>
          <a:p>
            <a:fld id="{A2B04E1C-E937-4DE0-BF67-FCDD8B7A7A5E}" type="slidenum">
              <a:rPr lang="en-NZ" altLang="en-US"/>
              <a:pPr/>
              <a:t>‹#›</a:t>
            </a:fld>
            <a:endParaRPr lang="en-NZ" altLang="en-US"/>
          </a:p>
        </p:txBody>
      </p:sp>
      <p:sp>
        <p:nvSpPr>
          <p:cNvPr id="3" name="Rectangle 2">
            <a:extLst>
              <a:ext uri="{FF2B5EF4-FFF2-40B4-BE49-F238E27FC236}">
                <a16:creationId xmlns:a16="http://schemas.microsoft.com/office/drawing/2014/main" id="{1DDBEDAC-5545-49BD-BFFD-A32C96A0FE7C}"/>
              </a:ext>
            </a:extLst>
          </p:cNvPr>
          <p:cNvSpPr/>
          <p:nvPr userDrawn="1"/>
        </p:nvSpPr>
        <p:spPr>
          <a:xfrm>
            <a:off x="0" y="6344239"/>
            <a:ext cx="2752627" cy="5137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910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ight Blue Title Slide">
    <p:spTree>
      <p:nvGrpSpPr>
        <p:cNvPr id="1" name=""/>
        <p:cNvGrpSpPr/>
        <p:nvPr/>
      </p:nvGrpSpPr>
      <p:grpSpPr>
        <a:xfrm>
          <a:off x="0" y="0"/>
          <a:ext cx="0" cy="0"/>
          <a:chOff x="0" y="0"/>
          <a:chExt cx="0" cy="0"/>
        </a:xfrm>
      </p:grpSpPr>
      <p:sp>
        <p:nvSpPr>
          <p:cNvPr id="6" name="Rectangle 5"/>
          <p:cNvSpPr>
            <a:spLocks noChangeArrowheads="1"/>
          </p:cNvSpPr>
          <p:nvPr/>
        </p:nvSpPr>
        <p:spPr bwMode="auto">
          <a:xfrm flipV="1">
            <a:off x="0" y="3"/>
            <a:ext cx="12192000" cy="4479925"/>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7" name="Rectangle 6"/>
          <p:cNvSpPr>
            <a:spLocks noChangeArrowheads="1"/>
          </p:cNvSpPr>
          <p:nvPr/>
        </p:nvSpPr>
        <p:spPr bwMode="auto">
          <a:xfrm>
            <a:off x="0" y="4311653"/>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endParaRPr>
          </a:p>
        </p:txBody>
      </p:sp>
      <p:sp>
        <p:nvSpPr>
          <p:cNvPr id="330" name="Title 329"/>
          <p:cNvSpPr>
            <a:spLocks noGrp="1"/>
          </p:cNvSpPr>
          <p:nvPr>
            <p:ph type="title"/>
          </p:nvPr>
        </p:nvSpPr>
        <p:spPr>
          <a:xfrm>
            <a:off x="2016832" y="1189792"/>
            <a:ext cx="9295741"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p>
        </p:txBody>
      </p:sp>
      <p:sp>
        <p:nvSpPr>
          <p:cNvPr id="332" name="Text Placeholder 331"/>
          <p:cNvSpPr>
            <a:spLocks noGrp="1"/>
          </p:cNvSpPr>
          <p:nvPr>
            <p:ph type="body" sz="quarter" idx="13"/>
          </p:nvPr>
        </p:nvSpPr>
        <p:spPr>
          <a:xfrm>
            <a:off x="2033565" y="3000005"/>
            <a:ext cx="9279009"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p:txBody>
      </p:sp>
      <p:sp>
        <p:nvSpPr>
          <p:cNvPr id="69" name="Text Placeholder 331"/>
          <p:cNvSpPr>
            <a:spLocks noGrp="1"/>
          </p:cNvSpPr>
          <p:nvPr>
            <p:ph type="body" sz="quarter" idx="14"/>
          </p:nvPr>
        </p:nvSpPr>
        <p:spPr>
          <a:xfrm>
            <a:off x="7576097" y="4699004"/>
            <a:ext cx="3761560" cy="1393637"/>
          </a:xfrm>
        </p:spPr>
        <p:txBody>
          <a:bodyPr anchor="b"/>
          <a:lstStyle>
            <a:lvl1pPr marL="0" marR="0" indent="0" algn="r" defTabSz="914400" rtl="0" eaLnBrk="1" fontAlgn="base" latinLnBrk="0" hangingPunct="1">
              <a:lnSpc>
                <a:spcPct val="115000"/>
              </a:lnSpc>
              <a:spcBef>
                <a:spcPct val="20000"/>
              </a:spcBef>
              <a:spcAft>
                <a:spcPct val="0"/>
              </a:spcAft>
              <a:buClr>
                <a:srgbClr val="00783C"/>
              </a:buClr>
              <a:buSzTx/>
              <a:buFontTx/>
              <a:buNone/>
              <a:tabLst/>
              <a:defRPr sz="1400" b="0" i="0" baseline="0">
                <a:solidFill>
                  <a:schemeClr val="tx1"/>
                </a:solidFill>
                <a:latin typeface="+mn-lt"/>
                <a:cs typeface="Arial"/>
              </a:defRPr>
            </a:lvl1pPr>
            <a:lvl2pPr marL="0" marR="0" indent="0" algn="r" defTabSz="914400" rtl="0" eaLnBrk="1" fontAlgn="base" latinLnBrk="0" hangingPunct="1">
              <a:lnSpc>
                <a:spcPct val="100000"/>
              </a:lnSpc>
              <a:spcBef>
                <a:spcPct val="20000"/>
              </a:spcBef>
              <a:spcAft>
                <a:spcPct val="0"/>
              </a:spcAft>
              <a:buClr>
                <a:srgbClr val="00783C"/>
              </a:buClr>
              <a:buSzTx/>
              <a:buFont typeface="Wingdings" charset="0"/>
              <a:buNone/>
              <a:tabLst/>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a:p>
            <a:pPr lvl="1"/>
            <a:r>
              <a:rPr lang="en-US"/>
              <a:t>Second level</a:t>
            </a:r>
          </a:p>
        </p:txBody>
      </p:sp>
      <p:sp>
        <p:nvSpPr>
          <p:cNvPr id="70" name="Picture Placeholder 4"/>
          <p:cNvSpPr>
            <a:spLocks noGrp="1"/>
          </p:cNvSpPr>
          <p:nvPr>
            <p:ph type="pic" sz="quarter" idx="16"/>
          </p:nvPr>
        </p:nvSpPr>
        <p:spPr>
          <a:xfrm>
            <a:off x="677335"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8" name="Rectangle 1028"/>
          <p:cNvSpPr>
            <a:spLocks noGrp="1" noChangeArrowheads="1"/>
          </p:cNvSpPr>
          <p:nvPr>
            <p:ph type="dt" sz="half" idx="17"/>
          </p:nvPr>
        </p:nvSpPr>
        <p:spPr>
          <a:xfrm>
            <a:off x="7922685" y="6107116"/>
            <a:ext cx="3401483"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191306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White Title Slide">
    <p:spTree>
      <p:nvGrpSpPr>
        <p:cNvPr id="1" name=""/>
        <p:cNvGrpSpPr/>
        <p:nvPr/>
      </p:nvGrpSpPr>
      <p:grpSpPr>
        <a:xfrm>
          <a:off x="0" y="0"/>
          <a:ext cx="0" cy="0"/>
          <a:chOff x="0" y="0"/>
          <a:chExt cx="0" cy="0"/>
        </a:xfrm>
      </p:grpSpPr>
      <p:sp>
        <p:nvSpPr>
          <p:cNvPr id="6" name="Rectangle 5"/>
          <p:cNvSpPr>
            <a:spLocks noChangeArrowheads="1"/>
          </p:cNvSpPr>
          <p:nvPr/>
        </p:nvSpPr>
        <p:spPr bwMode="auto">
          <a:xfrm>
            <a:off x="0" y="4311653"/>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2"/>
              </a:solidFill>
            </a:endParaRPr>
          </a:p>
        </p:txBody>
      </p:sp>
      <p:sp>
        <p:nvSpPr>
          <p:cNvPr id="330" name="Title 329"/>
          <p:cNvSpPr>
            <a:spLocks noGrp="1"/>
          </p:cNvSpPr>
          <p:nvPr>
            <p:ph type="title"/>
          </p:nvPr>
        </p:nvSpPr>
        <p:spPr>
          <a:xfrm>
            <a:off x="2016832" y="1189792"/>
            <a:ext cx="9295741" cy="1822161"/>
          </a:xfrm>
        </p:spPr>
        <p:txBody>
          <a:bodyPr anchor="b"/>
          <a:lstStyle>
            <a:lvl1pPr>
              <a:lnSpc>
                <a:spcPct val="100000"/>
              </a:lnSpc>
              <a:spcBef>
                <a:spcPts val="0"/>
              </a:spcBef>
              <a:defRPr sz="3600" b="1" baseline="0">
                <a:solidFill>
                  <a:schemeClr val="tx1"/>
                </a:solidFill>
              </a:defRPr>
            </a:lvl1pPr>
          </a:lstStyle>
          <a:p>
            <a:r>
              <a:rPr lang="en-US"/>
              <a:t>Click to edit Master title style</a:t>
            </a:r>
          </a:p>
        </p:txBody>
      </p:sp>
      <p:sp>
        <p:nvSpPr>
          <p:cNvPr id="332" name="Text Placeholder 331"/>
          <p:cNvSpPr>
            <a:spLocks noGrp="1"/>
          </p:cNvSpPr>
          <p:nvPr>
            <p:ph type="body" sz="quarter" idx="13"/>
          </p:nvPr>
        </p:nvSpPr>
        <p:spPr>
          <a:xfrm>
            <a:off x="2033565" y="3000005"/>
            <a:ext cx="9279009" cy="875885"/>
          </a:xfrm>
        </p:spPr>
        <p:txBody>
          <a:bodyPr>
            <a:normAutofit/>
          </a:bodyPr>
          <a:lstStyle>
            <a:lvl1pPr>
              <a:lnSpc>
                <a:spcPct val="100000"/>
              </a:lnSpc>
              <a:spcBef>
                <a:spcPts val="0"/>
              </a:spcBef>
              <a:defRPr sz="2400" b="0" i="0" cap="all" baseline="0">
                <a:solidFill>
                  <a:schemeClr val="tx1"/>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p:txBody>
      </p:sp>
      <p:sp>
        <p:nvSpPr>
          <p:cNvPr id="69" name="Text Placeholder 331"/>
          <p:cNvSpPr>
            <a:spLocks noGrp="1"/>
          </p:cNvSpPr>
          <p:nvPr>
            <p:ph type="body" sz="quarter" idx="14"/>
          </p:nvPr>
        </p:nvSpPr>
        <p:spPr>
          <a:xfrm>
            <a:off x="7576097" y="4699004"/>
            <a:ext cx="3761560" cy="1393637"/>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a:p>
            <a:pPr lvl="1"/>
            <a:r>
              <a:rPr lang="en-US"/>
              <a:t>Second level</a:t>
            </a:r>
          </a:p>
        </p:txBody>
      </p:sp>
      <p:sp>
        <p:nvSpPr>
          <p:cNvPr id="70" name="Picture Placeholder 4"/>
          <p:cNvSpPr>
            <a:spLocks noGrp="1"/>
          </p:cNvSpPr>
          <p:nvPr>
            <p:ph type="pic" sz="quarter" idx="16"/>
          </p:nvPr>
        </p:nvSpPr>
        <p:spPr>
          <a:xfrm>
            <a:off x="677335"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7" name="Rectangle 1028"/>
          <p:cNvSpPr>
            <a:spLocks noGrp="1" noChangeArrowheads="1"/>
          </p:cNvSpPr>
          <p:nvPr>
            <p:ph type="dt" sz="half" idx="17"/>
          </p:nvPr>
        </p:nvSpPr>
        <p:spPr>
          <a:xfrm>
            <a:off x="7922685" y="6107116"/>
            <a:ext cx="3401483"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3356309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rk Blue Title Slide">
    <p:spTree>
      <p:nvGrpSpPr>
        <p:cNvPr id="1" name=""/>
        <p:cNvGrpSpPr/>
        <p:nvPr/>
      </p:nvGrpSpPr>
      <p:grpSpPr>
        <a:xfrm>
          <a:off x="0" y="0"/>
          <a:ext cx="0" cy="0"/>
          <a:chOff x="0" y="0"/>
          <a:chExt cx="0" cy="0"/>
        </a:xfrm>
      </p:grpSpPr>
      <p:sp>
        <p:nvSpPr>
          <p:cNvPr id="6" name="Rectangle 5"/>
          <p:cNvSpPr>
            <a:spLocks noChangeArrowheads="1"/>
          </p:cNvSpPr>
          <p:nvPr/>
        </p:nvSpPr>
        <p:spPr bwMode="auto">
          <a:xfrm flipV="1">
            <a:off x="0" y="3"/>
            <a:ext cx="12192000" cy="447992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7" name="Rectangle 6"/>
          <p:cNvSpPr>
            <a:spLocks noChangeArrowheads="1"/>
          </p:cNvSpPr>
          <p:nvPr/>
        </p:nvSpPr>
        <p:spPr bwMode="auto">
          <a:xfrm>
            <a:off x="0" y="4302128"/>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endParaRPr>
          </a:p>
        </p:txBody>
      </p:sp>
      <p:sp>
        <p:nvSpPr>
          <p:cNvPr id="330" name="Title 329"/>
          <p:cNvSpPr>
            <a:spLocks noGrp="1"/>
          </p:cNvSpPr>
          <p:nvPr>
            <p:ph type="title"/>
          </p:nvPr>
        </p:nvSpPr>
        <p:spPr>
          <a:xfrm>
            <a:off x="1861340" y="1189792"/>
            <a:ext cx="9385960"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p>
        </p:txBody>
      </p:sp>
      <p:sp>
        <p:nvSpPr>
          <p:cNvPr id="332" name="Text Placeholder 331"/>
          <p:cNvSpPr>
            <a:spLocks noGrp="1"/>
          </p:cNvSpPr>
          <p:nvPr>
            <p:ph type="body" sz="quarter" idx="13"/>
          </p:nvPr>
        </p:nvSpPr>
        <p:spPr>
          <a:xfrm>
            <a:off x="1878237" y="3000005"/>
            <a:ext cx="9369065" cy="1211048"/>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p:txBody>
      </p:sp>
      <p:sp>
        <p:nvSpPr>
          <p:cNvPr id="70" name="Picture Placeholder 4"/>
          <p:cNvSpPr>
            <a:spLocks noGrp="1"/>
          </p:cNvSpPr>
          <p:nvPr>
            <p:ph type="pic" sz="quarter" idx="16"/>
          </p:nvPr>
        </p:nvSpPr>
        <p:spPr>
          <a:xfrm>
            <a:off x="677335"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9" name="Text Placeholder 331"/>
          <p:cNvSpPr>
            <a:spLocks noGrp="1"/>
          </p:cNvSpPr>
          <p:nvPr>
            <p:ph type="body" sz="quarter" idx="14"/>
          </p:nvPr>
        </p:nvSpPr>
        <p:spPr>
          <a:xfrm>
            <a:off x="7576097" y="4699004"/>
            <a:ext cx="3761560" cy="1393637"/>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a:p>
            <a:pPr lvl="1"/>
            <a:r>
              <a:rPr lang="en-US"/>
              <a:t>Second level</a:t>
            </a:r>
          </a:p>
        </p:txBody>
      </p:sp>
      <p:sp>
        <p:nvSpPr>
          <p:cNvPr id="8" name="Rectangle 1028"/>
          <p:cNvSpPr>
            <a:spLocks noGrp="1" noChangeArrowheads="1"/>
          </p:cNvSpPr>
          <p:nvPr>
            <p:ph type="dt" sz="half" idx="17"/>
          </p:nvPr>
        </p:nvSpPr>
        <p:spPr>
          <a:xfrm>
            <a:off x="7622120" y="6116641"/>
            <a:ext cx="3625849"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300965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ster Title: V1">
    <p:spTree>
      <p:nvGrpSpPr>
        <p:cNvPr id="1" name=""/>
        <p:cNvGrpSpPr/>
        <p:nvPr/>
      </p:nvGrpSpPr>
      <p:grpSpPr>
        <a:xfrm>
          <a:off x="0" y="0"/>
          <a:ext cx="0" cy="0"/>
          <a:chOff x="0" y="0"/>
          <a:chExt cx="0" cy="0"/>
        </a:xfrm>
      </p:grpSpPr>
      <p:sp>
        <p:nvSpPr>
          <p:cNvPr id="14" name="Rectangle 13"/>
          <p:cNvSpPr/>
          <p:nvPr userDrawn="1"/>
        </p:nvSpPr>
        <p:spPr>
          <a:xfrm>
            <a:off x="0" y="6174770"/>
            <a:ext cx="12192000" cy="59179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Rectangle 1"/>
          <p:cNvSpPr/>
          <p:nvPr userDrawn="1"/>
        </p:nvSpPr>
        <p:spPr>
          <a:xfrm>
            <a:off x="0" y="3858768"/>
            <a:ext cx="5839968" cy="2999232"/>
          </a:xfrm>
          <a:prstGeom prst="rect">
            <a:avLst/>
          </a:prstGeom>
          <a:blipFill dpi="0" rotWithShape="1">
            <a:blip r:embed="rId2">
              <a:alphaModFix amt="3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2" descr="I:\_GregW\1322550 WBGIS - ITS Sub Branding\WBGIS_ITS-PPT_footer-06.jpg"/>
          <p:cNvPicPr>
            <a:picLocks noChangeAspect="1" noChangeArrowheads="1"/>
          </p:cNvPicPr>
          <p:nvPr userDrawn="1"/>
        </p:nvPicPr>
        <p:blipFill>
          <a:blip r:embed="rId3"/>
          <a:srcRect b="82105"/>
          <a:stretch>
            <a:fillRect/>
          </a:stretch>
        </p:blipFill>
        <p:spPr bwMode="auto">
          <a:xfrm>
            <a:off x="0" y="1379624"/>
            <a:ext cx="12192000" cy="136358"/>
          </a:xfrm>
          <a:prstGeom prst="rect">
            <a:avLst/>
          </a:prstGeom>
          <a:noFill/>
        </p:spPr>
      </p:pic>
      <p:sp>
        <p:nvSpPr>
          <p:cNvPr id="6" name="Rectangle 2"/>
          <p:cNvSpPr>
            <a:spLocks noGrp="1" noChangeArrowheads="1"/>
          </p:cNvSpPr>
          <p:nvPr>
            <p:ph type="ctrTitle" hasCustomPrompt="1"/>
          </p:nvPr>
        </p:nvSpPr>
        <p:spPr>
          <a:xfrm>
            <a:off x="5625432" y="3980752"/>
            <a:ext cx="5845717" cy="1011238"/>
          </a:xfrm>
        </p:spPr>
        <p:txBody>
          <a:bodyPr bIns="0"/>
          <a:lstStyle>
            <a:lvl1pPr>
              <a:defRPr sz="3500">
                <a:solidFill>
                  <a:schemeClr val="accent2"/>
                </a:solidFill>
                <a:latin typeface="Arial"/>
                <a:cs typeface="Arial"/>
              </a:defRPr>
            </a:lvl1pPr>
          </a:lstStyle>
          <a:p>
            <a:pPr lvl="0"/>
            <a:r>
              <a:rPr lang="en-US" noProof="0"/>
              <a:t>Master Title: </a:t>
            </a:r>
            <a:br>
              <a:rPr lang="en-US" noProof="0"/>
            </a:br>
            <a:r>
              <a:rPr lang="en-US" noProof="0"/>
              <a:t>Version 1</a:t>
            </a:r>
          </a:p>
        </p:txBody>
      </p:sp>
      <p:sp>
        <p:nvSpPr>
          <p:cNvPr id="7" name="Rectangle 3"/>
          <p:cNvSpPr>
            <a:spLocks noGrp="1" noChangeArrowheads="1"/>
          </p:cNvSpPr>
          <p:nvPr>
            <p:ph type="subTitle" idx="1" hasCustomPrompt="1"/>
          </p:nvPr>
        </p:nvSpPr>
        <p:spPr>
          <a:xfrm>
            <a:off x="6117390" y="5153079"/>
            <a:ext cx="5379453" cy="1127405"/>
          </a:xfrm>
          <a:prstGeom prst="rect">
            <a:avLst/>
          </a:prstGeom>
        </p:spPr>
        <p:txBody>
          <a:bodyPr lIns="0" tIns="0" rIns="0" bIns="0"/>
          <a:lstStyle>
            <a:lvl1pPr marL="0" indent="0">
              <a:buFontTx/>
              <a:buNone/>
              <a:defRPr sz="2000" b="0" baseline="0">
                <a:solidFill>
                  <a:schemeClr val="tx2"/>
                </a:solidFill>
                <a:latin typeface="Arial"/>
                <a:cs typeface="Arial"/>
              </a:defRPr>
            </a:lvl1pPr>
          </a:lstStyle>
          <a:p>
            <a:pPr lvl="0"/>
            <a:r>
              <a:rPr lang="en-US" noProof="0"/>
              <a:t>Name of the contributor</a:t>
            </a:r>
          </a:p>
          <a:p>
            <a:pPr lvl="0"/>
            <a:r>
              <a:rPr lang="en-US" noProof="0"/>
              <a:t>Name of the event, venue</a:t>
            </a:r>
          </a:p>
          <a:p>
            <a:pPr lvl="0"/>
            <a:r>
              <a:rPr lang="en-US" noProof="0"/>
              <a:t>00 Month 2012</a:t>
            </a:r>
          </a:p>
        </p:txBody>
      </p:sp>
      <p:sp>
        <p:nvSpPr>
          <p:cNvPr id="10" name="Rectangle 9"/>
          <p:cNvSpPr/>
          <p:nvPr userDrawn="1"/>
        </p:nvSpPr>
        <p:spPr>
          <a:xfrm>
            <a:off x="0" y="1283371"/>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11" name="Rectangle 10"/>
          <p:cNvSpPr/>
          <p:nvPr userDrawn="1"/>
        </p:nvSpPr>
        <p:spPr>
          <a:xfrm>
            <a:off x="0" y="0"/>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13" name="Rectangle 12"/>
          <p:cNvSpPr/>
          <p:nvPr userDrawn="1"/>
        </p:nvSpPr>
        <p:spPr>
          <a:xfrm>
            <a:off x="0" y="6766560"/>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60671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0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err="1"/>
              <a:t>Titlemaster</a:t>
            </a:r>
            <a:endParaRPr lang="en-US" noProof="0"/>
          </a:p>
        </p:txBody>
      </p:sp>
      <p:sp>
        <p:nvSpPr>
          <p:cNvPr id="3" name="Fußzeilenplatzhalter 2"/>
          <p:cNvSpPr>
            <a:spLocks noGrp="1"/>
          </p:cNvSpPr>
          <p:nvPr>
            <p:ph type="ftr" sz="quarter" idx="10"/>
          </p:nvPr>
        </p:nvSpPr>
        <p:spPr/>
        <p:txBody>
          <a:bodyPr/>
          <a:lstStyle/>
          <a:p>
            <a:pPr>
              <a:defRPr/>
            </a:pPr>
            <a:r>
              <a:rPr lang="en-US">
                <a:solidFill>
                  <a:prstClr val="black">
                    <a:lumMod val="75000"/>
                    <a:lumOff val="25000"/>
                  </a:prstClr>
                </a:solidFill>
              </a:rPr>
              <a:t>Title of Presentation</a:t>
            </a:r>
          </a:p>
        </p:txBody>
      </p:sp>
      <p:sp>
        <p:nvSpPr>
          <p:cNvPr id="4" name="Foliennummernplatzhalter 3"/>
          <p:cNvSpPr>
            <a:spLocks noGrp="1"/>
          </p:cNvSpPr>
          <p:nvPr>
            <p:ph type="sldNum" sz="quarter" idx="11"/>
          </p:nvPr>
        </p:nvSpPr>
        <p:spPr/>
        <p:txBody>
          <a:bodyPr/>
          <a:lstStyle/>
          <a:p>
            <a:pPr>
              <a:defRPr/>
            </a:pPr>
            <a:fld id="{EF62D93A-3BA0-8848-BFA3-D7046C1B555D}" type="slidenum">
              <a:rPr lang="en-US" smtClean="0">
                <a:solidFill>
                  <a:prstClr val="black">
                    <a:lumMod val="75000"/>
                    <a:lumOff val="25000"/>
                  </a:prstClr>
                </a:solidFill>
              </a:rPr>
              <a:pPr>
                <a:defRPr/>
              </a:pPr>
              <a:t>‹#›</a:t>
            </a:fld>
            <a:endParaRPr lang="en-US">
              <a:solidFill>
                <a:prstClr val="black">
                  <a:lumMod val="75000"/>
                  <a:lumOff val="25000"/>
                </a:prstClr>
              </a:solidFill>
            </a:endParaRPr>
          </a:p>
        </p:txBody>
      </p:sp>
      <p:sp>
        <p:nvSpPr>
          <p:cNvPr id="6" name="Inhaltsplatzhalter 5"/>
          <p:cNvSpPr>
            <a:spLocks noGrp="1"/>
          </p:cNvSpPr>
          <p:nvPr>
            <p:ph sz="quarter" idx="12" hasCustomPrompt="1"/>
          </p:nvPr>
        </p:nvSpPr>
        <p:spPr/>
        <p:txBody>
          <a:bodyPr/>
          <a:lstStyle>
            <a:lvl3pPr marL="271463" indent="-271463">
              <a:buFont typeface="Arial" panose="020B0604020202020204" pitchFamily="34" charset="0"/>
              <a:buChar char="•"/>
              <a:defRPr/>
            </a:lvl3pPr>
          </a:lstStyle>
          <a:p>
            <a:pPr lvl="0"/>
            <a:r>
              <a:rPr lang="en-US" noProof="0" err="1"/>
              <a:t>Textmaster</a:t>
            </a:r>
            <a:endParaRPr lang="en-US" noProof="0"/>
          </a:p>
          <a:p>
            <a:pPr lvl="1"/>
            <a:r>
              <a:rPr lang="en-US" noProof="0"/>
              <a:t>Second Layer</a:t>
            </a:r>
          </a:p>
          <a:p>
            <a:pPr lvl="2"/>
            <a:r>
              <a:rPr lang="en-US" noProof="0"/>
              <a:t>Third Layer</a:t>
            </a:r>
          </a:p>
          <a:p>
            <a:pPr lvl="3"/>
            <a:r>
              <a:rPr lang="en-US" noProof="0"/>
              <a:t>Fourth Layer</a:t>
            </a:r>
          </a:p>
          <a:p>
            <a:pPr lvl="4"/>
            <a:r>
              <a:rPr lang="en-US" noProof="0"/>
              <a:t>Fifth Layer</a:t>
            </a:r>
          </a:p>
          <a:p>
            <a:pPr lvl="5"/>
            <a:r>
              <a:rPr lang="en-US" noProof="0"/>
              <a:t>6</a:t>
            </a:r>
          </a:p>
        </p:txBody>
      </p:sp>
    </p:spTree>
    <p:extLst>
      <p:ext uri="{BB962C8B-B14F-4D97-AF65-F5344CB8AC3E}">
        <p14:creationId xmlns:p14="http://schemas.microsoft.com/office/powerpoint/2010/main" val="264750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0"/>
            <a:ext cx="9851341" cy="1143000"/>
          </a:xfrm>
          <a:ln w="12700"/>
        </p:spPr>
        <p:txBody>
          <a:bodyPr/>
          <a:lstStyle>
            <a:lvl1pPr algn="l">
              <a:defRPr sz="3800" baseline="0"/>
            </a:lvl1pPr>
          </a:lstStyle>
          <a:p>
            <a:r>
              <a:rPr lang="en-US"/>
              <a:t>Click to edit Master title style</a:t>
            </a:r>
          </a:p>
        </p:txBody>
      </p:sp>
      <p:sp>
        <p:nvSpPr>
          <p:cNvPr id="3" name="Content Placeholder 2"/>
          <p:cNvSpPr>
            <a:spLocks noGrp="1"/>
          </p:cNvSpPr>
          <p:nvPr>
            <p:ph idx="1"/>
          </p:nvPr>
        </p:nvSpPr>
        <p:spPr/>
        <p:txBody>
          <a:bodyPr/>
          <a:lstStyle>
            <a:lvl1pPr>
              <a:buClr>
                <a:schemeClr val="tx2"/>
              </a:buClr>
              <a:defRPr/>
            </a:lvl1pPr>
            <a:lvl3pPr marL="1257300" indent="-342900">
              <a:buClr>
                <a:schemeClr val="tx2"/>
              </a:buClr>
              <a:buSzPct val="900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2"/>
          </p:nvPr>
        </p:nvSpPr>
        <p:spPr>
          <a:xfrm>
            <a:off x="0" y="304800"/>
            <a:ext cx="2235200" cy="685800"/>
          </a:xfrm>
        </p:spPr>
        <p:txBody>
          <a:bodyPr/>
          <a:lstStyle>
            <a:lvl1pPr marL="0" indent="0">
              <a:buFontTx/>
              <a:buNone/>
              <a:defRPr b="1" i="0" baseline="0"/>
            </a:lvl1pPr>
          </a:lstStyle>
          <a:p>
            <a:pPr lvl="0"/>
            <a:r>
              <a:rPr lang="en-US"/>
              <a:t>Click to edit</a:t>
            </a:r>
          </a:p>
        </p:txBody>
      </p:sp>
      <p:sp>
        <p:nvSpPr>
          <p:cNvPr id="6" name="Footer Placeholder 4"/>
          <p:cNvSpPr>
            <a:spLocks noGrp="1"/>
          </p:cNvSpPr>
          <p:nvPr>
            <p:ph type="ftr" sz="quarter" idx="13"/>
          </p:nvPr>
        </p:nvSpPr>
        <p:spPr/>
        <p:txBody>
          <a:bodyPr/>
          <a:lstStyle>
            <a:lvl1pPr>
              <a:defRPr/>
            </a:lvl1pPr>
          </a:lstStyle>
          <a:p>
            <a:pPr>
              <a:defRPr/>
            </a:pPr>
            <a:endParaRPr lang="en-US"/>
          </a:p>
        </p:txBody>
      </p:sp>
      <p:sp>
        <p:nvSpPr>
          <p:cNvPr id="7" name="Slide Number Placeholder 5"/>
          <p:cNvSpPr>
            <a:spLocks noGrp="1"/>
          </p:cNvSpPr>
          <p:nvPr>
            <p:ph type="sldNum" sz="quarter" idx="14"/>
          </p:nvPr>
        </p:nvSpPr>
        <p:spPr/>
        <p:txBody>
          <a:bodyPr/>
          <a:lstStyle>
            <a:lvl1pPr>
              <a:defRPr>
                <a:solidFill>
                  <a:srgbClr val="7F7F7F"/>
                </a:solidFill>
              </a:defRPr>
            </a:lvl1pPr>
          </a:lstStyle>
          <a:p>
            <a:pPr>
              <a:defRPr/>
            </a:pPr>
            <a:fld id="{F6DC41BC-101E-44C4-86E9-D64F5AD9B125}" type="slidenum">
              <a:rPr lang="en-US" altLang="en-US"/>
              <a:pPr>
                <a:defRPr/>
              </a:pPr>
              <a:t>‹#›</a:t>
            </a:fld>
            <a:endParaRPr lang="en-US" altLang="en-US"/>
          </a:p>
        </p:txBody>
      </p:sp>
    </p:spTree>
    <p:extLst>
      <p:ext uri="{BB962C8B-B14F-4D97-AF65-F5344CB8AC3E}">
        <p14:creationId xmlns:p14="http://schemas.microsoft.com/office/powerpoint/2010/main" val="889561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2D3B-CFB2-437C-A005-E1B01DB214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7FDA2-ECD5-4C60-BCC2-655916DE6EDE}"/>
              </a:ext>
            </a:extLst>
          </p:cNvPr>
          <p:cNvSpPr>
            <a:spLocks noGrp="1"/>
          </p:cNvSpPr>
          <p:nvPr>
            <p:ph type="dt" sz="half" idx="10"/>
          </p:nvPr>
        </p:nvSpPr>
        <p:spPr/>
        <p:txBody>
          <a:bodyPr/>
          <a:lstStyle/>
          <a:p>
            <a:fld id="{7240F124-4432-4415-A17A-7F2C33A3D01F}" type="datetimeFigureOut">
              <a:rPr lang="en-US" smtClean="0"/>
              <a:t>9/4/2023</a:t>
            </a:fld>
            <a:endParaRPr lang="en-US"/>
          </a:p>
        </p:txBody>
      </p:sp>
      <p:sp>
        <p:nvSpPr>
          <p:cNvPr id="4" name="Footer Placeholder 3">
            <a:extLst>
              <a:ext uri="{FF2B5EF4-FFF2-40B4-BE49-F238E27FC236}">
                <a16:creationId xmlns:a16="http://schemas.microsoft.com/office/drawing/2014/main" id="{413CDD0A-919D-4A66-8170-ADABE3D7AE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0A091B-262B-4928-B50A-542469CAA129}"/>
              </a:ext>
            </a:extLst>
          </p:cNvPr>
          <p:cNvSpPr>
            <a:spLocks noGrp="1"/>
          </p:cNvSpPr>
          <p:nvPr>
            <p:ph type="sldNum" sz="quarter" idx="12"/>
          </p:nvPr>
        </p:nvSpPr>
        <p:spPr/>
        <p:txBody>
          <a:bodyPr/>
          <a:lstStyle/>
          <a:p>
            <a:fld id="{B1E550D4-F690-40E0-95F7-DABE347B8F1F}" type="slidenum">
              <a:rPr lang="en-US" smtClean="0"/>
              <a:t>‹#›</a:t>
            </a:fld>
            <a:endParaRPr lang="en-US"/>
          </a:p>
        </p:txBody>
      </p:sp>
    </p:spTree>
    <p:extLst>
      <p:ext uri="{BB962C8B-B14F-4D97-AF65-F5344CB8AC3E}">
        <p14:creationId xmlns:p14="http://schemas.microsoft.com/office/powerpoint/2010/main" val="1793930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Master Title: V2">
    <p:spTree>
      <p:nvGrpSpPr>
        <p:cNvPr id="1" name=""/>
        <p:cNvGrpSpPr/>
        <p:nvPr/>
      </p:nvGrpSpPr>
      <p:grpSpPr>
        <a:xfrm>
          <a:off x="0" y="0"/>
          <a:ext cx="0" cy="0"/>
          <a:chOff x="0" y="0"/>
          <a:chExt cx="0" cy="0"/>
        </a:xfrm>
      </p:grpSpPr>
      <p:sp>
        <p:nvSpPr>
          <p:cNvPr id="7" name="Rectangle 2"/>
          <p:cNvSpPr>
            <a:spLocks noGrp="1" noChangeArrowheads="1"/>
          </p:cNvSpPr>
          <p:nvPr>
            <p:ph type="ctrTitle" hasCustomPrompt="1"/>
          </p:nvPr>
        </p:nvSpPr>
        <p:spPr>
          <a:xfrm>
            <a:off x="1420237" y="3958989"/>
            <a:ext cx="10050913" cy="1011238"/>
          </a:xfrm>
        </p:spPr>
        <p:txBody>
          <a:bodyPr bIns="0"/>
          <a:lstStyle>
            <a:lvl1pPr>
              <a:defRPr sz="3500">
                <a:solidFill>
                  <a:schemeClr val="tx1"/>
                </a:solidFill>
                <a:latin typeface="Arial"/>
                <a:cs typeface="Arial"/>
              </a:defRPr>
            </a:lvl1pPr>
          </a:lstStyle>
          <a:p>
            <a:pPr lvl="0"/>
            <a:r>
              <a:rPr lang="en-US" noProof="0"/>
              <a:t>Master Title: Version 2</a:t>
            </a:r>
          </a:p>
        </p:txBody>
      </p:sp>
      <p:sp>
        <p:nvSpPr>
          <p:cNvPr id="8" name="Rectangle 3"/>
          <p:cNvSpPr>
            <a:spLocks noGrp="1" noChangeArrowheads="1"/>
          </p:cNvSpPr>
          <p:nvPr>
            <p:ph type="subTitle" idx="1" hasCustomPrompt="1"/>
          </p:nvPr>
        </p:nvSpPr>
        <p:spPr>
          <a:xfrm>
            <a:off x="1420437" y="5131316"/>
            <a:ext cx="10052948" cy="647700"/>
          </a:xfrm>
          <a:prstGeom prst="rect">
            <a:avLst/>
          </a:prstGeom>
        </p:spPr>
        <p:txBody>
          <a:bodyPr lIns="0" tIns="0" rIns="0" bIns="0"/>
          <a:lstStyle>
            <a:lvl1pPr marL="0" indent="0">
              <a:buFontTx/>
              <a:buNone/>
              <a:defRPr sz="2000" b="0" baseline="0">
                <a:solidFill>
                  <a:schemeClr val="accent2"/>
                </a:solidFill>
                <a:latin typeface="Arial"/>
                <a:cs typeface="Arial"/>
              </a:defRPr>
            </a:lvl1pPr>
          </a:lstStyle>
          <a:p>
            <a:pPr lvl="0"/>
            <a:r>
              <a:rPr lang="en-US" noProof="0"/>
              <a:t>Name of the contributor</a:t>
            </a:r>
          </a:p>
          <a:p>
            <a:pPr lvl="0"/>
            <a:r>
              <a:rPr lang="en-US" noProof="0"/>
              <a:t>Name of the event, venue, 00 Month 2012</a:t>
            </a:r>
          </a:p>
        </p:txBody>
      </p:sp>
    </p:spTree>
    <p:extLst>
      <p:ext uri="{BB962C8B-B14F-4D97-AF65-F5344CB8AC3E}">
        <p14:creationId xmlns:p14="http://schemas.microsoft.com/office/powerpoint/2010/main" val="2207827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ight Blue Title Slide">
    <p:spTree>
      <p:nvGrpSpPr>
        <p:cNvPr id="1" name=""/>
        <p:cNvGrpSpPr/>
        <p:nvPr/>
      </p:nvGrpSpPr>
      <p:grpSpPr>
        <a:xfrm>
          <a:off x="0" y="0"/>
          <a:ext cx="0" cy="0"/>
          <a:chOff x="0" y="0"/>
          <a:chExt cx="0" cy="0"/>
        </a:xfrm>
      </p:grpSpPr>
      <p:sp>
        <p:nvSpPr>
          <p:cNvPr id="6" name="Rectangle 5"/>
          <p:cNvSpPr>
            <a:spLocks noChangeArrowheads="1"/>
          </p:cNvSpPr>
          <p:nvPr/>
        </p:nvSpPr>
        <p:spPr bwMode="auto">
          <a:xfrm flipV="1">
            <a:off x="0" y="3"/>
            <a:ext cx="12192000" cy="4479925"/>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7" name="Rectangle 6"/>
          <p:cNvSpPr>
            <a:spLocks noChangeArrowheads="1"/>
          </p:cNvSpPr>
          <p:nvPr/>
        </p:nvSpPr>
        <p:spPr bwMode="auto">
          <a:xfrm>
            <a:off x="0" y="4311653"/>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endParaRPr>
          </a:p>
        </p:txBody>
      </p:sp>
      <p:sp>
        <p:nvSpPr>
          <p:cNvPr id="330" name="Title 329"/>
          <p:cNvSpPr>
            <a:spLocks noGrp="1"/>
          </p:cNvSpPr>
          <p:nvPr>
            <p:ph type="title"/>
          </p:nvPr>
        </p:nvSpPr>
        <p:spPr>
          <a:xfrm>
            <a:off x="2016832" y="1189792"/>
            <a:ext cx="9295741"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p>
        </p:txBody>
      </p:sp>
      <p:sp>
        <p:nvSpPr>
          <p:cNvPr id="332" name="Text Placeholder 331"/>
          <p:cNvSpPr>
            <a:spLocks noGrp="1"/>
          </p:cNvSpPr>
          <p:nvPr>
            <p:ph type="body" sz="quarter" idx="13"/>
          </p:nvPr>
        </p:nvSpPr>
        <p:spPr>
          <a:xfrm>
            <a:off x="2033565" y="3000005"/>
            <a:ext cx="9279009"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p:txBody>
      </p:sp>
      <p:sp>
        <p:nvSpPr>
          <p:cNvPr id="69" name="Text Placeholder 331"/>
          <p:cNvSpPr>
            <a:spLocks noGrp="1"/>
          </p:cNvSpPr>
          <p:nvPr>
            <p:ph type="body" sz="quarter" idx="14"/>
          </p:nvPr>
        </p:nvSpPr>
        <p:spPr>
          <a:xfrm>
            <a:off x="7576097" y="4699004"/>
            <a:ext cx="3761560" cy="1393637"/>
          </a:xfrm>
        </p:spPr>
        <p:txBody>
          <a:bodyPr anchor="b"/>
          <a:lstStyle>
            <a:lvl1pPr marL="0" marR="0" indent="0" algn="r" defTabSz="914400" rtl="0" eaLnBrk="1" fontAlgn="base" latinLnBrk="0" hangingPunct="1">
              <a:lnSpc>
                <a:spcPct val="115000"/>
              </a:lnSpc>
              <a:spcBef>
                <a:spcPct val="20000"/>
              </a:spcBef>
              <a:spcAft>
                <a:spcPct val="0"/>
              </a:spcAft>
              <a:buClr>
                <a:srgbClr val="00783C"/>
              </a:buClr>
              <a:buSzTx/>
              <a:buFontTx/>
              <a:buNone/>
              <a:tabLst/>
              <a:defRPr sz="1400" b="0" i="0" baseline="0">
                <a:solidFill>
                  <a:schemeClr val="tx1"/>
                </a:solidFill>
                <a:latin typeface="+mn-lt"/>
                <a:cs typeface="Arial"/>
              </a:defRPr>
            </a:lvl1pPr>
            <a:lvl2pPr marL="0" marR="0" indent="0" algn="r" defTabSz="914400" rtl="0" eaLnBrk="1" fontAlgn="base" latinLnBrk="0" hangingPunct="1">
              <a:lnSpc>
                <a:spcPct val="100000"/>
              </a:lnSpc>
              <a:spcBef>
                <a:spcPct val="20000"/>
              </a:spcBef>
              <a:spcAft>
                <a:spcPct val="0"/>
              </a:spcAft>
              <a:buClr>
                <a:srgbClr val="00783C"/>
              </a:buClr>
              <a:buSzTx/>
              <a:buFont typeface="Wingdings" charset="0"/>
              <a:buNone/>
              <a:tabLst/>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a:p>
            <a:pPr lvl="1"/>
            <a:r>
              <a:rPr lang="en-US"/>
              <a:t>Second level</a:t>
            </a:r>
          </a:p>
        </p:txBody>
      </p:sp>
      <p:sp>
        <p:nvSpPr>
          <p:cNvPr id="70" name="Picture Placeholder 4"/>
          <p:cNvSpPr>
            <a:spLocks noGrp="1"/>
          </p:cNvSpPr>
          <p:nvPr>
            <p:ph type="pic" sz="quarter" idx="16"/>
          </p:nvPr>
        </p:nvSpPr>
        <p:spPr>
          <a:xfrm>
            <a:off x="677335"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8" name="Rectangle 1028"/>
          <p:cNvSpPr>
            <a:spLocks noGrp="1" noChangeArrowheads="1"/>
          </p:cNvSpPr>
          <p:nvPr>
            <p:ph type="dt" sz="half" idx="17"/>
          </p:nvPr>
        </p:nvSpPr>
        <p:spPr>
          <a:xfrm>
            <a:off x="7922685" y="6107116"/>
            <a:ext cx="3401483"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28878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Title: V2">
    <p:spTree>
      <p:nvGrpSpPr>
        <p:cNvPr id="1" name=""/>
        <p:cNvGrpSpPr/>
        <p:nvPr/>
      </p:nvGrpSpPr>
      <p:grpSpPr>
        <a:xfrm>
          <a:off x="0" y="0"/>
          <a:ext cx="0" cy="0"/>
          <a:chOff x="0" y="0"/>
          <a:chExt cx="0" cy="0"/>
        </a:xfrm>
      </p:grpSpPr>
      <p:sp>
        <p:nvSpPr>
          <p:cNvPr id="7" name="Rectangle 2"/>
          <p:cNvSpPr>
            <a:spLocks noGrp="1" noChangeArrowheads="1"/>
          </p:cNvSpPr>
          <p:nvPr>
            <p:ph type="ctrTitle" hasCustomPrompt="1"/>
          </p:nvPr>
        </p:nvSpPr>
        <p:spPr>
          <a:xfrm>
            <a:off x="1420237" y="3958989"/>
            <a:ext cx="10050913" cy="1011238"/>
          </a:xfrm>
        </p:spPr>
        <p:txBody>
          <a:bodyPr bIns="0"/>
          <a:lstStyle>
            <a:lvl1pPr>
              <a:defRPr sz="3500">
                <a:solidFill>
                  <a:schemeClr val="tx1"/>
                </a:solidFill>
                <a:latin typeface="Arial"/>
                <a:cs typeface="Arial"/>
              </a:defRPr>
            </a:lvl1pPr>
          </a:lstStyle>
          <a:p>
            <a:pPr lvl="0"/>
            <a:r>
              <a:rPr lang="en-US" noProof="0"/>
              <a:t>Master Title: Version 2</a:t>
            </a:r>
          </a:p>
        </p:txBody>
      </p:sp>
      <p:sp>
        <p:nvSpPr>
          <p:cNvPr id="8" name="Rectangle 3"/>
          <p:cNvSpPr>
            <a:spLocks noGrp="1" noChangeArrowheads="1"/>
          </p:cNvSpPr>
          <p:nvPr>
            <p:ph type="subTitle" idx="1" hasCustomPrompt="1"/>
          </p:nvPr>
        </p:nvSpPr>
        <p:spPr>
          <a:xfrm>
            <a:off x="1420437" y="5131316"/>
            <a:ext cx="10052948" cy="647700"/>
          </a:xfrm>
          <a:prstGeom prst="rect">
            <a:avLst/>
          </a:prstGeom>
        </p:spPr>
        <p:txBody>
          <a:bodyPr lIns="0" tIns="0" rIns="0" bIns="0"/>
          <a:lstStyle>
            <a:lvl1pPr marL="0" indent="0">
              <a:buFontTx/>
              <a:buNone/>
              <a:defRPr sz="2000" b="0" baseline="0">
                <a:solidFill>
                  <a:schemeClr val="accent2"/>
                </a:solidFill>
                <a:latin typeface="Arial"/>
                <a:cs typeface="Arial"/>
              </a:defRPr>
            </a:lvl1pPr>
          </a:lstStyle>
          <a:p>
            <a:pPr lvl="0"/>
            <a:r>
              <a:rPr lang="en-US" noProof="0"/>
              <a:t>Name of the contributor</a:t>
            </a:r>
          </a:p>
          <a:p>
            <a:pPr lvl="0"/>
            <a:r>
              <a:rPr lang="en-US" noProof="0"/>
              <a:t>Name of the event, venue, 00 Month 2012</a:t>
            </a:r>
          </a:p>
        </p:txBody>
      </p:sp>
    </p:spTree>
    <p:extLst>
      <p:ext uri="{BB962C8B-B14F-4D97-AF65-F5344CB8AC3E}">
        <p14:creationId xmlns:p14="http://schemas.microsoft.com/office/powerpoint/2010/main" val="177455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White Title Slide">
    <p:spTree>
      <p:nvGrpSpPr>
        <p:cNvPr id="1" name=""/>
        <p:cNvGrpSpPr/>
        <p:nvPr/>
      </p:nvGrpSpPr>
      <p:grpSpPr>
        <a:xfrm>
          <a:off x="0" y="0"/>
          <a:ext cx="0" cy="0"/>
          <a:chOff x="0" y="0"/>
          <a:chExt cx="0" cy="0"/>
        </a:xfrm>
      </p:grpSpPr>
      <p:sp>
        <p:nvSpPr>
          <p:cNvPr id="6" name="Rectangle 5"/>
          <p:cNvSpPr>
            <a:spLocks noChangeArrowheads="1"/>
          </p:cNvSpPr>
          <p:nvPr/>
        </p:nvSpPr>
        <p:spPr bwMode="auto">
          <a:xfrm>
            <a:off x="0" y="4311653"/>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2"/>
              </a:solidFill>
            </a:endParaRPr>
          </a:p>
        </p:txBody>
      </p:sp>
      <p:sp>
        <p:nvSpPr>
          <p:cNvPr id="330" name="Title 329"/>
          <p:cNvSpPr>
            <a:spLocks noGrp="1"/>
          </p:cNvSpPr>
          <p:nvPr>
            <p:ph type="title"/>
          </p:nvPr>
        </p:nvSpPr>
        <p:spPr>
          <a:xfrm>
            <a:off x="2016832" y="1189792"/>
            <a:ext cx="9295741" cy="1822161"/>
          </a:xfrm>
        </p:spPr>
        <p:txBody>
          <a:bodyPr anchor="b"/>
          <a:lstStyle>
            <a:lvl1pPr>
              <a:lnSpc>
                <a:spcPct val="100000"/>
              </a:lnSpc>
              <a:spcBef>
                <a:spcPts val="0"/>
              </a:spcBef>
              <a:defRPr sz="3600" b="1" baseline="0">
                <a:solidFill>
                  <a:schemeClr val="tx1"/>
                </a:solidFill>
              </a:defRPr>
            </a:lvl1pPr>
          </a:lstStyle>
          <a:p>
            <a:r>
              <a:rPr lang="en-US"/>
              <a:t>Click to edit Master title style</a:t>
            </a:r>
          </a:p>
        </p:txBody>
      </p:sp>
      <p:sp>
        <p:nvSpPr>
          <p:cNvPr id="332" name="Text Placeholder 331"/>
          <p:cNvSpPr>
            <a:spLocks noGrp="1"/>
          </p:cNvSpPr>
          <p:nvPr>
            <p:ph type="body" sz="quarter" idx="13"/>
          </p:nvPr>
        </p:nvSpPr>
        <p:spPr>
          <a:xfrm>
            <a:off x="2033565" y="3000005"/>
            <a:ext cx="9279009" cy="875885"/>
          </a:xfrm>
        </p:spPr>
        <p:txBody>
          <a:bodyPr>
            <a:normAutofit/>
          </a:bodyPr>
          <a:lstStyle>
            <a:lvl1pPr>
              <a:lnSpc>
                <a:spcPct val="100000"/>
              </a:lnSpc>
              <a:spcBef>
                <a:spcPts val="0"/>
              </a:spcBef>
              <a:defRPr sz="2400" b="0" i="0" cap="all" baseline="0">
                <a:solidFill>
                  <a:schemeClr val="tx1"/>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p:txBody>
      </p:sp>
      <p:sp>
        <p:nvSpPr>
          <p:cNvPr id="69" name="Text Placeholder 331"/>
          <p:cNvSpPr>
            <a:spLocks noGrp="1"/>
          </p:cNvSpPr>
          <p:nvPr>
            <p:ph type="body" sz="quarter" idx="14"/>
          </p:nvPr>
        </p:nvSpPr>
        <p:spPr>
          <a:xfrm>
            <a:off x="7576097" y="4699004"/>
            <a:ext cx="3761560" cy="1393637"/>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a:p>
            <a:pPr lvl="1"/>
            <a:r>
              <a:rPr lang="en-US"/>
              <a:t>Second level</a:t>
            </a:r>
          </a:p>
        </p:txBody>
      </p:sp>
      <p:sp>
        <p:nvSpPr>
          <p:cNvPr id="70" name="Picture Placeholder 4"/>
          <p:cNvSpPr>
            <a:spLocks noGrp="1"/>
          </p:cNvSpPr>
          <p:nvPr>
            <p:ph type="pic" sz="quarter" idx="16"/>
          </p:nvPr>
        </p:nvSpPr>
        <p:spPr>
          <a:xfrm>
            <a:off x="677335"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7" name="Rectangle 1028"/>
          <p:cNvSpPr>
            <a:spLocks noGrp="1" noChangeArrowheads="1"/>
          </p:cNvSpPr>
          <p:nvPr>
            <p:ph type="dt" sz="half" idx="17"/>
          </p:nvPr>
        </p:nvSpPr>
        <p:spPr>
          <a:xfrm>
            <a:off x="7922685" y="6107116"/>
            <a:ext cx="3401483"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150566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ark Blue Title Slide">
    <p:spTree>
      <p:nvGrpSpPr>
        <p:cNvPr id="1" name=""/>
        <p:cNvGrpSpPr/>
        <p:nvPr/>
      </p:nvGrpSpPr>
      <p:grpSpPr>
        <a:xfrm>
          <a:off x="0" y="0"/>
          <a:ext cx="0" cy="0"/>
          <a:chOff x="0" y="0"/>
          <a:chExt cx="0" cy="0"/>
        </a:xfrm>
      </p:grpSpPr>
      <p:sp>
        <p:nvSpPr>
          <p:cNvPr id="6" name="Rectangle 5"/>
          <p:cNvSpPr>
            <a:spLocks noChangeArrowheads="1"/>
          </p:cNvSpPr>
          <p:nvPr/>
        </p:nvSpPr>
        <p:spPr bwMode="auto">
          <a:xfrm flipV="1">
            <a:off x="0" y="3"/>
            <a:ext cx="12192000" cy="447992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p>
        </p:txBody>
      </p:sp>
      <p:sp>
        <p:nvSpPr>
          <p:cNvPr id="7" name="Rectangle 6"/>
          <p:cNvSpPr>
            <a:spLocks noChangeArrowheads="1"/>
          </p:cNvSpPr>
          <p:nvPr/>
        </p:nvSpPr>
        <p:spPr bwMode="auto">
          <a:xfrm>
            <a:off x="0" y="4302128"/>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endParaRPr>
          </a:p>
        </p:txBody>
      </p:sp>
      <p:sp>
        <p:nvSpPr>
          <p:cNvPr id="330" name="Title 329"/>
          <p:cNvSpPr>
            <a:spLocks noGrp="1"/>
          </p:cNvSpPr>
          <p:nvPr>
            <p:ph type="title"/>
          </p:nvPr>
        </p:nvSpPr>
        <p:spPr>
          <a:xfrm>
            <a:off x="1861340" y="1189792"/>
            <a:ext cx="9385960"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p>
        </p:txBody>
      </p:sp>
      <p:sp>
        <p:nvSpPr>
          <p:cNvPr id="332" name="Text Placeholder 331"/>
          <p:cNvSpPr>
            <a:spLocks noGrp="1"/>
          </p:cNvSpPr>
          <p:nvPr>
            <p:ph type="body" sz="quarter" idx="13"/>
          </p:nvPr>
        </p:nvSpPr>
        <p:spPr>
          <a:xfrm>
            <a:off x="1878237" y="3000005"/>
            <a:ext cx="9369065" cy="1211048"/>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p:txBody>
      </p:sp>
      <p:sp>
        <p:nvSpPr>
          <p:cNvPr id="70" name="Picture Placeholder 4"/>
          <p:cNvSpPr>
            <a:spLocks noGrp="1"/>
          </p:cNvSpPr>
          <p:nvPr>
            <p:ph type="pic" sz="quarter" idx="16"/>
          </p:nvPr>
        </p:nvSpPr>
        <p:spPr>
          <a:xfrm>
            <a:off x="677335"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9" name="Text Placeholder 331"/>
          <p:cNvSpPr>
            <a:spLocks noGrp="1"/>
          </p:cNvSpPr>
          <p:nvPr>
            <p:ph type="body" sz="quarter" idx="14"/>
          </p:nvPr>
        </p:nvSpPr>
        <p:spPr>
          <a:xfrm>
            <a:off x="7576097" y="4699004"/>
            <a:ext cx="3761560" cy="1393637"/>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a:p>
            <a:pPr lvl="1"/>
            <a:r>
              <a:rPr lang="en-US"/>
              <a:t>Second level</a:t>
            </a:r>
          </a:p>
        </p:txBody>
      </p:sp>
      <p:sp>
        <p:nvSpPr>
          <p:cNvPr id="8" name="Rectangle 1028"/>
          <p:cNvSpPr>
            <a:spLocks noGrp="1" noChangeArrowheads="1"/>
          </p:cNvSpPr>
          <p:nvPr>
            <p:ph type="dt" sz="half" idx="17"/>
          </p:nvPr>
        </p:nvSpPr>
        <p:spPr>
          <a:xfrm>
            <a:off x="7622120" y="6116641"/>
            <a:ext cx="3625849"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3993068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Master Title: V1">
    <p:spTree>
      <p:nvGrpSpPr>
        <p:cNvPr id="1" name=""/>
        <p:cNvGrpSpPr/>
        <p:nvPr/>
      </p:nvGrpSpPr>
      <p:grpSpPr>
        <a:xfrm>
          <a:off x="0" y="0"/>
          <a:ext cx="0" cy="0"/>
          <a:chOff x="0" y="0"/>
          <a:chExt cx="0" cy="0"/>
        </a:xfrm>
      </p:grpSpPr>
      <p:sp>
        <p:nvSpPr>
          <p:cNvPr id="14" name="Rectangle 13"/>
          <p:cNvSpPr/>
          <p:nvPr userDrawn="1"/>
        </p:nvSpPr>
        <p:spPr>
          <a:xfrm>
            <a:off x="0" y="6174770"/>
            <a:ext cx="12192000" cy="59179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Rectangle 1"/>
          <p:cNvSpPr/>
          <p:nvPr userDrawn="1"/>
        </p:nvSpPr>
        <p:spPr>
          <a:xfrm>
            <a:off x="0" y="3858768"/>
            <a:ext cx="5839968" cy="2999232"/>
          </a:xfrm>
          <a:prstGeom prst="rect">
            <a:avLst/>
          </a:prstGeom>
          <a:blipFill dpi="0" rotWithShape="1">
            <a:blip r:embed="rId2">
              <a:alphaModFix amt="3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2" descr="I:\_GregW\1322550 WBGIS - ITS Sub Branding\WBGIS_ITS-PPT_footer-06.jpg"/>
          <p:cNvPicPr>
            <a:picLocks noChangeAspect="1" noChangeArrowheads="1"/>
          </p:cNvPicPr>
          <p:nvPr userDrawn="1"/>
        </p:nvPicPr>
        <p:blipFill>
          <a:blip r:embed="rId3"/>
          <a:srcRect b="82105"/>
          <a:stretch>
            <a:fillRect/>
          </a:stretch>
        </p:blipFill>
        <p:spPr bwMode="auto">
          <a:xfrm>
            <a:off x="0" y="1379624"/>
            <a:ext cx="12192000" cy="136358"/>
          </a:xfrm>
          <a:prstGeom prst="rect">
            <a:avLst/>
          </a:prstGeom>
          <a:noFill/>
        </p:spPr>
      </p:pic>
      <p:sp>
        <p:nvSpPr>
          <p:cNvPr id="6" name="Rectangle 2"/>
          <p:cNvSpPr>
            <a:spLocks noGrp="1" noChangeArrowheads="1"/>
          </p:cNvSpPr>
          <p:nvPr>
            <p:ph type="ctrTitle" hasCustomPrompt="1"/>
          </p:nvPr>
        </p:nvSpPr>
        <p:spPr>
          <a:xfrm>
            <a:off x="5625432" y="3980752"/>
            <a:ext cx="5845717" cy="1011238"/>
          </a:xfrm>
        </p:spPr>
        <p:txBody>
          <a:bodyPr bIns="0"/>
          <a:lstStyle>
            <a:lvl1pPr>
              <a:defRPr sz="3500">
                <a:solidFill>
                  <a:schemeClr val="accent2"/>
                </a:solidFill>
                <a:latin typeface="Arial"/>
                <a:cs typeface="Arial"/>
              </a:defRPr>
            </a:lvl1pPr>
          </a:lstStyle>
          <a:p>
            <a:pPr lvl="0"/>
            <a:r>
              <a:rPr lang="en-US" noProof="0"/>
              <a:t>Master Title: </a:t>
            </a:r>
            <a:br>
              <a:rPr lang="en-US" noProof="0"/>
            </a:br>
            <a:r>
              <a:rPr lang="en-US" noProof="0"/>
              <a:t>Version 1</a:t>
            </a:r>
          </a:p>
        </p:txBody>
      </p:sp>
      <p:sp>
        <p:nvSpPr>
          <p:cNvPr id="7" name="Rectangle 3"/>
          <p:cNvSpPr>
            <a:spLocks noGrp="1" noChangeArrowheads="1"/>
          </p:cNvSpPr>
          <p:nvPr>
            <p:ph type="subTitle" idx="1" hasCustomPrompt="1"/>
          </p:nvPr>
        </p:nvSpPr>
        <p:spPr>
          <a:xfrm>
            <a:off x="6117390" y="5153079"/>
            <a:ext cx="5379453" cy="1127405"/>
          </a:xfrm>
          <a:prstGeom prst="rect">
            <a:avLst/>
          </a:prstGeom>
        </p:spPr>
        <p:txBody>
          <a:bodyPr lIns="0" tIns="0" rIns="0" bIns="0"/>
          <a:lstStyle>
            <a:lvl1pPr marL="0" indent="0">
              <a:buFontTx/>
              <a:buNone/>
              <a:defRPr sz="2000" b="0" baseline="0">
                <a:solidFill>
                  <a:schemeClr val="tx2"/>
                </a:solidFill>
                <a:latin typeface="Arial"/>
                <a:cs typeface="Arial"/>
              </a:defRPr>
            </a:lvl1pPr>
          </a:lstStyle>
          <a:p>
            <a:pPr lvl="0"/>
            <a:r>
              <a:rPr lang="en-US" noProof="0"/>
              <a:t>Name of the contributor</a:t>
            </a:r>
          </a:p>
          <a:p>
            <a:pPr lvl="0"/>
            <a:r>
              <a:rPr lang="en-US" noProof="0"/>
              <a:t>Name of the event, venue</a:t>
            </a:r>
          </a:p>
          <a:p>
            <a:pPr lvl="0"/>
            <a:r>
              <a:rPr lang="en-US" noProof="0"/>
              <a:t>00 Month 2012</a:t>
            </a:r>
          </a:p>
        </p:txBody>
      </p:sp>
      <p:cxnSp>
        <p:nvCxnSpPr>
          <p:cNvPr id="12" name="Straight Connector 11">
            <a:extLst>
              <a:ext uri="{FF2B5EF4-FFF2-40B4-BE49-F238E27FC236}">
                <a16:creationId xmlns:a16="http://schemas.microsoft.com/office/drawing/2014/main" id="{EC75E96B-B3F9-43FE-9774-A2EFB161F525}"/>
              </a:ext>
            </a:extLst>
          </p:cNvPr>
          <p:cNvCxnSpPr/>
          <p:nvPr userDrawn="1"/>
        </p:nvCxnSpPr>
        <p:spPr bwMode="auto">
          <a:xfrm>
            <a:off x="0" y="1379624"/>
            <a:ext cx="12192000" cy="0"/>
          </a:xfrm>
          <a:prstGeom prst="line">
            <a:avLst/>
          </a:prstGeom>
          <a:noFill/>
          <a:ln w="92075" cap="flat" cmpd="sng" algn="ctr">
            <a:solidFill>
              <a:schemeClr val="bg2">
                <a:lumMod val="50000"/>
              </a:schemeClr>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73046CB7-1A19-4C2A-9DEF-445D19C5C50E}"/>
              </a:ext>
            </a:extLst>
          </p:cNvPr>
          <p:cNvCxnSpPr/>
          <p:nvPr userDrawn="1"/>
        </p:nvCxnSpPr>
        <p:spPr bwMode="auto">
          <a:xfrm>
            <a:off x="0" y="9833"/>
            <a:ext cx="12192000" cy="0"/>
          </a:xfrm>
          <a:prstGeom prst="line">
            <a:avLst/>
          </a:prstGeom>
          <a:noFill/>
          <a:ln w="92075" cap="flat" cmpd="sng" algn="ctr">
            <a:solidFill>
              <a:schemeClr val="bg2">
                <a:lumMod val="50000"/>
              </a:schemeClr>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4503574C-A959-4DC1-9841-29B520CDD918}"/>
              </a:ext>
            </a:extLst>
          </p:cNvPr>
          <p:cNvCxnSpPr/>
          <p:nvPr userDrawn="1"/>
        </p:nvCxnSpPr>
        <p:spPr bwMode="auto">
          <a:xfrm>
            <a:off x="0" y="6813912"/>
            <a:ext cx="12192000" cy="0"/>
          </a:xfrm>
          <a:prstGeom prst="line">
            <a:avLst/>
          </a:prstGeom>
          <a:noFill/>
          <a:ln w="98425" cap="flat" cmpd="sng" algn="ctr">
            <a:solidFill>
              <a:schemeClr val="bg2">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30324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0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err="1"/>
              <a:t>Titlemaster</a:t>
            </a:r>
            <a:endParaRPr lang="en-US" noProof="0"/>
          </a:p>
        </p:txBody>
      </p:sp>
      <p:sp>
        <p:nvSpPr>
          <p:cNvPr id="3" name="Fußzeilenplatzhalter 2"/>
          <p:cNvSpPr>
            <a:spLocks noGrp="1"/>
          </p:cNvSpPr>
          <p:nvPr>
            <p:ph type="ftr" sz="quarter" idx="10"/>
          </p:nvPr>
        </p:nvSpPr>
        <p:spPr/>
        <p:txBody>
          <a:bodyPr/>
          <a:lstStyle/>
          <a:p>
            <a:pPr>
              <a:defRPr/>
            </a:pPr>
            <a:r>
              <a:rPr lang="en-US">
                <a:solidFill>
                  <a:prstClr val="black">
                    <a:lumMod val="75000"/>
                    <a:lumOff val="25000"/>
                  </a:prstClr>
                </a:solidFill>
              </a:rPr>
              <a:t>Title of Presentation</a:t>
            </a:r>
          </a:p>
        </p:txBody>
      </p:sp>
      <p:sp>
        <p:nvSpPr>
          <p:cNvPr id="4" name="Foliennummernplatzhalter 3"/>
          <p:cNvSpPr>
            <a:spLocks noGrp="1"/>
          </p:cNvSpPr>
          <p:nvPr>
            <p:ph type="sldNum" sz="quarter" idx="11"/>
          </p:nvPr>
        </p:nvSpPr>
        <p:spPr/>
        <p:txBody>
          <a:bodyPr/>
          <a:lstStyle/>
          <a:p>
            <a:pPr>
              <a:defRPr/>
            </a:pPr>
            <a:endParaRPr lang="en-US">
              <a:solidFill>
                <a:prstClr val="black">
                  <a:lumMod val="75000"/>
                  <a:lumOff val="25000"/>
                </a:prstClr>
              </a:solidFill>
            </a:endParaRPr>
          </a:p>
        </p:txBody>
      </p:sp>
      <p:sp>
        <p:nvSpPr>
          <p:cNvPr id="6" name="Inhaltsplatzhalter 5"/>
          <p:cNvSpPr>
            <a:spLocks noGrp="1"/>
          </p:cNvSpPr>
          <p:nvPr>
            <p:ph sz="quarter" idx="12" hasCustomPrompt="1"/>
          </p:nvPr>
        </p:nvSpPr>
        <p:spPr/>
        <p:txBody>
          <a:bodyPr/>
          <a:lstStyle>
            <a:lvl3pPr marL="271463" indent="-271463">
              <a:buFont typeface="Arial" panose="020B0604020202020204" pitchFamily="34" charset="0"/>
              <a:buChar char="•"/>
              <a:defRPr/>
            </a:lvl3pPr>
          </a:lstStyle>
          <a:p>
            <a:pPr lvl="0"/>
            <a:r>
              <a:rPr lang="en-US" noProof="0" err="1"/>
              <a:t>Textmaster</a:t>
            </a:r>
            <a:endParaRPr lang="en-US" noProof="0"/>
          </a:p>
          <a:p>
            <a:pPr lvl="1"/>
            <a:r>
              <a:rPr lang="en-US" noProof="0"/>
              <a:t>Second Layer</a:t>
            </a:r>
          </a:p>
          <a:p>
            <a:pPr lvl="2"/>
            <a:r>
              <a:rPr lang="en-US" noProof="0"/>
              <a:t>Third Layer</a:t>
            </a:r>
          </a:p>
          <a:p>
            <a:pPr lvl="3"/>
            <a:r>
              <a:rPr lang="en-US" noProof="0"/>
              <a:t>Fourth Layer</a:t>
            </a:r>
          </a:p>
          <a:p>
            <a:pPr lvl="4"/>
            <a:r>
              <a:rPr lang="en-US" noProof="0"/>
              <a:t>Fifth Layer</a:t>
            </a:r>
          </a:p>
          <a:p>
            <a:pPr lvl="5"/>
            <a:r>
              <a:rPr lang="en-US" noProof="0"/>
              <a:t>6</a:t>
            </a:r>
          </a:p>
        </p:txBody>
      </p:sp>
    </p:spTree>
    <p:extLst>
      <p:ext uri="{BB962C8B-B14F-4D97-AF65-F5344CB8AC3E}">
        <p14:creationId xmlns:p14="http://schemas.microsoft.com/office/powerpoint/2010/main" val="3946728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20800" y="0"/>
            <a:ext cx="9851341" cy="1143000"/>
          </a:xfrm>
          <a:ln w="12700"/>
        </p:spPr>
        <p:txBody>
          <a:bodyPr/>
          <a:lstStyle>
            <a:lvl1pPr algn="l">
              <a:defRPr sz="3800" baseline="0"/>
            </a:lvl1pPr>
          </a:lstStyle>
          <a:p>
            <a:r>
              <a:rPr lang="en-US"/>
              <a:t>Click to edit Master title style</a:t>
            </a:r>
          </a:p>
        </p:txBody>
      </p:sp>
      <p:sp>
        <p:nvSpPr>
          <p:cNvPr id="3" name="Content Placeholder 2"/>
          <p:cNvSpPr>
            <a:spLocks noGrp="1"/>
          </p:cNvSpPr>
          <p:nvPr>
            <p:ph idx="1"/>
          </p:nvPr>
        </p:nvSpPr>
        <p:spPr/>
        <p:txBody>
          <a:bodyPr/>
          <a:lstStyle>
            <a:lvl1pPr>
              <a:buClr>
                <a:schemeClr val="tx2"/>
              </a:buClr>
              <a:defRPr/>
            </a:lvl1pPr>
            <a:lvl3pPr marL="1257300" indent="-342900">
              <a:buClr>
                <a:schemeClr val="tx2"/>
              </a:buClr>
              <a:buSzPct val="90000"/>
              <a:buFont typeface="Wingdings" panose="05000000000000000000"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2"/>
          </p:nvPr>
        </p:nvSpPr>
        <p:spPr>
          <a:xfrm>
            <a:off x="0" y="304800"/>
            <a:ext cx="2235200" cy="685800"/>
          </a:xfrm>
        </p:spPr>
        <p:txBody>
          <a:bodyPr/>
          <a:lstStyle>
            <a:lvl1pPr marL="0" indent="0">
              <a:buFontTx/>
              <a:buNone/>
              <a:defRPr b="1" i="0" baseline="0"/>
            </a:lvl1pPr>
          </a:lstStyle>
          <a:p>
            <a:pPr lvl="0"/>
            <a:r>
              <a:rPr lang="en-US"/>
              <a:t>Click to edit</a:t>
            </a:r>
          </a:p>
        </p:txBody>
      </p:sp>
      <p:sp>
        <p:nvSpPr>
          <p:cNvPr id="6" name="Footer Placeholder 4"/>
          <p:cNvSpPr>
            <a:spLocks noGrp="1"/>
          </p:cNvSpPr>
          <p:nvPr>
            <p:ph type="ftr" sz="quarter" idx="13"/>
          </p:nvPr>
        </p:nvSpPr>
        <p:spPr/>
        <p:txBody>
          <a:bodyPr/>
          <a:lstStyle>
            <a:lvl1pPr>
              <a:defRPr/>
            </a:lvl1pPr>
          </a:lstStyle>
          <a:p>
            <a:pPr>
              <a:defRPr/>
            </a:pPr>
            <a:endParaRPr lang="en-US"/>
          </a:p>
        </p:txBody>
      </p:sp>
      <p:sp>
        <p:nvSpPr>
          <p:cNvPr id="7" name="Slide Number Placeholder 5"/>
          <p:cNvSpPr>
            <a:spLocks noGrp="1"/>
          </p:cNvSpPr>
          <p:nvPr>
            <p:ph type="sldNum" sz="quarter" idx="14"/>
          </p:nvPr>
        </p:nvSpPr>
        <p:spPr/>
        <p:txBody>
          <a:bodyPr/>
          <a:lstStyle>
            <a:lvl1pPr>
              <a:defRPr>
                <a:solidFill>
                  <a:srgbClr val="7F7F7F"/>
                </a:solidFill>
              </a:defRPr>
            </a:lvl1pPr>
          </a:lstStyle>
          <a:p>
            <a:pPr>
              <a:defRPr/>
            </a:pPr>
            <a:endParaRPr lang="en-US" altLang="en-US"/>
          </a:p>
        </p:txBody>
      </p:sp>
    </p:spTree>
    <p:extLst>
      <p:ext uri="{BB962C8B-B14F-4D97-AF65-F5344CB8AC3E}">
        <p14:creationId xmlns:p14="http://schemas.microsoft.com/office/powerpoint/2010/main" val="449332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62D3B-CFB2-437C-A005-E1B01DB214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7FDA2-ECD5-4C60-BCC2-655916DE6EDE}"/>
              </a:ext>
            </a:extLst>
          </p:cNvPr>
          <p:cNvSpPr>
            <a:spLocks noGrp="1"/>
          </p:cNvSpPr>
          <p:nvPr>
            <p:ph type="dt" sz="half" idx="10"/>
          </p:nvPr>
        </p:nvSpPr>
        <p:spPr/>
        <p:txBody>
          <a:bodyPr/>
          <a:lstStyle/>
          <a:p>
            <a:fld id="{7240F124-4432-4415-A17A-7F2C33A3D01F}" type="datetimeFigureOut">
              <a:rPr lang="en-US" smtClean="0"/>
              <a:t>9/4/2023</a:t>
            </a:fld>
            <a:endParaRPr lang="en-US"/>
          </a:p>
        </p:txBody>
      </p:sp>
      <p:sp>
        <p:nvSpPr>
          <p:cNvPr id="4" name="Footer Placeholder 3">
            <a:extLst>
              <a:ext uri="{FF2B5EF4-FFF2-40B4-BE49-F238E27FC236}">
                <a16:creationId xmlns:a16="http://schemas.microsoft.com/office/drawing/2014/main" id="{413CDD0A-919D-4A66-8170-ADABE3D7AE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0A091B-262B-4928-B50A-542469CAA129}"/>
              </a:ext>
            </a:extLst>
          </p:cNvPr>
          <p:cNvSpPr>
            <a:spLocks noGrp="1"/>
          </p:cNvSpPr>
          <p:nvPr>
            <p:ph type="sldNum" sz="quarter" idx="12"/>
          </p:nvPr>
        </p:nvSpPr>
        <p:spPr/>
        <p:txBody>
          <a:bodyPr/>
          <a:lstStyle/>
          <a:p>
            <a:fld id="{B1E550D4-F690-40E0-95F7-DABE347B8F1F}" type="slidenum">
              <a:rPr lang="en-US" smtClean="0"/>
              <a:t>‹#›</a:t>
            </a:fld>
            <a:endParaRPr lang="en-US"/>
          </a:p>
        </p:txBody>
      </p:sp>
    </p:spTree>
    <p:extLst>
      <p:ext uri="{BB962C8B-B14F-4D97-AF65-F5344CB8AC3E}">
        <p14:creationId xmlns:p14="http://schemas.microsoft.com/office/powerpoint/2010/main" val="1443821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31535-932A-4C86-AB61-6DE103765D27}"/>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329F0E9-D2AA-48D1-A5BD-8877D68A71C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F84AB5C-BEEA-4025-AA1D-0A1DFB47EEED}"/>
              </a:ext>
            </a:extLst>
          </p:cNvPr>
          <p:cNvSpPr>
            <a:spLocks noGrp="1"/>
          </p:cNvSpPr>
          <p:nvPr>
            <p:ph type="dt" sz="half" idx="10"/>
          </p:nvPr>
        </p:nvSpPr>
        <p:spPr/>
        <p:txBody>
          <a:bodyPr/>
          <a:lstStyle/>
          <a:p>
            <a:fld id="{962A3348-D7A2-405A-98E1-4021C13B4FFD}" type="datetimeFigureOut">
              <a:rPr lang="en-US" smtClean="0"/>
              <a:t>9/4/2023</a:t>
            </a:fld>
            <a:endParaRPr lang="en-US"/>
          </a:p>
        </p:txBody>
      </p:sp>
      <p:sp>
        <p:nvSpPr>
          <p:cNvPr id="5" name="Footer Placeholder 4">
            <a:extLst>
              <a:ext uri="{FF2B5EF4-FFF2-40B4-BE49-F238E27FC236}">
                <a16:creationId xmlns:a16="http://schemas.microsoft.com/office/drawing/2014/main" id="{53839AA5-571F-4D76-B0CB-5D74C2020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CB010-0833-49B7-9A64-A4CE008DA327}"/>
              </a:ext>
            </a:extLst>
          </p:cNvPr>
          <p:cNvSpPr>
            <a:spLocks noGrp="1"/>
          </p:cNvSpPr>
          <p:nvPr>
            <p:ph type="sldNum" sz="quarter" idx="12"/>
          </p:nvPr>
        </p:nvSpPr>
        <p:spPr/>
        <p:txBody>
          <a:bodyPr/>
          <a:lstStyle/>
          <a:p>
            <a:fld id="{E4E2BDE6-154B-48D7-B83E-4DDE65FE62B3}" type="slidenum">
              <a:rPr lang="en-US" smtClean="0"/>
              <a:t>‹#›</a:t>
            </a:fld>
            <a:endParaRPr lang="en-US"/>
          </a:p>
        </p:txBody>
      </p:sp>
    </p:spTree>
    <p:extLst>
      <p:ext uri="{BB962C8B-B14F-4D97-AF65-F5344CB8AC3E}">
        <p14:creationId xmlns:p14="http://schemas.microsoft.com/office/powerpoint/2010/main" val="11895457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ght Blue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CF1B245-662B-4CE9-8D7B-DDF0A1C3FEDF}"/>
              </a:ext>
            </a:extLst>
          </p:cNvPr>
          <p:cNvSpPr>
            <a:spLocks noChangeArrowheads="1"/>
          </p:cNvSpPr>
          <p:nvPr/>
        </p:nvSpPr>
        <p:spPr bwMode="auto">
          <a:xfrm flipV="1">
            <a:off x="0" y="1"/>
            <a:ext cx="12192000" cy="4479925"/>
          </a:xfrm>
          <a:prstGeom prst="rect">
            <a:avLst/>
          </a:prstGeom>
          <a:solidFill>
            <a:srgbClr val="139AF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7" name="Rectangle 6">
            <a:extLst>
              <a:ext uri="{FF2B5EF4-FFF2-40B4-BE49-F238E27FC236}">
                <a16:creationId xmlns:a16="http://schemas.microsoft.com/office/drawing/2014/main" id="{26C14DB2-16F3-445D-9D26-8EB45FE3D14F}"/>
              </a:ext>
            </a:extLst>
          </p:cNvPr>
          <p:cNvSpPr>
            <a:spLocks noChangeArrowheads="1"/>
          </p:cNvSpPr>
          <p:nvPr/>
        </p:nvSpPr>
        <p:spPr bwMode="auto">
          <a:xfrm>
            <a:off x="0" y="4311651"/>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cs typeface="+mn-cs"/>
            </a:endParaRPr>
          </a:p>
        </p:txBody>
      </p:sp>
      <p:sp>
        <p:nvSpPr>
          <p:cNvPr id="330" name="Title 329"/>
          <p:cNvSpPr>
            <a:spLocks noGrp="1"/>
          </p:cNvSpPr>
          <p:nvPr>
            <p:ph type="title"/>
          </p:nvPr>
        </p:nvSpPr>
        <p:spPr>
          <a:xfrm>
            <a:off x="2016831" y="1189790"/>
            <a:ext cx="9295741"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p>
        </p:txBody>
      </p:sp>
      <p:sp>
        <p:nvSpPr>
          <p:cNvPr id="332" name="Text Placeholder 331"/>
          <p:cNvSpPr>
            <a:spLocks noGrp="1"/>
          </p:cNvSpPr>
          <p:nvPr>
            <p:ph type="body" sz="quarter" idx="13"/>
          </p:nvPr>
        </p:nvSpPr>
        <p:spPr>
          <a:xfrm>
            <a:off x="2033564" y="3000005"/>
            <a:ext cx="9279009"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69" name="Text Placeholder 331"/>
          <p:cNvSpPr>
            <a:spLocks noGrp="1"/>
          </p:cNvSpPr>
          <p:nvPr>
            <p:ph type="body" sz="quarter" idx="14"/>
          </p:nvPr>
        </p:nvSpPr>
        <p:spPr>
          <a:xfrm>
            <a:off x="7576097" y="4699002"/>
            <a:ext cx="3761560" cy="1393637"/>
          </a:xfrm>
        </p:spPr>
        <p:txBody>
          <a:bodyPr anchor="b"/>
          <a:lstStyle>
            <a:lvl1pPr marL="0" marR="0" indent="0" algn="r" defTabSz="914400" rtl="0" eaLnBrk="1" fontAlgn="base" latinLnBrk="0" hangingPunct="1">
              <a:lnSpc>
                <a:spcPct val="115000"/>
              </a:lnSpc>
              <a:spcBef>
                <a:spcPct val="20000"/>
              </a:spcBef>
              <a:spcAft>
                <a:spcPct val="0"/>
              </a:spcAft>
              <a:buClr>
                <a:srgbClr val="00783C"/>
              </a:buClr>
              <a:buSzTx/>
              <a:buFontTx/>
              <a:buNone/>
              <a:tabLst/>
              <a:defRPr sz="1400" b="0" i="0" baseline="0">
                <a:solidFill>
                  <a:schemeClr val="tx1"/>
                </a:solidFill>
                <a:latin typeface="+mn-lt"/>
                <a:cs typeface="Arial"/>
              </a:defRPr>
            </a:lvl1pPr>
            <a:lvl2pPr marL="0" marR="0" indent="0" algn="r" defTabSz="914400" rtl="0" eaLnBrk="1" fontAlgn="base" latinLnBrk="0" hangingPunct="1">
              <a:lnSpc>
                <a:spcPct val="100000"/>
              </a:lnSpc>
              <a:spcBef>
                <a:spcPct val="20000"/>
              </a:spcBef>
              <a:spcAft>
                <a:spcPct val="0"/>
              </a:spcAft>
              <a:buClr>
                <a:srgbClr val="00783C"/>
              </a:buClr>
              <a:buSzTx/>
              <a:buFont typeface="Wingdings" charset="0"/>
              <a:buNone/>
              <a:tabLst/>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a:p>
            <a:pPr lvl="1"/>
            <a:r>
              <a:rPr lang="en-US"/>
              <a:t>Second level</a:t>
            </a:r>
          </a:p>
        </p:txBody>
      </p:sp>
      <p:sp>
        <p:nvSpPr>
          <p:cNvPr id="70" name="Picture Placeholder 4"/>
          <p:cNvSpPr>
            <a:spLocks noGrp="1"/>
          </p:cNvSpPr>
          <p:nvPr>
            <p:ph type="pic" sz="quarter" idx="16"/>
          </p:nvPr>
        </p:nvSpPr>
        <p:spPr>
          <a:xfrm>
            <a:off x="677334"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8" name="Rectangle 1028">
            <a:extLst>
              <a:ext uri="{FF2B5EF4-FFF2-40B4-BE49-F238E27FC236}">
                <a16:creationId xmlns:a16="http://schemas.microsoft.com/office/drawing/2014/main" id="{15D8C0E8-0E0C-42DA-A1A0-ED2E45DB1A7E}"/>
              </a:ext>
            </a:extLst>
          </p:cNvPr>
          <p:cNvSpPr>
            <a:spLocks noGrp="1" noChangeArrowheads="1"/>
          </p:cNvSpPr>
          <p:nvPr>
            <p:ph type="dt" sz="half" idx="17"/>
          </p:nvPr>
        </p:nvSpPr>
        <p:spPr>
          <a:xfrm>
            <a:off x="7922684" y="6107114"/>
            <a:ext cx="3401483"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79690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A1929D-CE20-47EC-8C98-5D6929AF4FC2}"/>
              </a:ext>
            </a:extLst>
          </p:cNvPr>
          <p:cNvSpPr>
            <a:spLocks noChangeArrowheads="1"/>
          </p:cNvSpPr>
          <p:nvPr/>
        </p:nvSpPr>
        <p:spPr bwMode="auto">
          <a:xfrm>
            <a:off x="0" y="4311651"/>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2"/>
              </a:solidFill>
              <a:cs typeface="+mn-cs"/>
            </a:endParaRPr>
          </a:p>
        </p:txBody>
      </p:sp>
      <p:sp>
        <p:nvSpPr>
          <p:cNvPr id="330" name="Title 329"/>
          <p:cNvSpPr>
            <a:spLocks noGrp="1"/>
          </p:cNvSpPr>
          <p:nvPr>
            <p:ph type="title"/>
          </p:nvPr>
        </p:nvSpPr>
        <p:spPr>
          <a:xfrm>
            <a:off x="2016831" y="1189790"/>
            <a:ext cx="9295741" cy="1822161"/>
          </a:xfrm>
        </p:spPr>
        <p:txBody>
          <a:bodyPr anchor="b"/>
          <a:lstStyle>
            <a:lvl1pPr>
              <a:lnSpc>
                <a:spcPct val="100000"/>
              </a:lnSpc>
              <a:spcBef>
                <a:spcPts val="0"/>
              </a:spcBef>
              <a:defRPr sz="3600" b="1" baseline="0">
                <a:solidFill>
                  <a:schemeClr val="tx1"/>
                </a:solidFill>
              </a:defRPr>
            </a:lvl1pPr>
          </a:lstStyle>
          <a:p>
            <a:r>
              <a:rPr lang="en-US"/>
              <a:t>Click to edit Master title style</a:t>
            </a:r>
          </a:p>
        </p:txBody>
      </p:sp>
      <p:sp>
        <p:nvSpPr>
          <p:cNvPr id="332" name="Text Placeholder 331"/>
          <p:cNvSpPr>
            <a:spLocks noGrp="1"/>
          </p:cNvSpPr>
          <p:nvPr>
            <p:ph type="body" sz="quarter" idx="13"/>
          </p:nvPr>
        </p:nvSpPr>
        <p:spPr>
          <a:xfrm>
            <a:off x="2033564" y="3000005"/>
            <a:ext cx="9279009" cy="875885"/>
          </a:xfrm>
        </p:spPr>
        <p:txBody>
          <a:bodyPr>
            <a:normAutofit/>
          </a:bodyPr>
          <a:lstStyle>
            <a:lvl1pPr>
              <a:lnSpc>
                <a:spcPct val="100000"/>
              </a:lnSpc>
              <a:spcBef>
                <a:spcPts val="0"/>
              </a:spcBef>
              <a:defRPr sz="2400" b="0" i="0" cap="all" baseline="0">
                <a:solidFill>
                  <a:schemeClr val="tx1"/>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69" name="Text Placeholder 331"/>
          <p:cNvSpPr>
            <a:spLocks noGrp="1"/>
          </p:cNvSpPr>
          <p:nvPr>
            <p:ph type="body" sz="quarter" idx="14"/>
          </p:nvPr>
        </p:nvSpPr>
        <p:spPr>
          <a:xfrm>
            <a:off x="7576097" y="4699002"/>
            <a:ext cx="3761560" cy="1393637"/>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a:p>
            <a:pPr lvl="1"/>
            <a:r>
              <a:rPr lang="en-US"/>
              <a:t>Second level</a:t>
            </a:r>
          </a:p>
        </p:txBody>
      </p:sp>
      <p:sp>
        <p:nvSpPr>
          <p:cNvPr id="70" name="Picture Placeholder 4"/>
          <p:cNvSpPr>
            <a:spLocks noGrp="1"/>
          </p:cNvSpPr>
          <p:nvPr>
            <p:ph type="pic" sz="quarter" idx="16"/>
          </p:nvPr>
        </p:nvSpPr>
        <p:spPr>
          <a:xfrm>
            <a:off x="677334"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7" name="Rectangle 1028">
            <a:extLst>
              <a:ext uri="{FF2B5EF4-FFF2-40B4-BE49-F238E27FC236}">
                <a16:creationId xmlns:a16="http://schemas.microsoft.com/office/drawing/2014/main" id="{9C126BA2-3BAB-4373-AE35-894C1318315B}"/>
              </a:ext>
            </a:extLst>
          </p:cNvPr>
          <p:cNvSpPr>
            <a:spLocks noGrp="1" noChangeArrowheads="1"/>
          </p:cNvSpPr>
          <p:nvPr>
            <p:ph type="dt" sz="half" idx="17"/>
          </p:nvPr>
        </p:nvSpPr>
        <p:spPr>
          <a:xfrm>
            <a:off x="7922684" y="6107114"/>
            <a:ext cx="3401483"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3049902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Blue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DCD659-8A1E-43D1-A303-AC7DA1BB421F}"/>
              </a:ext>
            </a:extLst>
          </p:cNvPr>
          <p:cNvSpPr>
            <a:spLocks noChangeArrowheads="1"/>
          </p:cNvSpPr>
          <p:nvPr/>
        </p:nvSpPr>
        <p:spPr bwMode="auto">
          <a:xfrm flipV="1">
            <a:off x="0" y="1"/>
            <a:ext cx="12192000" cy="447992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cs typeface="+mn-cs"/>
            </a:endParaRPr>
          </a:p>
        </p:txBody>
      </p:sp>
      <p:sp>
        <p:nvSpPr>
          <p:cNvPr id="7" name="Rectangle 6">
            <a:extLst>
              <a:ext uri="{FF2B5EF4-FFF2-40B4-BE49-F238E27FC236}">
                <a16:creationId xmlns:a16="http://schemas.microsoft.com/office/drawing/2014/main" id="{F578C439-90F1-4B6F-8D04-9B769F77E215}"/>
              </a:ext>
            </a:extLst>
          </p:cNvPr>
          <p:cNvSpPr>
            <a:spLocks noChangeArrowheads="1"/>
          </p:cNvSpPr>
          <p:nvPr/>
        </p:nvSpPr>
        <p:spPr bwMode="auto">
          <a:xfrm>
            <a:off x="0" y="4302126"/>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a:solidFill>
                <a:schemeClr val="bg1"/>
              </a:solidFill>
              <a:cs typeface="+mn-cs"/>
            </a:endParaRPr>
          </a:p>
        </p:txBody>
      </p:sp>
      <p:sp>
        <p:nvSpPr>
          <p:cNvPr id="330" name="Title 329"/>
          <p:cNvSpPr>
            <a:spLocks noGrp="1"/>
          </p:cNvSpPr>
          <p:nvPr>
            <p:ph type="title"/>
          </p:nvPr>
        </p:nvSpPr>
        <p:spPr>
          <a:xfrm>
            <a:off x="1861340" y="1189790"/>
            <a:ext cx="9385960"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p>
        </p:txBody>
      </p:sp>
      <p:sp>
        <p:nvSpPr>
          <p:cNvPr id="332" name="Text Placeholder 331"/>
          <p:cNvSpPr>
            <a:spLocks noGrp="1"/>
          </p:cNvSpPr>
          <p:nvPr>
            <p:ph type="body" sz="quarter" idx="13"/>
          </p:nvPr>
        </p:nvSpPr>
        <p:spPr>
          <a:xfrm>
            <a:off x="1878236" y="3000005"/>
            <a:ext cx="9369065" cy="1211048"/>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
        <p:nvSpPr>
          <p:cNvPr id="70" name="Picture Placeholder 4"/>
          <p:cNvSpPr>
            <a:spLocks noGrp="1"/>
          </p:cNvSpPr>
          <p:nvPr>
            <p:ph type="pic" sz="quarter" idx="16"/>
          </p:nvPr>
        </p:nvSpPr>
        <p:spPr>
          <a:xfrm>
            <a:off x="677334" y="4699001"/>
            <a:ext cx="6745111" cy="1375832"/>
          </a:xfrm>
          <a:solidFill>
            <a:srgbClr val="FFFFFF"/>
          </a:solidFill>
        </p:spPr>
        <p:txBody>
          <a:bodyPr anchor="ctr">
            <a:normAutofit/>
          </a:bodyPr>
          <a:lstStyle>
            <a:lvl1pPr algn="ctr">
              <a:defRPr baseline="0">
                <a:solidFill>
                  <a:srgbClr val="021F43"/>
                </a:solidFill>
              </a:defRPr>
            </a:lvl1pPr>
          </a:lstStyle>
          <a:p>
            <a:pPr lvl="0"/>
            <a:r>
              <a:rPr lang="en-US" noProof="0"/>
              <a:t>Click icon to add picture</a:t>
            </a:r>
          </a:p>
        </p:txBody>
      </p:sp>
      <p:sp>
        <p:nvSpPr>
          <p:cNvPr id="9" name="Text Placeholder 331"/>
          <p:cNvSpPr>
            <a:spLocks noGrp="1"/>
          </p:cNvSpPr>
          <p:nvPr>
            <p:ph type="body" sz="quarter" idx="14"/>
          </p:nvPr>
        </p:nvSpPr>
        <p:spPr>
          <a:xfrm>
            <a:off x="7576097" y="4699002"/>
            <a:ext cx="3761560" cy="1393637"/>
          </a:xfrm>
        </p:spPr>
        <p:txBody>
          <a:bodyPr anchor="b"/>
          <a:lstStyle>
            <a:lvl1pPr algn="r">
              <a:lnSpc>
                <a:spcPct val="100000"/>
              </a:lnSpc>
              <a:defRPr sz="1400" b="0" i="0" baseline="0">
                <a:solidFill>
                  <a:schemeClr val="tx1"/>
                </a:solidFill>
                <a:latin typeface="+mn-lt"/>
                <a:cs typeface="Arial"/>
              </a:defRPr>
            </a:lvl1pPr>
            <a:lvl2pPr algn="r">
              <a:defRPr sz="1400" b="0" i="0">
                <a:latin typeface="+mn-l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a:p>
            <a:pPr lvl="1"/>
            <a:r>
              <a:rPr lang="en-US"/>
              <a:t>Second level</a:t>
            </a:r>
          </a:p>
        </p:txBody>
      </p:sp>
      <p:sp>
        <p:nvSpPr>
          <p:cNvPr id="8" name="Rectangle 1028">
            <a:extLst>
              <a:ext uri="{FF2B5EF4-FFF2-40B4-BE49-F238E27FC236}">
                <a16:creationId xmlns:a16="http://schemas.microsoft.com/office/drawing/2014/main" id="{C5546F9E-B215-488B-83F5-D1F383644CC9}"/>
              </a:ext>
            </a:extLst>
          </p:cNvPr>
          <p:cNvSpPr>
            <a:spLocks noGrp="1" noChangeArrowheads="1"/>
          </p:cNvSpPr>
          <p:nvPr>
            <p:ph type="dt" sz="half" idx="17"/>
          </p:nvPr>
        </p:nvSpPr>
        <p:spPr>
          <a:xfrm>
            <a:off x="7622118" y="6116639"/>
            <a:ext cx="3625849" cy="306387"/>
          </a:xfrm>
        </p:spPr>
        <p:txBody>
          <a:bodyPr rIns="0" anchor="ctr"/>
          <a:lstStyle>
            <a:lvl1pPr algn="r">
              <a:defRPr b="0" i="0">
                <a:solidFill>
                  <a:schemeClr val="tx1"/>
                </a:solidFill>
                <a:latin typeface="Arial"/>
                <a:cs typeface="Arial"/>
              </a:defRPr>
            </a:lvl1pPr>
          </a:lstStyle>
          <a:p>
            <a:pPr>
              <a:defRPr/>
            </a:pPr>
            <a:endParaRPr lang="en-US"/>
          </a:p>
        </p:txBody>
      </p:sp>
    </p:spTree>
    <p:extLst>
      <p:ext uri="{BB962C8B-B14F-4D97-AF65-F5344CB8AC3E}">
        <p14:creationId xmlns:p14="http://schemas.microsoft.com/office/powerpoint/2010/main" val="268732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01">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atin typeface="Calibri" panose="020F0502020204030204" pitchFamily="34" charset="0"/>
              </a:defRPr>
            </a:lvl1pPr>
          </a:lstStyle>
          <a:p>
            <a:r>
              <a:rPr lang="en-US" noProof="0" err="1"/>
              <a:t>Titlemaster</a:t>
            </a:r>
            <a:endParaRPr lang="en-US" noProof="0"/>
          </a:p>
        </p:txBody>
      </p:sp>
      <p:sp>
        <p:nvSpPr>
          <p:cNvPr id="3" name="Fußzeilenplatzhalter 2"/>
          <p:cNvSpPr>
            <a:spLocks noGrp="1"/>
          </p:cNvSpPr>
          <p:nvPr>
            <p:ph type="ftr" sz="quarter" idx="10"/>
          </p:nvPr>
        </p:nvSpPr>
        <p:spPr/>
        <p:txBody>
          <a:bodyPr/>
          <a:lstStyle/>
          <a:p>
            <a:pPr>
              <a:defRPr/>
            </a:pPr>
            <a:endParaRPr lang="en-US"/>
          </a:p>
        </p:txBody>
      </p:sp>
      <p:sp>
        <p:nvSpPr>
          <p:cNvPr id="4" name="Foliennummernplatzhalter 3"/>
          <p:cNvSpPr>
            <a:spLocks noGrp="1"/>
          </p:cNvSpPr>
          <p:nvPr>
            <p:ph type="sldNum" sz="quarter" idx="11"/>
          </p:nvPr>
        </p:nvSpPr>
        <p:spPr>
          <a:xfrm>
            <a:off x="11152473" y="6482323"/>
            <a:ext cx="1001028" cy="272899"/>
          </a:xfrm>
        </p:spPr>
        <p:txBody>
          <a:bodyPr/>
          <a:lstStyle>
            <a:lvl1pPr algn="r">
              <a:defRPr/>
            </a:lvl1pPr>
          </a:lstStyle>
          <a:p>
            <a:pPr>
              <a:defRPr/>
            </a:pPr>
            <a:fld id="{EF62D93A-3BA0-8848-BFA3-D7046C1B555D}" type="slidenum">
              <a:rPr lang="en-US" smtClean="0"/>
              <a:pPr>
                <a:defRPr/>
              </a:pPr>
              <a:t>‹#›</a:t>
            </a:fld>
            <a:endParaRPr lang="en-US"/>
          </a:p>
        </p:txBody>
      </p:sp>
      <p:sp>
        <p:nvSpPr>
          <p:cNvPr id="6" name="Inhaltsplatzhalter 5"/>
          <p:cNvSpPr>
            <a:spLocks noGrp="1"/>
          </p:cNvSpPr>
          <p:nvPr>
            <p:ph sz="quarter" idx="12" hasCustomPrompt="1"/>
          </p:nvPr>
        </p:nvSpPr>
        <p:spPr>
          <a:xfrm>
            <a:off x="431800" y="972153"/>
            <a:ext cx="11328400" cy="5438272"/>
          </a:xfrm>
        </p:spPr>
        <p:txBody>
          <a:bodyPr/>
          <a:lstStyle>
            <a:lvl1pPr>
              <a:defRPr sz="2800">
                <a:latin typeface="Calibri" panose="020F0502020204030204" pitchFamily="34" charset="0"/>
              </a:defRPr>
            </a:lvl1pPr>
            <a:lvl2pPr>
              <a:defRPr sz="2800">
                <a:latin typeface="Calibri" panose="020F0502020204030204" pitchFamily="34" charset="0"/>
              </a:defRPr>
            </a:lvl2pPr>
            <a:lvl3pPr marL="361950" indent="-361950">
              <a:buFont typeface="Arial" panose="020B0604020202020204" pitchFamily="34" charset="0"/>
              <a:buChar char="•"/>
              <a:defRPr sz="24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vl6pPr>
              <a:defRPr sz="1800">
                <a:latin typeface="Calibri" panose="020F0502020204030204" pitchFamily="34" charset="0"/>
              </a:defRPr>
            </a:lvl6pPr>
          </a:lstStyle>
          <a:p>
            <a:pPr lvl="0"/>
            <a:r>
              <a:rPr lang="en-US" noProof="0" err="1"/>
              <a:t>Textmaster</a:t>
            </a:r>
            <a:endParaRPr lang="en-US" noProof="0"/>
          </a:p>
          <a:p>
            <a:pPr lvl="1"/>
            <a:r>
              <a:rPr lang="en-US" noProof="0"/>
              <a:t>Second Layer</a:t>
            </a:r>
          </a:p>
          <a:p>
            <a:pPr lvl="2"/>
            <a:r>
              <a:rPr lang="en-US" noProof="0"/>
              <a:t>Third Layer</a:t>
            </a:r>
          </a:p>
          <a:p>
            <a:pPr lvl="3"/>
            <a:r>
              <a:rPr lang="en-US" noProof="0"/>
              <a:t>Fourth Layer</a:t>
            </a:r>
          </a:p>
          <a:p>
            <a:pPr lvl="4"/>
            <a:r>
              <a:rPr lang="en-US" noProof="0"/>
              <a:t>Fifth Layer</a:t>
            </a:r>
          </a:p>
          <a:p>
            <a:pPr lvl="5"/>
            <a:r>
              <a:rPr lang="en-US" noProof="0"/>
              <a:t>6</a:t>
            </a:r>
          </a:p>
        </p:txBody>
      </p:sp>
    </p:spTree>
    <p:extLst>
      <p:ext uri="{BB962C8B-B14F-4D97-AF65-F5344CB8AC3E}">
        <p14:creationId xmlns:p14="http://schemas.microsoft.com/office/powerpoint/2010/main" val="39239768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One Chart Slide">
    <p:spTree>
      <p:nvGrpSpPr>
        <p:cNvPr id="1" name=""/>
        <p:cNvGrpSpPr/>
        <p:nvPr/>
      </p:nvGrpSpPr>
      <p:grpSpPr>
        <a:xfrm>
          <a:off x="0" y="0"/>
          <a:ext cx="0" cy="0"/>
          <a:chOff x="0" y="0"/>
          <a:chExt cx="0" cy="0"/>
        </a:xfrm>
      </p:grpSpPr>
      <p:sp>
        <p:nvSpPr>
          <p:cNvPr id="5" name="Chart Placeholder 4"/>
          <p:cNvSpPr>
            <a:spLocks noGrp="1"/>
          </p:cNvSpPr>
          <p:nvPr>
            <p:ph type="chart" sz="quarter" idx="18"/>
          </p:nvPr>
        </p:nvSpPr>
        <p:spPr>
          <a:xfrm>
            <a:off x="465667" y="1132417"/>
            <a:ext cx="11260667" cy="5069416"/>
          </a:xfrm>
        </p:spPr>
        <p:txBody>
          <a:bodyPr/>
          <a:lstStyle/>
          <a:p>
            <a:pPr lvl="0"/>
            <a:endParaRPr lang="en-US" noProof="0"/>
          </a:p>
        </p:txBody>
      </p:sp>
      <p:sp>
        <p:nvSpPr>
          <p:cNvPr id="2" name="Title 1"/>
          <p:cNvSpPr>
            <a:spLocks noGrp="1"/>
          </p:cNvSpPr>
          <p:nvPr>
            <p:ph type="title"/>
          </p:nvPr>
        </p:nvSpPr>
        <p:spPr>
          <a:xfrm>
            <a:off x="475912" y="307475"/>
            <a:ext cx="11213472" cy="708526"/>
          </a:xfrm>
        </p:spPr>
        <p:txBody>
          <a:bodyPr/>
          <a:lstStyle>
            <a:lvl1pPr>
              <a:defRPr sz="2200" b="0" i="0" cap="none" baseline="0">
                <a:solidFill>
                  <a:srgbClr val="021F43"/>
                </a:solidFill>
                <a:latin typeface="+mj-lt"/>
                <a:cs typeface="Andes ExtraLight"/>
              </a:defRPr>
            </a:lvl1pPr>
          </a:lstStyle>
          <a:p>
            <a:r>
              <a:rPr lang="en-US"/>
              <a:t>Click to edit Master title style</a:t>
            </a:r>
          </a:p>
        </p:txBody>
      </p:sp>
      <p:sp>
        <p:nvSpPr>
          <p:cNvPr id="4" name="Slide Number Placeholder 3">
            <a:extLst>
              <a:ext uri="{FF2B5EF4-FFF2-40B4-BE49-F238E27FC236}">
                <a16:creationId xmlns:a16="http://schemas.microsoft.com/office/drawing/2014/main" id="{F604D2B3-5AE4-41BB-81A6-0FD43267284A}"/>
              </a:ext>
            </a:extLst>
          </p:cNvPr>
          <p:cNvSpPr>
            <a:spLocks noGrp="1"/>
          </p:cNvSpPr>
          <p:nvPr>
            <p:ph type="sldNum" sz="quarter" idx="19"/>
          </p:nvPr>
        </p:nvSpPr>
        <p:spPr/>
        <p:txBody>
          <a:bodyPr/>
          <a:lstStyle>
            <a:lvl1pPr>
              <a:defRPr/>
            </a:lvl1pPr>
          </a:lstStyle>
          <a:p>
            <a:fld id="{36D094C0-0CCA-443B-92F0-214D25609459}" type="slidenum">
              <a:rPr lang="en-US" altLang="en-US"/>
              <a:pPr/>
              <a:t>‹#›</a:t>
            </a:fld>
            <a:endParaRPr lang="en-US" altLang="en-US"/>
          </a:p>
        </p:txBody>
      </p:sp>
      <p:sp>
        <p:nvSpPr>
          <p:cNvPr id="6" name="Footer Placeholder 4">
            <a:extLst>
              <a:ext uri="{FF2B5EF4-FFF2-40B4-BE49-F238E27FC236}">
                <a16:creationId xmlns:a16="http://schemas.microsoft.com/office/drawing/2014/main" id="{DDFE140B-D48C-4542-AB7E-EC12FA7CAB7D}"/>
              </a:ext>
            </a:extLst>
          </p:cNvPr>
          <p:cNvSpPr>
            <a:spLocks noGrp="1"/>
          </p:cNvSpPr>
          <p:nvPr>
            <p:ph type="ftr" sz="quarter" idx="20"/>
          </p:nvPr>
        </p:nvSpPr>
        <p:spPr/>
        <p:txBody>
          <a:bodyPr/>
          <a:lstStyle>
            <a:lvl1pPr>
              <a:defRPr/>
            </a:lvl1pPr>
          </a:lstStyle>
          <a:p>
            <a:pPr>
              <a:defRPr/>
            </a:pPr>
            <a:r>
              <a:rPr lang="en-US"/>
              <a:t>Presentation Title</a:t>
            </a:r>
          </a:p>
        </p:txBody>
      </p:sp>
    </p:spTree>
    <p:extLst>
      <p:ext uri="{BB962C8B-B14F-4D97-AF65-F5344CB8AC3E}">
        <p14:creationId xmlns:p14="http://schemas.microsoft.com/office/powerpoint/2010/main" val="2193468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475914" y="301629"/>
            <a:ext cx="11282705" cy="756707"/>
          </a:xfrm>
        </p:spPr>
        <p:txBody>
          <a:bodyPr/>
          <a:lstStyle>
            <a:lvl1pPr>
              <a:defRPr sz="2200" b="0" i="0">
                <a:solidFill>
                  <a:schemeClr val="tx1"/>
                </a:solidFill>
              </a:defRPr>
            </a:lvl1pPr>
          </a:lstStyle>
          <a:p>
            <a:r>
              <a:rPr lang="en-US"/>
              <a:t>Click to edit Master title style</a:t>
            </a:r>
          </a:p>
        </p:txBody>
      </p:sp>
      <p:sp>
        <p:nvSpPr>
          <p:cNvPr id="7" name="Text Placeholder 6"/>
          <p:cNvSpPr>
            <a:spLocks noGrp="1"/>
          </p:cNvSpPr>
          <p:nvPr>
            <p:ph type="body" sz="quarter" idx="13"/>
          </p:nvPr>
        </p:nvSpPr>
        <p:spPr>
          <a:xfrm>
            <a:off x="465667" y="1598613"/>
            <a:ext cx="11303000" cy="4613804"/>
          </a:xfrm>
        </p:spPr>
        <p:txBody>
          <a:bodyPr>
            <a:normAutofit/>
          </a:bodyPr>
          <a:lstStyle>
            <a:lvl1pPr>
              <a:lnSpc>
                <a:spcPct val="100000"/>
              </a:lnSpc>
              <a:spcBef>
                <a:spcPts val="2400"/>
              </a:spcBef>
              <a:tabLst>
                <a:tab pos="8402638" algn="r"/>
              </a:tabLst>
              <a:defRPr lang="en-US" sz="1600" smtClean="0"/>
            </a:lvl1pPr>
          </a:lstStyle>
          <a:p>
            <a:pPr lvl="0"/>
            <a:r>
              <a:rPr lang="en-US"/>
              <a:t>Click to edit Master text styles</a:t>
            </a:r>
          </a:p>
        </p:txBody>
      </p:sp>
      <p:sp>
        <p:nvSpPr>
          <p:cNvPr id="5" name="Footer Placeholder 5"/>
          <p:cNvSpPr>
            <a:spLocks noGrp="1"/>
          </p:cNvSpPr>
          <p:nvPr>
            <p:ph type="ftr" sz="quarter" idx="14"/>
          </p:nvPr>
        </p:nvSpPr>
        <p:spPr/>
        <p:txBody>
          <a:bodyPr/>
          <a:lstStyle>
            <a:lvl1pPr>
              <a:defRPr/>
            </a:lvl1pPr>
          </a:lstStyle>
          <a:p>
            <a:pPr>
              <a:defRPr/>
            </a:pPr>
            <a:r>
              <a:rPr lang="en-US">
                <a:solidFill>
                  <a:srgbClr val="000000">
                    <a:lumMod val="65000"/>
                    <a:lumOff val="35000"/>
                  </a:srgbClr>
                </a:solidFill>
              </a:rPr>
              <a:t>Presentation Title</a:t>
            </a:r>
          </a:p>
        </p:txBody>
      </p:sp>
      <p:sp>
        <p:nvSpPr>
          <p:cNvPr id="6" name="Slide Number Placeholder 7"/>
          <p:cNvSpPr>
            <a:spLocks noGrp="1"/>
          </p:cNvSpPr>
          <p:nvPr>
            <p:ph type="sldNum" sz="quarter" idx="15"/>
          </p:nvPr>
        </p:nvSpPr>
        <p:spPr/>
        <p:txBody>
          <a:bodyPr/>
          <a:lstStyle>
            <a:lvl1pPr>
              <a:defRPr/>
            </a:lvl1pPr>
          </a:lstStyle>
          <a:p>
            <a:fld id="{A2B04E1C-E937-4DE0-BF67-FCDD8B7A7A5E}" type="slidenum">
              <a:rPr lang="en-NZ" altLang="en-US"/>
              <a:pPr/>
              <a:t>‹#›</a:t>
            </a:fld>
            <a:endParaRPr lang="en-NZ" altLang="en-US"/>
          </a:p>
        </p:txBody>
      </p:sp>
      <p:sp>
        <p:nvSpPr>
          <p:cNvPr id="3" name="Rectangle 2">
            <a:extLst>
              <a:ext uri="{FF2B5EF4-FFF2-40B4-BE49-F238E27FC236}">
                <a16:creationId xmlns:a16="http://schemas.microsoft.com/office/drawing/2014/main" id="{1DDBEDAC-5545-49BD-BFFD-A32C96A0FE7C}"/>
              </a:ext>
            </a:extLst>
          </p:cNvPr>
          <p:cNvSpPr/>
          <p:nvPr userDrawn="1"/>
        </p:nvSpPr>
        <p:spPr>
          <a:xfrm>
            <a:off x="0" y="6344239"/>
            <a:ext cx="2752627" cy="5137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601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963F85-6AF1-424A-9855-6E593C26337A}" type="datetime1">
              <a:rPr lang="en-US" smtClean="0"/>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
        <p:nvSpPr>
          <p:cNvPr id="5" name="Rectangle 4">
            <a:extLst>
              <a:ext uri="{FF2B5EF4-FFF2-40B4-BE49-F238E27FC236}">
                <a16:creationId xmlns:a16="http://schemas.microsoft.com/office/drawing/2014/main" id="{24089CA0-66A6-4045-B6D7-9AE8C5EE41FF}"/>
              </a:ext>
            </a:extLst>
          </p:cNvPr>
          <p:cNvSpPr/>
          <p:nvPr userDrawn="1"/>
        </p:nvSpPr>
        <p:spPr>
          <a:xfrm>
            <a:off x="0" y="0"/>
            <a:ext cx="12192000" cy="646981"/>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139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02">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err="1"/>
              <a:t>Titlemaster</a:t>
            </a:r>
            <a:endParaRPr lang="en-US" noProof="0"/>
          </a:p>
        </p:txBody>
      </p:sp>
      <p:sp>
        <p:nvSpPr>
          <p:cNvPr id="3" name="Fußzeilenplatzhalter 2"/>
          <p:cNvSpPr>
            <a:spLocks noGrp="1"/>
          </p:cNvSpPr>
          <p:nvPr>
            <p:ph type="ftr" sz="quarter" idx="10"/>
          </p:nvPr>
        </p:nvSpPr>
        <p:spPr/>
        <p:txBody>
          <a:bodyPr/>
          <a:lstStyle/>
          <a:p>
            <a:pPr>
              <a:defRPr/>
            </a:pPr>
            <a:endParaRPr lang="en-US"/>
          </a:p>
        </p:txBody>
      </p:sp>
      <p:sp>
        <p:nvSpPr>
          <p:cNvPr id="4" name="Foliennummernplatzhalter 3"/>
          <p:cNvSpPr>
            <a:spLocks noGrp="1"/>
          </p:cNvSpPr>
          <p:nvPr>
            <p:ph type="sldNum" sz="quarter" idx="11"/>
          </p:nvPr>
        </p:nvSpPr>
        <p:spPr/>
        <p:txBody>
          <a:bodyPr/>
          <a:lstStyle/>
          <a:p>
            <a:pPr>
              <a:defRPr/>
            </a:pPr>
            <a:fld id="{EF62D93A-3BA0-8848-BFA3-D7046C1B555D}" type="slidenum">
              <a:rPr lang="en-US" smtClean="0"/>
              <a:pPr>
                <a:defRPr/>
              </a:pPr>
              <a:t>‹#›</a:t>
            </a:fld>
            <a:endParaRPr lang="en-US"/>
          </a:p>
        </p:txBody>
      </p:sp>
      <p:sp>
        <p:nvSpPr>
          <p:cNvPr id="6" name="Inhaltsplatzhalter 5"/>
          <p:cNvSpPr>
            <a:spLocks noGrp="1"/>
          </p:cNvSpPr>
          <p:nvPr>
            <p:ph sz="quarter" idx="12" hasCustomPrompt="1"/>
          </p:nvPr>
        </p:nvSpPr>
        <p:spPr>
          <a:xfrm>
            <a:off x="431800" y="3716338"/>
            <a:ext cx="11328400" cy="2305050"/>
          </a:xfrm>
        </p:spPr>
        <p:txBody>
          <a:bodyPr anchor="ctr" anchorCtr="1"/>
          <a:lstStyle>
            <a:lvl1pPr algn="ctr">
              <a:buFontTx/>
              <a:buNone/>
              <a:defRPr sz="2500">
                <a:solidFill>
                  <a:schemeClr val="accent1"/>
                </a:solidFill>
              </a:defRPr>
            </a:lvl1pPr>
            <a:lvl2pPr algn="ctr">
              <a:buFontTx/>
              <a:buNone/>
              <a:defRPr sz="2500">
                <a:solidFill>
                  <a:schemeClr val="accent1"/>
                </a:solidFill>
              </a:defRPr>
            </a:lvl2pPr>
            <a:lvl3pPr marL="0" indent="0" algn="ctr">
              <a:buFontTx/>
              <a:buNone/>
              <a:defRPr sz="2500">
                <a:solidFill>
                  <a:schemeClr val="accent1"/>
                </a:solidFill>
              </a:defRPr>
            </a:lvl3pPr>
            <a:lvl4pPr marL="0" indent="0" algn="ctr">
              <a:buFontTx/>
              <a:buNone/>
              <a:defRPr sz="2500">
                <a:solidFill>
                  <a:schemeClr val="accent1"/>
                </a:solidFill>
              </a:defRPr>
            </a:lvl4pPr>
            <a:lvl5pPr marL="0" indent="0" algn="ctr">
              <a:buFontTx/>
              <a:buNone/>
              <a:defRPr sz="2500">
                <a:solidFill>
                  <a:schemeClr val="accent1"/>
                </a:solidFill>
              </a:defRPr>
            </a:lvl5pPr>
          </a:lstStyle>
          <a:p>
            <a:pPr lvl="0"/>
            <a:r>
              <a:rPr lang="en-US" noProof="0" err="1"/>
              <a:t>Textmaster</a:t>
            </a:r>
            <a:endParaRPr lang="en-US" noProof="0"/>
          </a:p>
        </p:txBody>
      </p:sp>
      <p:sp>
        <p:nvSpPr>
          <p:cNvPr id="7" name="Bildplatzhalter 6"/>
          <p:cNvSpPr>
            <a:spLocks noGrp="1"/>
          </p:cNvSpPr>
          <p:nvPr>
            <p:ph type="pic" sz="quarter" idx="13" hasCustomPrompt="1"/>
          </p:nvPr>
        </p:nvSpPr>
        <p:spPr>
          <a:xfrm>
            <a:off x="431800" y="1268413"/>
            <a:ext cx="11328400" cy="2305050"/>
          </a:xfrm>
        </p:spPr>
        <p:txBody>
          <a:bodyPr/>
          <a:lstStyle/>
          <a:p>
            <a:r>
              <a:rPr lang="en-US" noProof="0"/>
              <a:t>Images</a:t>
            </a:r>
          </a:p>
        </p:txBody>
      </p:sp>
    </p:spTree>
    <p:extLst>
      <p:ext uri="{BB962C8B-B14F-4D97-AF65-F5344CB8AC3E}">
        <p14:creationId xmlns:p14="http://schemas.microsoft.com/office/powerpoint/2010/main" val="340904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03">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err="1"/>
              <a:t>Titlemaster</a:t>
            </a:r>
            <a:endParaRPr lang="en-US" noProof="0"/>
          </a:p>
        </p:txBody>
      </p:sp>
      <p:sp>
        <p:nvSpPr>
          <p:cNvPr id="3" name="Fußzeilenplatzhalter 2"/>
          <p:cNvSpPr>
            <a:spLocks noGrp="1"/>
          </p:cNvSpPr>
          <p:nvPr>
            <p:ph type="ftr" sz="quarter" idx="10"/>
          </p:nvPr>
        </p:nvSpPr>
        <p:spPr/>
        <p:txBody>
          <a:bodyPr/>
          <a:lstStyle/>
          <a:p>
            <a:pPr>
              <a:defRPr/>
            </a:pPr>
            <a:endParaRPr lang="en-US"/>
          </a:p>
        </p:txBody>
      </p:sp>
      <p:sp>
        <p:nvSpPr>
          <p:cNvPr id="4" name="Foliennummernplatzhalter 3"/>
          <p:cNvSpPr>
            <a:spLocks noGrp="1"/>
          </p:cNvSpPr>
          <p:nvPr>
            <p:ph type="sldNum" sz="quarter" idx="11"/>
          </p:nvPr>
        </p:nvSpPr>
        <p:spPr/>
        <p:txBody>
          <a:bodyPr/>
          <a:lstStyle/>
          <a:p>
            <a:pPr>
              <a:defRPr/>
            </a:pPr>
            <a:fld id="{EF62D93A-3BA0-8848-BFA3-D7046C1B555D}" type="slidenum">
              <a:rPr lang="en-US" smtClean="0"/>
              <a:pPr>
                <a:defRPr/>
              </a:pPr>
              <a:t>‹#›</a:t>
            </a:fld>
            <a:endParaRPr lang="en-US"/>
          </a:p>
        </p:txBody>
      </p:sp>
      <p:sp>
        <p:nvSpPr>
          <p:cNvPr id="6" name="Inhaltsplatzhalter 5"/>
          <p:cNvSpPr>
            <a:spLocks noGrp="1"/>
          </p:cNvSpPr>
          <p:nvPr>
            <p:ph sz="quarter" idx="12" hasCustomPrompt="1"/>
          </p:nvPr>
        </p:nvSpPr>
        <p:spPr>
          <a:xfrm>
            <a:off x="431802" y="1268413"/>
            <a:ext cx="5568949" cy="4752975"/>
          </a:xfrm>
        </p:spPr>
        <p:txBody>
          <a:bodyPr/>
          <a:lstStyle>
            <a:lvl1pPr algn="l">
              <a:buFontTx/>
              <a:buNone/>
              <a:defRPr sz="2500">
                <a:solidFill>
                  <a:schemeClr val="accent1"/>
                </a:solidFill>
              </a:defRPr>
            </a:lvl1pPr>
            <a:lvl2pPr algn="ctr">
              <a:buFontTx/>
              <a:buNone/>
              <a:defRPr sz="2500">
                <a:solidFill>
                  <a:schemeClr val="accent1"/>
                </a:solidFill>
              </a:defRPr>
            </a:lvl2pPr>
            <a:lvl3pPr marL="0" indent="0" algn="ctr">
              <a:buFontTx/>
              <a:buNone/>
              <a:defRPr sz="2500">
                <a:solidFill>
                  <a:schemeClr val="accent1"/>
                </a:solidFill>
              </a:defRPr>
            </a:lvl3pPr>
            <a:lvl4pPr marL="0" indent="0" algn="ctr">
              <a:buFontTx/>
              <a:buNone/>
              <a:defRPr sz="2500">
                <a:solidFill>
                  <a:schemeClr val="accent1"/>
                </a:solidFill>
              </a:defRPr>
            </a:lvl4pPr>
            <a:lvl5pPr marL="0" indent="0" algn="ctr">
              <a:buFontTx/>
              <a:buNone/>
              <a:defRPr sz="2500">
                <a:solidFill>
                  <a:schemeClr val="accent1"/>
                </a:solidFill>
              </a:defRPr>
            </a:lvl5pPr>
          </a:lstStyle>
          <a:p>
            <a:pPr lvl="0"/>
            <a:r>
              <a:rPr lang="en-US" noProof="0" err="1"/>
              <a:t>Textmaster</a:t>
            </a:r>
            <a:endParaRPr lang="en-US" noProof="0"/>
          </a:p>
        </p:txBody>
      </p:sp>
      <p:sp>
        <p:nvSpPr>
          <p:cNvPr id="7" name="Bildplatzhalter 6"/>
          <p:cNvSpPr>
            <a:spLocks noGrp="1"/>
          </p:cNvSpPr>
          <p:nvPr>
            <p:ph type="pic" sz="quarter" idx="13" hasCustomPrompt="1"/>
          </p:nvPr>
        </p:nvSpPr>
        <p:spPr>
          <a:xfrm>
            <a:off x="6191251" y="1268413"/>
            <a:ext cx="5568949" cy="4752975"/>
          </a:xfrm>
        </p:spPr>
        <p:txBody>
          <a:bodyPr/>
          <a:lstStyle/>
          <a:p>
            <a:r>
              <a:rPr lang="en-US" noProof="0"/>
              <a:t>Images</a:t>
            </a:r>
          </a:p>
        </p:txBody>
      </p:sp>
    </p:spTree>
    <p:extLst>
      <p:ext uri="{BB962C8B-B14F-4D97-AF65-F5344CB8AC3E}">
        <p14:creationId xmlns:p14="http://schemas.microsoft.com/office/powerpoint/2010/main" val="403966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noProof="0" err="1"/>
              <a:t>Titlemaster</a:t>
            </a:r>
            <a:endParaRPr lang="en-US" noProof="0"/>
          </a:p>
        </p:txBody>
      </p:sp>
      <p:sp>
        <p:nvSpPr>
          <p:cNvPr id="3" name="Fußzeilenplatzhalter 2"/>
          <p:cNvSpPr>
            <a:spLocks noGrp="1"/>
          </p:cNvSpPr>
          <p:nvPr>
            <p:ph type="ftr" sz="quarter" idx="10"/>
          </p:nvPr>
        </p:nvSpPr>
        <p:spPr/>
        <p:txBody>
          <a:bodyPr/>
          <a:lstStyle/>
          <a:p>
            <a:pPr>
              <a:defRPr/>
            </a:pPr>
            <a:endParaRPr lang="en-US"/>
          </a:p>
        </p:txBody>
      </p:sp>
      <p:sp>
        <p:nvSpPr>
          <p:cNvPr id="4" name="Foliennummernplatzhalter 3"/>
          <p:cNvSpPr>
            <a:spLocks noGrp="1"/>
          </p:cNvSpPr>
          <p:nvPr>
            <p:ph type="sldNum" sz="quarter" idx="11"/>
          </p:nvPr>
        </p:nvSpPr>
        <p:spPr/>
        <p:txBody>
          <a:bodyPr/>
          <a:lstStyle/>
          <a:p>
            <a:pPr>
              <a:defRPr/>
            </a:pPr>
            <a:fld id="{EF62D93A-3BA0-8848-BFA3-D7046C1B555D}" type="slidenum">
              <a:rPr lang="en-US" smtClean="0"/>
              <a:pPr>
                <a:defRPr/>
              </a:pPr>
              <a:t>‹#›</a:t>
            </a:fld>
            <a:endParaRPr lang="en-US"/>
          </a:p>
        </p:txBody>
      </p:sp>
    </p:spTree>
    <p:extLst>
      <p:ext uri="{BB962C8B-B14F-4D97-AF65-F5344CB8AC3E}">
        <p14:creationId xmlns:p14="http://schemas.microsoft.com/office/powerpoint/2010/main" val="2858672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V1">
    <p:spTree>
      <p:nvGrpSpPr>
        <p:cNvPr id="1" name=""/>
        <p:cNvGrpSpPr/>
        <p:nvPr/>
      </p:nvGrpSpPr>
      <p:grpSpPr>
        <a:xfrm>
          <a:off x="0" y="0"/>
          <a:ext cx="0" cy="0"/>
          <a:chOff x="0" y="0"/>
          <a:chExt cx="0" cy="0"/>
        </a:xfrm>
      </p:grpSpPr>
      <p:pic>
        <p:nvPicPr>
          <p:cNvPr id="10" name="Picture 2" descr="I:\_GregW\1322550 WBGIS - ITS Sub Branding\WBGIS_ITS-PPT_footer-06.jpg"/>
          <p:cNvPicPr>
            <a:picLocks noChangeAspect="1" noChangeArrowheads="1"/>
          </p:cNvPicPr>
          <p:nvPr userDrawn="1"/>
        </p:nvPicPr>
        <p:blipFill>
          <a:blip r:embed="rId2"/>
          <a:srcRect b="82105"/>
          <a:stretch>
            <a:fillRect/>
          </a:stretch>
        </p:blipFill>
        <p:spPr bwMode="auto">
          <a:xfrm>
            <a:off x="0" y="1379624"/>
            <a:ext cx="12192000" cy="136358"/>
          </a:xfrm>
          <a:prstGeom prst="rect">
            <a:avLst/>
          </a:prstGeom>
          <a:noFill/>
        </p:spPr>
      </p:pic>
      <p:sp>
        <p:nvSpPr>
          <p:cNvPr id="13" name="Rectangle 12"/>
          <p:cNvSpPr/>
          <p:nvPr userDrawn="1"/>
        </p:nvSpPr>
        <p:spPr>
          <a:xfrm>
            <a:off x="0" y="1283371"/>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11" name="Rectangle 10"/>
          <p:cNvSpPr/>
          <p:nvPr userDrawn="1"/>
        </p:nvSpPr>
        <p:spPr>
          <a:xfrm>
            <a:off x="0" y="6288505"/>
            <a:ext cx="12192000" cy="47805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 name="Rectangle 2"/>
          <p:cNvSpPr>
            <a:spLocks noGrp="1" noChangeArrowheads="1"/>
          </p:cNvSpPr>
          <p:nvPr>
            <p:ph type="ctrTitle" hasCustomPrompt="1"/>
          </p:nvPr>
        </p:nvSpPr>
        <p:spPr>
          <a:xfrm>
            <a:off x="6374062" y="2986248"/>
            <a:ext cx="4465948" cy="1011238"/>
          </a:xfrm>
        </p:spPr>
        <p:txBody>
          <a:bodyPr bIns="0"/>
          <a:lstStyle>
            <a:lvl1pPr>
              <a:defRPr sz="3500">
                <a:solidFill>
                  <a:srgbClr val="002345"/>
                </a:solidFill>
                <a:latin typeface="Arial"/>
                <a:cs typeface="Arial"/>
              </a:defRPr>
            </a:lvl1pPr>
          </a:lstStyle>
          <a:p>
            <a:pPr lvl="0"/>
            <a:r>
              <a:rPr lang="en-US" noProof="0"/>
              <a:t>Thank you</a:t>
            </a:r>
          </a:p>
        </p:txBody>
      </p:sp>
      <p:sp>
        <p:nvSpPr>
          <p:cNvPr id="6" name="Rectangle 3"/>
          <p:cNvSpPr>
            <a:spLocks noGrp="1" noChangeArrowheads="1"/>
          </p:cNvSpPr>
          <p:nvPr>
            <p:ph type="subTitle" idx="1" hasCustomPrompt="1"/>
          </p:nvPr>
        </p:nvSpPr>
        <p:spPr>
          <a:xfrm>
            <a:off x="6374063" y="4026716"/>
            <a:ext cx="4521539" cy="2089444"/>
          </a:xfrm>
          <a:prstGeom prst="rect">
            <a:avLst/>
          </a:prstGeom>
        </p:spPr>
        <p:txBody>
          <a:bodyPr lIns="0" tIns="0" rIns="0" bIns="0" anchor="b"/>
          <a:lstStyle>
            <a:lvl1pPr marL="0" marR="0" indent="0" algn="l" defTabSz="457200" rtl="0" eaLnBrk="1" fontAlgn="auto" latinLnBrk="0" hangingPunct="1">
              <a:lnSpc>
                <a:spcPct val="100000"/>
              </a:lnSpc>
              <a:spcBef>
                <a:spcPct val="20000"/>
              </a:spcBef>
              <a:spcAft>
                <a:spcPts val="0"/>
              </a:spcAft>
              <a:buClrTx/>
              <a:buSzTx/>
              <a:buFontTx/>
              <a:buNone/>
              <a:tabLst/>
              <a:defRPr sz="900" b="0" baseline="0">
                <a:solidFill>
                  <a:srgbClr val="00ADE4"/>
                </a:solidFill>
                <a:latin typeface="Arial"/>
                <a:cs typeface="Arial"/>
              </a:defRPr>
            </a:lvl1pPr>
          </a:lstStyle>
          <a:p>
            <a:pPr lvl="0"/>
            <a:r>
              <a:rPr lang="en-US" noProof="0"/>
              <a:t>World Bank Group</a:t>
            </a:r>
          </a:p>
          <a:p>
            <a:pPr lvl="0"/>
            <a:r>
              <a:rPr lang="en-US" noProof="0"/>
              <a:t>Address Line 1</a:t>
            </a:r>
          </a:p>
          <a:p>
            <a:pPr marL="0" marR="0" lvl="0" indent="0" algn="l" defTabSz="457200" rtl="0" eaLnBrk="1" fontAlgn="auto" latinLnBrk="0" hangingPunct="1">
              <a:lnSpc>
                <a:spcPct val="100000"/>
              </a:lnSpc>
              <a:spcBef>
                <a:spcPct val="20000"/>
              </a:spcBef>
              <a:spcAft>
                <a:spcPts val="0"/>
              </a:spcAft>
              <a:buClrTx/>
              <a:buSzTx/>
              <a:buFontTx/>
              <a:buNone/>
              <a:tabLst/>
              <a:defRPr/>
            </a:pPr>
            <a:r>
              <a:rPr lang="en-US" noProof="0"/>
              <a:t>Address Line 1</a:t>
            </a:r>
          </a:p>
          <a:p>
            <a:pPr lvl="0"/>
            <a:r>
              <a:rPr lang="en-US" noProof="0"/>
              <a:t>City ABC</a:t>
            </a:r>
          </a:p>
          <a:p>
            <a:pPr lvl="0"/>
            <a:r>
              <a:rPr lang="en-US" noProof="0"/>
              <a:t>State DEFG</a:t>
            </a:r>
          </a:p>
        </p:txBody>
      </p:sp>
      <p:sp>
        <p:nvSpPr>
          <p:cNvPr id="8" name="Rectangle 7"/>
          <p:cNvSpPr/>
          <p:nvPr userDrawn="1"/>
        </p:nvSpPr>
        <p:spPr>
          <a:xfrm>
            <a:off x="0" y="0"/>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9" name="Rectangle 8"/>
          <p:cNvSpPr/>
          <p:nvPr userDrawn="1"/>
        </p:nvSpPr>
        <p:spPr>
          <a:xfrm>
            <a:off x="0" y="6766560"/>
            <a:ext cx="12192000" cy="91440"/>
          </a:xfrm>
          <a:prstGeom prst="rect">
            <a:avLst/>
          </a:prstGeom>
          <a:solidFill>
            <a:schemeClr val="accent2"/>
          </a:solidFill>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800"/>
          </a:p>
        </p:txBody>
      </p:sp>
      <p:sp>
        <p:nvSpPr>
          <p:cNvPr id="12" name="Rectangle 11"/>
          <p:cNvSpPr/>
          <p:nvPr userDrawn="1"/>
        </p:nvSpPr>
        <p:spPr>
          <a:xfrm>
            <a:off x="0" y="3858768"/>
            <a:ext cx="5839968" cy="2999232"/>
          </a:xfrm>
          <a:prstGeom prst="rect">
            <a:avLst/>
          </a:prstGeom>
          <a:blipFill dpi="0" rotWithShape="1">
            <a:blip r:embed="rId3">
              <a:alphaModFix amt="30000"/>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39704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losing Slide: V2">
    <p:spTree>
      <p:nvGrpSpPr>
        <p:cNvPr id="1" name=""/>
        <p:cNvGrpSpPr/>
        <p:nvPr/>
      </p:nvGrpSpPr>
      <p:grpSpPr>
        <a:xfrm>
          <a:off x="0" y="0"/>
          <a:ext cx="0" cy="0"/>
          <a:chOff x="0" y="0"/>
          <a:chExt cx="0" cy="0"/>
        </a:xfrm>
      </p:grpSpPr>
      <p:sp>
        <p:nvSpPr>
          <p:cNvPr id="13" name="Rechteck 12"/>
          <p:cNvSpPr/>
          <p:nvPr userDrawn="1"/>
        </p:nvSpPr>
        <p:spPr>
          <a:xfrm>
            <a:off x="0" y="1278000"/>
            <a:ext cx="12192000" cy="55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pic>
        <p:nvPicPr>
          <p:cNvPr id="14" name="Bild 13"/>
          <p:cNvPicPr>
            <a:picLocks noChangeAspect="1"/>
          </p:cNvPicPr>
          <p:nvPr userDrawn="1"/>
        </p:nvPicPr>
        <p:blipFill>
          <a:blip r:embed="rId2">
            <a:alphaModFix amt="30000"/>
          </a:blip>
          <a:stretch>
            <a:fillRect/>
          </a:stretch>
        </p:blipFill>
        <p:spPr>
          <a:xfrm>
            <a:off x="4079776" y="1057374"/>
            <a:ext cx="8016549" cy="6012412"/>
          </a:xfrm>
          <a:prstGeom prst="rect">
            <a:avLst/>
          </a:prstGeom>
        </p:spPr>
      </p:pic>
      <p:sp>
        <p:nvSpPr>
          <p:cNvPr id="7" name="Rectangle 2"/>
          <p:cNvSpPr>
            <a:spLocks noGrp="1" noChangeArrowheads="1"/>
          </p:cNvSpPr>
          <p:nvPr>
            <p:ph type="ctrTitle" hasCustomPrompt="1"/>
          </p:nvPr>
        </p:nvSpPr>
        <p:spPr>
          <a:xfrm>
            <a:off x="1537067" y="1272561"/>
            <a:ext cx="9356419" cy="1011238"/>
          </a:xfrm>
        </p:spPr>
        <p:txBody>
          <a:bodyPr bIns="0"/>
          <a:lstStyle>
            <a:lvl1pPr>
              <a:defRPr sz="3500">
                <a:solidFill>
                  <a:schemeClr val="tx1"/>
                </a:solidFill>
                <a:latin typeface="Arial"/>
                <a:cs typeface="Arial"/>
              </a:defRPr>
            </a:lvl1pPr>
          </a:lstStyle>
          <a:p>
            <a:pPr lvl="0"/>
            <a:r>
              <a:rPr lang="en-US" noProof="0"/>
              <a:t>Thank you</a:t>
            </a:r>
          </a:p>
        </p:txBody>
      </p:sp>
      <p:sp>
        <p:nvSpPr>
          <p:cNvPr id="8" name="Rectangle 3"/>
          <p:cNvSpPr>
            <a:spLocks noGrp="1" noChangeArrowheads="1"/>
          </p:cNvSpPr>
          <p:nvPr>
            <p:ph type="subTitle" idx="1" hasCustomPrompt="1"/>
          </p:nvPr>
        </p:nvSpPr>
        <p:spPr>
          <a:xfrm>
            <a:off x="1537291" y="4026716"/>
            <a:ext cx="9358312" cy="2089444"/>
          </a:xfrm>
          <a:prstGeom prst="rect">
            <a:avLst/>
          </a:prstGeom>
        </p:spPr>
        <p:txBody>
          <a:bodyPr lIns="0" tIns="0" rIns="0" bIns="0" anchor="b"/>
          <a:lstStyle>
            <a:lvl1pPr marL="0" marR="0" indent="0" algn="l" defTabSz="457200" rtl="0" eaLnBrk="1" fontAlgn="auto" latinLnBrk="0" hangingPunct="1">
              <a:lnSpc>
                <a:spcPct val="100000"/>
              </a:lnSpc>
              <a:spcBef>
                <a:spcPct val="20000"/>
              </a:spcBef>
              <a:spcAft>
                <a:spcPts val="0"/>
              </a:spcAft>
              <a:buClrTx/>
              <a:buSzTx/>
              <a:buFontTx/>
              <a:buNone/>
              <a:tabLst/>
              <a:defRPr sz="900" b="0" baseline="0">
                <a:solidFill>
                  <a:schemeClr val="accent2"/>
                </a:solidFill>
                <a:latin typeface="Arial"/>
                <a:cs typeface="Arial"/>
              </a:defRPr>
            </a:lvl1pPr>
          </a:lstStyle>
          <a:p>
            <a:pPr lvl="0"/>
            <a:r>
              <a:rPr lang="en-US" noProof="0"/>
              <a:t>World Bank Group</a:t>
            </a:r>
          </a:p>
          <a:p>
            <a:pPr lvl="0"/>
            <a:r>
              <a:rPr lang="en-US" noProof="0"/>
              <a:t>Address Line 1</a:t>
            </a:r>
          </a:p>
          <a:p>
            <a:pPr marL="0" marR="0" lvl="0" indent="0" algn="l" defTabSz="457200" rtl="0" eaLnBrk="1" fontAlgn="auto" latinLnBrk="0" hangingPunct="1">
              <a:lnSpc>
                <a:spcPct val="100000"/>
              </a:lnSpc>
              <a:spcBef>
                <a:spcPct val="20000"/>
              </a:spcBef>
              <a:spcAft>
                <a:spcPts val="0"/>
              </a:spcAft>
              <a:buClrTx/>
              <a:buSzTx/>
              <a:buFontTx/>
              <a:buNone/>
              <a:tabLst/>
              <a:defRPr/>
            </a:pPr>
            <a:r>
              <a:rPr lang="en-US" noProof="0"/>
              <a:t>Address Line 1</a:t>
            </a:r>
          </a:p>
          <a:p>
            <a:pPr lvl="0"/>
            <a:r>
              <a:rPr lang="en-US" noProof="0"/>
              <a:t>City ABC</a:t>
            </a:r>
          </a:p>
          <a:p>
            <a:pPr lvl="0"/>
            <a:r>
              <a:rPr lang="en-US" noProof="0"/>
              <a:t>State DEFG</a:t>
            </a:r>
          </a:p>
        </p:txBody>
      </p:sp>
    </p:spTree>
    <p:extLst>
      <p:ext uri="{BB962C8B-B14F-4D97-AF65-F5344CB8AC3E}">
        <p14:creationId xmlns:p14="http://schemas.microsoft.com/office/powerpoint/2010/main" val="3919264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B5A2C4C-4B75-483B-B843-70EDA204F5CF}" type="datetime1">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234F22-405F-4D67-8977-92B0FC74F3BF}" type="slidenum">
              <a:rPr lang="en-US" smtClean="0"/>
              <a:t>‹#›</a:t>
            </a:fld>
            <a:endParaRPr lang="en-US"/>
          </a:p>
        </p:txBody>
      </p:sp>
    </p:spTree>
    <p:extLst>
      <p:ext uri="{BB962C8B-B14F-4D97-AF65-F5344CB8AC3E}">
        <p14:creationId xmlns:p14="http://schemas.microsoft.com/office/powerpoint/2010/main" val="2520624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431800" y="260351"/>
            <a:ext cx="1132840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18000" numCol="1" anchor="b" anchorCtr="0" compatLnSpc="1">
            <a:prstTxWarp prst="textNoShape">
              <a:avLst/>
            </a:prstTxWarp>
          </a:bodyPr>
          <a:lstStyle/>
          <a:p>
            <a:pPr lvl="0"/>
            <a:r>
              <a:rPr lang="en-US" noProof="0"/>
              <a:t>This is a headline</a:t>
            </a:r>
          </a:p>
        </p:txBody>
      </p:sp>
      <p:sp>
        <p:nvSpPr>
          <p:cNvPr id="9" name="Rectangle 5"/>
          <p:cNvSpPr>
            <a:spLocks noGrp="1" noChangeArrowheads="1"/>
          </p:cNvSpPr>
          <p:nvPr>
            <p:ph type="ftr" sz="quarter" idx="3"/>
          </p:nvPr>
        </p:nvSpPr>
        <p:spPr bwMode="auto">
          <a:xfrm>
            <a:off x="3080084" y="6539322"/>
            <a:ext cx="6077768" cy="21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36000" rIns="0" bIns="0" numCol="1" anchor="t" anchorCtr="0" compatLnSpc="1">
            <a:prstTxWarp prst="textNoShape">
              <a:avLst/>
            </a:prstTxWarp>
          </a:bodyPr>
          <a:lstStyle>
            <a:lvl1pPr>
              <a:defRPr sz="900">
                <a:solidFill>
                  <a:schemeClr val="tx1">
                    <a:lumMod val="75000"/>
                    <a:lumOff val="25000"/>
                  </a:schemeClr>
                </a:solidFill>
                <a:latin typeface="Calibri" panose="020F0502020204030204" pitchFamily="34" charset="0"/>
                <a:cs typeface="Arial"/>
              </a:defRPr>
            </a:lvl1pPr>
          </a:lstStyle>
          <a:p>
            <a:pPr>
              <a:defRPr/>
            </a:pPr>
            <a:endParaRPr lang="en-US"/>
          </a:p>
        </p:txBody>
      </p:sp>
      <p:sp>
        <p:nvSpPr>
          <p:cNvPr id="10" name="Rectangle 6"/>
          <p:cNvSpPr>
            <a:spLocks noGrp="1" noChangeArrowheads="1"/>
          </p:cNvSpPr>
          <p:nvPr>
            <p:ph type="sldNum" sz="quarter" idx="4"/>
          </p:nvPr>
        </p:nvSpPr>
        <p:spPr bwMode="auto">
          <a:xfrm>
            <a:off x="11421980" y="6482323"/>
            <a:ext cx="607721" cy="27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36000" rIns="0" bIns="0" numCol="1" anchor="ctr" anchorCtr="0" compatLnSpc="1">
            <a:prstTxWarp prst="textNoShape">
              <a:avLst/>
            </a:prstTxWarp>
          </a:bodyPr>
          <a:lstStyle>
            <a:lvl1pPr algn="ctr">
              <a:defRPr sz="1400" b="1">
                <a:solidFill>
                  <a:schemeClr val="accent1"/>
                </a:solidFill>
                <a:latin typeface="Andes" pitchFamily="50" charset="0"/>
                <a:cs typeface="Arial"/>
              </a:defRPr>
            </a:lvl1pPr>
          </a:lstStyle>
          <a:p>
            <a:pPr>
              <a:defRPr/>
            </a:pPr>
            <a:fld id="{EF62D93A-3BA0-8848-BFA3-D7046C1B555D}" type="slidenum">
              <a:rPr lang="en-US" smtClean="0"/>
              <a:pPr>
                <a:defRPr/>
              </a:pPr>
              <a:t>‹#›</a:t>
            </a:fld>
            <a:endParaRPr lang="en-US"/>
          </a:p>
        </p:txBody>
      </p:sp>
      <p:sp>
        <p:nvSpPr>
          <p:cNvPr id="2" name="Textplatzhalter 1"/>
          <p:cNvSpPr>
            <a:spLocks noGrp="1"/>
          </p:cNvSpPr>
          <p:nvPr>
            <p:ph type="body" idx="1"/>
          </p:nvPr>
        </p:nvSpPr>
        <p:spPr>
          <a:xfrm>
            <a:off x="431800" y="943277"/>
            <a:ext cx="11328400" cy="5438272"/>
          </a:xfrm>
          <a:prstGeom prst="rect">
            <a:avLst/>
          </a:prstGeom>
        </p:spPr>
        <p:txBody>
          <a:bodyPr vert="horz" lIns="0" tIns="0" rIns="0" bIns="0" rtlCol="0">
            <a:noAutofit/>
          </a:bodyPr>
          <a:lstStyle/>
          <a:p>
            <a:pPr lvl="0"/>
            <a:r>
              <a:rPr lang="en-US" noProof="0" err="1"/>
              <a:t>Textmaster</a:t>
            </a:r>
            <a:endParaRPr lang="en-US" noProof="0"/>
          </a:p>
          <a:p>
            <a:pPr lvl="1"/>
            <a:r>
              <a:rPr lang="en-US" noProof="0"/>
              <a:t>Second Layer</a:t>
            </a:r>
          </a:p>
          <a:p>
            <a:pPr lvl="2"/>
            <a:r>
              <a:rPr lang="en-US" noProof="0"/>
              <a:t>Third Layer</a:t>
            </a:r>
          </a:p>
          <a:p>
            <a:pPr lvl="3"/>
            <a:r>
              <a:rPr lang="en-US" noProof="0"/>
              <a:t>Fourth Layer</a:t>
            </a:r>
          </a:p>
          <a:p>
            <a:pPr lvl="4"/>
            <a:r>
              <a:rPr lang="en-US" noProof="0"/>
              <a:t>Fifth Layer</a:t>
            </a:r>
          </a:p>
          <a:p>
            <a:pPr lvl="5"/>
            <a:r>
              <a:rPr lang="en-US" noProof="0"/>
              <a:t>6</a:t>
            </a:r>
          </a:p>
        </p:txBody>
      </p:sp>
      <p:pic>
        <p:nvPicPr>
          <p:cNvPr id="11" name="Picture 2" descr="U:\1405265\1405265 WBG Logo\LOGO FILES\Horizontal\WBG_Horizontal_Color\web\WBG_Horizontal-RGB-web.jp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r="-715"/>
          <a:stretch/>
        </p:blipFill>
        <p:spPr bwMode="auto">
          <a:xfrm>
            <a:off x="191394" y="6482323"/>
            <a:ext cx="2252577" cy="32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89714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hdr="0" ftr="0" dt="0"/>
  <p:txStyles>
    <p:titleStyle>
      <a:lvl1pPr algn="l" defTabSz="457200" rtl="0" eaLnBrk="1" latinLnBrk="0" hangingPunct="1">
        <a:spcBef>
          <a:spcPct val="0"/>
        </a:spcBef>
        <a:buNone/>
        <a:defRPr sz="3000" kern="1200">
          <a:solidFill>
            <a:schemeClr val="tx2"/>
          </a:solidFill>
          <a:latin typeface="Arial"/>
          <a:ea typeface="+mj-ea"/>
          <a:cs typeface="Arial"/>
        </a:defRPr>
      </a:lvl1pPr>
    </p:titleStyle>
    <p:bodyStyle>
      <a:lvl1pPr marL="0" indent="0" algn="l" defTabSz="457200" rtl="0" eaLnBrk="1" latinLnBrk="0" hangingPunct="1">
        <a:spcBef>
          <a:spcPct val="20000"/>
        </a:spcBef>
        <a:buFont typeface="Arial"/>
        <a:buNone/>
        <a:defRPr sz="2800" kern="1200">
          <a:solidFill>
            <a:schemeClr val="accent1"/>
          </a:solidFill>
          <a:latin typeface="+mn-lt"/>
          <a:ea typeface="+mn-ea"/>
          <a:cs typeface="+mn-cs"/>
        </a:defRPr>
      </a:lvl1pPr>
      <a:lvl2pPr marL="0" indent="0" algn="l" defTabSz="457200" rtl="0" eaLnBrk="1" latinLnBrk="0" hangingPunct="1">
        <a:spcBef>
          <a:spcPct val="20000"/>
        </a:spcBef>
        <a:buFont typeface="Arial"/>
        <a:buNone/>
        <a:defRPr sz="2800" kern="1200" baseline="0">
          <a:solidFill>
            <a:schemeClr val="accent2"/>
          </a:solidFill>
          <a:latin typeface="+mn-lt"/>
          <a:ea typeface="+mn-ea"/>
          <a:cs typeface="+mn-cs"/>
        </a:defRPr>
      </a:lvl2pPr>
      <a:lvl3pPr marL="361950" indent="-361950" algn="l" defTabSz="457200" rtl="0" eaLnBrk="1" latinLnBrk="0" hangingPunct="1">
        <a:spcBef>
          <a:spcPct val="20000"/>
        </a:spcBef>
        <a:buFont typeface="Arial" panose="020B0604020202020204" pitchFamily="34" charset="0"/>
        <a:buChar char="•"/>
        <a:defRPr sz="2400" kern="1200" baseline="0">
          <a:solidFill>
            <a:schemeClr val="accent2"/>
          </a:solidFill>
          <a:latin typeface="+mn-lt"/>
          <a:ea typeface="+mn-ea"/>
          <a:cs typeface="+mn-cs"/>
        </a:defRPr>
      </a:lvl3pPr>
      <a:lvl4pPr marL="715963" indent="-354013" algn="l" defTabSz="457200" rtl="0" eaLnBrk="1" latinLnBrk="0" hangingPunct="1">
        <a:spcBef>
          <a:spcPct val="20000"/>
        </a:spcBef>
        <a:buFont typeface="Arial"/>
        <a:buChar char="–"/>
        <a:defRPr sz="1800" kern="1200" baseline="0">
          <a:solidFill>
            <a:schemeClr val="accent2"/>
          </a:solidFill>
          <a:latin typeface="+mn-lt"/>
          <a:ea typeface="+mn-ea"/>
          <a:cs typeface="+mn-cs"/>
        </a:defRPr>
      </a:lvl4pPr>
      <a:lvl5pPr marL="1077913" indent="-361950" algn="l" defTabSz="457200" rtl="0" eaLnBrk="1" latinLnBrk="0" hangingPunct="1">
        <a:spcBef>
          <a:spcPct val="20000"/>
        </a:spcBef>
        <a:buFont typeface="Arial" pitchFamily="34" charset="0"/>
        <a:buChar char="–"/>
        <a:defRPr sz="1800" kern="1200" baseline="0">
          <a:solidFill>
            <a:schemeClr val="accent2"/>
          </a:solidFill>
          <a:latin typeface="+mn-lt"/>
          <a:ea typeface="+mn-ea"/>
          <a:cs typeface="+mn-cs"/>
        </a:defRPr>
      </a:lvl5pPr>
      <a:lvl6pPr marL="1431925" indent="-354013" algn="l" defTabSz="457200" rtl="0" eaLnBrk="1" latinLnBrk="0" hangingPunct="1">
        <a:spcBef>
          <a:spcPct val="20000"/>
        </a:spcBef>
        <a:buFont typeface="Arial" pitchFamily="34" charset="0"/>
        <a:buChar char="–"/>
        <a:defRPr sz="1800" kern="1200">
          <a:solidFill>
            <a:schemeClr val="accent2"/>
          </a:solidFill>
          <a:latin typeface="+mn-lt"/>
          <a:ea typeface="+mn-ea"/>
          <a:cs typeface="+mn-cs"/>
        </a:defRPr>
      </a:lvl6pPr>
      <a:lvl7pPr marL="0" indent="0" algn="l" defTabSz="457200" rtl="0" eaLnBrk="1" latinLnBrk="0" hangingPunct="1">
        <a:spcBef>
          <a:spcPct val="20000"/>
        </a:spcBef>
        <a:buFont typeface="Arial"/>
        <a:buNone/>
        <a:defRPr sz="2000" kern="1200">
          <a:solidFill>
            <a:schemeClr val="accent2"/>
          </a:solidFill>
          <a:latin typeface="+mn-lt"/>
          <a:ea typeface="+mn-ea"/>
          <a:cs typeface="+mn-cs"/>
        </a:defRPr>
      </a:lvl7pPr>
      <a:lvl8pPr marL="0" indent="0" algn="l" defTabSz="457200" rtl="0" eaLnBrk="1" latinLnBrk="0" hangingPunct="1">
        <a:spcBef>
          <a:spcPct val="20000"/>
        </a:spcBef>
        <a:buFont typeface="Arial"/>
        <a:buNone/>
        <a:defRPr sz="2000" kern="1200">
          <a:solidFill>
            <a:schemeClr val="accent2"/>
          </a:solidFill>
          <a:latin typeface="+mn-lt"/>
          <a:ea typeface="+mn-ea"/>
          <a:cs typeface="+mn-cs"/>
        </a:defRPr>
      </a:lvl8pPr>
      <a:lvl9pPr marL="0" indent="0" algn="l" defTabSz="457200" rtl="0" eaLnBrk="1" latinLnBrk="0" hangingPunct="1">
        <a:spcBef>
          <a:spcPct val="20000"/>
        </a:spcBef>
        <a:buFont typeface="Arial"/>
        <a:buNone/>
        <a:defRPr sz="2000" kern="1200">
          <a:solidFill>
            <a:schemeClr val="accent2"/>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2"/>
          <p:cNvSpPr>
            <a:spLocks noGrp="1" noChangeArrowheads="1"/>
          </p:cNvSpPr>
          <p:nvPr>
            <p:ph type="title"/>
          </p:nvPr>
        </p:nvSpPr>
        <p:spPr bwMode="auto">
          <a:xfrm>
            <a:off x="914400" y="871538"/>
            <a:ext cx="10363200" cy="56356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Footer Placeholder 2"/>
          <p:cNvSpPr>
            <a:spLocks noGrp="1"/>
          </p:cNvSpPr>
          <p:nvPr>
            <p:ph type="ftr" sz="quarter" idx="3"/>
          </p:nvPr>
        </p:nvSpPr>
        <p:spPr>
          <a:xfrm>
            <a:off x="3797300" y="6356353"/>
            <a:ext cx="7467600" cy="328613"/>
          </a:xfrm>
          <a:prstGeom prst="rect">
            <a:avLst/>
          </a:prstGeom>
        </p:spPr>
        <p:txBody>
          <a:bodyPr vert="horz" lIns="0" tIns="0" rIns="91440" bIns="0" rtlCol="0" anchor="b">
            <a:normAutofit/>
          </a:bodyPr>
          <a:lstStyle>
            <a:lvl1pPr algn="r">
              <a:defRPr sz="1400" b="0">
                <a:solidFill>
                  <a:schemeClr val="tx1">
                    <a:tint val="75000"/>
                  </a:schemeClr>
                </a:solidFill>
                <a:latin typeface="+mn-lt"/>
                <a:ea typeface="+mn-ea"/>
                <a:cs typeface="Times New Roman" pitchFamily="18" charset="0"/>
              </a:defRPr>
            </a:lvl1pPr>
          </a:lstStyle>
          <a:p>
            <a:pPr>
              <a:defRPr/>
            </a:pPr>
            <a:r>
              <a:rPr lang="en-US"/>
              <a:t>Slide </a:t>
            </a:r>
          </a:p>
        </p:txBody>
      </p:sp>
      <p:sp>
        <p:nvSpPr>
          <p:cNvPr id="5" name="Date Placeholder 4"/>
          <p:cNvSpPr>
            <a:spLocks noGrp="1"/>
          </p:cNvSpPr>
          <p:nvPr>
            <p:ph type="dt" sz="half" idx="2"/>
          </p:nvPr>
        </p:nvSpPr>
        <p:spPr>
          <a:xfrm>
            <a:off x="912284" y="6329366"/>
            <a:ext cx="2844800" cy="365125"/>
          </a:xfrm>
          <a:prstGeom prst="rect">
            <a:avLst/>
          </a:prstGeom>
        </p:spPr>
        <p:txBody>
          <a:bodyPr vert="horz" lIns="0" tIns="0" rIns="91440" bIns="0" rtlCol="0" anchor="b">
            <a:normAutofit/>
          </a:bodyPr>
          <a:lstStyle>
            <a:lvl1pPr algn="l">
              <a:defRPr sz="1400" b="0">
                <a:solidFill>
                  <a:schemeClr val="tx1">
                    <a:tint val="75000"/>
                  </a:schemeClr>
                </a:solidFill>
                <a:latin typeface="+mn-lt"/>
                <a:ea typeface="+mn-ea"/>
                <a:cs typeface="Times New Roman" pitchFamily="18" charset="0"/>
              </a:defRPr>
            </a:lvl1pPr>
          </a:lstStyle>
          <a:p>
            <a:pPr>
              <a:defRPr/>
            </a:pPr>
            <a:endParaRPr lang="en-US"/>
          </a:p>
        </p:txBody>
      </p:sp>
    </p:spTree>
    <p:extLst>
      <p:ext uri="{BB962C8B-B14F-4D97-AF65-F5344CB8AC3E}">
        <p14:creationId xmlns:p14="http://schemas.microsoft.com/office/powerpoint/2010/main" val="162100615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32" r:id="rId8"/>
  </p:sldLayoutIdLst>
  <p:hf sldNum="0" hdr="0" ftr="0" dt="0"/>
  <p:txStyles>
    <p:titleStyle>
      <a:lvl1pPr algn="l" rtl="0" eaLnBrk="1" fontAlgn="base" hangingPunct="1">
        <a:spcBef>
          <a:spcPct val="0"/>
        </a:spcBef>
        <a:spcAft>
          <a:spcPct val="0"/>
        </a:spcAft>
        <a:defRPr sz="2600" cap="all">
          <a:solidFill>
            <a:schemeClr val="tx1"/>
          </a:solidFill>
          <a:latin typeface="+mj-lt"/>
          <a:ea typeface="MS PGothic" pitchFamily="34" charset="-128"/>
          <a:cs typeface="ＭＳ Ｐゴシック" charset="0"/>
        </a:defRPr>
      </a:lvl1pPr>
      <a:lvl2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2pPr>
      <a:lvl3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3pPr>
      <a:lvl4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4pPr>
      <a:lvl5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marL="342900" indent="-342900" algn="l" rtl="0" eaLnBrk="1" fontAlgn="base" hangingPunct="1">
        <a:lnSpc>
          <a:spcPct val="115000"/>
        </a:lnSpc>
        <a:spcBef>
          <a:spcPct val="20000"/>
        </a:spcBef>
        <a:spcAft>
          <a:spcPct val="0"/>
        </a:spcAft>
        <a:buClr>
          <a:srgbClr val="00783C"/>
        </a:buClr>
        <a:defRPr>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lr>
          <a:srgbClr val="00783C"/>
        </a:buClr>
        <a:buFont typeface="Wingdings" panose="05000000000000000000" pitchFamily="2" charset="2"/>
        <a:defRPr>
          <a:solidFill>
            <a:schemeClr val="tx1"/>
          </a:solidFill>
          <a:latin typeface="+mn-lt"/>
          <a:ea typeface="MS PGothic" pitchFamily="34" charset="-128"/>
        </a:defRPr>
      </a:lvl2pPr>
      <a:lvl3pPr marL="4763" indent="909638" algn="l" rtl="0" eaLnBrk="1" fontAlgn="base" hangingPunct="1">
        <a:spcBef>
          <a:spcPct val="20000"/>
        </a:spcBef>
        <a:spcAft>
          <a:spcPct val="0"/>
        </a:spcAft>
        <a:buClr>
          <a:srgbClr val="00783C"/>
        </a:buClr>
        <a:defRPr>
          <a:solidFill>
            <a:schemeClr val="tx1"/>
          </a:solidFill>
          <a:latin typeface="+mn-lt"/>
          <a:ea typeface="MS PGothic" pitchFamily="34" charset="-128"/>
        </a:defRPr>
      </a:lvl3pPr>
      <a:lvl4pPr marL="1600200" indent="-228600" algn="l" rtl="0" eaLnBrk="1" fontAlgn="base" hangingPunct="1">
        <a:spcBef>
          <a:spcPct val="20000"/>
        </a:spcBef>
        <a:spcAft>
          <a:spcPct val="0"/>
        </a:spcAft>
        <a:buClr>
          <a:srgbClr val="00783C"/>
        </a:buClr>
        <a:defRPr>
          <a:solidFill>
            <a:schemeClr val="tx1"/>
          </a:solidFill>
          <a:latin typeface="+mn-lt"/>
          <a:ea typeface="MS PGothic" pitchFamily="34" charset="-128"/>
        </a:defRPr>
      </a:lvl4pPr>
      <a:lvl5pPr marL="2057400" indent="-228600" algn="l" rtl="0" eaLnBrk="1" fontAlgn="base" hangingPunct="1">
        <a:spcBef>
          <a:spcPct val="20000"/>
        </a:spcBef>
        <a:spcAft>
          <a:spcPct val="0"/>
        </a:spcAft>
        <a:buClr>
          <a:srgbClr val="00783C"/>
        </a:buClr>
        <a:defRPr>
          <a:solidFill>
            <a:schemeClr val="tx1"/>
          </a:solidFill>
          <a:latin typeface="+mn-lt"/>
          <a:ea typeface="MS PGothic" pitchFamily="34" charset="-128"/>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2"/>
          <p:cNvSpPr>
            <a:spLocks noGrp="1" noChangeArrowheads="1"/>
          </p:cNvSpPr>
          <p:nvPr>
            <p:ph type="title"/>
          </p:nvPr>
        </p:nvSpPr>
        <p:spPr bwMode="auto">
          <a:xfrm>
            <a:off x="914400" y="871538"/>
            <a:ext cx="10363200" cy="56356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Footer Placeholder 2"/>
          <p:cNvSpPr>
            <a:spLocks noGrp="1"/>
          </p:cNvSpPr>
          <p:nvPr>
            <p:ph type="ftr" sz="quarter" idx="3"/>
          </p:nvPr>
        </p:nvSpPr>
        <p:spPr>
          <a:xfrm>
            <a:off x="3797300" y="6356353"/>
            <a:ext cx="7467600" cy="328613"/>
          </a:xfrm>
          <a:prstGeom prst="rect">
            <a:avLst/>
          </a:prstGeom>
        </p:spPr>
        <p:txBody>
          <a:bodyPr vert="horz" lIns="0" tIns="0" rIns="91440" bIns="0" rtlCol="0" anchor="b">
            <a:normAutofit/>
          </a:bodyPr>
          <a:lstStyle>
            <a:lvl1pPr algn="r">
              <a:defRPr sz="1400" b="0">
                <a:solidFill>
                  <a:schemeClr val="tx1">
                    <a:tint val="75000"/>
                  </a:schemeClr>
                </a:solidFill>
                <a:latin typeface="+mn-lt"/>
                <a:ea typeface="+mn-ea"/>
                <a:cs typeface="Times New Roman" pitchFamily="18" charset="0"/>
              </a:defRPr>
            </a:lvl1pPr>
          </a:lstStyle>
          <a:p>
            <a:pPr>
              <a:defRPr/>
            </a:pPr>
            <a:r>
              <a:rPr lang="en-US"/>
              <a:t>Slide </a:t>
            </a:r>
          </a:p>
        </p:txBody>
      </p:sp>
      <p:sp>
        <p:nvSpPr>
          <p:cNvPr id="5" name="Date Placeholder 4"/>
          <p:cNvSpPr>
            <a:spLocks noGrp="1"/>
          </p:cNvSpPr>
          <p:nvPr>
            <p:ph type="dt" sz="half" idx="2"/>
          </p:nvPr>
        </p:nvSpPr>
        <p:spPr>
          <a:xfrm>
            <a:off x="912284" y="6329366"/>
            <a:ext cx="2844800" cy="365125"/>
          </a:xfrm>
          <a:prstGeom prst="rect">
            <a:avLst/>
          </a:prstGeom>
        </p:spPr>
        <p:txBody>
          <a:bodyPr vert="horz" lIns="0" tIns="0" rIns="91440" bIns="0" rtlCol="0" anchor="b">
            <a:normAutofit/>
          </a:bodyPr>
          <a:lstStyle>
            <a:lvl1pPr algn="l">
              <a:defRPr sz="1400" b="0">
                <a:solidFill>
                  <a:schemeClr val="tx1">
                    <a:tint val="75000"/>
                  </a:schemeClr>
                </a:solidFill>
                <a:latin typeface="+mn-lt"/>
                <a:ea typeface="+mn-ea"/>
                <a:cs typeface="Times New Roman" pitchFamily="18" charset="0"/>
              </a:defRPr>
            </a:lvl1pPr>
          </a:lstStyle>
          <a:p>
            <a:pPr>
              <a:defRPr/>
            </a:pPr>
            <a:endParaRPr lang="en-US"/>
          </a:p>
        </p:txBody>
      </p:sp>
    </p:spTree>
    <p:extLst>
      <p:ext uri="{BB962C8B-B14F-4D97-AF65-F5344CB8AC3E}">
        <p14:creationId xmlns:p14="http://schemas.microsoft.com/office/powerpoint/2010/main" val="201536612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8" r:id="rId4"/>
    <p:sldLayoutId id="2147483719" r:id="rId5"/>
    <p:sldLayoutId id="2147483720" r:id="rId6"/>
    <p:sldLayoutId id="2147483721" r:id="rId7"/>
    <p:sldLayoutId id="2147483722" r:id="rId8"/>
  </p:sldLayoutIdLst>
  <p:hf sldNum="0" hdr="0" ftr="0" dt="0"/>
  <p:txStyles>
    <p:titleStyle>
      <a:lvl1pPr algn="l" rtl="0" eaLnBrk="1" fontAlgn="base" hangingPunct="1">
        <a:spcBef>
          <a:spcPct val="0"/>
        </a:spcBef>
        <a:spcAft>
          <a:spcPct val="0"/>
        </a:spcAft>
        <a:defRPr sz="2600" cap="all">
          <a:solidFill>
            <a:schemeClr val="tx1"/>
          </a:solidFill>
          <a:latin typeface="+mj-lt"/>
          <a:ea typeface="MS PGothic" pitchFamily="34" charset="-128"/>
          <a:cs typeface="ＭＳ Ｐゴシック" charset="0"/>
        </a:defRPr>
      </a:lvl1pPr>
      <a:lvl2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2pPr>
      <a:lvl3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3pPr>
      <a:lvl4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4pPr>
      <a:lvl5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marL="342900" indent="-342900" algn="l" rtl="0" eaLnBrk="1" fontAlgn="base" hangingPunct="1">
        <a:lnSpc>
          <a:spcPct val="115000"/>
        </a:lnSpc>
        <a:spcBef>
          <a:spcPct val="20000"/>
        </a:spcBef>
        <a:spcAft>
          <a:spcPct val="0"/>
        </a:spcAft>
        <a:buClr>
          <a:srgbClr val="00783C"/>
        </a:buClr>
        <a:defRPr>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lr>
          <a:srgbClr val="00783C"/>
        </a:buClr>
        <a:buFont typeface="Wingdings" panose="05000000000000000000" pitchFamily="2" charset="2"/>
        <a:defRPr>
          <a:solidFill>
            <a:schemeClr val="tx1"/>
          </a:solidFill>
          <a:latin typeface="+mn-lt"/>
          <a:ea typeface="MS PGothic" pitchFamily="34" charset="-128"/>
        </a:defRPr>
      </a:lvl2pPr>
      <a:lvl3pPr marL="4763" indent="909638" algn="l" rtl="0" eaLnBrk="1" fontAlgn="base" hangingPunct="1">
        <a:spcBef>
          <a:spcPct val="20000"/>
        </a:spcBef>
        <a:spcAft>
          <a:spcPct val="0"/>
        </a:spcAft>
        <a:buClr>
          <a:srgbClr val="00783C"/>
        </a:buClr>
        <a:defRPr>
          <a:solidFill>
            <a:schemeClr val="tx1"/>
          </a:solidFill>
          <a:latin typeface="+mn-lt"/>
          <a:ea typeface="MS PGothic" pitchFamily="34" charset="-128"/>
        </a:defRPr>
      </a:lvl3pPr>
      <a:lvl4pPr marL="1600200" indent="-228600" algn="l" rtl="0" eaLnBrk="1" fontAlgn="base" hangingPunct="1">
        <a:spcBef>
          <a:spcPct val="20000"/>
        </a:spcBef>
        <a:spcAft>
          <a:spcPct val="0"/>
        </a:spcAft>
        <a:buClr>
          <a:srgbClr val="00783C"/>
        </a:buClr>
        <a:defRPr>
          <a:solidFill>
            <a:schemeClr val="tx1"/>
          </a:solidFill>
          <a:latin typeface="+mn-lt"/>
          <a:ea typeface="MS PGothic" pitchFamily="34" charset="-128"/>
        </a:defRPr>
      </a:lvl4pPr>
      <a:lvl5pPr marL="2057400" indent="-228600" algn="l" rtl="0" eaLnBrk="1" fontAlgn="base" hangingPunct="1">
        <a:spcBef>
          <a:spcPct val="20000"/>
        </a:spcBef>
        <a:spcAft>
          <a:spcPct val="0"/>
        </a:spcAft>
        <a:buClr>
          <a:srgbClr val="00783C"/>
        </a:buClr>
        <a:defRPr>
          <a:solidFill>
            <a:schemeClr val="tx1"/>
          </a:solidFill>
          <a:latin typeface="+mn-lt"/>
          <a:ea typeface="MS PGothic" pitchFamily="34" charset="-128"/>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2">
            <a:extLst>
              <a:ext uri="{FF2B5EF4-FFF2-40B4-BE49-F238E27FC236}">
                <a16:creationId xmlns:a16="http://schemas.microsoft.com/office/drawing/2014/main" id="{B860B886-E91D-410D-BF9F-1AE7433ADE34}"/>
              </a:ext>
            </a:extLst>
          </p:cNvPr>
          <p:cNvSpPr>
            <a:spLocks noGrp="1" noChangeArrowheads="1"/>
          </p:cNvSpPr>
          <p:nvPr>
            <p:ph type="title"/>
          </p:nvPr>
        </p:nvSpPr>
        <p:spPr bwMode="auto">
          <a:xfrm>
            <a:off x="914400" y="871538"/>
            <a:ext cx="10363200" cy="56356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a:t>Click to edit Master title style</a:t>
            </a:r>
          </a:p>
        </p:txBody>
      </p:sp>
      <p:sp>
        <p:nvSpPr>
          <p:cNvPr id="1027" name="Rectangle 3">
            <a:extLst>
              <a:ext uri="{FF2B5EF4-FFF2-40B4-BE49-F238E27FC236}">
                <a16:creationId xmlns:a16="http://schemas.microsoft.com/office/drawing/2014/main" id="{D97DBB43-0A59-47D5-A1F5-7059D3682D01}"/>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Footer Placeholder 2">
            <a:extLst>
              <a:ext uri="{FF2B5EF4-FFF2-40B4-BE49-F238E27FC236}">
                <a16:creationId xmlns:a16="http://schemas.microsoft.com/office/drawing/2014/main" id="{86ADA595-92A9-4B98-AA7B-ECE1B6F95693}"/>
              </a:ext>
            </a:extLst>
          </p:cNvPr>
          <p:cNvSpPr>
            <a:spLocks noGrp="1"/>
          </p:cNvSpPr>
          <p:nvPr>
            <p:ph type="ftr" sz="quarter" idx="3"/>
          </p:nvPr>
        </p:nvSpPr>
        <p:spPr>
          <a:xfrm>
            <a:off x="3797300" y="6356351"/>
            <a:ext cx="7467600" cy="328613"/>
          </a:xfrm>
          <a:prstGeom prst="rect">
            <a:avLst/>
          </a:prstGeom>
        </p:spPr>
        <p:txBody>
          <a:bodyPr vert="horz" lIns="0" tIns="0" rIns="91440" bIns="0" rtlCol="0" anchor="b">
            <a:normAutofit/>
          </a:bodyPr>
          <a:lstStyle>
            <a:lvl1pPr algn="r">
              <a:defRPr sz="1400" b="0">
                <a:solidFill>
                  <a:schemeClr val="tx1">
                    <a:tint val="75000"/>
                  </a:schemeClr>
                </a:solidFill>
                <a:latin typeface="+mn-lt"/>
                <a:ea typeface="+mn-ea"/>
                <a:cs typeface="Times New Roman" pitchFamily="18" charset="0"/>
              </a:defRPr>
            </a:lvl1pPr>
          </a:lstStyle>
          <a:p>
            <a:pPr>
              <a:defRPr/>
            </a:pPr>
            <a:r>
              <a:rPr lang="en-US"/>
              <a:t>Presentation Title</a:t>
            </a:r>
          </a:p>
        </p:txBody>
      </p:sp>
      <p:sp>
        <p:nvSpPr>
          <p:cNvPr id="5" name="Date Placeholder 4">
            <a:extLst>
              <a:ext uri="{FF2B5EF4-FFF2-40B4-BE49-F238E27FC236}">
                <a16:creationId xmlns:a16="http://schemas.microsoft.com/office/drawing/2014/main" id="{ED03B09E-A190-40DB-B7C3-7DF9280DEAF7}"/>
              </a:ext>
            </a:extLst>
          </p:cNvPr>
          <p:cNvSpPr>
            <a:spLocks noGrp="1"/>
          </p:cNvSpPr>
          <p:nvPr>
            <p:ph type="dt" sz="half" idx="2"/>
          </p:nvPr>
        </p:nvSpPr>
        <p:spPr>
          <a:xfrm>
            <a:off x="912284" y="6329364"/>
            <a:ext cx="2844800" cy="365125"/>
          </a:xfrm>
          <a:prstGeom prst="rect">
            <a:avLst/>
          </a:prstGeom>
        </p:spPr>
        <p:txBody>
          <a:bodyPr vert="horz" lIns="0" tIns="0" rIns="91440" bIns="0" rtlCol="0" anchor="b">
            <a:normAutofit/>
          </a:bodyPr>
          <a:lstStyle>
            <a:lvl1pPr algn="l">
              <a:defRPr sz="1400" b="0">
                <a:solidFill>
                  <a:schemeClr val="tx1">
                    <a:tint val="75000"/>
                  </a:schemeClr>
                </a:solidFill>
                <a:latin typeface="+mn-lt"/>
                <a:ea typeface="+mn-ea"/>
                <a:cs typeface="Times New Roman" pitchFamily="18" charset="0"/>
              </a:defRPr>
            </a:lvl1pPr>
          </a:lstStyle>
          <a:p>
            <a:pPr>
              <a:defRPr/>
            </a:pPr>
            <a:endParaRPr lang="en-US"/>
          </a:p>
        </p:txBody>
      </p:sp>
    </p:spTree>
    <p:extLst>
      <p:ext uri="{BB962C8B-B14F-4D97-AF65-F5344CB8AC3E}">
        <p14:creationId xmlns:p14="http://schemas.microsoft.com/office/powerpoint/2010/main" val="5626683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30" r:id="rId5"/>
    <p:sldLayoutId id="2147483733" r:id="rId6"/>
  </p:sldLayoutIdLst>
  <p:hf hdr="0" dt="0"/>
  <p:txStyles>
    <p:titleStyle>
      <a:lvl1pPr algn="l" rtl="0" fontAlgn="base">
        <a:spcBef>
          <a:spcPct val="0"/>
        </a:spcBef>
        <a:spcAft>
          <a:spcPct val="0"/>
        </a:spcAft>
        <a:defRPr sz="2600" cap="all">
          <a:solidFill>
            <a:schemeClr val="tx1"/>
          </a:solidFill>
          <a:latin typeface="+mj-lt"/>
          <a:ea typeface="MS PGothic" pitchFamily="34" charset="-128"/>
          <a:cs typeface="ＭＳ Ｐゴシック" charset="0"/>
        </a:defRPr>
      </a:lvl1pPr>
      <a:lvl2pPr algn="l" rtl="0" fontAlgn="base">
        <a:spcBef>
          <a:spcPct val="0"/>
        </a:spcBef>
        <a:spcAft>
          <a:spcPct val="0"/>
        </a:spcAft>
        <a:defRPr sz="2600">
          <a:solidFill>
            <a:schemeClr val="tx1"/>
          </a:solidFill>
          <a:latin typeface="Arial Bold" charset="0"/>
          <a:ea typeface="MS PGothic" pitchFamily="34" charset="-128"/>
          <a:cs typeface="ＭＳ Ｐゴシック" charset="0"/>
        </a:defRPr>
      </a:lvl2pPr>
      <a:lvl3pPr algn="l" rtl="0" fontAlgn="base">
        <a:spcBef>
          <a:spcPct val="0"/>
        </a:spcBef>
        <a:spcAft>
          <a:spcPct val="0"/>
        </a:spcAft>
        <a:defRPr sz="2600">
          <a:solidFill>
            <a:schemeClr val="tx1"/>
          </a:solidFill>
          <a:latin typeface="Arial Bold" charset="0"/>
          <a:ea typeface="MS PGothic" pitchFamily="34" charset="-128"/>
          <a:cs typeface="ＭＳ Ｐゴシック" charset="0"/>
        </a:defRPr>
      </a:lvl3pPr>
      <a:lvl4pPr algn="l" rtl="0" fontAlgn="base">
        <a:spcBef>
          <a:spcPct val="0"/>
        </a:spcBef>
        <a:spcAft>
          <a:spcPct val="0"/>
        </a:spcAft>
        <a:defRPr sz="2600">
          <a:solidFill>
            <a:schemeClr val="tx1"/>
          </a:solidFill>
          <a:latin typeface="Arial Bold" charset="0"/>
          <a:ea typeface="MS PGothic" pitchFamily="34" charset="-128"/>
          <a:cs typeface="ＭＳ Ｐゴシック" charset="0"/>
        </a:defRPr>
      </a:lvl4pPr>
      <a:lvl5pPr algn="l" rtl="0" fontAlgn="base">
        <a:spcBef>
          <a:spcPct val="0"/>
        </a:spcBef>
        <a:spcAft>
          <a:spcPct val="0"/>
        </a:spcAft>
        <a:defRPr sz="2600">
          <a:solidFill>
            <a:schemeClr val="tx1"/>
          </a:solidFill>
          <a:latin typeface="Arial Bold" charset="0"/>
          <a:ea typeface="MS PGothic" pitchFamily="34" charset="-128"/>
          <a:cs typeface="ＭＳ Ｐゴシック"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marL="342900" indent="-342900" algn="l" rtl="0" fontAlgn="base">
        <a:lnSpc>
          <a:spcPct val="115000"/>
        </a:lnSpc>
        <a:spcBef>
          <a:spcPct val="20000"/>
        </a:spcBef>
        <a:spcAft>
          <a:spcPct val="0"/>
        </a:spcAft>
        <a:buClr>
          <a:srgbClr val="00783C"/>
        </a:buClr>
        <a:defRPr>
          <a:solidFill>
            <a:schemeClr val="tx1"/>
          </a:solidFill>
          <a:latin typeface="+mn-lt"/>
          <a:ea typeface="MS PGothic" pitchFamily="34" charset="-128"/>
          <a:cs typeface="ＭＳ Ｐゴシック" charset="0"/>
        </a:defRPr>
      </a:lvl1pPr>
      <a:lvl2pPr marL="742950" indent="-285750" algn="l" rtl="0" fontAlgn="base">
        <a:spcBef>
          <a:spcPct val="20000"/>
        </a:spcBef>
        <a:spcAft>
          <a:spcPct val="0"/>
        </a:spcAft>
        <a:buClr>
          <a:srgbClr val="00783C"/>
        </a:buClr>
        <a:buFont typeface="Wingdings" panose="05000000000000000000" pitchFamily="2" charset="2"/>
        <a:defRPr>
          <a:solidFill>
            <a:schemeClr val="tx1"/>
          </a:solidFill>
          <a:latin typeface="+mn-lt"/>
          <a:ea typeface="MS PGothic" pitchFamily="34" charset="-128"/>
        </a:defRPr>
      </a:lvl2pPr>
      <a:lvl3pPr marL="4763" indent="909638" algn="l" rtl="0" fontAlgn="base">
        <a:spcBef>
          <a:spcPct val="20000"/>
        </a:spcBef>
        <a:spcAft>
          <a:spcPct val="0"/>
        </a:spcAft>
        <a:buClr>
          <a:srgbClr val="00783C"/>
        </a:buClr>
        <a:defRPr>
          <a:solidFill>
            <a:schemeClr val="tx1"/>
          </a:solidFill>
          <a:latin typeface="+mn-lt"/>
          <a:ea typeface="MS PGothic" pitchFamily="34" charset="-128"/>
        </a:defRPr>
      </a:lvl3pPr>
      <a:lvl4pPr marL="1600200" indent="-228600" algn="l" rtl="0" fontAlgn="base">
        <a:spcBef>
          <a:spcPct val="20000"/>
        </a:spcBef>
        <a:spcAft>
          <a:spcPct val="0"/>
        </a:spcAft>
        <a:buClr>
          <a:srgbClr val="00783C"/>
        </a:buClr>
        <a:defRPr>
          <a:solidFill>
            <a:schemeClr val="tx1"/>
          </a:solidFill>
          <a:latin typeface="+mn-lt"/>
          <a:ea typeface="MS PGothic" pitchFamily="34" charset="-128"/>
        </a:defRPr>
      </a:lvl4pPr>
      <a:lvl5pPr marL="2057400" indent="-228600" algn="l" rtl="0" fontAlgn="base">
        <a:spcBef>
          <a:spcPct val="20000"/>
        </a:spcBef>
        <a:spcAft>
          <a:spcPct val="0"/>
        </a:spcAft>
        <a:buClr>
          <a:srgbClr val="00783C"/>
        </a:buClr>
        <a:defRPr>
          <a:solidFill>
            <a:schemeClr val="tx1"/>
          </a:solidFill>
          <a:latin typeface="+mn-lt"/>
          <a:ea typeface="MS PGothic" pitchFamily="34" charset="-128"/>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38.png"/><Relationship Id="rId4" Type="http://schemas.openxmlformats.org/officeDocument/2006/relationships/image" Target="../media/image67.sv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3.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5.xml"/><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6.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8.svg"/><Relationship Id="rId2" Type="http://schemas.openxmlformats.org/officeDocument/2006/relationships/notesSlide" Target="../notesSlides/notesSlide21.xml"/><Relationship Id="rId16" Type="http://schemas.openxmlformats.org/officeDocument/2006/relationships/image" Target="../media/image37.svg"/><Relationship Id="rId1" Type="http://schemas.openxmlformats.org/officeDocument/2006/relationships/slideLayout" Target="../slideLayouts/slideLayout10.xml"/><Relationship Id="rId6" Type="http://schemas.openxmlformats.org/officeDocument/2006/relationships/image" Target="../media/image29.svg"/><Relationship Id="rId11" Type="http://schemas.openxmlformats.org/officeDocument/2006/relationships/image" Target="../media/image7.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5.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67.xml"/><Relationship Id="rId1" Type="http://schemas.openxmlformats.org/officeDocument/2006/relationships/slideLayout" Target="../slideLayouts/slideLayout10.xml"/><Relationship Id="rId4" Type="http://schemas.openxmlformats.org/officeDocument/2006/relationships/image" Target="../media/image57.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17.xml"/><Relationship Id="rId4" Type="http://schemas.openxmlformats.org/officeDocument/2006/relationships/image" Target="../media/image59.svg"/></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31.xml"/><Relationship Id="rId4" Type="http://schemas.openxmlformats.org/officeDocument/2006/relationships/image" Target="../media/image59.svg"/></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4.xml"/><Relationship Id="rId1" Type="http://schemas.openxmlformats.org/officeDocument/2006/relationships/slideLayout" Target="../slideLayouts/slideLayout10.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and holding a drop of water&#10;&#10;Description automatically generated with medium confidence">
            <a:extLst>
              <a:ext uri="{FF2B5EF4-FFF2-40B4-BE49-F238E27FC236}">
                <a16:creationId xmlns:a16="http://schemas.microsoft.com/office/drawing/2014/main" id="{BD392D4D-0863-C6F3-4F80-203B3E20B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009"/>
            <a:ext cx="12192000" cy="5409096"/>
          </a:xfrm>
          <a:prstGeom prst="rect">
            <a:avLst/>
          </a:prstGeom>
        </p:spPr>
      </p:pic>
      <p:sp>
        <p:nvSpPr>
          <p:cNvPr id="29" name="Rectangle 28">
            <a:extLst>
              <a:ext uri="{FF2B5EF4-FFF2-40B4-BE49-F238E27FC236}">
                <a16:creationId xmlns:a16="http://schemas.microsoft.com/office/drawing/2014/main" id="{1E2CCC15-7F87-4EB8-AB8E-90C915FC51D4}"/>
              </a:ext>
            </a:extLst>
          </p:cNvPr>
          <p:cNvSpPr/>
          <p:nvPr/>
        </p:nvSpPr>
        <p:spPr bwMode="auto">
          <a:xfrm>
            <a:off x="0" y="5102087"/>
            <a:ext cx="12192000" cy="1755913"/>
          </a:xfrm>
          <a:prstGeom prst="rect">
            <a:avLst/>
          </a:prstGeom>
          <a:solidFill>
            <a:schemeClr val="tx1">
              <a:lumMod val="90000"/>
              <a:lumOff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srgbClr val="002345"/>
              </a:solidFill>
              <a:effectLst/>
              <a:uLnTx/>
              <a:uFillTx/>
              <a:latin typeface="Trebuchet MS" pitchFamily="34" charset="0"/>
              <a:ea typeface="MS PGothic" panose="020B0600070205080204" pitchFamily="34" charset="-128"/>
              <a:cs typeface="Times New Roman" pitchFamily="18" charset="0"/>
            </a:endParaRPr>
          </a:p>
        </p:txBody>
      </p:sp>
      <p:sp>
        <p:nvSpPr>
          <p:cNvPr id="7" name="Title 5">
            <a:extLst>
              <a:ext uri="{FF2B5EF4-FFF2-40B4-BE49-F238E27FC236}">
                <a16:creationId xmlns:a16="http://schemas.microsoft.com/office/drawing/2014/main" id="{4610C17E-1AE2-445B-A3FF-A2FF81106B24}"/>
              </a:ext>
            </a:extLst>
          </p:cNvPr>
          <p:cNvSpPr txBox="1">
            <a:spLocks/>
          </p:cNvSpPr>
          <p:nvPr/>
        </p:nvSpPr>
        <p:spPr bwMode="auto">
          <a:xfrm>
            <a:off x="122881" y="5339332"/>
            <a:ext cx="11968121" cy="187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l" defTabSz="457200" rtl="0" eaLnBrk="1" latinLnBrk="0" hangingPunct="1">
              <a:spcBef>
                <a:spcPct val="0"/>
              </a:spcBef>
              <a:buNone/>
              <a:defRPr sz="3500" kern="1200">
                <a:solidFill>
                  <a:schemeClr val="tx1"/>
                </a:solidFill>
                <a:latin typeface="Arial"/>
                <a:ea typeface="+mj-ea"/>
                <a:cs typeface="Arial"/>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n-US" sz="4800" b="1">
                <a:solidFill>
                  <a:sysClr val="window" lastClr="FFFFFF"/>
                </a:solidFill>
              </a:rPr>
              <a:t>Delivering ESF through</a:t>
            </a:r>
            <a:br>
              <a:rPr kumimoji="0" lang="en-US" sz="2000" b="1" i="0" u="none" strike="noStrike" kern="1200" cap="none" spc="0" normalizeH="0" baseline="0" noProof="0">
                <a:ln>
                  <a:noFill/>
                </a:ln>
                <a:solidFill>
                  <a:sysClr val="window" lastClr="FFFFFF"/>
                </a:solidFill>
                <a:effectLst/>
                <a:uLnTx/>
                <a:uFillTx/>
                <a:latin typeface="Arial"/>
                <a:ea typeface="+mj-ea"/>
                <a:cs typeface="Arial"/>
              </a:rPr>
            </a:br>
            <a:r>
              <a:rPr kumimoji="0" lang="en-US" sz="4800" b="1" i="0" u="none" strike="noStrike" kern="1200" cap="none" spc="0" normalizeH="0" baseline="0" noProof="0">
                <a:ln>
                  <a:noFill/>
                </a:ln>
                <a:solidFill>
                  <a:sysClr val="window" lastClr="FFFFFF"/>
                </a:solidFill>
                <a:effectLst/>
                <a:uLnTx/>
                <a:uFillTx/>
                <a:latin typeface="Arial"/>
                <a:ea typeface="+mj-ea"/>
                <a:cs typeface="Arial"/>
              </a:rPr>
              <a:t>Sustainable Public Procurement</a:t>
            </a:r>
            <a:br>
              <a:rPr kumimoji="0" lang="en-US" sz="4000" b="1" i="0" u="none" strike="noStrike" kern="1200" cap="none" spc="0" normalizeH="0" baseline="0" noProof="0">
                <a:ln>
                  <a:noFill/>
                </a:ln>
                <a:solidFill>
                  <a:sysClr val="window" lastClr="FFFFFF"/>
                </a:solidFill>
                <a:effectLst/>
                <a:uLnTx/>
                <a:uFillTx/>
                <a:latin typeface="Arial"/>
                <a:ea typeface="+mj-ea"/>
                <a:cs typeface="Arial"/>
              </a:rPr>
            </a:br>
            <a:endParaRPr kumimoji="0" lang="en-US" sz="4000" b="1" i="0" u="none" strike="noStrike" kern="1200" cap="none" spc="0" normalizeH="0" baseline="0" noProof="0">
              <a:ln>
                <a:noFill/>
              </a:ln>
              <a:solidFill>
                <a:srgbClr val="F78D28"/>
              </a:solidFill>
              <a:effectLst/>
              <a:uLnTx/>
              <a:uFillTx/>
              <a:latin typeface="Arial"/>
              <a:ea typeface="+mj-ea"/>
              <a:cs typeface="Arial"/>
            </a:endParaRPr>
          </a:p>
        </p:txBody>
      </p:sp>
      <p:sp>
        <p:nvSpPr>
          <p:cNvPr id="5" name="Text Placeholder 4">
            <a:extLst>
              <a:ext uri="{FF2B5EF4-FFF2-40B4-BE49-F238E27FC236}">
                <a16:creationId xmlns:a16="http://schemas.microsoft.com/office/drawing/2014/main" id="{B9CD5AC9-2A1C-4E33-96C9-9D15E06C39EA}"/>
              </a:ext>
            </a:extLst>
          </p:cNvPr>
          <p:cNvSpPr>
            <a:spLocks noGrp="1"/>
          </p:cNvSpPr>
          <p:nvPr>
            <p:ph type="body" sz="quarter" idx="14"/>
          </p:nvPr>
        </p:nvSpPr>
        <p:spPr>
          <a:xfrm>
            <a:off x="9382539" y="5207668"/>
            <a:ext cx="2686580" cy="930888"/>
          </a:xfrm>
        </p:spPr>
        <p:txBody>
          <a:bodyPr anchor="t" anchorCtr="0"/>
          <a:lstStyle/>
          <a:p>
            <a:r>
              <a:rPr lang="en-US" sz="2400" b="1" dirty="0">
                <a:solidFill>
                  <a:schemeClr val="bg1"/>
                </a:solidFill>
                <a:latin typeface="Arial" panose="020B0604020202020204" pitchFamily="34" charset="0"/>
                <a:cs typeface="Arial" panose="020B0604020202020204" pitchFamily="34" charset="0"/>
              </a:rPr>
              <a:t>OPCS 2023</a:t>
            </a:r>
          </a:p>
        </p:txBody>
      </p:sp>
    </p:spTree>
    <p:extLst>
      <p:ext uri="{BB962C8B-B14F-4D97-AF65-F5344CB8AC3E}">
        <p14:creationId xmlns:p14="http://schemas.microsoft.com/office/powerpoint/2010/main" val="75684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Evolution of Sustainable Public Procurement</a:t>
            </a:r>
          </a:p>
        </p:txBody>
      </p:sp>
      <p:cxnSp>
        <p:nvCxnSpPr>
          <p:cNvPr id="7" name="Straight Arrow Connector 6">
            <a:extLst>
              <a:ext uri="{FF2B5EF4-FFF2-40B4-BE49-F238E27FC236}">
                <a16:creationId xmlns:a16="http://schemas.microsoft.com/office/drawing/2014/main" id="{5BA09C1B-1AF2-01EC-1C32-B07355A00921}"/>
              </a:ext>
            </a:extLst>
          </p:cNvPr>
          <p:cNvCxnSpPr>
            <a:cxnSpLocks/>
          </p:cNvCxnSpPr>
          <p:nvPr/>
        </p:nvCxnSpPr>
        <p:spPr>
          <a:xfrm>
            <a:off x="228600" y="3366407"/>
            <a:ext cx="11722100" cy="0"/>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3A1CB8D-37B8-5DEA-F65B-61F42D612B97}"/>
              </a:ext>
            </a:extLst>
          </p:cNvPr>
          <p:cNvSpPr txBox="1"/>
          <p:nvPr/>
        </p:nvSpPr>
        <p:spPr>
          <a:xfrm>
            <a:off x="495856" y="4023018"/>
            <a:ext cx="1606492" cy="323165"/>
          </a:xfrm>
          <a:prstGeom prst="rect">
            <a:avLst/>
          </a:prstGeom>
          <a:noFill/>
        </p:spPr>
        <p:txBody>
          <a:bodyPr wrap="square" rtlCol="0">
            <a:spAutoFit/>
          </a:bodyPr>
          <a:lstStyle/>
          <a:p>
            <a:pPr algn="ctr"/>
            <a:r>
              <a:rPr lang="en-US" sz="1500">
                <a:solidFill>
                  <a:schemeClr val="accent1"/>
                </a:solidFill>
                <a:latin typeface="+mj-lt"/>
              </a:rPr>
              <a:t>1992</a:t>
            </a:r>
          </a:p>
        </p:txBody>
      </p:sp>
      <p:grpSp>
        <p:nvGrpSpPr>
          <p:cNvPr id="9" name="Group 8">
            <a:extLst>
              <a:ext uri="{FF2B5EF4-FFF2-40B4-BE49-F238E27FC236}">
                <a16:creationId xmlns:a16="http://schemas.microsoft.com/office/drawing/2014/main" id="{0E7D9B2D-9910-53F7-E026-624052B039B2}"/>
              </a:ext>
            </a:extLst>
          </p:cNvPr>
          <p:cNvGrpSpPr>
            <a:grpSpLocks noChangeAspect="1"/>
          </p:cNvGrpSpPr>
          <p:nvPr/>
        </p:nvGrpSpPr>
        <p:grpSpPr>
          <a:xfrm>
            <a:off x="654502" y="2263519"/>
            <a:ext cx="1176006" cy="1734341"/>
            <a:chOff x="1559519" y="2351314"/>
            <a:chExt cx="693684" cy="1023026"/>
          </a:xfrm>
        </p:grpSpPr>
        <p:cxnSp>
          <p:nvCxnSpPr>
            <p:cNvPr id="10" name="Straight Connector 9">
              <a:extLst>
                <a:ext uri="{FF2B5EF4-FFF2-40B4-BE49-F238E27FC236}">
                  <a16:creationId xmlns:a16="http://schemas.microsoft.com/office/drawing/2014/main" id="{498B1348-0DE5-74D4-B4AE-8CDE3C9F74FA}"/>
                </a:ext>
              </a:extLst>
            </p:cNvPr>
            <p:cNvCxnSpPr/>
            <p:nvPr/>
          </p:nvCxnSpPr>
          <p:spPr>
            <a:xfrm flipV="1">
              <a:off x="1906361" y="2351314"/>
              <a:ext cx="0" cy="710292"/>
            </a:xfrm>
            <a:prstGeom prst="line">
              <a:avLst/>
            </a:prstGeom>
          </p:spPr>
          <p:style>
            <a:lnRef idx="1">
              <a:schemeClr val="accent1"/>
            </a:lnRef>
            <a:fillRef idx="0">
              <a:schemeClr val="accent1"/>
            </a:fillRef>
            <a:effectRef idx="0">
              <a:schemeClr val="accent1"/>
            </a:effectRef>
            <a:fontRef idx="minor">
              <a:schemeClr val="tx1"/>
            </a:fontRef>
          </p:style>
        </p:cxnSp>
        <p:sp>
          <p:nvSpPr>
            <p:cNvPr id="11" name="Circle: Hollow 10">
              <a:extLst>
                <a:ext uri="{FF2B5EF4-FFF2-40B4-BE49-F238E27FC236}">
                  <a16:creationId xmlns:a16="http://schemas.microsoft.com/office/drawing/2014/main" id="{DD910414-AC73-D5F6-F049-31896653C69D}"/>
                </a:ext>
              </a:extLst>
            </p:cNvPr>
            <p:cNvSpPr/>
            <p:nvPr/>
          </p:nvSpPr>
          <p:spPr>
            <a:xfrm>
              <a:off x="1559519" y="2664049"/>
              <a:ext cx="693684" cy="710291"/>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1"/>
                </a:solidFill>
                <a:latin typeface="+mj-lt"/>
              </a:endParaRPr>
            </a:p>
          </p:txBody>
        </p:sp>
        <p:sp>
          <p:nvSpPr>
            <p:cNvPr id="13" name="Oval 12">
              <a:extLst>
                <a:ext uri="{FF2B5EF4-FFF2-40B4-BE49-F238E27FC236}">
                  <a16:creationId xmlns:a16="http://schemas.microsoft.com/office/drawing/2014/main" id="{1B453BEA-7A3D-793D-3E86-7E95E3065053}"/>
                </a:ext>
              </a:extLst>
            </p:cNvPr>
            <p:cNvSpPr/>
            <p:nvPr/>
          </p:nvSpPr>
          <p:spPr>
            <a:xfrm>
              <a:off x="1735259" y="2843286"/>
              <a:ext cx="342203" cy="351813"/>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1"/>
                </a:solidFill>
                <a:latin typeface="+mj-lt"/>
              </a:endParaRPr>
            </a:p>
          </p:txBody>
        </p:sp>
      </p:grpSp>
      <p:sp>
        <p:nvSpPr>
          <p:cNvPr id="15" name="TextBox 14">
            <a:extLst>
              <a:ext uri="{FF2B5EF4-FFF2-40B4-BE49-F238E27FC236}">
                <a16:creationId xmlns:a16="http://schemas.microsoft.com/office/drawing/2014/main" id="{C5FFED23-EE13-D2B0-3324-07E63236F56D}"/>
              </a:ext>
            </a:extLst>
          </p:cNvPr>
          <p:cNvSpPr txBox="1"/>
          <p:nvPr/>
        </p:nvSpPr>
        <p:spPr>
          <a:xfrm>
            <a:off x="3036783" y="2422684"/>
            <a:ext cx="1384555" cy="323165"/>
          </a:xfrm>
          <a:prstGeom prst="rect">
            <a:avLst/>
          </a:prstGeom>
          <a:noFill/>
        </p:spPr>
        <p:txBody>
          <a:bodyPr wrap="square" rtlCol="0">
            <a:spAutoFit/>
          </a:bodyPr>
          <a:lstStyle/>
          <a:p>
            <a:pPr algn="ctr"/>
            <a:r>
              <a:rPr lang="en-US" sz="1500">
                <a:solidFill>
                  <a:schemeClr val="accent1"/>
                </a:solidFill>
                <a:latin typeface="+mj-lt"/>
              </a:rPr>
              <a:t>2006 – 2011</a:t>
            </a:r>
          </a:p>
        </p:txBody>
      </p:sp>
      <p:grpSp>
        <p:nvGrpSpPr>
          <p:cNvPr id="16" name="Group 15">
            <a:extLst>
              <a:ext uri="{FF2B5EF4-FFF2-40B4-BE49-F238E27FC236}">
                <a16:creationId xmlns:a16="http://schemas.microsoft.com/office/drawing/2014/main" id="{25A76926-36D0-869E-9FEF-F7AE07DC7B3B}"/>
              </a:ext>
            </a:extLst>
          </p:cNvPr>
          <p:cNvGrpSpPr>
            <a:grpSpLocks noChangeAspect="1"/>
          </p:cNvGrpSpPr>
          <p:nvPr/>
        </p:nvGrpSpPr>
        <p:grpSpPr>
          <a:xfrm>
            <a:off x="3159771" y="2808314"/>
            <a:ext cx="1138580" cy="1684331"/>
            <a:chOff x="3256940" y="2664049"/>
            <a:chExt cx="693684" cy="1026185"/>
          </a:xfrm>
        </p:grpSpPr>
        <p:cxnSp>
          <p:nvCxnSpPr>
            <p:cNvPr id="17" name="Straight Connector 16">
              <a:extLst>
                <a:ext uri="{FF2B5EF4-FFF2-40B4-BE49-F238E27FC236}">
                  <a16:creationId xmlns:a16="http://schemas.microsoft.com/office/drawing/2014/main" id="{FB9C746D-0F7E-7477-882D-1782412E875E}"/>
                </a:ext>
              </a:extLst>
            </p:cNvPr>
            <p:cNvCxnSpPr/>
            <p:nvPr/>
          </p:nvCxnSpPr>
          <p:spPr>
            <a:xfrm flipV="1">
              <a:off x="3603782" y="2979942"/>
              <a:ext cx="0" cy="71029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ircle: Hollow 17">
              <a:extLst>
                <a:ext uri="{FF2B5EF4-FFF2-40B4-BE49-F238E27FC236}">
                  <a16:creationId xmlns:a16="http://schemas.microsoft.com/office/drawing/2014/main" id="{9920045F-343A-3BB3-981E-2D96B7F0563F}"/>
                </a:ext>
              </a:extLst>
            </p:cNvPr>
            <p:cNvSpPr/>
            <p:nvPr/>
          </p:nvSpPr>
          <p:spPr>
            <a:xfrm>
              <a:off x="3256940" y="2664049"/>
              <a:ext cx="693684" cy="710291"/>
            </a:xfrm>
            <a:prstGeom prst="donut">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1"/>
                </a:solidFill>
                <a:latin typeface="+mj-lt"/>
              </a:endParaRPr>
            </a:p>
          </p:txBody>
        </p:sp>
        <p:sp>
          <p:nvSpPr>
            <p:cNvPr id="19" name="Oval 18">
              <a:extLst>
                <a:ext uri="{FF2B5EF4-FFF2-40B4-BE49-F238E27FC236}">
                  <a16:creationId xmlns:a16="http://schemas.microsoft.com/office/drawing/2014/main" id="{38B1BC94-F8CB-6E0E-B697-EB9953D26C82}"/>
                </a:ext>
              </a:extLst>
            </p:cNvPr>
            <p:cNvSpPr/>
            <p:nvPr/>
          </p:nvSpPr>
          <p:spPr>
            <a:xfrm>
              <a:off x="3427426" y="2843287"/>
              <a:ext cx="342203" cy="351813"/>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1"/>
                </a:solidFill>
                <a:latin typeface="+mj-lt"/>
              </a:endParaRPr>
            </a:p>
          </p:txBody>
        </p:sp>
      </p:grpSp>
      <p:sp>
        <p:nvSpPr>
          <p:cNvPr id="21" name="TextBox 20">
            <a:extLst>
              <a:ext uri="{FF2B5EF4-FFF2-40B4-BE49-F238E27FC236}">
                <a16:creationId xmlns:a16="http://schemas.microsoft.com/office/drawing/2014/main" id="{D62631E1-D034-3788-E8F4-4037184AF014}"/>
              </a:ext>
            </a:extLst>
          </p:cNvPr>
          <p:cNvSpPr txBox="1"/>
          <p:nvPr/>
        </p:nvSpPr>
        <p:spPr>
          <a:xfrm>
            <a:off x="5627614" y="4099287"/>
            <a:ext cx="1273749" cy="323165"/>
          </a:xfrm>
          <a:prstGeom prst="rect">
            <a:avLst/>
          </a:prstGeom>
          <a:noFill/>
        </p:spPr>
        <p:txBody>
          <a:bodyPr wrap="square" rtlCol="0">
            <a:spAutoFit/>
          </a:bodyPr>
          <a:lstStyle/>
          <a:p>
            <a:pPr algn="ctr"/>
            <a:r>
              <a:rPr lang="en-US" sz="1500">
                <a:solidFill>
                  <a:schemeClr val="accent1"/>
                </a:solidFill>
                <a:latin typeface="+mj-lt"/>
              </a:rPr>
              <a:t>2012</a:t>
            </a:r>
          </a:p>
        </p:txBody>
      </p:sp>
      <p:sp>
        <p:nvSpPr>
          <p:cNvPr id="22" name="TextBox 21">
            <a:extLst>
              <a:ext uri="{FF2B5EF4-FFF2-40B4-BE49-F238E27FC236}">
                <a16:creationId xmlns:a16="http://schemas.microsoft.com/office/drawing/2014/main" id="{CC567230-2060-E2C1-ED73-70FD7DE3D499}"/>
              </a:ext>
            </a:extLst>
          </p:cNvPr>
          <p:cNvSpPr txBox="1"/>
          <p:nvPr/>
        </p:nvSpPr>
        <p:spPr>
          <a:xfrm>
            <a:off x="-49428" y="1256778"/>
            <a:ext cx="2452272" cy="1015663"/>
          </a:xfrm>
          <a:prstGeom prst="rect">
            <a:avLst/>
          </a:prstGeom>
          <a:noFill/>
        </p:spPr>
        <p:txBody>
          <a:bodyPr wrap="square" rtlCol="0">
            <a:spAutoFit/>
          </a:bodyPr>
          <a:lstStyle/>
          <a:p>
            <a:pPr algn="ctr"/>
            <a:r>
              <a:rPr lang="en-US" sz="1500">
                <a:solidFill>
                  <a:schemeClr val="accent1"/>
                </a:solidFill>
                <a:latin typeface="+mj-lt"/>
              </a:rPr>
              <a:t>US Government launches Energy Star as a tool to influence buyers to consider sustainability</a:t>
            </a:r>
          </a:p>
        </p:txBody>
      </p:sp>
      <p:sp>
        <p:nvSpPr>
          <p:cNvPr id="23" name="TextBox 22">
            <a:extLst>
              <a:ext uri="{FF2B5EF4-FFF2-40B4-BE49-F238E27FC236}">
                <a16:creationId xmlns:a16="http://schemas.microsoft.com/office/drawing/2014/main" id="{D70318AD-3A6E-DE8C-4F24-6BF01FF92A7B}"/>
              </a:ext>
            </a:extLst>
          </p:cNvPr>
          <p:cNvSpPr txBox="1"/>
          <p:nvPr/>
        </p:nvSpPr>
        <p:spPr>
          <a:xfrm>
            <a:off x="2452272" y="4504129"/>
            <a:ext cx="2553576" cy="1938992"/>
          </a:xfrm>
          <a:prstGeom prst="rect">
            <a:avLst/>
          </a:prstGeom>
          <a:noFill/>
        </p:spPr>
        <p:txBody>
          <a:bodyPr wrap="square" rtlCol="0">
            <a:spAutoFit/>
          </a:bodyPr>
          <a:lstStyle/>
          <a:p>
            <a:pPr algn="ctr"/>
            <a:r>
              <a:rPr lang="en-US" sz="1500">
                <a:solidFill>
                  <a:schemeClr val="accent1"/>
                </a:solidFill>
                <a:latin typeface="+mj-lt"/>
              </a:rPr>
              <a:t>United Nations launches Marrakech Task Force on SPP led by Swiss Government</a:t>
            </a:r>
          </a:p>
          <a:p>
            <a:pPr algn="ctr"/>
            <a:endParaRPr lang="en-US" sz="1500">
              <a:solidFill>
                <a:schemeClr val="accent1"/>
              </a:solidFill>
              <a:latin typeface="+mj-lt"/>
            </a:endParaRPr>
          </a:p>
          <a:p>
            <a:pPr algn="ctr"/>
            <a:r>
              <a:rPr lang="en-US" sz="1500">
                <a:solidFill>
                  <a:schemeClr val="accent1"/>
                </a:solidFill>
                <a:latin typeface="+mj-lt"/>
              </a:rPr>
              <a:t>UK Government launches Procuring the Future, </a:t>
            </a:r>
          </a:p>
          <a:p>
            <a:pPr algn="ctr"/>
            <a:r>
              <a:rPr lang="en-US" sz="1500">
                <a:solidFill>
                  <a:schemeClr val="accent1"/>
                </a:solidFill>
                <a:latin typeface="+mj-lt"/>
              </a:rPr>
              <a:t>SPP Strategy</a:t>
            </a:r>
          </a:p>
        </p:txBody>
      </p:sp>
      <p:sp>
        <p:nvSpPr>
          <p:cNvPr id="24" name="TextBox 23">
            <a:extLst>
              <a:ext uri="{FF2B5EF4-FFF2-40B4-BE49-F238E27FC236}">
                <a16:creationId xmlns:a16="http://schemas.microsoft.com/office/drawing/2014/main" id="{187D5468-EE4F-9660-F5CF-FDEF1E71BA4F}"/>
              </a:ext>
            </a:extLst>
          </p:cNvPr>
          <p:cNvSpPr txBox="1"/>
          <p:nvPr/>
        </p:nvSpPr>
        <p:spPr>
          <a:xfrm>
            <a:off x="4728287" y="1284278"/>
            <a:ext cx="2946709" cy="784830"/>
          </a:xfrm>
          <a:prstGeom prst="rect">
            <a:avLst/>
          </a:prstGeom>
          <a:noFill/>
        </p:spPr>
        <p:txBody>
          <a:bodyPr wrap="square" rtlCol="0">
            <a:spAutoFit/>
          </a:bodyPr>
          <a:lstStyle/>
          <a:p>
            <a:pPr algn="ctr"/>
            <a:r>
              <a:rPr lang="en-US" sz="1500">
                <a:solidFill>
                  <a:schemeClr val="accent1"/>
                </a:solidFill>
                <a:latin typeface="+mj-lt"/>
              </a:rPr>
              <a:t>UNEP publishes ‘Sustainable Public Procurement Implementation Guidelines</a:t>
            </a:r>
          </a:p>
        </p:txBody>
      </p:sp>
      <p:sp>
        <p:nvSpPr>
          <p:cNvPr id="25" name="TextBox 24">
            <a:extLst>
              <a:ext uri="{FF2B5EF4-FFF2-40B4-BE49-F238E27FC236}">
                <a16:creationId xmlns:a16="http://schemas.microsoft.com/office/drawing/2014/main" id="{8ED3277E-FB01-2C01-61A5-C5F49F6F64E3}"/>
              </a:ext>
            </a:extLst>
          </p:cNvPr>
          <p:cNvSpPr txBox="1"/>
          <p:nvPr/>
        </p:nvSpPr>
        <p:spPr>
          <a:xfrm>
            <a:off x="7964965" y="2422684"/>
            <a:ext cx="1459741" cy="323165"/>
          </a:xfrm>
          <a:prstGeom prst="rect">
            <a:avLst/>
          </a:prstGeom>
          <a:noFill/>
        </p:spPr>
        <p:txBody>
          <a:bodyPr wrap="square" rtlCol="0">
            <a:spAutoFit/>
          </a:bodyPr>
          <a:lstStyle/>
          <a:p>
            <a:pPr algn="ctr"/>
            <a:r>
              <a:rPr lang="en-US" sz="1500">
                <a:solidFill>
                  <a:schemeClr val="accent1"/>
                </a:solidFill>
                <a:latin typeface="+mj-lt"/>
              </a:rPr>
              <a:t>2020</a:t>
            </a:r>
          </a:p>
        </p:txBody>
      </p:sp>
      <p:sp>
        <p:nvSpPr>
          <p:cNvPr id="26" name="TextBox 25">
            <a:extLst>
              <a:ext uri="{FF2B5EF4-FFF2-40B4-BE49-F238E27FC236}">
                <a16:creationId xmlns:a16="http://schemas.microsoft.com/office/drawing/2014/main" id="{5B21385A-CD46-66A0-2794-89705D4F15D2}"/>
              </a:ext>
            </a:extLst>
          </p:cNvPr>
          <p:cNvSpPr txBox="1"/>
          <p:nvPr/>
        </p:nvSpPr>
        <p:spPr>
          <a:xfrm>
            <a:off x="7109377" y="4504129"/>
            <a:ext cx="3170916" cy="1015663"/>
          </a:xfrm>
          <a:prstGeom prst="rect">
            <a:avLst/>
          </a:prstGeom>
          <a:noFill/>
        </p:spPr>
        <p:txBody>
          <a:bodyPr wrap="square" rtlCol="0">
            <a:spAutoFit/>
          </a:bodyPr>
          <a:lstStyle/>
          <a:p>
            <a:pPr algn="ctr"/>
            <a:r>
              <a:rPr lang="en-US" sz="1500">
                <a:solidFill>
                  <a:schemeClr val="accent1"/>
                </a:solidFill>
                <a:latin typeface="+mj-lt"/>
              </a:rPr>
              <a:t>COVID-19 highlights need for public spending to build resilience and achieve green, sustainable development</a:t>
            </a:r>
          </a:p>
        </p:txBody>
      </p:sp>
      <p:grpSp>
        <p:nvGrpSpPr>
          <p:cNvPr id="27" name="Group 26">
            <a:extLst>
              <a:ext uri="{FF2B5EF4-FFF2-40B4-BE49-F238E27FC236}">
                <a16:creationId xmlns:a16="http://schemas.microsoft.com/office/drawing/2014/main" id="{E429EB60-1BC9-159A-2DDC-0BA5075ABF1E}"/>
              </a:ext>
            </a:extLst>
          </p:cNvPr>
          <p:cNvGrpSpPr/>
          <p:nvPr/>
        </p:nvGrpSpPr>
        <p:grpSpPr>
          <a:xfrm>
            <a:off x="8122594" y="2761975"/>
            <a:ext cx="1149993" cy="1701215"/>
            <a:chOff x="7012598" y="2664047"/>
            <a:chExt cx="1149993" cy="1701215"/>
          </a:xfrm>
        </p:grpSpPr>
        <p:cxnSp>
          <p:nvCxnSpPr>
            <p:cNvPr id="28" name="Straight Connector 27">
              <a:extLst>
                <a:ext uri="{FF2B5EF4-FFF2-40B4-BE49-F238E27FC236}">
                  <a16:creationId xmlns:a16="http://schemas.microsoft.com/office/drawing/2014/main" id="{2566211F-9B87-BACF-10BF-4309E3BBFD57}"/>
                </a:ext>
              </a:extLst>
            </p:cNvPr>
            <p:cNvCxnSpPr/>
            <p:nvPr/>
          </p:nvCxnSpPr>
          <p:spPr>
            <a:xfrm flipV="1">
              <a:off x="7587595" y="3187736"/>
              <a:ext cx="0" cy="1177526"/>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9" name="Circle: Hollow 28">
              <a:extLst>
                <a:ext uri="{FF2B5EF4-FFF2-40B4-BE49-F238E27FC236}">
                  <a16:creationId xmlns:a16="http://schemas.microsoft.com/office/drawing/2014/main" id="{77557D11-A0D0-BD7E-A4B1-D8A4F72BEF22}"/>
                </a:ext>
              </a:extLst>
            </p:cNvPr>
            <p:cNvSpPr/>
            <p:nvPr/>
          </p:nvSpPr>
          <p:spPr>
            <a:xfrm>
              <a:off x="7012598" y="2664047"/>
              <a:ext cx="1149993" cy="1177524"/>
            </a:xfrm>
            <a:prstGeom prst="donu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1"/>
                </a:solidFill>
                <a:latin typeface="+mj-lt"/>
              </a:endParaRPr>
            </a:p>
          </p:txBody>
        </p:sp>
        <p:sp>
          <p:nvSpPr>
            <p:cNvPr id="30" name="Oval 29">
              <a:extLst>
                <a:ext uri="{FF2B5EF4-FFF2-40B4-BE49-F238E27FC236}">
                  <a16:creationId xmlns:a16="http://schemas.microsoft.com/office/drawing/2014/main" id="{2DF0AAFA-648F-165D-C569-2358ED172DE2}"/>
                </a:ext>
              </a:extLst>
            </p:cNvPr>
            <p:cNvSpPr/>
            <p:nvPr/>
          </p:nvSpPr>
          <p:spPr>
            <a:xfrm>
              <a:off x="7301187" y="2946400"/>
              <a:ext cx="567306" cy="598027"/>
            </a:xfrm>
            <a:prstGeom prst="ellipse">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1"/>
                </a:solidFill>
                <a:latin typeface="+mj-lt"/>
              </a:endParaRPr>
            </a:p>
          </p:txBody>
        </p:sp>
      </p:grpSp>
      <p:grpSp>
        <p:nvGrpSpPr>
          <p:cNvPr id="32" name="Group 31">
            <a:extLst>
              <a:ext uri="{FF2B5EF4-FFF2-40B4-BE49-F238E27FC236}">
                <a16:creationId xmlns:a16="http://schemas.microsoft.com/office/drawing/2014/main" id="{BF8E6ADD-A82C-7E2C-D64B-F56FE7AB8DD2}"/>
              </a:ext>
            </a:extLst>
          </p:cNvPr>
          <p:cNvGrpSpPr>
            <a:grpSpLocks noChangeAspect="1"/>
          </p:cNvGrpSpPr>
          <p:nvPr/>
        </p:nvGrpSpPr>
        <p:grpSpPr>
          <a:xfrm>
            <a:off x="5627614" y="2342084"/>
            <a:ext cx="1165717" cy="1655776"/>
            <a:chOff x="5135321" y="2389036"/>
            <a:chExt cx="693684" cy="985304"/>
          </a:xfrm>
        </p:grpSpPr>
        <p:grpSp>
          <p:nvGrpSpPr>
            <p:cNvPr id="33" name="Group 32">
              <a:extLst>
                <a:ext uri="{FF2B5EF4-FFF2-40B4-BE49-F238E27FC236}">
                  <a16:creationId xmlns:a16="http://schemas.microsoft.com/office/drawing/2014/main" id="{00F1407C-8C0D-81DC-4030-08270A9C598B}"/>
                </a:ext>
              </a:extLst>
            </p:cNvPr>
            <p:cNvGrpSpPr>
              <a:grpSpLocks noChangeAspect="1"/>
            </p:cNvGrpSpPr>
            <p:nvPr/>
          </p:nvGrpSpPr>
          <p:grpSpPr>
            <a:xfrm>
              <a:off x="5135321" y="2389036"/>
              <a:ext cx="693684" cy="985304"/>
              <a:chOff x="5135321" y="2389036"/>
              <a:chExt cx="693684" cy="985304"/>
            </a:xfrm>
          </p:grpSpPr>
          <p:cxnSp>
            <p:nvCxnSpPr>
              <p:cNvPr id="36" name="Straight Connector 35">
                <a:extLst>
                  <a:ext uri="{FF2B5EF4-FFF2-40B4-BE49-F238E27FC236}">
                    <a16:creationId xmlns:a16="http://schemas.microsoft.com/office/drawing/2014/main" id="{DFA1189A-F7AD-C36A-16BD-FFFF2BD9FF3B}"/>
                  </a:ext>
                </a:extLst>
              </p:cNvPr>
              <p:cNvCxnSpPr/>
              <p:nvPr/>
            </p:nvCxnSpPr>
            <p:spPr>
              <a:xfrm flipV="1">
                <a:off x="5476908" y="2389036"/>
                <a:ext cx="0" cy="71029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7" name="Circle: Hollow 36">
                <a:extLst>
                  <a:ext uri="{FF2B5EF4-FFF2-40B4-BE49-F238E27FC236}">
                    <a16:creationId xmlns:a16="http://schemas.microsoft.com/office/drawing/2014/main" id="{A5CA6560-E986-6389-40EA-E6AD4A1EEE30}"/>
                  </a:ext>
                </a:extLst>
              </p:cNvPr>
              <p:cNvSpPr/>
              <p:nvPr/>
            </p:nvSpPr>
            <p:spPr>
              <a:xfrm>
                <a:off x="5135321" y="2664049"/>
                <a:ext cx="693684" cy="710291"/>
              </a:xfrm>
              <a:prstGeom prst="donu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1"/>
                  </a:solidFill>
                  <a:latin typeface="+mj-lt"/>
                </a:endParaRPr>
              </a:p>
            </p:txBody>
          </p:sp>
        </p:grpSp>
        <p:sp>
          <p:nvSpPr>
            <p:cNvPr id="34" name="Oval 33">
              <a:extLst>
                <a:ext uri="{FF2B5EF4-FFF2-40B4-BE49-F238E27FC236}">
                  <a16:creationId xmlns:a16="http://schemas.microsoft.com/office/drawing/2014/main" id="{7F300FB2-15A2-6C5D-C5BC-D10518398CBC}"/>
                </a:ext>
              </a:extLst>
            </p:cNvPr>
            <p:cNvSpPr/>
            <p:nvPr/>
          </p:nvSpPr>
          <p:spPr>
            <a:xfrm>
              <a:off x="5305807" y="2843287"/>
              <a:ext cx="342203" cy="351813"/>
            </a:xfrm>
            <a:prstGeom prst="ellipse">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1"/>
                </a:solidFill>
                <a:latin typeface="+mj-lt"/>
              </a:endParaRPr>
            </a:p>
          </p:txBody>
        </p:sp>
      </p:grpSp>
      <p:sp>
        <p:nvSpPr>
          <p:cNvPr id="38" name="TextBox 37">
            <a:extLst>
              <a:ext uri="{FF2B5EF4-FFF2-40B4-BE49-F238E27FC236}">
                <a16:creationId xmlns:a16="http://schemas.microsoft.com/office/drawing/2014/main" id="{FF58FD74-D2B9-A193-FEFD-E79C21E581A1}"/>
              </a:ext>
            </a:extLst>
          </p:cNvPr>
          <p:cNvSpPr txBox="1"/>
          <p:nvPr/>
        </p:nvSpPr>
        <p:spPr>
          <a:xfrm>
            <a:off x="10008206" y="4035143"/>
            <a:ext cx="1507976" cy="323165"/>
          </a:xfrm>
          <a:prstGeom prst="rect">
            <a:avLst/>
          </a:prstGeom>
          <a:noFill/>
        </p:spPr>
        <p:txBody>
          <a:bodyPr wrap="square" rtlCol="0">
            <a:spAutoFit/>
          </a:bodyPr>
          <a:lstStyle/>
          <a:p>
            <a:pPr algn="ctr"/>
            <a:r>
              <a:rPr lang="en-US" sz="1500">
                <a:solidFill>
                  <a:schemeClr val="accent1"/>
                </a:solidFill>
                <a:latin typeface="+mj-lt"/>
              </a:rPr>
              <a:t>2022</a:t>
            </a:r>
          </a:p>
        </p:txBody>
      </p:sp>
      <p:sp>
        <p:nvSpPr>
          <p:cNvPr id="39" name="TextBox 38">
            <a:extLst>
              <a:ext uri="{FF2B5EF4-FFF2-40B4-BE49-F238E27FC236}">
                <a16:creationId xmlns:a16="http://schemas.microsoft.com/office/drawing/2014/main" id="{05A41AF4-F92E-5460-B46E-2A208DA575BC}"/>
              </a:ext>
            </a:extLst>
          </p:cNvPr>
          <p:cNvSpPr txBox="1"/>
          <p:nvPr/>
        </p:nvSpPr>
        <p:spPr>
          <a:xfrm>
            <a:off x="9288839" y="1257781"/>
            <a:ext cx="2946709" cy="1015663"/>
          </a:xfrm>
          <a:prstGeom prst="rect">
            <a:avLst/>
          </a:prstGeom>
          <a:noFill/>
        </p:spPr>
        <p:txBody>
          <a:bodyPr wrap="square" rtlCol="0">
            <a:spAutoFit/>
          </a:bodyPr>
          <a:lstStyle/>
          <a:p>
            <a:pPr algn="ctr"/>
            <a:r>
              <a:rPr lang="en-US" sz="1500">
                <a:solidFill>
                  <a:schemeClr val="accent1"/>
                </a:solidFill>
                <a:latin typeface="+mj-lt"/>
              </a:rPr>
              <a:t>UNEP Global Review of SPP finds that all 45 surveyed governments have national SPP policies</a:t>
            </a:r>
          </a:p>
        </p:txBody>
      </p:sp>
      <p:cxnSp>
        <p:nvCxnSpPr>
          <p:cNvPr id="40" name="Straight Connector 39">
            <a:extLst>
              <a:ext uri="{FF2B5EF4-FFF2-40B4-BE49-F238E27FC236}">
                <a16:creationId xmlns:a16="http://schemas.microsoft.com/office/drawing/2014/main" id="{2380ECE6-FCA3-A0A2-394B-3BF8EED0FD00}"/>
              </a:ext>
            </a:extLst>
          </p:cNvPr>
          <p:cNvCxnSpPr/>
          <p:nvPr/>
        </p:nvCxnSpPr>
        <p:spPr>
          <a:xfrm flipV="1">
            <a:off x="10762195" y="2264739"/>
            <a:ext cx="0" cy="119362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Circle: Hollow 40">
            <a:extLst>
              <a:ext uri="{FF2B5EF4-FFF2-40B4-BE49-F238E27FC236}">
                <a16:creationId xmlns:a16="http://schemas.microsoft.com/office/drawing/2014/main" id="{7228FCE6-575E-6843-3FC9-7F12333205CD}"/>
              </a:ext>
            </a:extLst>
          </p:cNvPr>
          <p:cNvSpPr/>
          <p:nvPr/>
        </p:nvSpPr>
        <p:spPr>
          <a:xfrm>
            <a:off x="10188167" y="2726891"/>
            <a:ext cx="1165717" cy="1193624"/>
          </a:xfrm>
          <a:prstGeom prst="donu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1"/>
              </a:solidFill>
              <a:latin typeface="+mj-lt"/>
            </a:endParaRPr>
          </a:p>
        </p:txBody>
      </p:sp>
      <p:sp>
        <p:nvSpPr>
          <p:cNvPr id="42" name="Oval 41">
            <a:extLst>
              <a:ext uri="{FF2B5EF4-FFF2-40B4-BE49-F238E27FC236}">
                <a16:creationId xmlns:a16="http://schemas.microsoft.com/office/drawing/2014/main" id="{2C6BF6C6-C92D-5FD1-C84F-13B0ECC27203}"/>
              </a:ext>
            </a:extLst>
          </p:cNvPr>
          <p:cNvSpPr/>
          <p:nvPr/>
        </p:nvSpPr>
        <p:spPr>
          <a:xfrm>
            <a:off x="10483493" y="3028097"/>
            <a:ext cx="575063" cy="591212"/>
          </a:xfrm>
          <a:prstGeom prst="ellipse">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1"/>
              </a:solidFill>
              <a:latin typeface="+mj-lt"/>
            </a:endParaRPr>
          </a:p>
        </p:txBody>
      </p:sp>
    </p:spTree>
    <p:extLst>
      <p:ext uri="{BB962C8B-B14F-4D97-AF65-F5344CB8AC3E}">
        <p14:creationId xmlns:p14="http://schemas.microsoft.com/office/powerpoint/2010/main" val="9651753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5">
            <a:extLst>
              <a:ext uri="{FF2B5EF4-FFF2-40B4-BE49-F238E27FC236}">
                <a16:creationId xmlns:a16="http://schemas.microsoft.com/office/drawing/2014/main" id="{16E22B64-1A53-4296-8B8E-B4ECF48A8396}"/>
              </a:ext>
            </a:extLst>
          </p:cNvPr>
          <p:cNvSpPr>
            <a:spLocks noGrp="1"/>
          </p:cNvSpPr>
          <p:nvPr>
            <p:ph type="title"/>
          </p:nvPr>
        </p:nvSpPr>
        <p:spPr>
          <a:xfrm>
            <a:off x="1919692" y="349980"/>
            <a:ext cx="8461375" cy="6878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17980" numCol="1" anchor="ctr" anchorCtr="0" compatLnSpc="1">
            <a:prstTxWarp prst="textNoShape">
              <a:avLst/>
            </a:prstTxWarp>
            <a:normAutofit/>
          </a:bodyPr>
          <a:lstStyle/>
          <a:p>
            <a:pPr defTabSz="342545"/>
            <a:r>
              <a:rPr lang="en-US" sz="3200" b="1" kern="1200">
                <a:solidFill>
                  <a:schemeClr val="bg1"/>
                </a:solidFill>
                <a:latin typeface="Arial"/>
                <a:ea typeface="+mj-ea"/>
                <a:cs typeface="Arial"/>
              </a:rPr>
              <a:t>APPROACH - OVERVIEW</a:t>
            </a:r>
          </a:p>
        </p:txBody>
      </p:sp>
      <p:sp>
        <p:nvSpPr>
          <p:cNvPr id="22" name="Rectangle 21">
            <a:extLst>
              <a:ext uri="{FF2B5EF4-FFF2-40B4-BE49-F238E27FC236}">
                <a16:creationId xmlns:a16="http://schemas.microsoft.com/office/drawing/2014/main" id="{1C06DA5F-1F1E-4B8B-BCA1-849762668AB3}"/>
              </a:ext>
            </a:extLst>
          </p:cNvPr>
          <p:cNvSpPr/>
          <p:nvPr/>
        </p:nvSpPr>
        <p:spPr>
          <a:xfrm>
            <a:off x="-12470" y="-1160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Aft>
                <a:spcPct val="0"/>
              </a:spcAft>
            </a:pPr>
            <a:r>
              <a:rPr lang="en-US" sz="4000">
                <a:solidFill>
                  <a:prstClr val="white"/>
                </a:solidFill>
              </a:rPr>
              <a:t>How the SPD (large works) addresses E&amp;S risks</a:t>
            </a:r>
          </a:p>
        </p:txBody>
      </p:sp>
      <p:sp>
        <p:nvSpPr>
          <p:cNvPr id="34" name="Freeform 24">
            <a:extLst>
              <a:ext uri="{FF2B5EF4-FFF2-40B4-BE49-F238E27FC236}">
                <a16:creationId xmlns:a16="http://schemas.microsoft.com/office/drawing/2014/main" id="{CB8346FC-4013-4C83-9C6B-86AB51DA2E1C}"/>
              </a:ext>
            </a:extLst>
          </p:cNvPr>
          <p:cNvSpPr>
            <a:spLocks noEditPoints="1"/>
          </p:cNvSpPr>
          <p:nvPr/>
        </p:nvSpPr>
        <p:spPr bwMode="auto">
          <a:xfrm>
            <a:off x="1029492" y="3600689"/>
            <a:ext cx="546498" cy="728664"/>
          </a:xfrm>
          <a:custGeom>
            <a:avLst/>
            <a:gdLst>
              <a:gd name="T0" fmla="*/ 1075 w 2417"/>
              <a:gd name="T1" fmla="*/ 1868 h 3097"/>
              <a:gd name="T2" fmla="*/ 292 w 2417"/>
              <a:gd name="T3" fmla="*/ 1944 h 3097"/>
              <a:gd name="T4" fmla="*/ 350 w 2417"/>
              <a:gd name="T5" fmla="*/ 1841 h 3097"/>
              <a:gd name="T6" fmla="*/ 1323 w 2417"/>
              <a:gd name="T7" fmla="*/ 1804 h 3097"/>
              <a:gd name="T8" fmla="*/ 1397 w 2417"/>
              <a:gd name="T9" fmla="*/ 1909 h 3097"/>
              <a:gd name="T10" fmla="*/ 1531 w 2417"/>
              <a:gd name="T11" fmla="*/ 2126 h 3097"/>
              <a:gd name="T12" fmla="*/ 1614 w 2417"/>
              <a:gd name="T13" fmla="*/ 2246 h 3097"/>
              <a:gd name="T14" fmla="*/ 1672 w 2417"/>
              <a:gd name="T15" fmla="*/ 2178 h 3097"/>
              <a:gd name="T16" fmla="*/ 1811 w 2417"/>
              <a:gd name="T17" fmla="*/ 2194 h 3097"/>
              <a:gd name="T18" fmla="*/ 1899 w 2417"/>
              <a:gd name="T19" fmla="*/ 2134 h 3097"/>
              <a:gd name="T20" fmla="*/ 2021 w 2417"/>
              <a:gd name="T21" fmla="*/ 2171 h 3097"/>
              <a:gd name="T22" fmla="*/ 2151 w 2417"/>
              <a:gd name="T23" fmla="*/ 2174 h 3097"/>
              <a:gd name="T24" fmla="*/ 2243 w 2417"/>
              <a:gd name="T25" fmla="*/ 2281 h 3097"/>
              <a:gd name="T26" fmla="*/ 2344 w 2417"/>
              <a:gd name="T27" fmla="*/ 2487 h 3097"/>
              <a:gd name="T28" fmla="*/ 2417 w 2417"/>
              <a:gd name="T29" fmla="*/ 2856 h 3097"/>
              <a:gd name="T30" fmla="*/ 1947 w 2417"/>
              <a:gd name="T31" fmla="*/ 3047 h 3097"/>
              <a:gd name="T32" fmla="*/ 1837 w 2417"/>
              <a:gd name="T33" fmla="*/ 3013 h 3097"/>
              <a:gd name="T34" fmla="*/ 1543 w 2417"/>
              <a:gd name="T35" fmla="*/ 2911 h 3097"/>
              <a:gd name="T36" fmla="*/ 1437 w 2417"/>
              <a:gd name="T37" fmla="*/ 2864 h 3097"/>
              <a:gd name="T38" fmla="*/ 1335 w 2417"/>
              <a:gd name="T39" fmla="*/ 2747 h 3097"/>
              <a:gd name="T40" fmla="*/ 1298 w 2417"/>
              <a:gd name="T41" fmla="*/ 2707 h 3097"/>
              <a:gd name="T42" fmla="*/ 1234 w 2417"/>
              <a:gd name="T43" fmla="*/ 2610 h 3097"/>
              <a:gd name="T44" fmla="*/ 1291 w 2417"/>
              <a:gd name="T45" fmla="*/ 2543 h 3097"/>
              <a:gd name="T46" fmla="*/ 1396 w 2417"/>
              <a:gd name="T47" fmla="*/ 2597 h 3097"/>
              <a:gd name="T48" fmla="*/ 1465 w 2417"/>
              <a:gd name="T49" fmla="*/ 2650 h 3097"/>
              <a:gd name="T50" fmla="*/ 1568 w 2417"/>
              <a:gd name="T51" fmla="*/ 2717 h 3097"/>
              <a:gd name="T52" fmla="*/ 1595 w 2417"/>
              <a:gd name="T53" fmla="*/ 2637 h 3097"/>
              <a:gd name="T54" fmla="*/ 1509 w 2417"/>
              <a:gd name="T55" fmla="*/ 2462 h 3097"/>
              <a:gd name="T56" fmla="*/ 1466 w 2417"/>
              <a:gd name="T57" fmla="*/ 2380 h 3097"/>
              <a:gd name="T58" fmla="*/ 1319 w 2417"/>
              <a:gd name="T59" fmla="*/ 2100 h 3097"/>
              <a:gd name="T60" fmla="*/ 1203 w 2417"/>
              <a:gd name="T61" fmla="*/ 1797 h 3097"/>
              <a:gd name="T62" fmla="*/ 1402 w 2417"/>
              <a:gd name="T63" fmla="*/ 1552 h 3097"/>
              <a:gd name="T64" fmla="*/ 1432 w 2417"/>
              <a:gd name="T65" fmla="*/ 1665 h 3097"/>
              <a:gd name="T66" fmla="*/ 1272 w 2417"/>
              <a:gd name="T67" fmla="*/ 1681 h 3097"/>
              <a:gd name="T68" fmla="*/ 292 w 2417"/>
              <a:gd name="T69" fmla="*/ 1651 h 3097"/>
              <a:gd name="T70" fmla="*/ 350 w 2417"/>
              <a:gd name="T71" fmla="*/ 1548 h 3097"/>
              <a:gd name="T72" fmla="*/ 1458 w 2417"/>
              <a:gd name="T73" fmla="*/ 1330 h 3097"/>
              <a:gd name="T74" fmla="*/ 339 w 2417"/>
              <a:gd name="T75" fmla="*/ 1396 h 3097"/>
              <a:gd name="T76" fmla="*/ 310 w 2417"/>
              <a:gd name="T77" fmla="*/ 1282 h 3097"/>
              <a:gd name="T78" fmla="*/ 375 w 2417"/>
              <a:gd name="T79" fmla="*/ 627 h 3097"/>
              <a:gd name="T80" fmla="*/ 798 w 2417"/>
              <a:gd name="T81" fmla="*/ 579 h 3097"/>
              <a:gd name="T82" fmla="*/ 788 w 2417"/>
              <a:gd name="T83" fmla="*/ 1105 h 3097"/>
              <a:gd name="T84" fmla="*/ 327 w 2417"/>
              <a:gd name="T85" fmla="*/ 592 h 3097"/>
              <a:gd name="T86" fmla="*/ 569 w 2417"/>
              <a:gd name="T87" fmla="*/ 164 h 3097"/>
              <a:gd name="T88" fmla="*/ 1319 w 2417"/>
              <a:gd name="T89" fmla="*/ 233 h 3097"/>
              <a:gd name="T90" fmla="*/ 1421 w 2417"/>
              <a:gd name="T91" fmla="*/ 200 h 3097"/>
              <a:gd name="T92" fmla="*/ 1547 w 2417"/>
              <a:gd name="T93" fmla="*/ 3 h 3097"/>
              <a:gd name="T94" fmla="*/ 1731 w 2417"/>
              <a:gd name="T95" fmla="*/ 189 h 3097"/>
              <a:gd name="T96" fmla="*/ 1632 w 2417"/>
              <a:gd name="T97" fmla="*/ 2104 h 3097"/>
              <a:gd name="T98" fmla="*/ 1567 w 2417"/>
              <a:gd name="T99" fmla="*/ 380 h 3097"/>
              <a:gd name="T100" fmla="*/ 1156 w 2417"/>
              <a:gd name="T101" fmla="*/ 2602 h 3097"/>
              <a:gd name="T102" fmla="*/ 1242 w 2417"/>
              <a:gd name="T103" fmla="*/ 2744 h 3097"/>
              <a:gd name="T104" fmla="*/ 1315 w 2417"/>
              <a:gd name="T105" fmla="*/ 2857 h 3097"/>
              <a:gd name="T106" fmla="*/ 1507 w 2417"/>
              <a:gd name="T107" fmla="*/ 2990 h 3097"/>
              <a:gd name="T108" fmla="*/ 223 w 2417"/>
              <a:gd name="T109" fmla="*/ 3097 h 3097"/>
              <a:gd name="T110" fmla="*/ 12 w 2417"/>
              <a:gd name="T111" fmla="*/ 2943 h 3097"/>
              <a:gd name="T112" fmla="*/ 66 w 2417"/>
              <a:gd name="T113" fmla="*/ 66 h 3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7" h="3097">
                <a:moveTo>
                  <a:pt x="595" y="2688"/>
                </a:moveTo>
                <a:lnTo>
                  <a:pt x="595" y="2857"/>
                </a:lnTo>
                <a:lnTo>
                  <a:pt x="1138" y="2857"/>
                </a:lnTo>
                <a:lnTo>
                  <a:pt x="1138" y="2688"/>
                </a:lnTo>
                <a:lnTo>
                  <a:pt x="595" y="2688"/>
                </a:lnTo>
                <a:close/>
                <a:moveTo>
                  <a:pt x="350" y="1841"/>
                </a:moveTo>
                <a:lnTo>
                  <a:pt x="1071" y="1841"/>
                </a:lnTo>
                <a:lnTo>
                  <a:pt x="1075" y="1868"/>
                </a:lnTo>
                <a:lnTo>
                  <a:pt x="1082" y="1896"/>
                </a:lnTo>
                <a:lnTo>
                  <a:pt x="1098" y="1938"/>
                </a:lnTo>
                <a:lnTo>
                  <a:pt x="1113" y="1978"/>
                </a:lnTo>
                <a:lnTo>
                  <a:pt x="350" y="1978"/>
                </a:lnTo>
                <a:lnTo>
                  <a:pt x="332" y="1976"/>
                </a:lnTo>
                <a:lnTo>
                  <a:pt x="316" y="1969"/>
                </a:lnTo>
                <a:lnTo>
                  <a:pt x="302" y="1959"/>
                </a:lnTo>
                <a:lnTo>
                  <a:pt x="292" y="1944"/>
                </a:lnTo>
                <a:lnTo>
                  <a:pt x="285" y="1929"/>
                </a:lnTo>
                <a:lnTo>
                  <a:pt x="283" y="1910"/>
                </a:lnTo>
                <a:lnTo>
                  <a:pt x="285" y="1892"/>
                </a:lnTo>
                <a:lnTo>
                  <a:pt x="292" y="1875"/>
                </a:lnTo>
                <a:lnTo>
                  <a:pt x="302" y="1862"/>
                </a:lnTo>
                <a:lnTo>
                  <a:pt x="316" y="1851"/>
                </a:lnTo>
                <a:lnTo>
                  <a:pt x="332" y="1844"/>
                </a:lnTo>
                <a:lnTo>
                  <a:pt x="350" y="1841"/>
                </a:lnTo>
                <a:close/>
                <a:moveTo>
                  <a:pt x="1240" y="1764"/>
                </a:moveTo>
                <a:lnTo>
                  <a:pt x="1251" y="1765"/>
                </a:lnTo>
                <a:lnTo>
                  <a:pt x="1264" y="1767"/>
                </a:lnTo>
                <a:lnTo>
                  <a:pt x="1276" y="1772"/>
                </a:lnTo>
                <a:lnTo>
                  <a:pt x="1288" y="1778"/>
                </a:lnTo>
                <a:lnTo>
                  <a:pt x="1300" y="1785"/>
                </a:lnTo>
                <a:lnTo>
                  <a:pt x="1312" y="1795"/>
                </a:lnTo>
                <a:lnTo>
                  <a:pt x="1323" y="1804"/>
                </a:lnTo>
                <a:lnTo>
                  <a:pt x="1332" y="1814"/>
                </a:lnTo>
                <a:lnTo>
                  <a:pt x="1335" y="1816"/>
                </a:lnTo>
                <a:lnTo>
                  <a:pt x="1341" y="1823"/>
                </a:lnTo>
                <a:lnTo>
                  <a:pt x="1348" y="1834"/>
                </a:lnTo>
                <a:lnTo>
                  <a:pt x="1358" y="1848"/>
                </a:lnTo>
                <a:lnTo>
                  <a:pt x="1369" y="1866"/>
                </a:lnTo>
                <a:lnTo>
                  <a:pt x="1383" y="1886"/>
                </a:lnTo>
                <a:lnTo>
                  <a:pt x="1397" y="1909"/>
                </a:lnTo>
                <a:lnTo>
                  <a:pt x="1412" y="1934"/>
                </a:lnTo>
                <a:lnTo>
                  <a:pt x="1428" y="1961"/>
                </a:lnTo>
                <a:lnTo>
                  <a:pt x="1446" y="1987"/>
                </a:lnTo>
                <a:lnTo>
                  <a:pt x="1463" y="2016"/>
                </a:lnTo>
                <a:lnTo>
                  <a:pt x="1480" y="2044"/>
                </a:lnTo>
                <a:lnTo>
                  <a:pt x="1498" y="2072"/>
                </a:lnTo>
                <a:lnTo>
                  <a:pt x="1515" y="2100"/>
                </a:lnTo>
                <a:lnTo>
                  <a:pt x="1531" y="2126"/>
                </a:lnTo>
                <a:lnTo>
                  <a:pt x="1547" y="2151"/>
                </a:lnTo>
                <a:lnTo>
                  <a:pt x="1561" y="2174"/>
                </a:lnTo>
                <a:lnTo>
                  <a:pt x="1574" y="2194"/>
                </a:lnTo>
                <a:lnTo>
                  <a:pt x="1586" y="2212"/>
                </a:lnTo>
                <a:lnTo>
                  <a:pt x="1596" y="2226"/>
                </a:lnTo>
                <a:lnTo>
                  <a:pt x="1605" y="2238"/>
                </a:lnTo>
                <a:lnTo>
                  <a:pt x="1610" y="2244"/>
                </a:lnTo>
                <a:lnTo>
                  <a:pt x="1614" y="2246"/>
                </a:lnTo>
                <a:lnTo>
                  <a:pt x="1615" y="2244"/>
                </a:lnTo>
                <a:lnTo>
                  <a:pt x="1618" y="2239"/>
                </a:lnTo>
                <a:lnTo>
                  <a:pt x="1622" y="2231"/>
                </a:lnTo>
                <a:lnTo>
                  <a:pt x="1628" y="2221"/>
                </a:lnTo>
                <a:lnTo>
                  <a:pt x="1637" y="2210"/>
                </a:lnTo>
                <a:lnTo>
                  <a:pt x="1646" y="2199"/>
                </a:lnTo>
                <a:lnTo>
                  <a:pt x="1659" y="2188"/>
                </a:lnTo>
                <a:lnTo>
                  <a:pt x="1672" y="2178"/>
                </a:lnTo>
                <a:lnTo>
                  <a:pt x="1687" y="2170"/>
                </a:lnTo>
                <a:lnTo>
                  <a:pt x="1703" y="2164"/>
                </a:lnTo>
                <a:lnTo>
                  <a:pt x="1722" y="2160"/>
                </a:lnTo>
                <a:lnTo>
                  <a:pt x="1742" y="2163"/>
                </a:lnTo>
                <a:lnTo>
                  <a:pt x="1763" y="2168"/>
                </a:lnTo>
                <a:lnTo>
                  <a:pt x="1786" y="2179"/>
                </a:lnTo>
                <a:lnTo>
                  <a:pt x="1810" y="2197"/>
                </a:lnTo>
                <a:lnTo>
                  <a:pt x="1811" y="2194"/>
                </a:lnTo>
                <a:lnTo>
                  <a:pt x="1815" y="2189"/>
                </a:lnTo>
                <a:lnTo>
                  <a:pt x="1822" y="2182"/>
                </a:lnTo>
                <a:lnTo>
                  <a:pt x="1830" y="2173"/>
                </a:lnTo>
                <a:lnTo>
                  <a:pt x="1840" y="2164"/>
                </a:lnTo>
                <a:lnTo>
                  <a:pt x="1852" y="2154"/>
                </a:lnTo>
                <a:lnTo>
                  <a:pt x="1865" y="2145"/>
                </a:lnTo>
                <a:lnTo>
                  <a:pt x="1882" y="2138"/>
                </a:lnTo>
                <a:lnTo>
                  <a:pt x="1899" y="2134"/>
                </a:lnTo>
                <a:lnTo>
                  <a:pt x="1917" y="2133"/>
                </a:lnTo>
                <a:lnTo>
                  <a:pt x="1938" y="2135"/>
                </a:lnTo>
                <a:lnTo>
                  <a:pt x="1959" y="2143"/>
                </a:lnTo>
                <a:lnTo>
                  <a:pt x="1981" y="2156"/>
                </a:lnTo>
                <a:lnTo>
                  <a:pt x="2006" y="2176"/>
                </a:lnTo>
                <a:lnTo>
                  <a:pt x="2007" y="2176"/>
                </a:lnTo>
                <a:lnTo>
                  <a:pt x="2013" y="2174"/>
                </a:lnTo>
                <a:lnTo>
                  <a:pt x="2021" y="2171"/>
                </a:lnTo>
                <a:lnTo>
                  <a:pt x="2032" y="2168"/>
                </a:lnTo>
                <a:lnTo>
                  <a:pt x="2046" y="2166"/>
                </a:lnTo>
                <a:lnTo>
                  <a:pt x="2061" y="2163"/>
                </a:lnTo>
                <a:lnTo>
                  <a:pt x="2077" y="2161"/>
                </a:lnTo>
                <a:lnTo>
                  <a:pt x="2095" y="2161"/>
                </a:lnTo>
                <a:lnTo>
                  <a:pt x="2114" y="2163"/>
                </a:lnTo>
                <a:lnTo>
                  <a:pt x="2133" y="2167"/>
                </a:lnTo>
                <a:lnTo>
                  <a:pt x="2151" y="2174"/>
                </a:lnTo>
                <a:lnTo>
                  <a:pt x="2170" y="2183"/>
                </a:lnTo>
                <a:lnTo>
                  <a:pt x="2187" y="2197"/>
                </a:lnTo>
                <a:lnTo>
                  <a:pt x="2203" y="2214"/>
                </a:lnTo>
                <a:lnTo>
                  <a:pt x="2218" y="2235"/>
                </a:lnTo>
                <a:lnTo>
                  <a:pt x="2231" y="2261"/>
                </a:lnTo>
                <a:lnTo>
                  <a:pt x="2232" y="2263"/>
                </a:lnTo>
                <a:lnTo>
                  <a:pt x="2236" y="2271"/>
                </a:lnTo>
                <a:lnTo>
                  <a:pt x="2243" y="2281"/>
                </a:lnTo>
                <a:lnTo>
                  <a:pt x="2252" y="2296"/>
                </a:lnTo>
                <a:lnTo>
                  <a:pt x="2262" y="2315"/>
                </a:lnTo>
                <a:lnTo>
                  <a:pt x="2275" y="2337"/>
                </a:lnTo>
                <a:lnTo>
                  <a:pt x="2288" y="2361"/>
                </a:lnTo>
                <a:lnTo>
                  <a:pt x="2301" y="2389"/>
                </a:lnTo>
                <a:lnTo>
                  <a:pt x="2315" y="2420"/>
                </a:lnTo>
                <a:lnTo>
                  <a:pt x="2330" y="2452"/>
                </a:lnTo>
                <a:lnTo>
                  <a:pt x="2344" y="2487"/>
                </a:lnTo>
                <a:lnTo>
                  <a:pt x="2356" y="2523"/>
                </a:lnTo>
                <a:lnTo>
                  <a:pt x="2368" y="2561"/>
                </a:lnTo>
                <a:lnTo>
                  <a:pt x="2378" y="2599"/>
                </a:lnTo>
                <a:lnTo>
                  <a:pt x="2388" y="2640"/>
                </a:lnTo>
                <a:lnTo>
                  <a:pt x="2394" y="2680"/>
                </a:lnTo>
                <a:lnTo>
                  <a:pt x="2398" y="2720"/>
                </a:lnTo>
                <a:lnTo>
                  <a:pt x="2399" y="2760"/>
                </a:lnTo>
                <a:lnTo>
                  <a:pt x="2417" y="2856"/>
                </a:lnTo>
                <a:lnTo>
                  <a:pt x="1956" y="3088"/>
                </a:lnTo>
                <a:lnTo>
                  <a:pt x="1957" y="3087"/>
                </a:lnTo>
                <a:lnTo>
                  <a:pt x="1957" y="3084"/>
                </a:lnTo>
                <a:lnTo>
                  <a:pt x="1958" y="3078"/>
                </a:lnTo>
                <a:lnTo>
                  <a:pt x="1958" y="3071"/>
                </a:lnTo>
                <a:lnTo>
                  <a:pt x="1957" y="3064"/>
                </a:lnTo>
                <a:lnTo>
                  <a:pt x="1953" y="3056"/>
                </a:lnTo>
                <a:lnTo>
                  <a:pt x="1947" y="3047"/>
                </a:lnTo>
                <a:lnTo>
                  <a:pt x="1938" y="3038"/>
                </a:lnTo>
                <a:lnTo>
                  <a:pt x="1925" y="3029"/>
                </a:lnTo>
                <a:lnTo>
                  <a:pt x="1908" y="3022"/>
                </a:lnTo>
                <a:lnTo>
                  <a:pt x="1886" y="3015"/>
                </a:lnTo>
                <a:lnTo>
                  <a:pt x="1883" y="3015"/>
                </a:lnTo>
                <a:lnTo>
                  <a:pt x="1872" y="3015"/>
                </a:lnTo>
                <a:lnTo>
                  <a:pt x="1857" y="3014"/>
                </a:lnTo>
                <a:lnTo>
                  <a:pt x="1837" y="3013"/>
                </a:lnTo>
                <a:lnTo>
                  <a:pt x="1810" y="3008"/>
                </a:lnTo>
                <a:lnTo>
                  <a:pt x="1781" y="3003"/>
                </a:lnTo>
                <a:lnTo>
                  <a:pt x="1747" y="2996"/>
                </a:lnTo>
                <a:lnTo>
                  <a:pt x="1711" y="2986"/>
                </a:lnTo>
                <a:lnTo>
                  <a:pt x="1671" y="2972"/>
                </a:lnTo>
                <a:lnTo>
                  <a:pt x="1629" y="2956"/>
                </a:lnTo>
                <a:lnTo>
                  <a:pt x="1586" y="2935"/>
                </a:lnTo>
                <a:lnTo>
                  <a:pt x="1543" y="2911"/>
                </a:lnTo>
                <a:lnTo>
                  <a:pt x="1539" y="2909"/>
                </a:lnTo>
                <a:lnTo>
                  <a:pt x="1531" y="2906"/>
                </a:lnTo>
                <a:lnTo>
                  <a:pt x="1519" y="2902"/>
                </a:lnTo>
                <a:lnTo>
                  <a:pt x="1505" y="2896"/>
                </a:lnTo>
                <a:lnTo>
                  <a:pt x="1488" y="2890"/>
                </a:lnTo>
                <a:lnTo>
                  <a:pt x="1470" y="2882"/>
                </a:lnTo>
                <a:lnTo>
                  <a:pt x="1453" y="2873"/>
                </a:lnTo>
                <a:lnTo>
                  <a:pt x="1437" y="2864"/>
                </a:lnTo>
                <a:lnTo>
                  <a:pt x="1423" y="2855"/>
                </a:lnTo>
                <a:lnTo>
                  <a:pt x="1413" y="2846"/>
                </a:lnTo>
                <a:lnTo>
                  <a:pt x="1407" y="2837"/>
                </a:lnTo>
                <a:lnTo>
                  <a:pt x="1388" y="2811"/>
                </a:lnTo>
                <a:lnTo>
                  <a:pt x="1371" y="2790"/>
                </a:lnTo>
                <a:lnTo>
                  <a:pt x="1357" y="2771"/>
                </a:lnTo>
                <a:lnTo>
                  <a:pt x="1345" y="2758"/>
                </a:lnTo>
                <a:lnTo>
                  <a:pt x="1335" y="2747"/>
                </a:lnTo>
                <a:lnTo>
                  <a:pt x="1326" y="2737"/>
                </a:lnTo>
                <a:lnTo>
                  <a:pt x="1319" y="2731"/>
                </a:lnTo>
                <a:lnTo>
                  <a:pt x="1312" y="2726"/>
                </a:lnTo>
                <a:lnTo>
                  <a:pt x="1307" y="2722"/>
                </a:lnTo>
                <a:lnTo>
                  <a:pt x="1304" y="2718"/>
                </a:lnTo>
                <a:lnTo>
                  <a:pt x="1301" y="2715"/>
                </a:lnTo>
                <a:lnTo>
                  <a:pt x="1299" y="2712"/>
                </a:lnTo>
                <a:lnTo>
                  <a:pt x="1298" y="2707"/>
                </a:lnTo>
                <a:lnTo>
                  <a:pt x="1285" y="2699"/>
                </a:lnTo>
                <a:lnTo>
                  <a:pt x="1274" y="2690"/>
                </a:lnTo>
                <a:lnTo>
                  <a:pt x="1264" y="2680"/>
                </a:lnTo>
                <a:lnTo>
                  <a:pt x="1254" y="2666"/>
                </a:lnTo>
                <a:lnTo>
                  <a:pt x="1247" y="2653"/>
                </a:lnTo>
                <a:lnTo>
                  <a:pt x="1241" y="2639"/>
                </a:lnTo>
                <a:lnTo>
                  <a:pt x="1237" y="2624"/>
                </a:lnTo>
                <a:lnTo>
                  <a:pt x="1234" y="2610"/>
                </a:lnTo>
                <a:lnTo>
                  <a:pt x="1234" y="2596"/>
                </a:lnTo>
                <a:lnTo>
                  <a:pt x="1235" y="2583"/>
                </a:lnTo>
                <a:lnTo>
                  <a:pt x="1239" y="2571"/>
                </a:lnTo>
                <a:lnTo>
                  <a:pt x="1244" y="2560"/>
                </a:lnTo>
                <a:lnTo>
                  <a:pt x="1252" y="2552"/>
                </a:lnTo>
                <a:lnTo>
                  <a:pt x="1263" y="2547"/>
                </a:lnTo>
                <a:lnTo>
                  <a:pt x="1276" y="2543"/>
                </a:lnTo>
                <a:lnTo>
                  <a:pt x="1291" y="2543"/>
                </a:lnTo>
                <a:lnTo>
                  <a:pt x="1309" y="2547"/>
                </a:lnTo>
                <a:lnTo>
                  <a:pt x="1330" y="2554"/>
                </a:lnTo>
                <a:lnTo>
                  <a:pt x="1354" y="2565"/>
                </a:lnTo>
                <a:lnTo>
                  <a:pt x="1356" y="2567"/>
                </a:lnTo>
                <a:lnTo>
                  <a:pt x="1362" y="2572"/>
                </a:lnTo>
                <a:lnTo>
                  <a:pt x="1371" y="2579"/>
                </a:lnTo>
                <a:lnTo>
                  <a:pt x="1384" y="2587"/>
                </a:lnTo>
                <a:lnTo>
                  <a:pt x="1396" y="2597"/>
                </a:lnTo>
                <a:lnTo>
                  <a:pt x="1409" y="2608"/>
                </a:lnTo>
                <a:lnTo>
                  <a:pt x="1422" y="2618"/>
                </a:lnTo>
                <a:lnTo>
                  <a:pt x="1436" y="2627"/>
                </a:lnTo>
                <a:lnTo>
                  <a:pt x="1447" y="2635"/>
                </a:lnTo>
                <a:lnTo>
                  <a:pt x="1455" y="2643"/>
                </a:lnTo>
                <a:lnTo>
                  <a:pt x="1461" y="2647"/>
                </a:lnTo>
                <a:lnTo>
                  <a:pt x="1463" y="2648"/>
                </a:lnTo>
                <a:lnTo>
                  <a:pt x="1465" y="2650"/>
                </a:lnTo>
                <a:lnTo>
                  <a:pt x="1471" y="2654"/>
                </a:lnTo>
                <a:lnTo>
                  <a:pt x="1480" y="2661"/>
                </a:lnTo>
                <a:lnTo>
                  <a:pt x="1492" y="2670"/>
                </a:lnTo>
                <a:lnTo>
                  <a:pt x="1505" y="2680"/>
                </a:lnTo>
                <a:lnTo>
                  <a:pt x="1520" y="2690"/>
                </a:lnTo>
                <a:lnTo>
                  <a:pt x="1535" y="2700"/>
                </a:lnTo>
                <a:lnTo>
                  <a:pt x="1552" y="2709"/>
                </a:lnTo>
                <a:lnTo>
                  <a:pt x="1568" y="2717"/>
                </a:lnTo>
                <a:lnTo>
                  <a:pt x="1582" y="2722"/>
                </a:lnTo>
                <a:lnTo>
                  <a:pt x="1595" y="2724"/>
                </a:lnTo>
                <a:lnTo>
                  <a:pt x="1604" y="2717"/>
                </a:lnTo>
                <a:lnTo>
                  <a:pt x="1608" y="2707"/>
                </a:lnTo>
                <a:lnTo>
                  <a:pt x="1608" y="2693"/>
                </a:lnTo>
                <a:lnTo>
                  <a:pt x="1606" y="2677"/>
                </a:lnTo>
                <a:lnTo>
                  <a:pt x="1602" y="2658"/>
                </a:lnTo>
                <a:lnTo>
                  <a:pt x="1595" y="2637"/>
                </a:lnTo>
                <a:lnTo>
                  <a:pt x="1586" y="2616"/>
                </a:lnTo>
                <a:lnTo>
                  <a:pt x="1577" y="2594"/>
                </a:lnTo>
                <a:lnTo>
                  <a:pt x="1566" y="2571"/>
                </a:lnTo>
                <a:lnTo>
                  <a:pt x="1555" y="2548"/>
                </a:lnTo>
                <a:lnTo>
                  <a:pt x="1543" y="2525"/>
                </a:lnTo>
                <a:lnTo>
                  <a:pt x="1531" y="2503"/>
                </a:lnTo>
                <a:lnTo>
                  <a:pt x="1519" y="2482"/>
                </a:lnTo>
                <a:lnTo>
                  <a:pt x="1509" y="2462"/>
                </a:lnTo>
                <a:lnTo>
                  <a:pt x="1499" y="2445"/>
                </a:lnTo>
                <a:lnTo>
                  <a:pt x="1491" y="2429"/>
                </a:lnTo>
                <a:lnTo>
                  <a:pt x="1484" y="2417"/>
                </a:lnTo>
                <a:lnTo>
                  <a:pt x="1480" y="2408"/>
                </a:lnTo>
                <a:lnTo>
                  <a:pt x="1479" y="2402"/>
                </a:lnTo>
                <a:lnTo>
                  <a:pt x="1477" y="2399"/>
                </a:lnTo>
                <a:lnTo>
                  <a:pt x="1473" y="2392"/>
                </a:lnTo>
                <a:lnTo>
                  <a:pt x="1466" y="2380"/>
                </a:lnTo>
                <a:lnTo>
                  <a:pt x="1456" y="2362"/>
                </a:lnTo>
                <a:lnTo>
                  <a:pt x="1444" y="2340"/>
                </a:lnTo>
                <a:lnTo>
                  <a:pt x="1428" y="2312"/>
                </a:lnTo>
                <a:lnTo>
                  <a:pt x="1411" y="2280"/>
                </a:lnTo>
                <a:lnTo>
                  <a:pt x="1392" y="2242"/>
                </a:lnTo>
                <a:lnTo>
                  <a:pt x="1369" y="2200"/>
                </a:lnTo>
                <a:lnTo>
                  <a:pt x="1345" y="2152"/>
                </a:lnTo>
                <a:lnTo>
                  <a:pt x="1319" y="2100"/>
                </a:lnTo>
                <a:lnTo>
                  <a:pt x="1289" y="2042"/>
                </a:lnTo>
                <a:lnTo>
                  <a:pt x="1258" y="1979"/>
                </a:lnTo>
                <a:lnTo>
                  <a:pt x="1226" y="1911"/>
                </a:lnTo>
                <a:lnTo>
                  <a:pt x="1215" y="1880"/>
                </a:lnTo>
                <a:lnTo>
                  <a:pt x="1208" y="1854"/>
                </a:lnTo>
                <a:lnTo>
                  <a:pt x="1202" y="1832"/>
                </a:lnTo>
                <a:lnTo>
                  <a:pt x="1201" y="1812"/>
                </a:lnTo>
                <a:lnTo>
                  <a:pt x="1203" y="1797"/>
                </a:lnTo>
                <a:lnTo>
                  <a:pt x="1207" y="1784"/>
                </a:lnTo>
                <a:lnTo>
                  <a:pt x="1213" y="1775"/>
                </a:lnTo>
                <a:lnTo>
                  <a:pt x="1221" y="1769"/>
                </a:lnTo>
                <a:lnTo>
                  <a:pt x="1230" y="1765"/>
                </a:lnTo>
                <a:lnTo>
                  <a:pt x="1240" y="1764"/>
                </a:lnTo>
                <a:close/>
                <a:moveTo>
                  <a:pt x="350" y="1548"/>
                </a:moveTo>
                <a:lnTo>
                  <a:pt x="1384" y="1548"/>
                </a:lnTo>
                <a:lnTo>
                  <a:pt x="1402" y="1552"/>
                </a:lnTo>
                <a:lnTo>
                  <a:pt x="1418" y="1558"/>
                </a:lnTo>
                <a:lnTo>
                  <a:pt x="1432" y="1569"/>
                </a:lnTo>
                <a:lnTo>
                  <a:pt x="1443" y="1582"/>
                </a:lnTo>
                <a:lnTo>
                  <a:pt x="1449" y="1599"/>
                </a:lnTo>
                <a:lnTo>
                  <a:pt x="1452" y="1617"/>
                </a:lnTo>
                <a:lnTo>
                  <a:pt x="1449" y="1635"/>
                </a:lnTo>
                <a:lnTo>
                  <a:pt x="1443" y="1651"/>
                </a:lnTo>
                <a:lnTo>
                  <a:pt x="1432" y="1665"/>
                </a:lnTo>
                <a:lnTo>
                  <a:pt x="1418" y="1675"/>
                </a:lnTo>
                <a:lnTo>
                  <a:pt x="1402" y="1682"/>
                </a:lnTo>
                <a:lnTo>
                  <a:pt x="1384" y="1684"/>
                </a:lnTo>
                <a:lnTo>
                  <a:pt x="1368" y="1684"/>
                </a:lnTo>
                <a:lnTo>
                  <a:pt x="1345" y="1677"/>
                </a:lnTo>
                <a:lnTo>
                  <a:pt x="1321" y="1674"/>
                </a:lnTo>
                <a:lnTo>
                  <a:pt x="1296" y="1675"/>
                </a:lnTo>
                <a:lnTo>
                  <a:pt x="1272" y="1681"/>
                </a:lnTo>
                <a:lnTo>
                  <a:pt x="1269" y="1682"/>
                </a:lnTo>
                <a:lnTo>
                  <a:pt x="1267" y="1683"/>
                </a:lnTo>
                <a:lnTo>
                  <a:pt x="1265" y="1684"/>
                </a:lnTo>
                <a:lnTo>
                  <a:pt x="350" y="1684"/>
                </a:lnTo>
                <a:lnTo>
                  <a:pt x="332" y="1682"/>
                </a:lnTo>
                <a:lnTo>
                  <a:pt x="316" y="1675"/>
                </a:lnTo>
                <a:lnTo>
                  <a:pt x="302" y="1665"/>
                </a:lnTo>
                <a:lnTo>
                  <a:pt x="292" y="1651"/>
                </a:lnTo>
                <a:lnTo>
                  <a:pt x="285" y="1635"/>
                </a:lnTo>
                <a:lnTo>
                  <a:pt x="283" y="1617"/>
                </a:lnTo>
                <a:lnTo>
                  <a:pt x="285" y="1599"/>
                </a:lnTo>
                <a:lnTo>
                  <a:pt x="292" y="1582"/>
                </a:lnTo>
                <a:lnTo>
                  <a:pt x="302" y="1569"/>
                </a:lnTo>
                <a:lnTo>
                  <a:pt x="316" y="1558"/>
                </a:lnTo>
                <a:lnTo>
                  <a:pt x="332" y="1552"/>
                </a:lnTo>
                <a:lnTo>
                  <a:pt x="350" y="1548"/>
                </a:lnTo>
                <a:close/>
                <a:moveTo>
                  <a:pt x="356" y="1262"/>
                </a:moveTo>
                <a:lnTo>
                  <a:pt x="1391" y="1262"/>
                </a:lnTo>
                <a:lnTo>
                  <a:pt x="1409" y="1264"/>
                </a:lnTo>
                <a:lnTo>
                  <a:pt x="1424" y="1271"/>
                </a:lnTo>
                <a:lnTo>
                  <a:pt x="1439" y="1282"/>
                </a:lnTo>
                <a:lnTo>
                  <a:pt x="1449" y="1296"/>
                </a:lnTo>
                <a:lnTo>
                  <a:pt x="1456" y="1313"/>
                </a:lnTo>
                <a:lnTo>
                  <a:pt x="1458" y="1330"/>
                </a:lnTo>
                <a:lnTo>
                  <a:pt x="1456" y="1349"/>
                </a:lnTo>
                <a:lnTo>
                  <a:pt x="1449" y="1364"/>
                </a:lnTo>
                <a:lnTo>
                  <a:pt x="1439" y="1378"/>
                </a:lnTo>
                <a:lnTo>
                  <a:pt x="1424" y="1389"/>
                </a:lnTo>
                <a:lnTo>
                  <a:pt x="1408" y="1396"/>
                </a:lnTo>
                <a:lnTo>
                  <a:pt x="1391" y="1398"/>
                </a:lnTo>
                <a:lnTo>
                  <a:pt x="356" y="1398"/>
                </a:lnTo>
                <a:lnTo>
                  <a:pt x="339" y="1396"/>
                </a:lnTo>
                <a:lnTo>
                  <a:pt x="323" y="1389"/>
                </a:lnTo>
                <a:lnTo>
                  <a:pt x="310" y="1378"/>
                </a:lnTo>
                <a:lnTo>
                  <a:pt x="298" y="1364"/>
                </a:lnTo>
                <a:lnTo>
                  <a:pt x="291" y="1349"/>
                </a:lnTo>
                <a:lnTo>
                  <a:pt x="289" y="1330"/>
                </a:lnTo>
                <a:lnTo>
                  <a:pt x="291" y="1313"/>
                </a:lnTo>
                <a:lnTo>
                  <a:pt x="298" y="1296"/>
                </a:lnTo>
                <a:lnTo>
                  <a:pt x="310" y="1282"/>
                </a:lnTo>
                <a:lnTo>
                  <a:pt x="323" y="1271"/>
                </a:lnTo>
                <a:lnTo>
                  <a:pt x="339" y="1264"/>
                </a:lnTo>
                <a:lnTo>
                  <a:pt x="356" y="1262"/>
                </a:lnTo>
                <a:close/>
                <a:moveTo>
                  <a:pt x="375" y="627"/>
                </a:moveTo>
                <a:lnTo>
                  <a:pt x="763" y="627"/>
                </a:lnTo>
                <a:lnTo>
                  <a:pt x="763" y="1055"/>
                </a:lnTo>
                <a:lnTo>
                  <a:pt x="375" y="1055"/>
                </a:lnTo>
                <a:lnTo>
                  <a:pt x="375" y="627"/>
                </a:lnTo>
                <a:close/>
                <a:moveTo>
                  <a:pt x="350" y="603"/>
                </a:moveTo>
                <a:lnTo>
                  <a:pt x="350" y="1080"/>
                </a:lnTo>
                <a:lnTo>
                  <a:pt x="788" y="1080"/>
                </a:lnTo>
                <a:lnTo>
                  <a:pt x="788" y="603"/>
                </a:lnTo>
                <a:lnTo>
                  <a:pt x="350" y="603"/>
                </a:lnTo>
                <a:close/>
                <a:moveTo>
                  <a:pt x="350" y="577"/>
                </a:moveTo>
                <a:lnTo>
                  <a:pt x="788" y="577"/>
                </a:lnTo>
                <a:lnTo>
                  <a:pt x="798" y="579"/>
                </a:lnTo>
                <a:lnTo>
                  <a:pt x="805" y="584"/>
                </a:lnTo>
                <a:lnTo>
                  <a:pt x="811" y="592"/>
                </a:lnTo>
                <a:lnTo>
                  <a:pt x="812" y="603"/>
                </a:lnTo>
                <a:lnTo>
                  <a:pt x="812" y="1080"/>
                </a:lnTo>
                <a:lnTo>
                  <a:pt x="811" y="1090"/>
                </a:lnTo>
                <a:lnTo>
                  <a:pt x="805" y="1098"/>
                </a:lnTo>
                <a:lnTo>
                  <a:pt x="798" y="1103"/>
                </a:lnTo>
                <a:lnTo>
                  <a:pt x="788" y="1105"/>
                </a:lnTo>
                <a:lnTo>
                  <a:pt x="788" y="1105"/>
                </a:lnTo>
                <a:lnTo>
                  <a:pt x="350" y="1105"/>
                </a:lnTo>
                <a:lnTo>
                  <a:pt x="340" y="1103"/>
                </a:lnTo>
                <a:lnTo>
                  <a:pt x="332" y="1098"/>
                </a:lnTo>
                <a:lnTo>
                  <a:pt x="327" y="1090"/>
                </a:lnTo>
                <a:lnTo>
                  <a:pt x="325" y="1080"/>
                </a:lnTo>
                <a:lnTo>
                  <a:pt x="325" y="603"/>
                </a:lnTo>
                <a:lnTo>
                  <a:pt x="327" y="592"/>
                </a:lnTo>
                <a:lnTo>
                  <a:pt x="332" y="584"/>
                </a:lnTo>
                <a:lnTo>
                  <a:pt x="340" y="579"/>
                </a:lnTo>
                <a:lnTo>
                  <a:pt x="350" y="577"/>
                </a:lnTo>
                <a:close/>
                <a:moveTo>
                  <a:pt x="569" y="164"/>
                </a:moveTo>
                <a:lnTo>
                  <a:pt x="569" y="230"/>
                </a:lnTo>
                <a:lnTo>
                  <a:pt x="1166" y="230"/>
                </a:lnTo>
                <a:lnTo>
                  <a:pt x="1166" y="164"/>
                </a:lnTo>
                <a:lnTo>
                  <a:pt x="569" y="164"/>
                </a:lnTo>
                <a:close/>
                <a:moveTo>
                  <a:pt x="1364" y="141"/>
                </a:moveTo>
                <a:lnTo>
                  <a:pt x="1346" y="144"/>
                </a:lnTo>
                <a:lnTo>
                  <a:pt x="1331" y="152"/>
                </a:lnTo>
                <a:lnTo>
                  <a:pt x="1319" y="165"/>
                </a:lnTo>
                <a:lnTo>
                  <a:pt x="1310" y="181"/>
                </a:lnTo>
                <a:lnTo>
                  <a:pt x="1307" y="200"/>
                </a:lnTo>
                <a:lnTo>
                  <a:pt x="1310" y="217"/>
                </a:lnTo>
                <a:lnTo>
                  <a:pt x="1319" y="233"/>
                </a:lnTo>
                <a:lnTo>
                  <a:pt x="1331" y="245"/>
                </a:lnTo>
                <a:lnTo>
                  <a:pt x="1346" y="253"/>
                </a:lnTo>
                <a:lnTo>
                  <a:pt x="1364" y="256"/>
                </a:lnTo>
                <a:lnTo>
                  <a:pt x="1383" y="253"/>
                </a:lnTo>
                <a:lnTo>
                  <a:pt x="1398" y="245"/>
                </a:lnTo>
                <a:lnTo>
                  <a:pt x="1410" y="233"/>
                </a:lnTo>
                <a:lnTo>
                  <a:pt x="1418" y="217"/>
                </a:lnTo>
                <a:lnTo>
                  <a:pt x="1421" y="200"/>
                </a:lnTo>
                <a:lnTo>
                  <a:pt x="1418" y="181"/>
                </a:lnTo>
                <a:lnTo>
                  <a:pt x="1410" y="165"/>
                </a:lnTo>
                <a:lnTo>
                  <a:pt x="1398" y="152"/>
                </a:lnTo>
                <a:lnTo>
                  <a:pt x="1383" y="144"/>
                </a:lnTo>
                <a:lnTo>
                  <a:pt x="1364" y="141"/>
                </a:lnTo>
                <a:close/>
                <a:moveTo>
                  <a:pt x="223" y="0"/>
                </a:moveTo>
                <a:lnTo>
                  <a:pt x="1511" y="0"/>
                </a:lnTo>
                <a:lnTo>
                  <a:pt x="1547" y="3"/>
                </a:lnTo>
                <a:lnTo>
                  <a:pt x="1581" y="11"/>
                </a:lnTo>
                <a:lnTo>
                  <a:pt x="1613" y="26"/>
                </a:lnTo>
                <a:lnTo>
                  <a:pt x="1642" y="43"/>
                </a:lnTo>
                <a:lnTo>
                  <a:pt x="1669" y="66"/>
                </a:lnTo>
                <a:lnTo>
                  <a:pt x="1690" y="93"/>
                </a:lnTo>
                <a:lnTo>
                  <a:pt x="1708" y="123"/>
                </a:lnTo>
                <a:lnTo>
                  <a:pt x="1722" y="154"/>
                </a:lnTo>
                <a:lnTo>
                  <a:pt x="1731" y="189"/>
                </a:lnTo>
                <a:lnTo>
                  <a:pt x="1734" y="226"/>
                </a:lnTo>
                <a:lnTo>
                  <a:pt x="1734" y="2103"/>
                </a:lnTo>
                <a:lnTo>
                  <a:pt x="1715" y="2106"/>
                </a:lnTo>
                <a:lnTo>
                  <a:pt x="1698" y="2110"/>
                </a:lnTo>
                <a:lnTo>
                  <a:pt x="1684" y="2114"/>
                </a:lnTo>
                <a:lnTo>
                  <a:pt x="1665" y="2123"/>
                </a:lnTo>
                <a:lnTo>
                  <a:pt x="1647" y="2135"/>
                </a:lnTo>
                <a:lnTo>
                  <a:pt x="1632" y="2104"/>
                </a:lnTo>
                <a:lnTo>
                  <a:pt x="1616" y="2071"/>
                </a:lnTo>
                <a:lnTo>
                  <a:pt x="1599" y="2037"/>
                </a:lnTo>
                <a:lnTo>
                  <a:pt x="1582" y="2004"/>
                </a:lnTo>
                <a:lnTo>
                  <a:pt x="1568" y="1973"/>
                </a:lnTo>
                <a:lnTo>
                  <a:pt x="1567" y="1972"/>
                </a:lnTo>
                <a:lnTo>
                  <a:pt x="1567" y="1971"/>
                </a:lnTo>
                <a:lnTo>
                  <a:pt x="1567" y="1971"/>
                </a:lnTo>
                <a:lnTo>
                  <a:pt x="1567" y="380"/>
                </a:lnTo>
                <a:lnTo>
                  <a:pt x="167" y="380"/>
                </a:lnTo>
                <a:lnTo>
                  <a:pt x="167" y="2510"/>
                </a:lnTo>
                <a:lnTo>
                  <a:pt x="1164" y="2510"/>
                </a:lnTo>
                <a:lnTo>
                  <a:pt x="1159" y="2524"/>
                </a:lnTo>
                <a:lnTo>
                  <a:pt x="1155" y="2539"/>
                </a:lnTo>
                <a:lnTo>
                  <a:pt x="1153" y="2555"/>
                </a:lnTo>
                <a:lnTo>
                  <a:pt x="1153" y="2578"/>
                </a:lnTo>
                <a:lnTo>
                  <a:pt x="1156" y="2602"/>
                </a:lnTo>
                <a:lnTo>
                  <a:pt x="1162" y="2627"/>
                </a:lnTo>
                <a:lnTo>
                  <a:pt x="1171" y="2651"/>
                </a:lnTo>
                <a:lnTo>
                  <a:pt x="1183" y="2675"/>
                </a:lnTo>
                <a:lnTo>
                  <a:pt x="1199" y="2696"/>
                </a:lnTo>
                <a:lnTo>
                  <a:pt x="1218" y="2715"/>
                </a:lnTo>
                <a:lnTo>
                  <a:pt x="1228" y="2728"/>
                </a:lnTo>
                <a:lnTo>
                  <a:pt x="1237" y="2738"/>
                </a:lnTo>
                <a:lnTo>
                  <a:pt x="1242" y="2744"/>
                </a:lnTo>
                <a:lnTo>
                  <a:pt x="1248" y="2751"/>
                </a:lnTo>
                <a:lnTo>
                  <a:pt x="1256" y="2761"/>
                </a:lnTo>
                <a:lnTo>
                  <a:pt x="1266" y="2775"/>
                </a:lnTo>
                <a:lnTo>
                  <a:pt x="1278" y="2791"/>
                </a:lnTo>
                <a:lnTo>
                  <a:pt x="1291" y="2813"/>
                </a:lnTo>
                <a:lnTo>
                  <a:pt x="1306" y="2839"/>
                </a:lnTo>
                <a:lnTo>
                  <a:pt x="1310" y="2848"/>
                </a:lnTo>
                <a:lnTo>
                  <a:pt x="1315" y="2857"/>
                </a:lnTo>
                <a:lnTo>
                  <a:pt x="1324" y="2867"/>
                </a:lnTo>
                <a:lnTo>
                  <a:pt x="1335" y="2880"/>
                </a:lnTo>
                <a:lnTo>
                  <a:pt x="1350" y="2893"/>
                </a:lnTo>
                <a:lnTo>
                  <a:pt x="1369" y="2907"/>
                </a:lnTo>
                <a:lnTo>
                  <a:pt x="1394" y="2923"/>
                </a:lnTo>
                <a:lnTo>
                  <a:pt x="1424" y="2940"/>
                </a:lnTo>
                <a:lnTo>
                  <a:pt x="1461" y="2958"/>
                </a:lnTo>
                <a:lnTo>
                  <a:pt x="1507" y="2990"/>
                </a:lnTo>
                <a:lnTo>
                  <a:pt x="1553" y="3016"/>
                </a:lnTo>
                <a:lnTo>
                  <a:pt x="1595" y="3038"/>
                </a:lnTo>
                <a:lnTo>
                  <a:pt x="1638" y="3056"/>
                </a:lnTo>
                <a:lnTo>
                  <a:pt x="1610" y="3073"/>
                </a:lnTo>
                <a:lnTo>
                  <a:pt x="1578" y="3087"/>
                </a:lnTo>
                <a:lnTo>
                  <a:pt x="1546" y="3095"/>
                </a:lnTo>
                <a:lnTo>
                  <a:pt x="1511" y="3097"/>
                </a:lnTo>
                <a:lnTo>
                  <a:pt x="223" y="3097"/>
                </a:lnTo>
                <a:lnTo>
                  <a:pt x="187" y="3094"/>
                </a:lnTo>
                <a:lnTo>
                  <a:pt x="153" y="3086"/>
                </a:lnTo>
                <a:lnTo>
                  <a:pt x="121" y="3072"/>
                </a:lnTo>
                <a:lnTo>
                  <a:pt x="92" y="3054"/>
                </a:lnTo>
                <a:lnTo>
                  <a:pt x="66" y="3031"/>
                </a:lnTo>
                <a:lnTo>
                  <a:pt x="44" y="3005"/>
                </a:lnTo>
                <a:lnTo>
                  <a:pt x="25" y="2975"/>
                </a:lnTo>
                <a:lnTo>
                  <a:pt x="12" y="2943"/>
                </a:lnTo>
                <a:lnTo>
                  <a:pt x="3" y="2908"/>
                </a:lnTo>
                <a:lnTo>
                  <a:pt x="0" y="2871"/>
                </a:lnTo>
                <a:lnTo>
                  <a:pt x="0" y="226"/>
                </a:lnTo>
                <a:lnTo>
                  <a:pt x="3" y="189"/>
                </a:lnTo>
                <a:lnTo>
                  <a:pt x="12" y="154"/>
                </a:lnTo>
                <a:lnTo>
                  <a:pt x="25" y="123"/>
                </a:lnTo>
                <a:lnTo>
                  <a:pt x="44" y="93"/>
                </a:lnTo>
                <a:lnTo>
                  <a:pt x="66" y="66"/>
                </a:lnTo>
                <a:lnTo>
                  <a:pt x="92" y="43"/>
                </a:lnTo>
                <a:lnTo>
                  <a:pt x="121" y="26"/>
                </a:lnTo>
                <a:lnTo>
                  <a:pt x="153" y="11"/>
                </a:lnTo>
                <a:lnTo>
                  <a:pt x="187" y="3"/>
                </a:lnTo>
                <a:lnTo>
                  <a:pt x="223"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340EE294-2953-48DD-8D48-D8D33D8B3B41}"/>
              </a:ext>
            </a:extLst>
          </p:cNvPr>
          <p:cNvSpPr/>
          <p:nvPr/>
        </p:nvSpPr>
        <p:spPr>
          <a:xfrm>
            <a:off x="296554" y="3926814"/>
            <a:ext cx="7168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a:noFill/>
                </a:ln>
                <a:solidFill>
                  <a:prstClr val="white"/>
                </a:solidFill>
                <a:effectLst/>
                <a:uLnTx/>
                <a:uFillTx/>
                <a:latin typeface="Arial"/>
                <a:ea typeface="+mn-ea"/>
                <a:cs typeface="Arial" panose="020B0604020202020204" pitchFamily="34" charset="0"/>
              </a:rPr>
              <a:t>02</a:t>
            </a: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2B150FE4-7624-4D94-92FE-86BD273BB95A}"/>
              </a:ext>
            </a:extLst>
          </p:cNvPr>
          <p:cNvSpPr/>
          <p:nvPr/>
        </p:nvSpPr>
        <p:spPr>
          <a:xfrm>
            <a:off x="1919692" y="1651947"/>
            <a:ext cx="10259838"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a:ln>
                  <a:noFill/>
                </a:ln>
                <a:solidFill>
                  <a:srgbClr val="009CA7"/>
                </a:solidFill>
                <a:effectLst/>
                <a:uLnTx/>
                <a:uFillTx/>
                <a:latin typeface="Arial"/>
                <a:ea typeface="+mn-ea"/>
                <a:cs typeface="Arial" panose="020B0604020202020204" pitchFamily="34" charset="0"/>
              </a:rPr>
              <a:t>Monitoring and Reporting</a:t>
            </a: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panose="020B0604020202020204" pitchFamily="34" charset="0"/>
              </a:rPr>
              <a:t> – </a:t>
            </a:r>
            <a:r>
              <a:rPr kumimoji="0" lang="en-US" sz="1800" b="0" i="0" u="none" strike="noStrike" kern="1200" cap="none" spc="0" normalizeH="0" baseline="0" noProof="0">
                <a:ln>
                  <a:noFill/>
                </a:ln>
                <a:solidFill>
                  <a:schemeClr val="accent1"/>
                </a:solidFill>
                <a:effectLst/>
                <a:uLnTx/>
                <a:uFillTx/>
                <a:latin typeface="Arial"/>
                <a:ea typeface="+mn-ea"/>
                <a:cs typeface="Arial" panose="020B0604020202020204" pitchFamily="34" charset="0"/>
              </a:rPr>
              <a:t>Contractor to provide regular E&amp;S progress reports and immediate reporting of serious E&amp;S incidents including reporting against E&amp;S KPIs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a:ln>
                  <a:noFill/>
                </a:ln>
                <a:solidFill>
                  <a:srgbClr val="009CA7"/>
                </a:solidFill>
                <a:effectLst/>
                <a:uLnTx/>
                <a:uFillTx/>
                <a:latin typeface="Arial"/>
                <a:ea typeface="+mn-ea"/>
                <a:cs typeface="Arial" panose="020B0604020202020204" pitchFamily="34" charset="0"/>
              </a:rPr>
              <a:t>Review E&amp;S MSIPs </a:t>
            </a: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a:ln>
                  <a:noFill/>
                </a:ln>
                <a:solidFill>
                  <a:schemeClr val="accent1"/>
                </a:solidFill>
                <a:effectLst/>
                <a:uLnTx/>
                <a:uFillTx/>
                <a:latin typeface="Arial"/>
                <a:ea typeface="+mn-ea"/>
                <a:cs typeface="Arial" panose="020B0604020202020204" pitchFamily="34" charset="0"/>
              </a:rPr>
              <a:t>Contractor to review and update E&amp;S MSIPs (known as C-ESMP post contract award) every 6 months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a:ln>
                  <a:noFill/>
                </a:ln>
                <a:solidFill>
                  <a:srgbClr val="009CA7"/>
                </a:solidFill>
                <a:effectLst/>
                <a:uLnTx/>
                <a:uFillTx/>
                <a:latin typeface="Arial"/>
                <a:ea typeface="+mn-ea"/>
                <a:cs typeface="Arial" panose="020B0604020202020204" pitchFamily="34" charset="0"/>
              </a:rPr>
              <a:t>Contract changes </a:t>
            </a: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a:ln>
                  <a:noFill/>
                </a:ln>
                <a:solidFill>
                  <a:schemeClr val="accent1"/>
                </a:solidFill>
                <a:effectLst/>
                <a:uLnTx/>
                <a:uFillTx/>
                <a:latin typeface="Arial"/>
                <a:ea typeface="+mn-ea"/>
                <a:cs typeface="Arial" panose="020B0604020202020204" pitchFamily="34" charset="0"/>
              </a:rPr>
              <a:t>Contractor to detail E&amp;S implications in relation to contract variations</a:t>
            </a:r>
          </a:p>
        </p:txBody>
      </p:sp>
      <p:sp>
        <p:nvSpPr>
          <p:cNvPr id="42" name="Rectangle 41">
            <a:extLst>
              <a:ext uri="{FF2B5EF4-FFF2-40B4-BE49-F238E27FC236}">
                <a16:creationId xmlns:a16="http://schemas.microsoft.com/office/drawing/2014/main" id="{ACD6203A-6485-4D70-B3C8-94C56F4A2377}"/>
              </a:ext>
            </a:extLst>
          </p:cNvPr>
          <p:cNvSpPr/>
          <p:nvPr/>
        </p:nvSpPr>
        <p:spPr>
          <a:xfrm>
            <a:off x="1919692" y="3497766"/>
            <a:ext cx="10259837" cy="175432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a:ln>
                  <a:noFill/>
                </a:ln>
                <a:solidFill>
                  <a:srgbClr val="F78D28"/>
                </a:solidFill>
                <a:effectLst/>
                <a:uLnTx/>
                <a:uFillTx/>
                <a:latin typeface="Arial"/>
                <a:ea typeface="+mn-ea"/>
                <a:cs typeface="Arial" panose="020B0604020202020204" pitchFamily="34" charset="0"/>
              </a:rPr>
              <a:t>Contract remedies </a:t>
            </a: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panose="020B0604020202020204" pitchFamily="34" charset="0"/>
              </a:rPr>
              <a:t>– </a:t>
            </a:r>
            <a:r>
              <a:rPr lang="en-US">
                <a:solidFill>
                  <a:schemeClr val="accent1"/>
                </a:solidFill>
                <a:latin typeface="Arial"/>
                <a:cs typeface="Arial" panose="020B0604020202020204" pitchFamily="34" charset="0"/>
              </a:rPr>
              <a:t>B</a:t>
            </a:r>
            <a:r>
              <a:rPr kumimoji="0" lang="en-US" sz="1800" b="0" i="0" u="none" strike="noStrike" kern="1200" cap="none" spc="0" normalizeH="0" baseline="0" noProof="0">
                <a:ln>
                  <a:noFill/>
                </a:ln>
                <a:solidFill>
                  <a:schemeClr val="accent1"/>
                </a:solidFill>
                <a:effectLst/>
                <a:uLnTx/>
                <a:uFillTx/>
                <a:latin typeface="Arial"/>
                <a:ea typeface="+mn-ea"/>
                <a:cs typeface="Arial" panose="020B0604020202020204" pitchFamily="34" charset="0"/>
              </a:rPr>
              <a:t>orrower can activate remedies for E&amp;S breach, including removal of Personnel from site and withholding payments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a:ln>
                  <a:noFill/>
                </a:ln>
                <a:solidFill>
                  <a:srgbClr val="F78D28"/>
                </a:solidFill>
                <a:effectLst/>
                <a:uLnTx/>
                <a:uFillTx/>
                <a:latin typeface="Arial"/>
                <a:ea typeface="+mn-ea"/>
                <a:cs typeface="Arial" panose="020B0604020202020204" pitchFamily="34" charset="0"/>
              </a:rPr>
              <a:t>E&amp;S Performance Security </a:t>
            </a: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a:ln>
                  <a:noFill/>
                </a:ln>
                <a:solidFill>
                  <a:schemeClr val="accent1"/>
                </a:solidFill>
                <a:effectLst/>
                <a:uLnTx/>
                <a:uFillTx/>
                <a:latin typeface="Arial"/>
                <a:ea typeface="+mn-ea"/>
                <a:cs typeface="Arial" panose="020B0604020202020204" pitchFamily="34" charset="0"/>
              </a:rPr>
              <a:t>this can be called in for E&amp;S breach/s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a:ln>
                  <a:noFill/>
                </a:ln>
                <a:solidFill>
                  <a:srgbClr val="F78D28"/>
                </a:solidFill>
                <a:effectLst/>
                <a:uLnTx/>
                <a:uFillTx/>
                <a:latin typeface="Arial"/>
                <a:ea typeface="+mn-ea"/>
                <a:cs typeface="Arial" panose="020B0604020202020204" pitchFamily="34" charset="0"/>
              </a:rPr>
              <a:t>E&amp;S Provisional Sum </a:t>
            </a:r>
            <a:r>
              <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a:ln>
                  <a:noFill/>
                </a:ln>
                <a:solidFill>
                  <a:schemeClr val="accent1"/>
                </a:solidFill>
                <a:effectLst/>
                <a:uLnTx/>
                <a:uFillTx/>
                <a:latin typeface="Arial"/>
                <a:ea typeface="+mn-ea"/>
                <a:cs typeface="Arial" panose="020B0604020202020204" pitchFamily="34" charset="0"/>
              </a:rPr>
              <a:t>failure to deliver a specified E&amp;S activity can result in no payment of an E&amp;S specified Provisional Sum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a:ea typeface="+mn-ea"/>
              <a:cs typeface="Arial" panose="020B0604020202020204" pitchFamily="34" charset="0"/>
            </a:endParaRPr>
          </a:p>
        </p:txBody>
      </p:sp>
      <p:sp>
        <p:nvSpPr>
          <p:cNvPr id="44" name="Rectangle 43">
            <a:extLst>
              <a:ext uri="{FF2B5EF4-FFF2-40B4-BE49-F238E27FC236}">
                <a16:creationId xmlns:a16="http://schemas.microsoft.com/office/drawing/2014/main" id="{3AB4CB13-5FD8-41A3-8C18-DF305BCCE1AC}"/>
              </a:ext>
            </a:extLst>
          </p:cNvPr>
          <p:cNvSpPr/>
          <p:nvPr/>
        </p:nvSpPr>
        <p:spPr>
          <a:xfrm>
            <a:off x="1919692" y="1064687"/>
            <a:ext cx="6577035"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a:ln>
                  <a:noFill/>
                </a:ln>
                <a:solidFill>
                  <a:srgbClr val="009CA7"/>
                </a:solidFill>
                <a:effectLst/>
                <a:uLnTx/>
                <a:uFillTx/>
                <a:latin typeface="Arial"/>
                <a:ea typeface="+mn-ea"/>
                <a:cs typeface="Arial" panose="020B0604020202020204" pitchFamily="34" charset="0"/>
              </a:rPr>
              <a:t>E&amp;S activity management</a:t>
            </a:r>
          </a:p>
        </p:txBody>
      </p:sp>
      <p:sp>
        <p:nvSpPr>
          <p:cNvPr id="45" name="Rectangle 44">
            <a:extLst>
              <a:ext uri="{FF2B5EF4-FFF2-40B4-BE49-F238E27FC236}">
                <a16:creationId xmlns:a16="http://schemas.microsoft.com/office/drawing/2014/main" id="{0F2AFD6B-EB34-42F4-AE3B-DC38263A1941}"/>
              </a:ext>
            </a:extLst>
          </p:cNvPr>
          <p:cNvSpPr/>
          <p:nvPr/>
        </p:nvSpPr>
        <p:spPr>
          <a:xfrm>
            <a:off x="1919693" y="2996924"/>
            <a:ext cx="46093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a:ln>
                  <a:noFill/>
                </a:ln>
                <a:solidFill>
                  <a:srgbClr val="F78D28"/>
                </a:solidFill>
                <a:effectLst/>
                <a:uLnTx/>
                <a:uFillTx/>
                <a:latin typeface="Arial"/>
                <a:ea typeface="+mn-ea"/>
                <a:cs typeface="Arial" panose="020B0604020202020204" pitchFamily="34" charset="0"/>
              </a:rPr>
              <a:t>E&amp;S breach</a:t>
            </a:r>
          </a:p>
        </p:txBody>
      </p:sp>
      <p:grpSp>
        <p:nvGrpSpPr>
          <p:cNvPr id="47" name="Group 46">
            <a:extLst>
              <a:ext uri="{FF2B5EF4-FFF2-40B4-BE49-F238E27FC236}">
                <a16:creationId xmlns:a16="http://schemas.microsoft.com/office/drawing/2014/main" id="{5FFD9B9E-F446-4E18-BD84-793F09F2D219}"/>
              </a:ext>
            </a:extLst>
          </p:cNvPr>
          <p:cNvGrpSpPr/>
          <p:nvPr/>
        </p:nvGrpSpPr>
        <p:grpSpPr>
          <a:xfrm>
            <a:off x="432004" y="3169688"/>
            <a:ext cx="1471613" cy="1300162"/>
            <a:chOff x="3300412" y="1885950"/>
            <a:chExt cx="1471613" cy="1300162"/>
          </a:xfrm>
          <a:effectLst>
            <a:reflection blurRad="6350" stA="34000" endPos="35000" dir="5400000" sy="-100000" algn="bl" rotWithShape="0"/>
          </a:effectLst>
        </p:grpSpPr>
        <p:sp>
          <p:nvSpPr>
            <p:cNvPr id="48" name="Flowchart: Delay 47">
              <a:extLst>
                <a:ext uri="{FF2B5EF4-FFF2-40B4-BE49-F238E27FC236}">
                  <a16:creationId xmlns:a16="http://schemas.microsoft.com/office/drawing/2014/main" id="{F00691C6-82E0-470E-B882-42352964B613}"/>
                </a:ext>
              </a:extLst>
            </p:cNvPr>
            <p:cNvSpPr/>
            <p:nvPr/>
          </p:nvSpPr>
          <p:spPr>
            <a:xfrm>
              <a:off x="3614737" y="1885950"/>
              <a:ext cx="1157288" cy="1300162"/>
            </a:xfrm>
            <a:prstGeom prst="flowChartDelay">
              <a:avLst/>
            </a:prstGeom>
            <a:solidFill>
              <a:srgbClr val="F78D2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Isosceles Triangle 49">
              <a:extLst>
                <a:ext uri="{FF2B5EF4-FFF2-40B4-BE49-F238E27FC236}">
                  <a16:creationId xmlns:a16="http://schemas.microsoft.com/office/drawing/2014/main" id="{AE084AE8-9E7F-470B-AF2B-FB6BB20D9AE5}"/>
                </a:ext>
              </a:extLst>
            </p:cNvPr>
            <p:cNvSpPr/>
            <p:nvPr/>
          </p:nvSpPr>
          <p:spPr>
            <a:xfrm rot="16200000">
              <a:off x="3236118" y="2378868"/>
              <a:ext cx="442913" cy="314325"/>
            </a:xfrm>
            <a:prstGeom prst="triangle">
              <a:avLst/>
            </a:prstGeom>
            <a:solidFill>
              <a:srgbClr val="F78D2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EB24C505-19F6-4DF4-A92E-BEE3FC591F0A}"/>
              </a:ext>
            </a:extLst>
          </p:cNvPr>
          <p:cNvSpPr txBox="1"/>
          <p:nvPr/>
        </p:nvSpPr>
        <p:spPr>
          <a:xfrm>
            <a:off x="804579" y="3169688"/>
            <a:ext cx="44734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white"/>
                </a:solidFill>
                <a:effectLst/>
                <a:uLnTx/>
                <a:uFillTx/>
                <a:latin typeface="Arial"/>
                <a:ea typeface="+mn-ea"/>
                <a:cs typeface="+mn-cs"/>
                <a:sym typeface="Wingdings 2" panose="05020102010507070707" pitchFamily="18" charset="2"/>
              </a:rPr>
              <a:t></a:t>
            </a:r>
            <a:endParaRPr kumimoji="0" lang="en-US" sz="8000" b="0" i="0" u="none" strike="noStrike" kern="1200" cap="none" spc="0" normalizeH="0" baseline="0" noProof="0">
              <a:ln>
                <a:noFill/>
              </a:ln>
              <a:solidFill>
                <a:prstClr val="white"/>
              </a:solidFill>
              <a:effectLst/>
              <a:uLnTx/>
              <a:uFillTx/>
              <a:latin typeface="Arial"/>
              <a:ea typeface="+mn-ea"/>
              <a:cs typeface="+mn-cs"/>
            </a:endParaRPr>
          </a:p>
        </p:txBody>
      </p:sp>
      <p:sp>
        <p:nvSpPr>
          <p:cNvPr id="23" name="Slide Number Placeholder 4">
            <a:extLst>
              <a:ext uri="{FF2B5EF4-FFF2-40B4-BE49-F238E27FC236}">
                <a16:creationId xmlns:a16="http://schemas.microsoft.com/office/drawing/2014/main" id="{76DF49B3-87AD-4A84-A0AD-458F9BA78ADC}"/>
              </a:ext>
            </a:extLst>
          </p:cNvPr>
          <p:cNvSpPr>
            <a:spLocks noGrp="1"/>
          </p:cNvSpPr>
          <p:nvPr>
            <p:ph type="sldNum" sz="quarter" idx="15"/>
          </p:nvPr>
        </p:nvSpPr>
        <p:spPr>
          <a:xfrm>
            <a:off x="11421980" y="6482323"/>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100</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grpSp>
        <p:nvGrpSpPr>
          <p:cNvPr id="24" name="Group 23">
            <a:extLst>
              <a:ext uri="{FF2B5EF4-FFF2-40B4-BE49-F238E27FC236}">
                <a16:creationId xmlns:a16="http://schemas.microsoft.com/office/drawing/2014/main" id="{6CA3DDA8-C011-43E6-A6F2-8D8E02D8F979}"/>
              </a:ext>
            </a:extLst>
          </p:cNvPr>
          <p:cNvGrpSpPr/>
          <p:nvPr/>
        </p:nvGrpSpPr>
        <p:grpSpPr>
          <a:xfrm>
            <a:off x="432004" y="1321817"/>
            <a:ext cx="1471613" cy="1300162"/>
            <a:chOff x="3300412" y="1885950"/>
            <a:chExt cx="1471613" cy="1300162"/>
          </a:xfrm>
          <a:effectLst>
            <a:reflection blurRad="6350" stA="34000" endPos="35000" dir="5400000" sy="-100000" algn="bl" rotWithShape="0"/>
          </a:effectLst>
        </p:grpSpPr>
        <p:sp>
          <p:nvSpPr>
            <p:cNvPr id="25" name="Flowchart: Delay 24">
              <a:extLst>
                <a:ext uri="{FF2B5EF4-FFF2-40B4-BE49-F238E27FC236}">
                  <a16:creationId xmlns:a16="http://schemas.microsoft.com/office/drawing/2014/main" id="{5C16BAD8-CFBE-470D-87E2-4BE56FEE8560}"/>
                </a:ext>
              </a:extLst>
            </p:cNvPr>
            <p:cNvSpPr/>
            <p:nvPr/>
          </p:nvSpPr>
          <p:spPr>
            <a:xfrm>
              <a:off x="3614737" y="1885950"/>
              <a:ext cx="1157288" cy="1300162"/>
            </a:xfrm>
            <a:prstGeom prst="flowChartDelay">
              <a:avLst/>
            </a:prstGeom>
            <a:solidFill>
              <a:srgbClr val="009C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Isosceles Triangle 26">
              <a:extLst>
                <a:ext uri="{FF2B5EF4-FFF2-40B4-BE49-F238E27FC236}">
                  <a16:creationId xmlns:a16="http://schemas.microsoft.com/office/drawing/2014/main" id="{075D290F-C285-416B-8287-C182AFCCAAF5}"/>
                </a:ext>
              </a:extLst>
            </p:cNvPr>
            <p:cNvSpPr/>
            <p:nvPr/>
          </p:nvSpPr>
          <p:spPr>
            <a:xfrm rot="16200000">
              <a:off x="3236118" y="2378868"/>
              <a:ext cx="442913" cy="314325"/>
            </a:xfrm>
            <a:prstGeom prst="triangle">
              <a:avLst/>
            </a:prstGeom>
            <a:solidFill>
              <a:srgbClr val="009C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61" name="Graphic 60" descr="Magnifying glass">
            <a:extLst>
              <a:ext uri="{FF2B5EF4-FFF2-40B4-BE49-F238E27FC236}">
                <a16:creationId xmlns:a16="http://schemas.microsoft.com/office/drawing/2014/main" id="{937D7E44-1632-4441-B75E-F62AD828193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441" y="1613288"/>
            <a:ext cx="731520" cy="731520"/>
          </a:xfrm>
          <a:prstGeom prst="rect">
            <a:avLst/>
          </a:prstGeom>
        </p:spPr>
      </p:pic>
      <p:sp>
        <p:nvSpPr>
          <p:cNvPr id="21" name="Rectangle: Rounded Corners 20">
            <a:extLst>
              <a:ext uri="{FF2B5EF4-FFF2-40B4-BE49-F238E27FC236}">
                <a16:creationId xmlns:a16="http://schemas.microsoft.com/office/drawing/2014/main" id="{F1DE4F27-2119-4F19-A71F-716DE560137E}"/>
              </a:ext>
            </a:extLst>
          </p:cNvPr>
          <p:cNvSpPr/>
          <p:nvPr/>
        </p:nvSpPr>
        <p:spPr>
          <a:xfrm>
            <a:off x="1860271" y="5216089"/>
            <a:ext cx="4129777" cy="1164712"/>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a:solidFill>
                  <a:schemeClr val="bg1"/>
                </a:solidFill>
              </a:rPr>
              <a:t>If project includes solar and/or high-risk SEA/SH, additional requirements apply</a:t>
            </a:r>
          </a:p>
        </p:txBody>
      </p:sp>
      <p:pic>
        <p:nvPicPr>
          <p:cNvPr id="26" name="Picture 25">
            <a:extLst>
              <a:ext uri="{FF2B5EF4-FFF2-40B4-BE49-F238E27FC236}">
                <a16:creationId xmlns:a16="http://schemas.microsoft.com/office/drawing/2014/main" id="{2AABB2CB-7A07-421E-8DB1-75F61888B13A}"/>
              </a:ext>
            </a:extLst>
          </p:cNvPr>
          <p:cNvPicPr>
            <a:picLocks noChangeAspect="1"/>
          </p:cNvPicPr>
          <p:nvPr/>
        </p:nvPicPr>
        <p:blipFill>
          <a:blip r:embed="rId5"/>
          <a:stretch>
            <a:fillRect/>
          </a:stretch>
        </p:blipFill>
        <p:spPr>
          <a:xfrm>
            <a:off x="675807" y="5216089"/>
            <a:ext cx="1157288" cy="1274826"/>
          </a:xfrm>
          <a:prstGeom prst="rect">
            <a:avLst/>
          </a:prstGeom>
        </p:spPr>
      </p:pic>
      <p:grpSp>
        <p:nvGrpSpPr>
          <p:cNvPr id="29" name="Group 28">
            <a:extLst>
              <a:ext uri="{FF2B5EF4-FFF2-40B4-BE49-F238E27FC236}">
                <a16:creationId xmlns:a16="http://schemas.microsoft.com/office/drawing/2014/main" id="{23041FAB-9E92-446E-863C-9B12B2641A7F}"/>
              </a:ext>
            </a:extLst>
          </p:cNvPr>
          <p:cNvGrpSpPr/>
          <p:nvPr/>
        </p:nvGrpSpPr>
        <p:grpSpPr>
          <a:xfrm>
            <a:off x="6150379" y="5216089"/>
            <a:ext cx="5550117" cy="1116068"/>
            <a:chOff x="478159" y="2125311"/>
            <a:chExt cx="5976346" cy="1116068"/>
          </a:xfrm>
        </p:grpSpPr>
        <p:sp>
          <p:nvSpPr>
            <p:cNvPr id="31" name="Rectangle 30">
              <a:extLst>
                <a:ext uri="{FF2B5EF4-FFF2-40B4-BE49-F238E27FC236}">
                  <a16:creationId xmlns:a16="http://schemas.microsoft.com/office/drawing/2014/main" id="{0DBE7DD1-F313-4573-B949-7019F8AB428B}"/>
                </a:ext>
              </a:extLst>
            </p:cNvPr>
            <p:cNvSpPr/>
            <p:nvPr/>
          </p:nvSpPr>
          <p:spPr>
            <a:xfrm>
              <a:off x="1851492" y="2228126"/>
              <a:ext cx="4603013" cy="923330"/>
            </a:xfrm>
            <a:prstGeom prst="rect">
              <a:avLst/>
            </a:prstGeom>
          </p:spPr>
          <p:txBody>
            <a:bodyPr wrap="square">
              <a:spAutoFit/>
            </a:bodyPr>
            <a:lstStyle/>
            <a:p>
              <a:pPr>
                <a:spcAft>
                  <a:spcPts val="600"/>
                </a:spcAft>
              </a:pPr>
              <a:r>
                <a:rPr lang="en-US">
                  <a:solidFill>
                    <a:schemeClr val="accent1"/>
                  </a:solidFill>
                </a:rPr>
                <a:t>The E&amp;S requirements can be different depending on what is being procured e.g. services, goods or consultants</a:t>
              </a:r>
            </a:p>
          </p:txBody>
        </p:sp>
        <p:pic>
          <p:nvPicPr>
            <p:cNvPr id="32" name="Picture 31">
              <a:extLst>
                <a:ext uri="{FF2B5EF4-FFF2-40B4-BE49-F238E27FC236}">
                  <a16:creationId xmlns:a16="http://schemas.microsoft.com/office/drawing/2014/main" id="{0BBD6799-174D-453D-9380-277B5342F4CE}"/>
                </a:ext>
              </a:extLst>
            </p:cNvPr>
            <p:cNvPicPr>
              <a:picLocks noChangeAspect="1"/>
            </p:cNvPicPr>
            <p:nvPr/>
          </p:nvPicPr>
          <p:blipFill>
            <a:blip r:embed="rId6"/>
            <a:stretch>
              <a:fillRect/>
            </a:stretch>
          </p:blipFill>
          <p:spPr>
            <a:xfrm>
              <a:off x="628062" y="2191685"/>
              <a:ext cx="907130" cy="1001050"/>
            </a:xfrm>
            <a:prstGeom prst="rect">
              <a:avLst/>
            </a:prstGeom>
          </p:spPr>
        </p:pic>
        <p:sp>
          <p:nvSpPr>
            <p:cNvPr id="33" name="Rectangle 32">
              <a:extLst>
                <a:ext uri="{FF2B5EF4-FFF2-40B4-BE49-F238E27FC236}">
                  <a16:creationId xmlns:a16="http://schemas.microsoft.com/office/drawing/2014/main" id="{ED5C19E4-45D8-4FC5-9CD2-C58ACCCF039F}"/>
                </a:ext>
              </a:extLst>
            </p:cNvPr>
            <p:cNvSpPr/>
            <p:nvPr/>
          </p:nvSpPr>
          <p:spPr>
            <a:xfrm>
              <a:off x="742150" y="2834079"/>
              <a:ext cx="1109343" cy="369332"/>
            </a:xfrm>
            <a:prstGeom prst="rect">
              <a:avLst/>
            </a:prstGeom>
          </p:spPr>
          <p:txBody>
            <a:bodyPr wrap="none">
              <a:spAutoFit/>
            </a:bodyPr>
            <a:lstStyle/>
            <a:p>
              <a:r>
                <a:rPr lang="en-US">
                  <a:solidFill>
                    <a:srgbClr val="FF0000"/>
                  </a:solidFill>
                  <a:latin typeface="Sabon RomanSC" panose="02020500000000000000" pitchFamily="18" charset="0"/>
                </a:rPr>
                <a:t>warning</a:t>
              </a:r>
            </a:p>
          </p:txBody>
        </p:sp>
        <p:sp>
          <p:nvSpPr>
            <p:cNvPr id="35" name="Rectangle 34">
              <a:extLst>
                <a:ext uri="{FF2B5EF4-FFF2-40B4-BE49-F238E27FC236}">
                  <a16:creationId xmlns:a16="http://schemas.microsoft.com/office/drawing/2014/main" id="{E695EC34-9CA9-41BF-B2A8-4D98FBFBF6F1}"/>
                </a:ext>
              </a:extLst>
            </p:cNvPr>
            <p:cNvSpPr/>
            <p:nvPr/>
          </p:nvSpPr>
          <p:spPr>
            <a:xfrm>
              <a:off x="478159" y="2125311"/>
              <a:ext cx="5976346" cy="1116068"/>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61166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5">
            <a:extLst>
              <a:ext uri="{FF2B5EF4-FFF2-40B4-BE49-F238E27FC236}">
                <a16:creationId xmlns:a16="http://schemas.microsoft.com/office/drawing/2014/main" id="{16E22B64-1A53-4296-8B8E-B4ECF48A8396}"/>
              </a:ext>
            </a:extLst>
          </p:cNvPr>
          <p:cNvSpPr>
            <a:spLocks noGrp="1"/>
          </p:cNvSpPr>
          <p:nvPr>
            <p:ph type="title"/>
          </p:nvPr>
        </p:nvSpPr>
        <p:spPr>
          <a:xfrm>
            <a:off x="1919692" y="349980"/>
            <a:ext cx="8461375" cy="6878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17980" numCol="1" anchor="ctr" anchorCtr="0" compatLnSpc="1">
            <a:prstTxWarp prst="textNoShape">
              <a:avLst/>
            </a:prstTxWarp>
            <a:normAutofit/>
          </a:bodyPr>
          <a:lstStyle/>
          <a:p>
            <a:pPr defTabSz="342545"/>
            <a:r>
              <a:rPr lang="en-US" sz="3200" b="1" kern="1200">
                <a:solidFill>
                  <a:schemeClr val="bg1"/>
                </a:solidFill>
                <a:latin typeface="Arial"/>
                <a:ea typeface="+mj-ea"/>
                <a:cs typeface="Arial"/>
              </a:rPr>
              <a:t>APPROACH - OVERVIEW</a:t>
            </a:r>
          </a:p>
        </p:txBody>
      </p:sp>
      <p:sp>
        <p:nvSpPr>
          <p:cNvPr id="22" name="Rectangle 21">
            <a:extLst>
              <a:ext uri="{FF2B5EF4-FFF2-40B4-BE49-F238E27FC236}">
                <a16:creationId xmlns:a16="http://schemas.microsoft.com/office/drawing/2014/main" id="{1C06DA5F-1F1E-4B8B-BCA1-849762668AB3}"/>
              </a:ext>
            </a:extLst>
          </p:cNvPr>
          <p:cNvSpPr/>
          <p:nvPr/>
        </p:nvSpPr>
        <p:spPr>
          <a:xfrm>
            <a:off x="-12470" y="-1160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Aft>
                <a:spcPct val="0"/>
              </a:spcAft>
            </a:pPr>
            <a:r>
              <a:rPr lang="en-US" sz="4000">
                <a:solidFill>
                  <a:prstClr val="white"/>
                </a:solidFill>
              </a:rPr>
              <a:t>Integrating E&amp;S into National procurement</a:t>
            </a:r>
          </a:p>
        </p:txBody>
      </p:sp>
      <p:sp>
        <p:nvSpPr>
          <p:cNvPr id="23" name="Slide Number Placeholder 4">
            <a:extLst>
              <a:ext uri="{FF2B5EF4-FFF2-40B4-BE49-F238E27FC236}">
                <a16:creationId xmlns:a16="http://schemas.microsoft.com/office/drawing/2014/main" id="{76DF49B3-87AD-4A84-A0AD-458F9BA78ADC}"/>
              </a:ext>
            </a:extLst>
          </p:cNvPr>
          <p:cNvSpPr>
            <a:spLocks noGrp="1"/>
          </p:cNvSpPr>
          <p:nvPr>
            <p:ph type="sldNum" sz="quarter" idx="15"/>
          </p:nvPr>
        </p:nvSpPr>
        <p:spPr>
          <a:xfrm>
            <a:off x="11421980" y="6482323"/>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101</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12" name="Text Placeholder 2">
            <a:extLst>
              <a:ext uri="{FF2B5EF4-FFF2-40B4-BE49-F238E27FC236}">
                <a16:creationId xmlns:a16="http://schemas.microsoft.com/office/drawing/2014/main" id="{9D5E4583-E510-0A28-DDEF-CE49928807FB}"/>
              </a:ext>
            </a:extLst>
          </p:cNvPr>
          <p:cNvSpPr>
            <a:spLocks noGrp="1"/>
          </p:cNvSpPr>
          <p:nvPr>
            <p:ph type="body" sz="quarter" idx="13"/>
          </p:nvPr>
        </p:nvSpPr>
        <p:spPr>
          <a:xfrm>
            <a:off x="175438" y="1329230"/>
            <a:ext cx="11841124" cy="4199539"/>
          </a:xfrm>
        </p:spPr>
        <p:txBody>
          <a:bodyPr vert="horz" lIns="0" tIns="0" rIns="0" bIns="0" rtlCol="0" anchor="t">
            <a:noAutofit/>
          </a:bodyPr>
          <a:lstStyle/>
          <a:p>
            <a:pPr marL="342900" indent="-342900">
              <a:spcBef>
                <a:spcPts val="800"/>
              </a:spcBef>
              <a:buClr>
                <a:srgbClr val="F78D28"/>
              </a:buClr>
              <a:buFont typeface="Arial" panose="020B0604020202020204" pitchFamily="34" charset="0"/>
              <a:buChar char="•"/>
            </a:pPr>
            <a:r>
              <a:rPr lang="en-US" sz="2400" dirty="0">
                <a:effectLst/>
                <a:latin typeface="+mj-lt"/>
                <a:ea typeface="Calibri" panose="020F0502020204030204" pitchFamily="34" charset="0"/>
                <a:cs typeface="Arial" panose="020B0604020202020204" pitchFamily="34" charset="0"/>
              </a:rPr>
              <a:t>Procurement Regulations (5.4(d)) require that National </a:t>
            </a:r>
            <a:r>
              <a:rPr lang="en-US" sz="2400" i="1" dirty="0">
                <a:effectLst/>
                <a:latin typeface="+mj-lt"/>
                <a:ea typeface="Calibri" panose="020F0502020204030204" pitchFamily="34" charset="0"/>
                <a:cs typeface="Arial" panose="020B0604020202020204" pitchFamily="34" charset="0"/>
              </a:rPr>
              <a:t>“Procurement Documents include sufficient provisions, as agreed with the Bank, to adequately mitigate against environmental and social (including SEA/SH), risks and impacts”</a:t>
            </a:r>
          </a:p>
          <a:p>
            <a:pPr marL="342900" indent="-342900">
              <a:spcBef>
                <a:spcPts val="800"/>
              </a:spcBef>
              <a:buClr>
                <a:srgbClr val="F78D28"/>
              </a:buClr>
              <a:buFont typeface="Arial" panose="020B0604020202020204" pitchFamily="34" charset="0"/>
              <a:buChar char="•"/>
            </a:pPr>
            <a:r>
              <a:rPr lang="en-US" sz="2400" dirty="0">
                <a:latin typeface="+mj-lt"/>
                <a:ea typeface="Calibri" panose="020F0502020204030204" pitchFamily="34" charset="0"/>
                <a:cs typeface="Arial" panose="020B0604020202020204" pitchFamily="34" charset="0"/>
              </a:rPr>
              <a:t>National documents </a:t>
            </a:r>
            <a:r>
              <a:rPr lang="en-US" sz="2400" dirty="0">
                <a:effectLst/>
                <a:latin typeface="+mj-lt"/>
                <a:ea typeface="Calibri" panose="020F0502020204030204" pitchFamily="34" charset="0"/>
                <a:cs typeface="Arial" panose="020B0604020202020204" pitchFamily="34" charset="0"/>
              </a:rPr>
              <a:t>are unlikely to reflect the ESF</a:t>
            </a:r>
            <a:r>
              <a:rPr lang="en-US" sz="2400" dirty="0">
                <a:latin typeface="+mj-lt"/>
                <a:ea typeface="Calibri" panose="020F0502020204030204" pitchFamily="34" charset="0"/>
                <a:cs typeface="Arial" panose="020B0604020202020204" pitchFamily="34" charset="0"/>
              </a:rPr>
              <a:t> or include relevant </a:t>
            </a:r>
            <a:r>
              <a:rPr lang="en-US" sz="2400" dirty="0">
                <a:effectLst/>
                <a:latin typeface="+mj-lt"/>
                <a:ea typeface="Calibri" panose="020F0502020204030204" pitchFamily="34" charset="0"/>
                <a:cs typeface="Arial" panose="020B0604020202020204" pitchFamily="34" charset="0"/>
              </a:rPr>
              <a:t>national legal requirements (this is a worry for E&amp;S Specialists)</a:t>
            </a:r>
            <a:endParaRPr lang="en-US" sz="2400" dirty="0">
              <a:latin typeface="+mj-lt"/>
              <a:ea typeface="Calibri" panose="020F0502020204030204" pitchFamily="34" charset="0"/>
              <a:cs typeface="Arial" panose="020B0604020202020204" pitchFamily="34" charset="0"/>
            </a:endParaRPr>
          </a:p>
          <a:p>
            <a:pPr marL="342900" indent="-342900">
              <a:spcBef>
                <a:spcPts val="800"/>
              </a:spcBef>
              <a:buClr>
                <a:srgbClr val="F78D28"/>
              </a:buClr>
              <a:buFont typeface="Arial" panose="020B0604020202020204" pitchFamily="34" charset="0"/>
              <a:buChar char="•"/>
            </a:pPr>
            <a:r>
              <a:rPr lang="en-US" sz="2400" dirty="0">
                <a:latin typeface="+mj-lt"/>
                <a:ea typeface="Calibri" panose="020F0502020204030204" pitchFamily="34" charset="0"/>
                <a:cs typeface="Arial" panose="020B0604020202020204" pitchFamily="34" charset="0"/>
              </a:rPr>
              <a:t>I</a:t>
            </a:r>
            <a:r>
              <a:rPr lang="en-US" sz="2400" dirty="0">
                <a:effectLst/>
                <a:latin typeface="+mj-lt"/>
                <a:ea typeface="Calibri" panose="020F0502020204030204" pitchFamily="34" charset="0"/>
                <a:cs typeface="Arial" panose="020B0604020202020204" pitchFamily="34" charset="0"/>
              </a:rPr>
              <a:t>nfluence the Borrower to include appropriate E&amp;S clauses in national procurement:</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effectLst/>
                <a:latin typeface="+mj-lt"/>
                <a:ea typeface="Calibri" panose="020F0502020204030204" pitchFamily="34" charset="0"/>
                <a:cs typeface="Arial" panose="020B0604020202020204" pitchFamily="34" charset="0"/>
              </a:rPr>
              <a:t>Discuss with the Borrower the key risks that would be more effectively managed if appropriate E&amp;S clause(s) are included in the national procurement contracts</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effectLst/>
                <a:latin typeface="+mj-lt"/>
                <a:ea typeface="Calibri" panose="020F0502020204030204" pitchFamily="34" charset="0"/>
                <a:cs typeface="Arial" panose="020B0604020202020204" pitchFamily="34" charset="0"/>
              </a:rPr>
              <a:t>Advise Borrowers to identify applicable national laws and regulations that may be reinforced in contracts to address specific risks </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effectLst/>
                <a:latin typeface="+mj-lt"/>
                <a:ea typeface="Calibri" panose="020F0502020204030204" pitchFamily="34" charset="0"/>
                <a:cs typeface="Arial" panose="020B0604020202020204" pitchFamily="34" charset="0"/>
              </a:rPr>
              <a:t>Share with Borrowers how the risk in question is addressed in SPDs as an example</a:t>
            </a:r>
          </a:p>
          <a:p>
            <a:pPr marL="342900" lvl="1" indent="-342900">
              <a:spcBef>
                <a:spcPts val="800"/>
              </a:spcBef>
              <a:buClr>
                <a:srgbClr val="F78D28"/>
              </a:buClr>
              <a:buFont typeface="Arial" panose="020B0604020202020204" pitchFamily="34" charset="0"/>
              <a:buChar char="•"/>
              <a:tabLst>
                <a:tab pos="8402638" algn="r"/>
              </a:tabLst>
            </a:pPr>
            <a:r>
              <a:rPr lang="en-US" sz="2400" dirty="0">
                <a:solidFill>
                  <a:schemeClr val="accent1"/>
                </a:solidFill>
                <a:latin typeface="+mj-lt"/>
                <a:cs typeface="Arial" panose="020B0604020202020204" pitchFamily="34" charset="0"/>
              </a:rPr>
              <a:t>Note: OPCS developing model example clauses to give a base for Borrowers when drafting additional clauses to address ESF matters</a:t>
            </a:r>
          </a:p>
        </p:txBody>
      </p:sp>
    </p:spTree>
    <p:extLst>
      <p:ext uri="{BB962C8B-B14F-4D97-AF65-F5344CB8AC3E}">
        <p14:creationId xmlns:p14="http://schemas.microsoft.com/office/powerpoint/2010/main" val="12121882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5">
            <a:extLst>
              <a:ext uri="{FF2B5EF4-FFF2-40B4-BE49-F238E27FC236}">
                <a16:creationId xmlns:a16="http://schemas.microsoft.com/office/drawing/2014/main" id="{16E22B64-1A53-4296-8B8E-B4ECF48A8396}"/>
              </a:ext>
            </a:extLst>
          </p:cNvPr>
          <p:cNvSpPr>
            <a:spLocks noGrp="1"/>
          </p:cNvSpPr>
          <p:nvPr>
            <p:ph type="title"/>
          </p:nvPr>
        </p:nvSpPr>
        <p:spPr>
          <a:xfrm>
            <a:off x="1919692" y="349980"/>
            <a:ext cx="8461375" cy="6878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17980" numCol="1" anchor="ctr" anchorCtr="0" compatLnSpc="1">
            <a:prstTxWarp prst="textNoShape">
              <a:avLst/>
            </a:prstTxWarp>
            <a:normAutofit/>
          </a:bodyPr>
          <a:lstStyle/>
          <a:p>
            <a:pPr defTabSz="342545"/>
            <a:r>
              <a:rPr lang="en-US" sz="3200" b="1" kern="1200">
                <a:solidFill>
                  <a:schemeClr val="bg1"/>
                </a:solidFill>
                <a:latin typeface="Arial"/>
                <a:ea typeface="+mj-ea"/>
                <a:cs typeface="Arial"/>
              </a:rPr>
              <a:t>APPROACH - OVERVIEW</a:t>
            </a:r>
          </a:p>
        </p:txBody>
      </p:sp>
      <p:sp>
        <p:nvSpPr>
          <p:cNvPr id="22" name="Rectangle 21">
            <a:extLst>
              <a:ext uri="{FF2B5EF4-FFF2-40B4-BE49-F238E27FC236}">
                <a16:creationId xmlns:a16="http://schemas.microsoft.com/office/drawing/2014/main" id="{1C06DA5F-1F1E-4B8B-BCA1-849762668AB3}"/>
              </a:ext>
            </a:extLst>
          </p:cNvPr>
          <p:cNvSpPr/>
          <p:nvPr/>
        </p:nvSpPr>
        <p:spPr>
          <a:xfrm>
            <a:off x="-12470" y="-1160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Aft>
                <a:spcPct val="0"/>
              </a:spcAft>
            </a:pPr>
            <a:r>
              <a:rPr lang="en-US" sz="4000">
                <a:solidFill>
                  <a:prstClr val="white"/>
                </a:solidFill>
              </a:rPr>
              <a:t>Drafting sustainability-focused specifications</a:t>
            </a:r>
          </a:p>
        </p:txBody>
      </p:sp>
      <p:sp>
        <p:nvSpPr>
          <p:cNvPr id="23" name="Slide Number Placeholder 4">
            <a:extLst>
              <a:ext uri="{FF2B5EF4-FFF2-40B4-BE49-F238E27FC236}">
                <a16:creationId xmlns:a16="http://schemas.microsoft.com/office/drawing/2014/main" id="{76DF49B3-87AD-4A84-A0AD-458F9BA78ADC}"/>
              </a:ext>
            </a:extLst>
          </p:cNvPr>
          <p:cNvSpPr>
            <a:spLocks noGrp="1"/>
          </p:cNvSpPr>
          <p:nvPr>
            <p:ph type="sldNum" sz="quarter" idx="15"/>
          </p:nvPr>
        </p:nvSpPr>
        <p:spPr>
          <a:xfrm>
            <a:off x="11421980" y="6482323"/>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102</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12" name="Text Placeholder 2">
            <a:extLst>
              <a:ext uri="{FF2B5EF4-FFF2-40B4-BE49-F238E27FC236}">
                <a16:creationId xmlns:a16="http://schemas.microsoft.com/office/drawing/2014/main" id="{9D5E4583-E510-0A28-DDEF-CE49928807FB}"/>
              </a:ext>
            </a:extLst>
          </p:cNvPr>
          <p:cNvSpPr>
            <a:spLocks noGrp="1"/>
          </p:cNvSpPr>
          <p:nvPr>
            <p:ph type="body" sz="quarter" idx="13"/>
          </p:nvPr>
        </p:nvSpPr>
        <p:spPr>
          <a:xfrm>
            <a:off x="162968" y="1191726"/>
            <a:ext cx="11841124" cy="2561734"/>
          </a:xfrm>
        </p:spPr>
        <p:txBody>
          <a:bodyPr vert="horz" lIns="0" tIns="0" rIns="0" bIns="0" rtlCol="0" anchor="t">
            <a:noAutofit/>
          </a:bodyPr>
          <a:lstStyle/>
          <a:p>
            <a:pPr marL="342900" indent="-342900">
              <a:spcBef>
                <a:spcPts val="800"/>
              </a:spcBef>
              <a:buClr>
                <a:srgbClr val="F78D28"/>
              </a:buClr>
              <a:buFont typeface="Arial" panose="020B0604020202020204" pitchFamily="34" charset="0"/>
              <a:buChar char="•"/>
            </a:pPr>
            <a:r>
              <a:rPr lang="en-US" sz="2400">
                <a:effectLst/>
                <a:latin typeface="+mj-lt"/>
                <a:ea typeface="Calibri" panose="020F0502020204030204" pitchFamily="34" charset="0"/>
                <a:cs typeface="Arial" panose="020B0604020202020204" pitchFamily="34" charset="0"/>
              </a:rPr>
              <a:t>Engage as early as possible with key stakeholders for input (e.g. E&amp;S Specialists) to support development, particularly where requirements are focused on mitigating identified E&amp;S risks</a:t>
            </a:r>
          </a:p>
          <a:p>
            <a:pPr marL="342900" indent="-342900">
              <a:spcBef>
                <a:spcPts val="800"/>
              </a:spcBef>
              <a:buClr>
                <a:srgbClr val="F78D28"/>
              </a:buClr>
              <a:buFont typeface="Arial" panose="020B0604020202020204" pitchFamily="34" charset="0"/>
              <a:buChar char="•"/>
            </a:pPr>
            <a:r>
              <a:rPr lang="en-US" sz="2400">
                <a:latin typeface="+mj-lt"/>
                <a:cs typeface="Arial" panose="020B0604020202020204" pitchFamily="34" charset="0"/>
              </a:rPr>
              <a:t>Which Borrower’s requirements are ‘must haves’ versus ‘nice to haves’?</a:t>
            </a:r>
          </a:p>
          <a:p>
            <a:pPr marL="342900" indent="-342900">
              <a:spcBef>
                <a:spcPts val="800"/>
              </a:spcBef>
              <a:buClr>
                <a:srgbClr val="F78D28"/>
              </a:buClr>
              <a:buFont typeface="Arial" panose="020B0604020202020204" pitchFamily="34" charset="0"/>
              <a:buChar char="•"/>
            </a:pPr>
            <a:r>
              <a:rPr lang="en-US" sz="2400">
                <a:latin typeface="+mj-lt"/>
                <a:cs typeface="Arial" panose="020B0604020202020204" pitchFamily="34" charset="0"/>
              </a:rPr>
              <a:t>Ensure the specification is as enforceable and measurable as possible</a:t>
            </a:r>
          </a:p>
          <a:p>
            <a:pPr marL="342900" indent="-342900">
              <a:spcBef>
                <a:spcPts val="800"/>
              </a:spcBef>
              <a:buClr>
                <a:srgbClr val="F78D28"/>
              </a:buClr>
              <a:buFont typeface="Arial" panose="020B0604020202020204" pitchFamily="34" charset="0"/>
              <a:buChar char="•"/>
            </a:pPr>
            <a:r>
              <a:rPr lang="en-US" sz="2400">
                <a:latin typeface="+mj-lt"/>
                <a:cs typeface="Arial" panose="020B0604020202020204" pitchFamily="34" charset="0"/>
              </a:rPr>
              <a:t>Does what Borrower ask for makes sense, is realistic, attainable and can be verified</a:t>
            </a:r>
          </a:p>
          <a:p>
            <a:pPr marL="342900" indent="-342900">
              <a:spcBef>
                <a:spcPts val="800"/>
              </a:spcBef>
              <a:buClr>
                <a:srgbClr val="F78D28"/>
              </a:buClr>
              <a:buFont typeface="Arial" panose="020B0604020202020204" pitchFamily="34" charset="0"/>
              <a:buChar char="•"/>
            </a:pPr>
            <a:endParaRPr lang="en-US" sz="2400">
              <a:latin typeface="+mj-lt"/>
              <a:cs typeface="Arial" panose="020B0604020202020204" pitchFamily="34" charset="0"/>
            </a:endParaRPr>
          </a:p>
        </p:txBody>
      </p:sp>
      <p:graphicFrame>
        <p:nvGraphicFramePr>
          <p:cNvPr id="21" name="Table 23">
            <a:extLst>
              <a:ext uri="{FF2B5EF4-FFF2-40B4-BE49-F238E27FC236}">
                <a16:creationId xmlns:a16="http://schemas.microsoft.com/office/drawing/2014/main" id="{3077733B-4A12-D69A-BA19-6BB93B8D6E14}"/>
              </a:ext>
            </a:extLst>
          </p:cNvPr>
          <p:cNvGraphicFramePr>
            <a:graphicFrameLocks noGrp="1"/>
          </p:cNvGraphicFramePr>
          <p:nvPr>
            <p:extLst>
              <p:ext uri="{D42A27DB-BD31-4B8C-83A1-F6EECF244321}">
                <p14:modId xmlns:p14="http://schemas.microsoft.com/office/powerpoint/2010/main" val="1022998040"/>
              </p:ext>
            </p:extLst>
          </p:nvPr>
        </p:nvGraphicFramePr>
        <p:xfrm>
          <a:off x="162968" y="3753460"/>
          <a:ext cx="11841124" cy="2834640"/>
        </p:xfrm>
        <a:graphic>
          <a:graphicData uri="http://schemas.openxmlformats.org/drawingml/2006/table">
            <a:tbl>
              <a:tblPr firstRow="1" bandRow="1">
                <a:tableStyleId>{5C22544A-7EE6-4342-B048-85BDC9FD1C3A}</a:tableStyleId>
              </a:tblPr>
              <a:tblGrid>
                <a:gridCol w="5920562">
                  <a:extLst>
                    <a:ext uri="{9D8B030D-6E8A-4147-A177-3AD203B41FA5}">
                      <a16:colId xmlns:a16="http://schemas.microsoft.com/office/drawing/2014/main" val="2276309422"/>
                    </a:ext>
                  </a:extLst>
                </a:gridCol>
                <a:gridCol w="5920562">
                  <a:extLst>
                    <a:ext uri="{9D8B030D-6E8A-4147-A177-3AD203B41FA5}">
                      <a16:colId xmlns:a16="http://schemas.microsoft.com/office/drawing/2014/main" val="1136144609"/>
                    </a:ext>
                  </a:extLst>
                </a:gridCol>
              </a:tblGrid>
              <a:tr h="453282">
                <a:tc>
                  <a:txBody>
                    <a:bodyPr/>
                    <a:lstStyle/>
                    <a:p>
                      <a:pPr algn="ctr"/>
                      <a:r>
                        <a:rPr lang="en-US" sz="2400">
                          <a:solidFill>
                            <a:schemeClr val="bg1"/>
                          </a:solidFill>
                        </a:rPr>
                        <a:t>Performance-based</a:t>
                      </a:r>
                    </a:p>
                  </a:txBody>
                  <a:tcPr/>
                </a:tc>
                <a:tc>
                  <a:txBody>
                    <a:bodyPr/>
                    <a:lstStyle/>
                    <a:p>
                      <a:pPr algn="ctr"/>
                      <a:r>
                        <a:rPr lang="en-US" sz="2400">
                          <a:solidFill>
                            <a:schemeClr val="bg1"/>
                          </a:solidFill>
                        </a:rPr>
                        <a:t>Conformance-based</a:t>
                      </a:r>
                    </a:p>
                  </a:txBody>
                  <a:tcPr/>
                </a:tc>
                <a:extLst>
                  <a:ext uri="{0D108BD9-81ED-4DB2-BD59-A6C34878D82A}">
                    <a16:rowId xmlns:a16="http://schemas.microsoft.com/office/drawing/2014/main" val="1474567915"/>
                  </a:ext>
                </a:extLst>
              </a:tr>
              <a:tr h="453282">
                <a:tc gridSpan="2">
                  <a:txBody>
                    <a:bodyPr/>
                    <a:lstStyle/>
                    <a:p>
                      <a:r>
                        <a:rPr lang="en-US" sz="2400" i="1">
                          <a:solidFill>
                            <a:srgbClr val="003D7A"/>
                          </a:solidFill>
                        </a:rPr>
                        <a:t>Example: health and safety signage on site for workers and community</a:t>
                      </a:r>
                    </a:p>
                  </a:txBody>
                  <a:tcPr/>
                </a:tc>
                <a:tc hMerge="1">
                  <a:txBody>
                    <a:bodyPr/>
                    <a:lstStyle/>
                    <a:p>
                      <a:endParaRPr lang="en-US"/>
                    </a:p>
                  </a:txBody>
                  <a:tcPr/>
                </a:tc>
                <a:extLst>
                  <a:ext uri="{0D108BD9-81ED-4DB2-BD59-A6C34878D82A}">
                    <a16:rowId xmlns:a16="http://schemas.microsoft.com/office/drawing/2014/main" val="4229440199"/>
                  </a:ext>
                </a:extLst>
              </a:tr>
              <a:tr h="1847996">
                <a:tc>
                  <a:txBody>
                    <a:bodyPr/>
                    <a:lstStyle/>
                    <a:p>
                      <a:r>
                        <a:rPr lang="en-US" sz="2400" dirty="0">
                          <a:solidFill>
                            <a:srgbClr val="003D7A"/>
                          </a:solidFill>
                        </a:rPr>
                        <a:t>Require that signs are prominently placed, provide simple clear information, are available to users in their language, are readable from a reasonable distance and made from durable materials</a:t>
                      </a:r>
                    </a:p>
                  </a:txBody>
                  <a:tcPr/>
                </a:tc>
                <a:tc>
                  <a:txBody>
                    <a:bodyPr/>
                    <a:lstStyle/>
                    <a:p>
                      <a:r>
                        <a:rPr lang="en-US" sz="2400" dirty="0">
                          <a:solidFill>
                            <a:srgbClr val="003D7A"/>
                          </a:solidFill>
                        </a:rPr>
                        <a:t>Specify precise features and dimensions: where the signs should be placed, what the content should address, sign dimensions, languages, types of paint, background color, font type, materials etc.</a:t>
                      </a:r>
                    </a:p>
                  </a:txBody>
                  <a:tcPr/>
                </a:tc>
                <a:extLst>
                  <a:ext uri="{0D108BD9-81ED-4DB2-BD59-A6C34878D82A}">
                    <a16:rowId xmlns:a16="http://schemas.microsoft.com/office/drawing/2014/main" val="3830025536"/>
                  </a:ext>
                </a:extLst>
              </a:tr>
            </a:tbl>
          </a:graphicData>
        </a:graphic>
      </p:graphicFrame>
    </p:spTree>
    <p:extLst>
      <p:ext uri="{BB962C8B-B14F-4D97-AF65-F5344CB8AC3E}">
        <p14:creationId xmlns:p14="http://schemas.microsoft.com/office/powerpoint/2010/main" val="20875255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82193" y="1304775"/>
            <a:ext cx="11969394" cy="4479571"/>
          </a:xfrm>
        </p:spPr>
        <p:txBody>
          <a:bodyPr vert="horz" lIns="0" tIns="0" rIns="0" bIns="0" rtlCol="0" anchor="t">
            <a:noAutofit/>
          </a:bodyPr>
          <a:lstStyle/>
          <a:p>
            <a:pPr marL="342900" lvl="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Introduction:</a:t>
            </a:r>
          </a:p>
          <a:p>
            <a:pPr marL="819150" lvl="2" indent="-457200">
              <a:lnSpc>
                <a:spcPct val="110000"/>
              </a:lnSpc>
              <a:buClr>
                <a:srgbClr val="F78D28"/>
              </a:buClr>
              <a:buFont typeface="+mj-lt"/>
              <a:buAutoNum type="alphaLcParenR"/>
            </a:pPr>
            <a:r>
              <a:rPr lang="en-029" sz="2400">
                <a:solidFill>
                  <a:schemeClr val="bg1">
                    <a:lumMod val="50000"/>
                  </a:schemeClr>
                </a:solidFill>
              </a:rPr>
              <a:t>Implementing SPP: Challenges and Opportunities</a:t>
            </a:r>
          </a:p>
          <a:p>
            <a:pPr marL="819150" lvl="2" indent="-457200">
              <a:lnSpc>
                <a:spcPct val="110000"/>
              </a:lnSpc>
              <a:buClr>
                <a:srgbClr val="F78D28"/>
              </a:buClr>
              <a:buFont typeface="+mj-lt"/>
              <a:buAutoNum type="alphaLcParenR"/>
            </a:pPr>
            <a:r>
              <a:rPr lang="en-029" sz="2400">
                <a:solidFill>
                  <a:schemeClr val="bg1">
                    <a:lumMod val="50000"/>
                  </a:schemeClr>
                </a:solidFill>
              </a:rPr>
              <a:t>ESF cascade to Contractors</a:t>
            </a:r>
          </a:p>
          <a:p>
            <a:pPr marL="819150" lvl="2" indent="-457200">
              <a:lnSpc>
                <a:spcPct val="110000"/>
              </a:lnSpc>
              <a:buClr>
                <a:srgbClr val="F78D28"/>
              </a:buClr>
              <a:buFont typeface="+mj-lt"/>
              <a:buAutoNum type="alphaLcParenR"/>
            </a:pPr>
            <a:r>
              <a:rPr lang="en-US" sz="2400">
                <a:solidFill>
                  <a:schemeClr val="bg1">
                    <a:lumMod val="50000"/>
                  </a:schemeClr>
                </a:solidFill>
              </a:rPr>
              <a:t>Pop quiz on ESF</a:t>
            </a:r>
          </a:p>
          <a:p>
            <a:pPr lvl="2" indent="0">
              <a:lnSpc>
                <a:spcPct val="110000"/>
              </a:lnSpc>
              <a:buClr>
                <a:srgbClr val="F78D28"/>
              </a:buClr>
              <a:buNone/>
            </a:pPr>
            <a:endParaRPr lang="en-029" sz="2400">
              <a:solidFill>
                <a:schemeClr val="bg1">
                  <a:lumMod val="50000"/>
                </a:schemeClr>
              </a:solidFill>
            </a:endParaRPr>
          </a:p>
          <a:p>
            <a:pPr marL="34290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SPP Approach will be built step by step:</a:t>
            </a:r>
          </a:p>
          <a:p>
            <a:pPr marL="819150" lvl="2" indent="-457200">
              <a:lnSpc>
                <a:spcPct val="110000"/>
              </a:lnSpc>
              <a:spcAft>
                <a:spcPts val="400"/>
              </a:spcAft>
              <a:buClr>
                <a:srgbClr val="F78D28"/>
              </a:buClr>
              <a:buSzPct val="100000"/>
              <a:buFont typeface="+mj-lt"/>
              <a:buAutoNum type="arabicPeriod"/>
              <a:tabLst>
                <a:tab pos="8402638" algn="r"/>
              </a:tabLst>
            </a:pPr>
            <a:r>
              <a:rPr lang="en-US">
                <a:solidFill>
                  <a:schemeClr val="bg1">
                    <a:lumMod val="50000"/>
                  </a:schemeClr>
                </a:solidFill>
              </a:rPr>
              <a:t>Risk identification and mitigation</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Procurement-related actions</a:t>
            </a:r>
          </a:p>
          <a:p>
            <a:pPr marL="819150" lvl="2" indent="-457200">
              <a:lnSpc>
                <a:spcPct val="110000"/>
              </a:lnSpc>
              <a:spcAft>
                <a:spcPts val="400"/>
              </a:spcAft>
              <a:buClr>
                <a:srgbClr val="F78D28"/>
              </a:buClr>
              <a:buSzPct val="100000"/>
              <a:buFont typeface="+mj-lt"/>
              <a:buAutoNum type="arabicPeriod"/>
              <a:tabLst>
                <a:tab pos="8402638" algn="r"/>
              </a:tabLst>
            </a:pPr>
            <a:r>
              <a:rPr lang="en-US" sz="2400" b="1" u="sng">
                <a:solidFill>
                  <a:srgbClr val="003D7A"/>
                </a:solidFill>
              </a:rPr>
              <a:t>Prepare bidding documents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Engaging the Supervising Engineer</a:t>
            </a:r>
          </a:p>
          <a:p>
            <a:pPr marL="819150" lvl="2" indent="-457200">
              <a:lnSpc>
                <a:spcPct val="110000"/>
              </a:lnSpc>
              <a:spcAft>
                <a:spcPts val="400"/>
              </a:spcAft>
              <a:buClr>
                <a:srgbClr val="F78D28"/>
              </a:buClr>
              <a:buSzPct val="100000"/>
              <a:buFont typeface="+mj-lt"/>
              <a:buAutoNum type="arabicPeriod"/>
              <a:tabLst>
                <a:tab pos="8402638" algn="r"/>
              </a:tabLst>
            </a:pPr>
            <a:endParaRPr lang="en-US" sz="2400"/>
          </a:p>
          <a:p>
            <a:pPr marL="0" lvl="3" indent="0">
              <a:lnSpc>
                <a:spcPct val="110000"/>
              </a:lnSpc>
              <a:spcAft>
                <a:spcPts val="400"/>
              </a:spcAft>
              <a:buClr>
                <a:srgbClr val="F78D28"/>
              </a:buClr>
              <a:buSzPct val="100000"/>
              <a:buNone/>
              <a:tabLst>
                <a:tab pos="8402638" algn="r"/>
              </a:tabLst>
            </a:pPr>
            <a:endParaRPr lang="en-US" sz="2400"/>
          </a:p>
          <a:p>
            <a:pPr marL="704850" lvl="2" indent="-342900">
              <a:lnSpc>
                <a:spcPct val="110000"/>
              </a:lnSpc>
              <a:buClr>
                <a:srgbClr val="F78D28"/>
              </a:buClr>
              <a:buFont typeface="Wingdings" panose="05000000000000000000" pitchFamily="2" charset="2"/>
              <a:buChar char="§"/>
            </a:pPr>
            <a:endParaRPr lang="en-US" sz="2400"/>
          </a:p>
          <a:p>
            <a:pPr marL="704850" lvl="2" indent="-342900">
              <a:lnSpc>
                <a:spcPct val="110000"/>
              </a:lnSpc>
              <a:buClr>
                <a:srgbClr val="F78D28"/>
              </a:buClr>
              <a:buFont typeface="Wingdings" panose="05000000000000000000" pitchFamily="2" charset="2"/>
              <a:buChar char="§"/>
            </a:pPr>
            <a:endParaRPr lang="en-US" sz="2400"/>
          </a:p>
          <a:p>
            <a:pPr marL="800100" lvl="1" indent="-342900">
              <a:lnSpc>
                <a:spcPct val="110000"/>
              </a:lnSpc>
              <a:spcBef>
                <a:spcPct val="20000"/>
              </a:spcBef>
              <a:buClr>
                <a:srgbClr val="F78D28"/>
              </a:buClr>
              <a:buFont typeface="Wingdings" panose="05000000000000000000" pitchFamily="2" charset="2"/>
              <a:buChar char="§"/>
            </a:pPr>
            <a:endParaRPr lang="en-029" sz="3600" b="1"/>
          </a:p>
          <a:p>
            <a:pPr marL="876300" lvl="2" indent="-514350">
              <a:lnSpc>
                <a:spcPct val="110000"/>
              </a:lnSpc>
              <a:buClr>
                <a:srgbClr val="F78D28"/>
              </a:buClr>
              <a:buFont typeface="+mj-lt"/>
              <a:buAutoNum type="arabicPeriod"/>
            </a:pPr>
            <a:endParaRPr lang="en-029" sz="3200"/>
          </a:p>
          <a:p>
            <a:pPr marL="342900" lvl="0" indent="-342900">
              <a:lnSpc>
                <a:spcPct val="110000"/>
              </a:lnSpc>
              <a:spcBef>
                <a:spcPct val="20000"/>
              </a:spcBef>
              <a:buClr>
                <a:srgbClr val="F78D28"/>
              </a:buClr>
              <a:buFont typeface="Wingdings" panose="05000000000000000000" pitchFamily="2" charset="2"/>
              <a:buChar char="§"/>
            </a:pPr>
            <a:endParaRPr lang="en-029" sz="2000"/>
          </a:p>
          <a:p>
            <a:pPr marL="342900" lvl="0" indent="-342900">
              <a:lnSpc>
                <a:spcPct val="110000"/>
              </a:lnSpc>
              <a:spcBef>
                <a:spcPct val="20000"/>
              </a:spcBef>
              <a:buClr>
                <a:srgbClr val="F78D28"/>
              </a:buClr>
              <a:buFont typeface="Wingdings" panose="05000000000000000000" pitchFamily="2" charset="2"/>
              <a:buChar char="§"/>
            </a:pPr>
            <a:endParaRPr lang="en-029" sz="2000"/>
          </a:p>
          <a:p>
            <a:pPr marL="0" lvl="0" indent="0">
              <a:lnSpc>
                <a:spcPct val="110000"/>
              </a:lnSpc>
              <a:spcBef>
                <a:spcPct val="20000"/>
              </a:spcBef>
              <a:buClr>
                <a:srgbClr val="F78D28"/>
              </a:buClr>
              <a:buNone/>
            </a:pPr>
            <a:endParaRPr lang="en-029" sz="2000">
              <a:solidFill>
                <a:srgbClr val="003D7A"/>
              </a:solidFil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mn-ea"/>
                <a:cs typeface="+mn-cs"/>
              </a:rPr>
              <a:t>Progress Group Exercises</a:t>
            </a:r>
          </a:p>
        </p:txBody>
      </p:sp>
    </p:spTree>
    <p:extLst>
      <p:ext uri="{BB962C8B-B14F-4D97-AF65-F5344CB8AC3E}">
        <p14:creationId xmlns:p14="http://schemas.microsoft.com/office/powerpoint/2010/main" val="967995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84A429-7F50-BC3A-2EAC-D6E64DD404A2}"/>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1685D9E-3336-29A5-73FC-F88777209CFD}"/>
              </a:ext>
            </a:extLst>
          </p:cNvPr>
          <p:cNvSpPr>
            <a:spLocks noGrp="1"/>
          </p:cNvSpPr>
          <p:nvPr>
            <p:ph type="sldNum" sz="quarter" idx="12"/>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1E550D4-F690-40E0-95F7-DABE347B8F1F}" type="slidenum">
              <a:rPr lang="en-US" smtClean="0"/>
              <a:pPr>
                <a:defRPr/>
              </a:pPr>
              <a:t>104</a:t>
            </a:fld>
            <a:endParaRPr lang="en-US"/>
          </a:p>
        </p:txBody>
      </p:sp>
      <p:sp>
        <p:nvSpPr>
          <p:cNvPr id="5" name="Rectangle 4">
            <a:extLst>
              <a:ext uri="{FF2B5EF4-FFF2-40B4-BE49-F238E27FC236}">
                <a16:creationId xmlns:a16="http://schemas.microsoft.com/office/drawing/2014/main" id="{DB996E5B-5D40-17A4-CD9F-20E8AD8E0799}"/>
              </a:ext>
            </a:extLst>
          </p:cNvPr>
          <p:cNvSpPr/>
          <p:nvPr/>
        </p:nvSpPr>
        <p:spPr>
          <a:xfrm>
            <a:off x="0" y="0"/>
            <a:ext cx="12192000" cy="1488558"/>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b="1">
                <a:solidFill>
                  <a:srgbClr val="FFFF00"/>
                </a:solidFill>
              </a:rPr>
              <a:t>Group Exercise No 3: </a:t>
            </a:r>
          </a:p>
          <a:p>
            <a:pPr algn="ctr" fontAlgn="base">
              <a:spcAft>
                <a:spcPct val="0"/>
              </a:spcAft>
            </a:pPr>
            <a:r>
              <a:rPr lang="en-US" sz="4000" b="1">
                <a:solidFill>
                  <a:srgbClr val="FFFF00"/>
                </a:solidFill>
              </a:rPr>
              <a:t>Prepare bidding documents</a:t>
            </a:r>
          </a:p>
        </p:txBody>
      </p:sp>
      <p:sp>
        <p:nvSpPr>
          <p:cNvPr id="2" name="TextBox 1">
            <a:extLst>
              <a:ext uri="{FF2B5EF4-FFF2-40B4-BE49-F238E27FC236}">
                <a16:creationId xmlns:a16="http://schemas.microsoft.com/office/drawing/2014/main" id="{F0490EED-C8C2-B88B-1767-139B68746400}"/>
              </a:ext>
            </a:extLst>
          </p:cNvPr>
          <p:cNvSpPr txBox="1"/>
          <p:nvPr/>
        </p:nvSpPr>
        <p:spPr>
          <a:xfrm>
            <a:off x="106325" y="1564160"/>
            <a:ext cx="11979349" cy="4893647"/>
          </a:xfrm>
          <a:prstGeom prst="rect">
            <a:avLst/>
          </a:prstGeom>
          <a:noFill/>
        </p:spPr>
        <p:txBody>
          <a:bodyPr wrap="square" rtlCol="0">
            <a:spAutoFit/>
          </a:bodyPr>
          <a:lstStyle/>
          <a:p>
            <a:r>
              <a:rPr lang="en-US" sz="2400" dirty="0"/>
              <a:t>In groups, please spend </a:t>
            </a:r>
            <a:r>
              <a:rPr lang="en-US" sz="2400" b="1" u="sng" dirty="0"/>
              <a:t>30 minutes </a:t>
            </a:r>
            <a:r>
              <a:rPr lang="en-US" sz="2400" dirty="0"/>
              <a:t>on the case study:</a:t>
            </a:r>
          </a:p>
          <a:p>
            <a:endParaRPr lang="en-US" sz="2400" dirty="0"/>
          </a:p>
          <a:p>
            <a:r>
              <a:rPr lang="en-US" sz="2400" b="1" dirty="0"/>
              <a:t>The Borrower has asked for procurement support to prepare bidding documents for the project</a:t>
            </a:r>
            <a:r>
              <a:rPr lang="en-US" sz="2400" dirty="0"/>
              <a:t>. Considering the different contracts that are likely required and whether they will use SPDs or national bidding documents, prepare a presentation to advise the Borrower on:</a:t>
            </a:r>
          </a:p>
          <a:p>
            <a:endParaRPr lang="en-US" sz="2400" dirty="0"/>
          </a:p>
          <a:p>
            <a:pPr marL="342900" indent="-342900">
              <a:buFont typeface="Arial" panose="020B0604020202020204" pitchFamily="34" charset="0"/>
              <a:buChar char="•"/>
            </a:pPr>
            <a:r>
              <a:rPr lang="en-US" sz="2400" dirty="0"/>
              <a:t>What steps to take to ensure bidding documents are fit-for-purpose and include relevant E&amp;S obligations</a:t>
            </a:r>
          </a:p>
          <a:p>
            <a:pPr marL="342900" indent="-342900">
              <a:buFont typeface="Arial" panose="020B0604020202020204" pitchFamily="34" charset="0"/>
              <a:buChar char="•"/>
            </a:pPr>
            <a:r>
              <a:rPr lang="en-US" sz="2400" dirty="0"/>
              <a:t>How to address relevant E&amp;S risks for contracts that will use national documents</a:t>
            </a:r>
          </a:p>
          <a:p>
            <a:endParaRPr lang="en-US" sz="2400" dirty="0"/>
          </a:p>
          <a:p>
            <a:r>
              <a:rPr lang="en-US" sz="2400" b="1" dirty="0">
                <a:solidFill>
                  <a:srgbClr val="FF0000"/>
                </a:solidFill>
              </a:rPr>
              <a:t>Tip! </a:t>
            </a:r>
            <a:r>
              <a:rPr lang="en-US" sz="2400" u="sng" dirty="0">
                <a:solidFill>
                  <a:srgbClr val="FF0000"/>
                </a:solidFill>
              </a:rPr>
              <a:t>Ensure</a:t>
            </a:r>
            <a:r>
              <a:rPr lang="en-US" sz="2400" b="1" u="sng" dirty="0">
                <a:solidFill>
                  <a:srgbClr val="FF0000"/>
                </a:solidFill>
              </a:rPr>
              <a:t> </a:t>
            </a:r>
            <a:r>
              <a:rPr lang="en-US" sz="2400" u="sng" dirty="0">
                <a:solidFill>
                  <a:srgbClr val="FF0000"/>
                </a:solidFill>
              </a:rPr>
              <a:t>one of the contracts applies National Procurement</a:t>
            </a:r>
            <a:r>
              <a:rPr lang="en-US" sz="2400" dirty="0">
                <a:solidFill>
                  <a:srgbClr val="FF0000"/>
                </a:solidFill>
              </a:rPr>
              <a:t> (e.g., smaller support contracts) and consider how E&amp;S may be addressed</a:t>
            </a:r>
          </a:p>
        </p:txBody>
      </p:sp>
    </p:spTree>
    <p:extLst>
      <p:ext uri="{BB962C8B-B14F-4D97-AF65-F5344CB8AC3E}">
        <p14:creationId xmlns:p14="http://schemas.microsoft.com/office/powerpoint/2010/main" val="5815258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5">
            <a:extLst>
              <a:ext uri="{FF2B5EF4-FFF2-40B4-BE49-F238E27FC236}">
                <a16:creationId xmlns:a16="http://schemas.microsoft.com/office/drawing/2014/main" id="{16E22B64-1A53-4296-8B8E-B4ECF48A8396}"/>
              </a:ext>
            </a:extLst>
          </p:cNvPr>
          <p:cNvSpPr>
            <a:spLocks noGrp="1"/>
          </p:cNvSpPr>
          <p:nvPr>
            <p:ph type="title"/>
          </p:nvPr>
        </p:nvSpPr>
        <p:spPr>
          <a:xfrm>
            <a:off x="1919692" y="349980"/>
            <a:ext cx="8461375" cy="6878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17980" numCol="1" anchor="ctr" anchorCtr="0" compatLnSpc="1">
            <a:prstTxWarp prst="textNoShape">
              <a:avLst/>
            </a:prstTxWarp>
            <a:normAutofit/>
          </a:bodyPr>
          <a:lstStyle/>
          <a:p>
            <a:pPr defTabSz="342545"/>
            <a:r>
              <a:rPr lang="en-US" sz="3200" b="1" kern="1200">
                <a:solidFill>
                  <a:schemeClr val="bg1"/>
                </a:solidFill>
                <a:latin typeface="Arial"/>
                <a:ea typeface="+mj-ea"/>
                <a:cs typeface="Arial"/>
              </a:rPr>
              <a:t>APPROACH - OVERVIEW</a:t>
            </a:r>
          </a:p>
        </p:txBody>
      </p:sp>
      <p:sp>
        <p:nvSpPr>
          <p:cNvPr id="22" name="Rectangle 21">
            <a:extLst>
              <a:ext uri="{FF2B5EF4-FFF2-40B4-BE49-F238E27FC236}">
                <a16:creationId xmlns:a16="http://schemas.microsoft.com/office/drawing/2014/main" id="{1C06DA5F-1F1E-4B8B-BCA1-849762668AB3}"/>
              </a:ext>
            </a:extLst>
          </p:cNvPr>
          <p:cNvSpPr/>
          <p:nvPr/>
        </p:nvSpPr>
        <p:spPr>
          <a:xfrm>
            <a:off x="-12470" y="-1160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Aft>
                <a:spcPct val="0"/>
              </a:spcAft>
            </a:pPr>
            <a:r>
              <a:rPr lang="en-US" sz="4000" dirty="0">
                <a:solidFill>
                  <a:prstClr val="white"/>
                </a:solidFill>
              </a:rPr>
              <a:t>Considering carbon emissions</a:t>
            </a:r>
          </a:p>
        </p:txBody>
      </p:sp>
      <p:sp>
        <p:nvSpPr>
          <p:cNvPr id="23" name="Slide Number Placeholder 4">
            <a:extLst>
              <a:ext uri="{FF2B5EF4-FFF2-40B4-BE49-F238E27FC236}">
                <a16:creationId xmlns:a16="http://schemas.microsoft.com/office/drawing/2014/main" id="{76DF49B3-87AD-4A84-A0AD-458F9BA78ADC}"/>
              </a:ext>
            </a:extLst>
          </p:cNvPr>
          <p:cNvSpPr>
            <a:spLocks noGrp="1"/>
          </p:cNvSpPr>
          <p:nvPr>
            <p:ph type="sldNum" sz="quarter" idx="15"/>
          </p:nvPr>
        </p:nvSpPr>
        <p:spPr>
          <a:xfrm>
            <a:off x="11421980" y="6482323"/>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105</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12" name="Text Placeholder 2">
            <a:extLst>
              <a:ext uri="{FF2B5EF4-FFF2-40B4-BE49-F238E27FC236}">
                <a16:creationId xmlns:a16="http://schemas.microsoft.com/office/drawing/2014/main" id="{9D5E4583-E510-0A28-DDEF-CE49928807FB}"/>
              </a:ext>
            </a:extLst>
          </p:cNvPr>
          <p:cNvSpPr>
            <a:spLocks noGrp="1"/>
          </p:cNvSpPr>
          <p:nvPr>
            <p:ph type="body" sz="quarter" idx="13"/>
          </p:nvPr>
        </p:nvSpPr>
        <p:spPr>
          <a:xfrm>
            <a:off x="175438" y="1386184"/>
            <a:ext cx="12016562" cy="4684448"/>
          </a:xfrm>
        </p:spPr>
        <p:txBody>
          <a:bodyPr vert="horz" lIns="0" tIns="0" rIns="0" bIns="0" rtlCol="0" anchor="t">
            <a:noAutofit/>
          </a:bodyPr>
          <a:lstStyle/>
          <a:p>
            <a:pPr marL="342900" indent="-342900">
              <a:spcBef>
                <a:spcPts val="800"/>
              </a:spcBef>
              <a:buClr>
                <a:srgbClr val="F78D28"/>
              </a:buClr>
              <a:buFont typeface="Arial" panose="020B0604020202020204" pitchFamily="34" charset="0"/>
              <a:buChar char="•"/>
            </a:pPr>
            <a:r>
              <a:rPr lang="en-US" sz="2400">
                <a:latin typeface="+mj-lt"/>
                <a:cs typeface="Arial" panose="020B0604020202020204" pitchFamily="34" charset="0"/>
              </a:rPr>
              <a:t>Bidders can be asked to reduce emissions in a number of ways</a:t>
            </a:r>
          </a:p>
          <a:p>
            <a:pPr marL="342900" indent="-342900">
              <a:spcBef>
                <a:spcPts val="800"/>
              </a:spcBef>
              <a:buClr>
                <a:srgbClr val="F78D28"/>
              </a:buClr>
              <a:buFont typeface="Arial" panose="020B0604020202020204" pitchFamily="34" charset="0"/>
              <a:buChar char="•"/>
            </a:pPr>
            <a:r>
              <a:rPr lang="en-US" sz="2400">
                <a:latin typeface="+mj-lt"/>
                <a:cs typeface="Arial" panose="020B0604020202020204" pitchFamily="34" charset="0"/>
              </a:rPr>
              <a:t>Performance-based specifications allow bidders to innovate on design, materials, and construction methodology </a:t>
            </a:r>
          </a:p>
          <a:p>
            <a:pPr marL="342900" indent="-342900">
              <a:spcBef>
                <a:spcPts val="800"/>
              </a:spcBef>
              <a:buClr>
                <a:srgbClr val="F78D28"/>
              </a:buClr>
              <a:buFont typeface="Arial" panose="020B0604020202020204" pitchFamily="34" charset="0"/>
              <a:buChar char="•"/>
            </a:pPr>
            <a:r>
              <a:rPr lang="en-US" sz="2400">
                <a:latin typeface="+mj-lt"/>
                <a:cs typeface="Arial" panose="020B0604020202020204" pitchFamily="34" charset="0"/>
              </a:rPr>
              <a:t>Conformance-based specifications require Borrowers to develop detailed design and stipulate the materials used, however Bidders may still optimize a design and methodology, and submit proposals on emissions reduction options</a:t>
            </a:r>
          </a:p>
          <a:p>
            <a:pPr marL="342900" indent="-342900">
              <a:spcBef>
                <a:spcPts val="800"/>
              </a:spcBef>
              <a:buClr>
                <a:srgbClr val="F78D28"/>
              </a:buClr>
              <a:buFont typeface="Arial" panose="020B0604020202020204" pitchFamily="34" charset="0"/>
              <a:buChar char="•"/>
            </a:pPr>
            <a:r>
              <a:rPr lang="en-US" sz="2400">
                <a:latin typeface="+mj-lt"/>
                <a:cs typeface="Arial" panose="020B0604020202020204" pitchFamily="34" charset="0"/>
              </a:rPr>
              <a:t>A bidder’s emissions reduction approach can be evaluated in many ways, such as:</a:t>
            </a:r>
          </a:p>
          <a:p>
            <a:pPr marL="819150" lvl="2" indent="-457200">
              <a:spcBef>
                <a:spcPts val="800"/>
              </a:spcBef>
              <a:buClr>
                <a:srgbClr val="F78D28"/>
              </a:buClr>
              <a:buFont typeface="Courier New" panose="02070309020205020404" pitchFamily="49" charset="0"/>
              <a:buChar char="o"/>
            </a:pPr>
            <a:r>
              <a:rPr lang="en-US" sz="2000">
                <a:solidFill>
                  <a:schemeClr val="accent1"/>
                </a:solidFill>
                <a:latin typeface="+mj-lt"/>
                <a:cs typeface="Arial" panose="020B0604020202020204" pitchFamily="34" charset="0"/>
              </a:rPr>
              <a:t>Stipulating achievement of a green building/construction standard</a:t>
            </a:r>
          </a:p>
          <a:p>
            <a:pPr marL="819150" lvl="2" indent="-457200">
              <a:spcBef>
                <a:spcPts val="800"/>
              </a:spcBef>
              <a:buClr>
                <a:srgbClr val="F78D28"/>
              </a:buClr>
              <a:buFont typeface="Courier New" panose="02070309020205020404" pitchFamily="49" charset="0"/>
              <a:buChar char="o"/>
            </a:pPr>
            <a:r>
              <a:rPr lang="en-US" sz="2000">
                <a:solidFill>
                  <a:schemeClr val="accent1"/>
                </a:solidFill>
                <a:latin typeface="+mj-lt"/>
                <a:cs typeface="Arial" panose="020B0604020202020204" pitchFamily="34" charset="0"/>
              </a:rPr>
              <a:t>Including low-carbon materials in specifications (see previous example on cement)</a:t>
            </a:r>
          </a:p>
          <a:p>
            <a:pPr marL="819150" lvl="2" indent="-457200">
              <a:spcBef>
                <a:spcPts val="800"/>
              </a:spcBef>
              <a:buClr>
                <a:srgbClr val="F78D28"/>
              </a:buClr>
              <a:buFont typeface="Courier New" panose="02070309020205020404" pitchFamily="49" charset="0"/>
              <a:buChar char="o"/>
            </a:pPr>
            <a:r>
              <a:rPr lang="en-US" sz="2000">
                <a:solidFill>
                  <a:schemeClr val="accent1"/>
                </a:solidFill>
                <a:latin typeface="+mj-lt"/>
                <a:cs typeface="Arial" panose="020B0604020202020204" pitchFamily="34" charset="0"/>
              </a:rPr>
              <a:t>Asking bidders to submit information on their efforts to measure their business’ emissions and any work done to reduce emissions from themselves or their supply chains </a:t>
            </a:r>
          </a:p>
          <a:p>
            <a:pPr marL="819150" lvl="2" indent="-457200">
              <a:spcBef>
                <a:spcPts val="800"/>
              </a:spcBef>
              <a:buClr>
                <a:srgbClr val="F78D28"/>
              </a:buClr>
              <a:buFont typeface="Courier New" panose="02070309020205020404" pitchFamily="49" charset="0"/>
              <a:buChar char="o"/>
            </a:pPr>
            <a:r>
              <a:rPr lang="en-US" sz="2000">
                <a:solidFill>
                  <a:schemeClr val="accent1"/>
                </a:solidFill>
                <a:latin typeface="+mj-lt"/>
                <a:cs typeface="Arial" panose="020B0604020202020204" pitchFamily="34" charset="0"/>
              </a:rPr>
              <a:t>Require submission of a Carbon Reduction Plan, detailing the steps bidders would take to reduce project emissions</a:t>
            </a:r>
          </a:p>
        </p:txBody>
      </p:sp>
    </p:spTree>
    <p:extLst>
      <p:ext uri="{BB962C8B-B14F-4D97-AF65-F5344CB8AC3E}">
        <p14:creationId xmlns:p14="http://schemas.microsoft.com/office/powerpoint/2010/main" val="6027472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106</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graphicFrame>
        <p:nvGraphicFramePr>
          <p:cNvPr id="14" name="Table 13">
            <a:extLst>
              <a:ext uri="{FF2B5EF4-FFF2-40B4-BE49-F238E27FC236}">
                <a16:creationId xmlns:a16="http://schemas.microsoft.com/office/drawing/2014/main" id="{FBA25FB1-C5E8-484D-213C-03FD68F494E0}"/>
              </a:ext>
            </a:extLst>
          </p:cNvPr>
          <p:cNvGraphicFramePr>
            <a:graphicFrameLocks noGrp="1"/>
          </p:cNvGraphicFramePr>
          <p:nvPr>
            <p:extLst>
              <p:ext uri="{D42A27DB-BD31-4B8C-83A1-F6EECF244321}">
                <p14:modId xmlns:p14="http://schemas.microsoft.com/office/powerpoint/2010/main" val="2223098582"/>
              </p:ext>
            </p:extLst>
          </p:nvPr>
        </p:nvGraphicFramePr>
        <p:xfrm>
          <a:off x="77442" y="167942"/>
          <a:ext cx="12037115" cy="6522115"/>
        </p:xfrm>
        <a:graphic>
          <a:graphicData uri="http://schemas.openxmlformats.org/drawingml/2006/table">
            <a:tbl>
              <a:tblPr firstRow="1" firstCol="1" bandRow="1">
                <a:tableStyleId>{5A111915-BE36-4E01-A7E5-04B1672EAD32}</a:tableStyleId>
              </a:tblPr>
              <a:tblGrid>
                <a:gridCol w="12037115">
                  <a:extLst>
                    <a:ext uri="{9D8B030D-6E8A-4147-A177-3AD203B41FA5}">
                      <a16:colId xmlns:a16="http://schemas.microsoft.com/office/drawing/2014/main" val="478099624"/>
                    </a:ext>
                  </a:extLst>
                </a:gridCol>
              </a:tblGrid>
              <a:tr h="435401">
                <a:tc>
                  <a:txBody>
                    <a:bodyPr/>
                    <a:lstStyle/>
                    <a:p>
                      <a:pPr marL="0" marR="0" algn="l">
                        <a:spcBef>
                          <a:spcPts val="0"/>
                        </a:spcBef>
                        <a:spcAft>
                          <a:spcPts val="0"/>
                        </a:spcAft>
                      </a:pPr>
                      <a:r>
                        <a:rPr lang="en-US" sz="2400" u="sng" dirty="0">
                          <a:effectLst/>
                        </a:rPr>
                        <a:t>EXAMPLE:</a:t>
                      </a:r>
                      <a:r>
                        <a:rPr lang="en-US" sz="2400" u="none" dirty="0">
                          <a:effectLst/>
                        </a:rPr>
                        <a:t> </a:t>
                      </a:r>
                      <a:r>
                        <a:rPr lang="en-US" sz="2400" dirty="0">
                          <a:effectLst/>
                        </a:rPr>
                        <a:t>Items to identify in Contractor’s MSIPs during bid/proposal evaluation</a:t>
                      </a:r>
                    </a:p>
                    <a:p>
                      <a:pPr marL="0" marR="0" algn="l">
                        <a:spcBef>
                          <a:spcPts val="0"/>
                        </a:spcBef>
                        <a:spcAft>
                          <a:spcPts val="0"/>
                        </a:spcAft>
                      </a:pPr>
                      <a:endParaRPr lang="en-US" sz="2400" dirty="0">
                        <a:effectLst/>
                      </a:endParaRPr>
                    </a:p>
                  </a:txBody>
                  <a:tcPr marL="68580" marR="68580" marT="0" marB="0"/>
                </a:tc>
                <a:extLst>
                  <a:ext uri="{0D108BD9-81ED-4DB2-BD59-A6C34878D82A}">
                    <a16:rowId xmlns:a16="http://schemas.microsoft.com/office/drawing/2014/main" val="2786475982"/>
                  </a:ext>
                </a:extLst>
              </a:tr>
              <a:tr h="631199">
                <a:tc>
                  <a:txBody>
                    <a:bodyPr/>
                    <a:lstStyle/>
                    <a:p>
                      <a:pPr marL="0" marR="0" algn="l">
                        <a:spcBef>
                          <a:spcPts val="0"/>
                        </a:spcBef>
                        <a:spcAft>
                          <a:spcPts val="600"/>
                        </a:spcAft>
                      </a:pPr>
                      <a:r>
                        <a:rPr lang="en-US" sz="2000" b="0">
                          <a:solidFill>
                            <a:srgbClr val="003D7A"/>
                          </a:solidFill>
                          <a:effectLst/>
                        </a:rPr>
                        <a:t>Credible approach for managing Primary Suppliers, including obligations that cascade to Primary Suppliers (i.e. forced labor, child labor, sustainable natural resource use and serious safety concerns)</a:t>
                      </a:r>
                      <a:endParaRPr lang="en-US" sz="2000" b="0">
                        <a:solidFill>
                          <a:srgbClr val="003D7A"/>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826963724"/>
                  </a:ext>
                </a:extLst>
              </a:tr>
              <a:tr h="631199">
                <a:tc>
                  <a:txBody>
                    <a:bodyPr/>
                    <a:lstStyle/>
                    <a:p>
                      <a:pPr marL="0" marR="0" algn="just">
                        <a:spcBef>
                          <a:spcPts val="0"/>
                        </a:spcBef>
                        <a:spcAft>
                          <a:spcPts val="600"/>
                        </a:spcAft>
                      </a:pPr>
                      <a:r>
                        <a:rPr lang="en-US" sz="2000" b="0">
                          <a:solidFill>
                            <a:srgbClr val="003D7A"/>
                          </a:solidFill>
                          <a:effectLst/>
                        </a:rPr>
                        <a:t>Includes SEA/SH Accountability and Response Framework, which demonstrates Contractor’s credible and thorough approach to prevent SEA/SH and respond appropriately if an incident happens.</a:t>
                      </a:r>
                      <a:endParaRPr lang="en-US" sz="2000" b="0">
                        <a:solidFill>
                          <a:srgbClr val="003D7A"/>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890261523"/>
                  </a:ext>
                </a:extLst>
              </a:tr>
              <a:tr h="315599">
                <a:tc>
                  <a:txBody>
                    <a:bodyPr/>
                    <a:lstStyle/>
                    <a:p>
                      <a:pPr marL="0" marR="0" algn="l">
                        <a:spcBef>
                          <a:spcPts val="0"/>
                        </a:spcBef>
                        <a:spcAft>
                          <a:spcPts val="600"/>
                        </a:spcAft>
                      </a:pPr>
                      <a:r>
                        <a:rPr lang="en-US" sz="2000" b="0">
                          <a:solidFill>
                            <a:srgbClr val="003D7A"/>
                          </a:solidFill>
                          <a:effectLst/>
                        </a:rPr>
                        <a:t>Identifies products or materials that present increased E&amp;S risk and how these will be minimized</a:t>
                      </a:r>
                      <a:endParaRPr lang="en-US" sz="2000" b="0">
                        <a:solidFill>
                          <a:srgbClr val="003D7A"/>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04334983"/>
                  </a:ext>
                </a:extLst>
              </a:tr>
              <a:tr h="315599">
                <a:tc>
                  <a:txBody>
                    <a:bodyPr/>
                    <a:lstStyle/>
                    <a:p>
                      <a:pPr marL="0" marR="0" algn="l">
                        <a:spcBef>
                          <a:spcPts val="0"/>
                        </a:spcBef>
                        <a:spcAft>
                          <a:spcPts val="600"/>
                        </a:spcAft>
                      </a:pPr>
                      <a:r>
                        <a:rPr lang="en-US" sz="2000" b="0">
                          <a:solidFill>
                            <a:srgbClr val="003D7A"/>
                          </a:solidFill>
                          <a:effectLst/>
                        </a:rPr>
                        <a:t>Identifies relevant project stakeholders, how they might be affected by project activities, effective plans to mitigate impacts and appropriate communication/engagement approaches e.g. site safety, GBV etc.</a:t>
                      </a:r>
                      <a:endParaRPr lang="en-US" sz="2000" b="0">
                        <a:solidFill>
                          <a:srgbClr val="003D7A"/>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798045717"/>
                  </a:ext>
                </a:extLst>
              </a:tr>
              <a:tr h="315599">
                <a:tc>
                  <a:txBody>
                    <a:bodyPr/>
                    <a:lstStyle/>
                    <a:p>
                      <a:pPr marL="0" marR="0" algn="l">
                        <a:spcBef>
                          <a:spcPts val="0"/>
                        </a:spcBef>
                        <a:spcAft>
                          <a:spcPts val="600"/>
                        </a:spcAft>
                      </a:pPr>
                      <a:r>
                        <a:rPr lang="en-US" sz="2000" b="0">
                          <a:solidFill>
                            <a:srgbClr val="003D7A"/>
                          </a:solidFill>
                          <a:effectLst/>
                        </a:rPr>
                        <a:t>Clearly assigns appropriate (senior and/or expert) owners to E&amp;S control and mitigation activities</a:t>
                      </a:r>
                      <a:endParaRPr lang="en-US" sz="2000" b="0">
                        <a:solidFill>
                          <a:srgbClr val="003D7A"/>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38101366"/>
                  </a:ext>
                </a:extLst>
              </a:tr>
              <a:tr h="315599">
                <a:tc>
                  <a:txBody>
                    <a:bodyPr/>
                    <a:lstStyle/>
                    <a:p>
                      <a:pPr marL="0" marR="0" algn="l">
                        <a:spcBef>
                          <a:spcPts val="0"/>
                        </a:spcBef>
                        <a:spcAft>
                          <a:spcPts val="600"/>
                        </a:spcAft>
                      </a:pPr>
                      <a:r>
                        <a:rPr lang="en-US" sz="2000" b="0">
                          <a:solidFill>
                            <a:srgbClr val="003D7A"/>
                          </a:solidFill>
                          <a:effectLst/>
                        </a:rPr>
                        <a:t>Demonstrates a thorough understanding of relevant local and national regulations and legislation relating to E&amp;S aspects of the contract</a:t>
                      </a:r>
                      <a:endParaRPr lang="en-US" sz="2000" b="0">
                        <a:solidFill>
                          <a:srgbClr val="003D7A"/>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39457116"/>
                  </a:ext>
                </a:extLst>
              </a:tr>
              <a:tr h="631199">
                <a:tc>
                  <a:txBody>
                    <a:bodyPr/>
                    <a:lstStyle/>
                    <a:p>
                      <a:pPr marL="0" marR="0" algn="l">
                        <a:spcBef>
                          <a:spcPts val="0"/>
                        </a:spcBef>
                        <a:spcAft>
                          <a:spcPts val="600"/>
                        </a:spcAft>
                      </a:pPr>
                      <a:r>
                        <a:rPr lang="en-US" sz="2000" b="0">
                          <a:solidFill>
                            <a:srgbClr val="003D7A"/>
                          </a:solidFill>
                          <a:effectLst/>
                        </a:rPr>
                        <a:t>Identifies appropriate E&amp;S training needs and a training plan targeting laborers, site/project workers, subcontractors and others as required (including mobilization, site induction, toolbox talks as well as formal or mandatory training programs)</a:t>
                      </a:r>
                      <a:endParaRPr lang="en-US" sz="2000" b="0">
                        <a:solidFill>
                          <a:srgbClr val="003D7A"/>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076545072"/>
                  </a:ext>
                </a:extLst>
              </a:tr>
              <a:tr h="315599">
                <a:tc>
                  <a:txBody>
                    <a:bodyPr/>
                    <a:lstStyle/>
                    <a:p>
                      <a:pPr marL="0" marR="0" algn="l">
                        <a:spcBef>
                          <a:spcPts val="0"/>
                        </a:spcBef>
                        <a:spcAft>
                          <a:spcPts val="600"/>
                        </a:spcAft>
                      </a:pPr>
                      <a:r>
                        <a:rPr lang="en-US" sz="2000" b="0">
                          <a:solidFill>
                            <a:srgbClr val="003D7A"/>
                          </a:solidFill>
                          <a:effectLst/>
                        </a:rPr>
                        <a:t>Identifies additional E&amp;S benefits that can be delivered through the project in the MSIP, for example:</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0">
                          <a:solidFill>
                            <a:srgbClr val="003D7A"/>
                          </a:solidFill>
                          <a:effectLst/>
                        </a:rPr>
                        <a:t>Creating job opportunities for local community in the contract</a:t>
                      </a:r>
                      <a:endParaRPr lang="en-US" sz="2000" b="0">
                        <a:solidFill>
                          <a:srgbClr val="003D7A"/>
                        </a:solidFill>
                        <a:effectLst/>
                        <a:latin typeface="Andes" panose="02000000000000000000" pitchFamily="50" charset="0"/>
                        <a:ea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0">
                          <a:solidFill>
                            <a:srgbClr val="003D7A"/>
                          </a:solidFill>
                          <a:effectLst/>
                        </a:rPr>
                        <a:t>Targeting ethnic, gender or other types of diversity to widen inclusion</a:t>
                      </a:r>
                      <a:endParaRPr lang="en-US" sz="2000" b="0">
                        <a:solidFill>
                          <a:srgbClr val="003D7A"/>
                        </a:solidFill>
                        <a:effectLst/>
                        <a:latin typeface="Andes" panose="02000000000000000000" pitchFamily="50" charset="0"/>
                        <a:ea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b="0">
                          <a:solidFill>
                            <a:srgbClr val="003D7A"/>
                          </a:solidFill>
                          <a:effectLst/>
                        </a:rPr>
                        <a:t>Involving local or marginalized businesses as subcontractors in project implementation</a:t>
                      </a:r>
                    </a:p>
                  </a:txBody>
                  <a:tcPr marL="68580" marR="68580" marT="0" marB="0"/>
                </a:tc>
                <a:extLst>
                  <a:ext uri="{0D108BD9-81ED-4DB2-BD59-A6C34878D82A}">
                    <a16:rowId xmlns:a16="http://schemas.microsoft.com/office/drawing/2014/main" val="1424214729"/>
                  </a:ext>
                </a:extLst>
              </a:tr>
              <a:tr h="315599">
                <a:tc>
                  <a:txBody>
                    <a:bodyPr/>
                    <a:lstStyle/>
                    <a:p>
                      <a:pPr marL="0" marR="0" lvl="0" indent="0" algn="l">
                        <a:spcBef>
                          <a:spcPts val="0"/>
                        </a:spcBef>
                        <a:spcAft>
                          <a:spcPts val="600"/>
                        </a:spcAft>
                        <a:buFont typeface="Symbol" panose="05050102010706020507" pitchFamily="18" charset="2"/>
                        <a:buNone/>
                      </a:pPr>
                      <a:r>
                        <a:rPr lang="en-US" sz="2000" b="0" dirty="0">
                          <a:solidFill>
                            <a:srgbClr val="003D7A"/>
                          </a:solidFill>
                          <a:effectLst/>
                        </a:rPr>
                        <a:t>Sets carbon reduction targets, or identifies techniques for reducing emissions during implementation</a:t>
                      </a:r>
                      <a:endParaRPr lang="en-US" sz="2000" b="0" dirty="0">
                        <a:solidFill>
                          <a:srgbClr val="003D7A"/>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79858237"/>
                  </a:ext>
                </a:extLst>
              </a:tr>
            </a:tbl>
          </a:graphicData>
        </a:graphic>
      </p:graphicFrame>
    </p:spTree>
    <p:extLst>
      <p:ext uri="{BB962C8B-B14F-4D97-AF65-F5344CB8AC3E}">
        <p14:creationId xmlns:p14="http://schemas.microsoft.com/office/powerpoint/2010/main" val="17842356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107</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Stage 6: Award contract – Contractor’s ESMP</a:t>
            </a:r>
          </a:p>
        </p:txBody>
      </p:sp>
      <p:sp>
        <p:nvSpPr>
          <p:cNvPr id="25" name="Text Placeholder 2">
            <a:extLst>
              <a:ext uri="{FF2B5EF4-FFF2-40B4-BE49-F238E27FC236}">
                <a16:creationId xmlns:a16="http://schemas.microsoft.com/office/drawing/2014/main" id="{910ECA20-05E4-8412-E7BD-740CD49BC08C}"/>
              </a:ext>
            </a:extLst>
          </p:cNvPr>
          <p:cNvSpPr>
            <a:spLocks noGrp="1"/>
          </p:cNvSpPr>
          <p:nvPr>
            <p:ph type="body" sz="quarter" idx="13"/>
          </p:nvPr>
        </p:nvSpPr>
        <p:spPr>
          <a:xfrm>
            <a:off x="188577" y="1215608"/>
            <a:ext cx="11841124" cy="4793305"/>
          </a:xfrm>
        </p:spPr>
        <p:txBody>
          <a:bodyPr vert="horz" lIns="0" tIns="0" rIns="0" bIns="0" rtlCol="0" anchor="t">
            <a:noAutofit/>
          </a:bodyPr>
          <a:lstStyle/>
          <a:p>
            <a:pPr marL="342900" indent="-342900">
              <a:spcBef>
                <a:spcPts val="800"/>
              </a:spcBef>
              <a:buClr>
                <a:srgbClr val="F78D28"/>
              </a:buClr>
              <a:buFont typeface="Arial" panose="020B0604020202020204" pitchFamily="34" charset="0"/>
              <a:buChar char="•"/>
            </a:pPr>
            <a:r>
              <a:rPr lang="en-US" sz="2400" dirty="0">
                <a:latin typeface="+mj-lt"/>
                <a:cs typeface="Arial" panose="020B0604020202020204" pitchFamily="34" charset="0"/>
              </a:rPr>
              <a:t>The successful Bidder’s MSIPs are finalized and become the C-ESMP</a:t>
            </a:r>
          </a:p>
          <a:p>
            <a:pPr marL="342900" indent="-342900">
              <a:spcBef>
                <a:spcPts val="800"/>
              </a:spcBef>
              <a:buClr>
                <a:srgbClr val="F78D28"/>
              </a:buClr>
              <a:buFont typeface="Arial" panose="020B0604020202020204" pitchFamily="34" charset="0"/>
              <a:buChar char="•"/>
            </a:pPr>
            <a:r>
              <a:rPr lang="en-US" sz="2400" dirty="0">
                <a:latin typeface="+mj-lt"/>
                <a:cs typeface="Arial" panose="020B0604020202020204" pitchFamily="34" charset="0"/>
              </a:rPr>
              <a:t>The C-ESMP contains Contractor-related elements of the Borrower’s Project-wide ESMP (which includes other matters such as resettlement, indigenous peoples)</a:t>
            </a:r>
          </a:p>
          <a:p>
            <a:pPr marL="342900" indent="-342900">
              <a:spcBef>
                <a:spcPts val="800"/>
              </a:spcBef>
              <a:buClr>
                <a:srgbClr val="F78D28"/>
              </a:buClr>
              <a:buFont typeface="Arial" panose="020B0604020202020204" pitchFamily="34" charset="0"/>
              <a:buChar char="•"/>
            </a:pPr>
            <a:r>
              <a:rPr lang="en-US" sz="2400" dirty="0">
                <a:latin typeface="+mj-lt"/>
                <a:cs typeface="Arial" panose="020B0604020202020204" pitchFamily="34" charset="0"/>
              </a:rPr>
              <a:t>Allows the PIU to hold the Contractor to account for delivering agreed E&amp;S mitigations, including mitigations submitted by Bidder in MSIP</a:t>
            </a:r>
          </a:p>
          <a:p>
            <a:pPr marL="342900" indent="-342900">
              <a:spcBef>
                <a:spcPts val="800"/>
              </a:spcBef>
              <a:buClr>
                <a:srgbClr val="F78D28"/>
              </a:buClr>
              <a:buFont typeface="Arial" panose="020B0604020202020204" pitchFamily="34" charset="0"/>
              <a:buChar char="•"/>
            </a:pPr>
            <a:r>
              <a:rPr lang="en-US" sz="2400" dirty="0">
                <a:latin typeface="+mj-lt"/>
                <a:cs typeface="Arial" panose="020B0604020202020204" pitchFamily="34" charset="0"/>
              </a:rPr>
              <a:t>The C-ESMP may remain draft until site mobilization, the Supervising Engineer must approve the final C-ESMP </a:t>
            </a:r>
            <a:r>
              <a:rPr lang="en-US" sz="2400" b="1" u="sng" dirty="0">
                <a:latin typeface="+mj-lt"/>
                <a:cs typeface="Arial" panose="020B0604020202020204" pitchFamily="34" charset="0"/>
              </a:rPr>
              <a:t>before the site can be mobilized</a:t>
            </a:r>
          </a:p>
          <a:p>
            <a:pPr marL="342900" indent="-342900">
              <a:spcBef>
                <a:spcPts val="800"/>
              </a:spcBef>
              <a:buClr>
                <a:srgbClr val="F78D28"/>
              </a:buClr>
              <a:buFont typeface="Arial" panose="020B0604020202020204" pitchFamily="34" charset="0"/>
              <a:buChar char="•"/>
            </a:pPr>
            <a:r>
              <a:rPr lang="en-US" sz="2400" dirty="0">
                <a:latin typeface="+mj-lt"/>
                <a:cs typeface="Arial" panose="020B0604020202020204" pitchFamily="34" charset="0"/>
              </a:rPr>
              <a:t>Contractor’s actions need to be clearly detailed, including individual risk control and mitigation, and monitoring measures including the responsible person/party</a:t>
            </a:r>
          </a:p>
          <a:p>
            <a:pPr marL="342900" indent="-342900">
              <a:spcBef>
                <a:spcPts val="800"/>
              </a:spcBef>
              <a:buClr>
                <a:srgbClr val="F78D28"/>
              </a:buClr>
              <a:buFont typeface="Arial" panose="020B0604020202020204" pitchFamily="34" charset="0"/>
              <a:buChar char="•"/>
            </a:pPr>
            <a:r>
              <a:rPr lang="en-US" sz="2400" dirty="0">
                <a:latin typeface="+mj-lt"/>
                <a:cs typeface="Arial" panose="020B0604020202020204" pitchFamily="34" charset="0"/>
              </a:rPr>
              <a:t>The Borrower should ensure (through Supervising Engineer) that the Contractor includes relevant activities in contracts with Subcontractors and Primary Suppliers</a:t>
            </a:r>
          </a:p>
          <a:p>
            <a:pPr marL="342900" indent="-342900">
              <a:spcBef>
                <a:spcPts val="800"/>
              </a:spcBef>
              <a:buClr>
                <a:srgbClr val="F78D28"/>
              </a:buClr>
              <a:buFont typeface="Arial" panose="020B0604020202020204" pitchFamily="34" charset="0"/>
              <a:buChar char="•"/>
            </a:pPr>
            <a:r>
              <a:rPr lang="en-US" sz="2400" dirty="0">
                <a:latin typeface="+mj-lt"/>
                <a:cs typeface="Arial" panose="020B0604020202020204" pitchFamily="34" charset="0"/>
              </a:rPr>
              <a:t>The C-ESMP must be reviewed and updated at least every 6 months</a:t>
            </a:r>
          </a:p>
        </p:txBody>
      </p:sp>
    </p:spTree>
    <p:extLst>
      <p:ext uri="{BB962C8B-B14F-4D97-AF65-F5344CB8AC3E}">
        <p14:creationId xmlns:p14="http://schemas.microsoft.com/office/powerpoint/2010/main" val="31970406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108</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Finalizing the Contract Management Plan</a:t>
            </a:r>
          </a:p>
        </p:txBody>
      </p:sp>
      <p:sp>
        <p:nvSpPr>
          <p:cNvPr id="23" name="Text Placeholder 2">
            <a:extLst>
              <a:ext uri="{FF2B5EF4-FFF2-40B4-BE49-F238E27FC236}">
                <a16:creationId xmlns:a16="http://schemas.microsoft.com/office/drawing/2014/main" id="{0CA17BCB-22BF-6591-691F-EE3633BF7E29}"/>
              </a:ext>
            </a:extLst>
          </p:cNvPr>
          <p:cNvSpPr>
            <a:spLocks noGrp="1"/>
          </p:cNvSpPr>
          <p:nvPr>
            <p:ph type="body" sz="quarter" idx="13"/>
          </p:nvPr>
        </p:nvSpPr>
        <p:spPr>
          <a:xfrm>
            <a:off x="175438" y="1146160"/>
            <a:ext cx="11841124" cy="5034721"/>
          </a:xfrm>
        </p:spPr>
        <p:txBody>
          <a:bodyPr vert="horz" lIns="0" tIns="0" rIns="0" bIns="0" rtlCol="0" anchor="t">
            <a:noAutofit/>
          </a:bodyPr>
          <a:lstStyle/>
          <a:p>
            <a:pPr marL="342900" indent="-342900">
              <a:spcBef>
                <a:spcPts val="800"/>
              </a:spcBef>
              <a:buClr>
                <a:srgbClr val="F78D28"/>
              </a:buClr>
              <a:buFont typeface="Arial" panose="020B0604020202020204" pitchFamily="34" charset="0"/>
              <a:buChar char="•"/>
            </a:pPr>
            <a:r>
              <a:rPr lang="en-US" sz="2400" dirty="0">
                <a:latin typeface="+mj-lt"/>
                <a:cs typeface="Arial" panose="020B0604020202020204" pitchFamily="34" charset="0"/>
              </a:rPr>
              <a:t>CMP may be developed in parallel with contract but should be completed at contract signing. The Borrower may involve Contractor in CMP development, advising their plan to administer the contract</a:t>
            </a:r>
          </a:p>
          <a:p>
            <a:pPr marL="342900" indent="-342900">
              <a:spcBef>
                <a:spcPts val="800"/>
              </a:spcBef>
              <a:buClr>
                <a:srgbClr val="F78D28"/>
              </a:buClr>
              <a:buFont typeface="Arial" panose="020B0604020202020204" pitchFamily="34" charset="0"/>
              <a:buChar char="•"/>
            </a:pPr>
            <a:r>
              <a:rPr lang="en-US" sz="2400" dirty="0">
                <a:latin typeface="+mj-lt"/>
                <a:cs typeface="Arial" panose="020B0604020202020204" pitchFamily="34" charset="0"/>
              </a:rPr>
              <a:t>Contract management plan should include the following key components:</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Assessment of Borrower’s contract management capacity including E&amp;S and actions to deal with any deficits</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Risk management and mitigation plan, for all contract related risks including E&amp;S e.g. ESMP</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Roles and responsibilities, including Borrower, Contractor, consultant, Supervising Engineer, etc.</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Governance of communication and reporting procedures</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Key contractual terms and conditions such as code of conduct</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KPIs</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Incentive mechanisms e.g. stage payment triggers, performance security</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Reporting requirements</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Use of DAAB etc.</a:t>
            </a:r>
          </a:p>
        </p:txBody>
      </p:sp>
    </p:spTree>
    <p:extLst>
      <p:ext uri="{BB962C8B-B14F-4D97-AF65-F5344CB8AC3E}">
        <p14:creationId xmlns:p14="http://schemas.microsoft.com/office/powerpoint/2010/main" val="36555293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109</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Role of the Supervising Engineer</a:t>
            </a:r>
          </a:p>
        </p:txBody>
      </p:sp>
      <p:sp>
        <p:nvSpPr>
          <p:cNvPr id="23" name="Text Placeholder 2">
            <a:extLst>
              <a:ext uri="{FF2B5EF4-FFF2-40B4-BE49-F238E27FC236}">
                <a16:creationId xmlns:a16="http://schemas.microsoft.com/office/drawing/2014/main" id="{0CA17BCB-22BF-6591-691F-EE3633BF7E29}"/>
              </a:ext>
            </a:extLst>
          </p:cNvPr>
          <p:cNvSpPr>
            <a:spLocks noGrp="1"/>
          </p:cNvSpPr>
          <p:nvPr>
            <p:ph type="body" sz="quarter" idx="13"/>
          </p:nvPr>
        </p:nvSpPr>
        <p:spPr>
          <a:xfrm>
            <a:off x="75236" y="1134586"/>
            <a:ext cx="12041528" cy="3399935"/>
          </a:xfrm>
        </p:spPr>
        <p:txBody>
          <a:bodyPr vert="horz" lIns="0" tIns="0" rIns="0" bIns="0" rtlCol="0" anchor="t">
            <a:noAutofit/>
          </a:bodyPr>
          <a:lstStyle/>
          <a:p>
            <a:pPr marL="342900" indent="-342900">
              <a:spcBef>
                <a:spcPts val="800"/>
              </a:spcBef>
              <a:buClr>
                <a:srgbClr val="F78D28"/>
              </a:buClr>
              <a:buFont typeface="Arial" panose="020B0604020202020204" pitchFamily="34" charset="0"/>
              <a:buChar char="•"/>
            </a:pPr>
            <a:r>
              <a:rPr lang="en-US" sz="2200">
                <a:latin typeface="+mj-lt"/>
                <a:cs typeface="Arial" panose="020B0604020202020204" pitchFamily="34" charset="0"/>
              </a:rPr>
              <a:t>Supervising Engineer is Borrower’s representative on site, main duties include inter alia:</a:t>
            </a:r>
          </a:p>
          <a:p>
            <a:pPr marL="819150" lvl="2" indent="-457200">
              <a:spcBef>
                <a:spcPts val="800"/>
              </a:spcBef>
              <a:buClr>
                <a:srgbClr val="F78D28"/>
              </a:buClr>
              <a:buFont typeface="Courier New" panose="02070309020205020404" pitchFamily="49" charset="0"/>
              <a:buChar char="o"/>
            </a:pPr>
            <a:r>
              <a:rPr lang="en-US" sz="2200">
                <a:solidFill>
                  <a:schemeClr val="accent1"/>
                </a:solidFill>
                <a:latin typeface="+mj-lt"/>
                <a:cs typeface="Arial" panose="020B0604020202020204" pitchFamily="34" charset="0"/>
              </a:rPr>
              <a:t>Interlocutor between the Borrower, the contractor(s) and local stakeholders (key for E&amp;S)</a:t>
            </a:r>
          </a:p>
          <a:p>
            <a:pPr marL="819150" lvl="2" indent="-457200">
              <a:spcBef>
                <a:spcPts val="800"/>
              </a:spcBef>
              <a:buClr>
                <a:srgbClr val="F78D28"/>
              </a:buClr>
              <a:buFont typeface="Courier New" panose="02070309020205020404" pitchFamily="49" charset="0"/>
              <a:buChar char="o"/>
            </a:pPr>
            <a:r>
              <a:rPr lang="en-US" sz="2200">
                <a:solidFill>
                  <a:schemeClr val="accent1"/>
                </a:solidFill>
                <a:latin typeface="+mj-lt"/>
                <a:cs typeface="Arial" panose="020B0604020202020204" pitchFamily="34" charset="0"/>
              </a:rPr>
              <a:t>Monitors the site, contractor(s) and personnel to make sure the agreed contract is followed</a:t>
            </a:r>
          </a:p>
          <a:p>
            <a:pPr marL="819150" lvl="2" indent="-457200">
              <a:spcBef>
                <a:spcPts val="800"/>
              </a:spcBef>
              <a:buClr>
                <a:srgbClr val="F78D28"/>
              </a:buClr>
              <a:buFont typeface="Courier New" panose="02070309020205020404" pitchFamily="49" charset="0"/>
              <a:buChar char="o"/>
            </a:pPr>
            <a:r>
              <a:rPr lang="en-US" sz="2200">
                <a:solidFill>
                  <a:schemeClr val="accent1"/>
                </a:solidFill>
                <a:latin typeface="+mj-lt"/>
                <a:cs typeface="Arial" panose="020B0604020202020204" pitchFamily="34" charset="0"/>
              </a:rPr>
              <a:t>Makes decisions on behalf of the Borrower in areas delegated for day-to-day control</a:t>
            </a:r>
          </a:p>
          <a:p>
            <a:pPr marL="819150" lvl="2" indent="-457200">
              <a:spcBef>
                <a:spcPts val="800"/>
              </a:spcBef>
              <a:buClr>
                <a:srgbClr val="F78D28"/>
              </a:buClr>
              <a:buFont typeface="Courier New" panose="02070309020205020404" pitchFamily="49" charset="0"/>
              <a:buChar char="o"/>
            </a:pPr>
            <a:r>
              <a:rPr lang="en-US" sz="2200">
                <a:solidFill>
                  <a:schemeClr val="accent1"/>
                </a:solidFill>
                <a:latin typeface="+mj-lt"/>
                <a:cs typeface="Arial" panose="020B0604020202020204" pitchFamily="34" charset="0"/>
              </a:rPr>
              <a:t>Escalates issues to the Borrower and expedites Borrower’s decisions </a:t>
            </a:r>
          </a:p>
          <a:p>
            <a:pPr marL="819150" lvl="2" indent="-457200">
              <a:spcBef>
                <a:spcPts val="800"/>
              </a:spcBef>
              <a:buClr>
                <a:srgbClr val="F78D28"/>
              </a:buClr>
              <a:buFont typeface="Courier New" panose="02070309020205020404" pitchFamily="49" charset="0"/>
              <a:buChar char="o"/>
            </a:pPr>
            <a:r>
              <a:rPr lang="en-US" sz="2200">
                <a:solidFill>
                  <a:schemeClr val="accent1"/>
                </a:solidFill>
                <a:latin typeface="+mj-lt"/>
                <a:cs typeface="Arial" panose="020B0604020202020204" pitchFamily="34" charset="0"/>
              </a:rPr>
              <a:t>Supervises and monitors E&amp;S risks and impacts, reviews E&amp;S reporting and acts </a:t>
            </a:r>
          </a:p>
          <a:p>
            <a:pPr marL="819150" lvl="2" indent="-457200">
              <a:spcBef>
                <a:spcPts val="800"/>
              </a:spcBef>
              <a:buClr>
                <a:srgbClr val="F78D28"/>
              </a:buClr>
              <a:buFont typeface="Courier New" panose="02070309020205020404" pitchFamily="49" charset="0"/>
              <a:buChar char="o"/>
            </a:pPr>
            <a:r>
              <a:rPr lang="en-US" sz="2200">
                <a:solidFill>
                  <a:schemeClr val="accent1"/>
                </a:solidFill>
                <a:latin typeface="+mj-lt"/>
                <a:cs typeface="Arial" panose="020B0604020202020204" pitchFamily="34" charset="0"/>
              </a:rPr>
              <a:t>Consider E&amp;S impacts in relation to contract variations</a:t>
            </a:r>
          </a:p>
          <a:p>
            <a:pPr marL="819150" lvl="2" indent="-457200">
              <a:spcBef>
                <a:spcPts val="800"/>
              </a:spcBef>
              <a:buClr>
                <a:srgbClr val="F78D28"/>
              </a:buClr>
              <a:buFont typeface="Courier New" panose="02070309020205020404" pitchFamily="49" charset="0"/>
              <a:buChar char="o"/>
            </a:pPr>
            <a:r>
              <a:rPr lang="en-US" sz="2200">
                <a:solidFill>
                  <a:schemeClr val="accent1"/>
                </a:solidFill>
                <a:latin typeface="+mj-lt"/>
                <a:cs typeface="Arial" panose="020B0604020202020204" pitchFamily="34" charset="0"/>
              </a:rPr>
              <a:t>Measures contractor’s achievement against key performance indicators, completion stages and authorizes payments</a:t>
            </a:r>
          </a:p>
          <a:p>
            <a:pPr marL="819150" lvl="2" indent="-457200">
              <a:spcBef>
                <a:spcPts val="800"/>
              </a:spcBef>
              <a:buClr>
                <a:srgbClr val="F78D28"/>
              </a:buClr>
              <a:buFont typeface="Courier New" panose="02070309020205020404" pitchFamily="49" charset="0"/>
              <a:buChar char="o"/>
            </a:pPr>
            <a:r>
              <a:rPr lang="en-US" sz="2200">
                <a:solidFill>
                  <a:schemeClr val="accent1"/>
                </a:solidFill>
                <a:latin typeface="+mj-lt"/>
                <a:cs typeface="Arial" panose="020B0604020202020204" pitchFamily="34" charset="0"/>
              </a:rPr>
              <a:t>Invokes appropriate contract remedies</a:t>
            </a:r>
          </a:p>
          <a:p>
            <a:pPr marL="819150" lvl="2" indent="-457200">
              <a:spcBef>
                <a:spcPts val="800"/>
              </a:spcBef>
              <a:buClr>
                <a:srgbClr val="F78D28"/>
              </a:buClr>
              <a:buFont typeface="Courier New" panose="02070309020205020404" pitchFamily="49" charset="0"/>
              <a:buChar char="o"/>
            </a:pPr>
            <a:r>
              <a:rPr lang="en-US" sz="2200">
                <a:solidFill>
                  <a:schemeClr val="accent1"/>
                </a:solidFill>
                <a:latin typeface="+mj-lt"/>
                <a:cs typeface="Arial" panose="020B0604020202020204" pitchFamily="34" charset="0"/>
              </a:rPr>
              <a:t>Conducts (at least) 6 monthly review of C-ESMP (contractual)</a:t>
            </a:r>
          </a:p>
          <a:p>
            <a:pPr marL="819150" lvl="2" indent="-457200">
              <a:spcBef>
                <a:spcPts val="800"/>
              </a:spcBef>
              <a:buClr>
                <a:srgbClr val="F78D28"/>
              </a:buClr>
              <a:buFont typeface="Courier New" panose="02070309020205020404" pitchFamily="49" charset="0"/>
              <a:buChar char="o"/>
            </a:pPr>
            <a:r>
              <a:rPr lang="en-US" sz="2200">
                <a:solidFill>
                  <a:schemeClr val="accent1"/>
                </a:solidFill>
                <a:latin typeface="+mj-lt"/>
                <a:cs typeface="Arial" panose="020B0604020202020204" pitchFamily="34" charset="0"/>
              </a:rPr>
              <a:t>If high-risk SEA/SH, liaise with DAAB on regular review and control</a:t>
            </a:r>
          </a:p>
          <a:p>
            <a:pPr marL="457200" lvl="1" indent="-457200">
              <a:spcBef>
                <a:spcPts val="800"/>
              </a:spcBef>
              <a:buClr>
                <a:srgbClr val="F78D28"/>
              </a:buClr>
              <a:buFont typeface="Courier New" panose="02070309020205020404" pitchFamily="49" charset="0"/>
              <a:buChar char="o"/>
            </a:pPr>
            <a:r>
              <a:rPr lang="en-US" sz="2200">
                <a:solidFill>
                  <a:schemeClr val="accent1"/>
                </a:solidFill>
                <a:latin typeface="+mj-lt"/>
                <a:cs typeface="Arial" panose="020B0604020202020204" pitchFamily="34" charset="0"/>
              </a:rPr>
              <a:t>Pattern of poor ESF implementation issues, linked to a poor Supervision Engineer</a:t>
            </a:r>
          </a:p>
        </p:txBody>
      </p:sp>
    </p:spTree>
    <p:extLst>
      <p:ext uri="{BB962C8B-B14F-4D97-AF65-F5344CB8AC3E}">
        <p14:creationId xmlns:p14="http://schemas.microsoft.com/office/powerpoint/2010/main" val="2228027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Overview of International Practice</a:t>
            </a:r>
          </a:p>
        </p:txBody>
      </p:sp>
      <p:pic>
        <p:nvPicPr>
          <p:cNvPr id="4" name="Picture 3">
            <a:extLst>
              <a:ext uri="{FF2B5EF4-FFF2-40B4-BE49-F238E27FC236}">
                <a16:creationId xmlns:a16="http://schemas.microsoft.com/office/drawing/2014/main" id="{453A7F5B-140F-D891-0862-62078F6E1456}"/>
              </a:ext>
            </a:extLst>
          </p:cNvPr>
          <p:cNvPicPr>
            <a:picLocks noChangeAspect="1"/>
          </p:cNvPicPr>
          <p:nvPr/>
        </p:nvPicPr>
        <p:blipFill>
          <a:blip r:embed="rId3"/>
          <a:stretch>
            <a:fillRect/>
          </a:stretch>
        </p:blipFill>
        <p:spPr>
          <a:xfrm>
            <a:off x="-102742" y="1162653"/>
            <a:ext cx="9757105" cy="5705583"/>
          </a:xfrm>
          <a:prstGeom prst="rect">
            <a:avLst/>
          </a:prstGeom>
        </p:spPr>
      </p:pic>
      <p:sp>
        <p:nvSpPr>
          <p:cNvPr id="3" name="TextBox 2">
            <a:extLst>
              <a:ext uri="{FF2B5EF4-FFF2-40B4-BE49-F238E27FC236}">
                <a16:creationId xmlns:a16="http://schemas.microsoft.com/office/drawing/2014/main" id="{429E932D-A188-96C6-4053-25D9D6036FBE}"/>
              </a:ext>
            </a:extLst>
          </p:cNvPr>
          <p:cNvSpPr txBox="1"/>
          <p:nvPr/>
        </p:nvSpPr>
        <p:spPr>
          <a:xfrm>
            <a:off x="9569301" y="1127011"/>
            <a:ext cx="2537637" cy="5078313"/>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r>
              <a:rPr lang="en-US" b="1"/>
              <a:t>Includes the following Borrowers:</a:t>
            </a:r>
          </a:p>
          <a:p>
            <a:pPr marL="171450" indent="-171450">
              <a:buFont typeface="Arial" panose="020B0604020202020204" pitchFamily="34" charset="0"/>
              <a:buChar char="•"/>
            </a:pPr>
            <a:r>
              <a:rPr lang="en-US"/>
              <a:t>Belarus</a:t>
            </a:r>
          </a:p>
          <a:p>
            <a:pPr marL="171450" indent="-171450">
              <a:buFont typeface="Arial" panose="020B0604020202020204" pitchFamily="34" charset="0"/>
              <a:buChar char="•"/>
            </a:pPr>
            <a:r>
              <a:rPr lang="en-US"/>
              <a:t>China</a:t>
            </a:r>
          </a:p>
          <a:p>
            <a:pPr marL="171450" indent="-171450">
              <a:buFont typeface="Arial" panose="020B0604020202020204" pitchFamily="34" charset="0"/>
              <a:buChar char="•"/>
            </a:pPr>
            <a:r>
              <a:rPr lang="en-US"/>
              <a:t>El Salvador</a:t>
            </a:r>
          </a:p>
          <a:p>
            <a:pPr marL="171450" indent="-171450">
              <a:buFont typeface="Arial" panose="020B0604020202020204" pitchFamily="34" charset="0"/>
              <a:buChar char="•"/>
            </a:pPr>
            <a:r>
              <a:rPr lang="en-US"/>
              <a:t>Indonesia</a:t>
            </a:r>
          </a:p>
          <a:p>
            <a:pPr marL="171450" indent="-171450">
              <a:buFont typeface="Arial" panose="020B0604020202020204" pitchFamily="34" charset="0"/>
              <a:buChar char="•"/>
            </a:pPr>
            <a:r>
              <a:rPr lang="en-US"/>
              <a:t>Latvia</a:t>
            </a:r>
          </a:p>
          <a:p>
            <a:pPr marL="171450" indent="-171450">
              <a:buFont typeface="Arial" panose="020B0604020202020204" pitchFamily="34" charset="0"/>
              <a:buChar char="•"/>
            </a:pPr>
            <a:r>
              <a:rPr lang="en-US"/>
              <a:t>Lithuania</a:t>
            </a:r>
          </a:p>
          <a:p>
            <a:pPr marL="171450" indent="-171450">
              <a:buFont typeface="Arial" panose="020B0604020202020204" pitchFamily="34" charset="0"/>
              <a:buChar char="•"/>
            </a:pPr>
            <a:r>
              <a:rPr lang="en-US"/>
              <a:t>Mongolia</a:t>
            </a:r>
          </a:p>
          <a:p>
            <a:pPr marL="171450" indent="-171450">
              <a:buFont typeface="Arial" panose="020B0604020202020204" pitchFamily="34" charset="0"/>
              <a:buChar char="•"/>
            </a:pPr>
            <a:r>
              <a:rPr lang="en-US"/>
              <a:t>Panama</a:t>
            </a:r>
          </a:p>
          <a:p>
            <a:pPr marL="171450" indent="-171450">
              <a:buFont typeface="Arial" panose="020B0604020202020204" pitchFamily="34" charset="0"/>
              <a:buChar char="•"/>
            </a:pPr>
            <a:r>
              <a:rPr lang="en-US"/>
              <a:t>Paraguay</a:t>
            </a:r>
          </a:p>
          <a:p>
            <a:pPr marL="171450" indent="-171450">
              <a:buFont typeface="Arial" panose="020B0604020202020204" pitchFamily="34" charset="0"/>
              <a:buChar char="•"/>
            </a:pPr>
            <a:r>
              <a:rPr lang="en-US"/>
              <a:t>Philippines</a:t>
            </a:r>
          </a:p>
          <a:p>
            <a:pPr marL="171450" indent="-171450">
              <a:buFont typeface="Arial" panose="020B0604020202020204" pitchFamily="34" charset="0"/>
              <a:buChar char="•"/>
            </a:pPr>
            <a:r>
              <a:rPr lang="en-US"/>
              <a:t>Poland</a:t>
            </a:r>
          </a:p>
          <a:p>
            <a:pPr marL="171450" indent="-171450">
              <a:buFont typeface="Arial" panose="020B0604020202020204" pitchFamily="34" charset="0"/>
              <a:buChar char="•"/>
            </a:pPr>
            <a:r>
              <a:rPr lang="en-US"/>
              <a:t>Senegal</a:t>
            </a:r>
          </a:p>
          <a:p>
            <a:pPr marL="171450" indent="-171450">
              <a:buFont typeface="Arial" panose="020B0604020202020204" pitchFamily="34" charset="0"/>
              <a:buChar char="•"/>
            </a:pPr>
            <a:r>
              <a:rPr lang="en-US"/>
              <a:t>Slovenia</a:t>
            </a:r>
          </a:p>
          <a:p>
            <a:pPr marL="171450" indent="-171450">
              <a:buFont typeface="Arial" panose="020B0604020202020204" pitchFamily="34" charset="0"/>
              <a:buChar char="•"/>
            </a:pPr>
            <a:r>
              <a:rPr lang="en-US"/>
              <a:t>Thailand</a:t>
            </a:r>
          </a:p>
          <a:p>
            <a:pPr marL="171450" indent="-171450">
              <a:buFont typeface="Arial" panose="020B0604020202020204" pitchFamily="34" charset="0"/>
              <a:buChar char="•"/>
            </a:pPr>
            <a:r>
              <a:rPr lang="en-US"/>
              <a:t>Tunisia</a:t>
            </a:r>
          </a:p>
          <a:p>
            <a:pPr marL="171450" indent="-171450">
              <a:buFont typeface="Arial" panose="020B0604020202020204" pitchFamily="34" charset="0"/>
              <a:buChar char="•"/>
            </a:pPr>
            <a:r>
              <a:rPr lang="en-US"/>
              <a:t>Uruguay </a:t>
            </a:r>
          </a:p>
        </p:txBody>
      </p:sp>
    </p:spTree>
    <p:extLst>
      <p:ext uri="{BB962C8B-B14F-4D97-AF65-F5344CB8AC3E}">
        <p14:creationId xmlns:p14="http://schemas.microsoft.com/office/powerpoint/2010/main" val="31012672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110</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Contract management (KPIs)</a:t>
            </a:r>
          </a:p>
        </p:txBody>
      </p:sp>
      <p:sp>
        <p:nvSpPr>
          <p:cNvPr id="3" name="Rectangle 2">
            <a:extLst>
              <a:ext uri="{FF2B5EF4-FFF2-40B4-BE49-F238E27FC236}">
                <a16:creationId xmlns:a16="http://schemas.microsoft.com/office/drawing/2014/main" id="{36732F22-93AF-4813-A259-2E9369EFBEE2}"/>
              </a:ext>
            </a:extLst>
          </p:cNvPr>
          <p:cNvSpPr/>
          <p:nvPr/>
        </p:nvSpPr>
        <p:spPr>
          <a:xfrm>
            <a:off x="240225" y="1258886"/>
            <a:ext cx="11789476" cy="4555093"/>
          </a:xfrm>
          <a:prstGeom prst="rect">
            <a:avLst/>
          </a:prstGeom>
        </p:spPr>
        <p:txBody>
          <a:bodyPr wrap="square">
            <a:spAutoFit/>
          </a:bodyPr>
          <a:lstStyle/>
          <a:p>
            <a:pPr marL="342900" lvl="1" indent="-342900" defTabSz="457200">
              <a:spcAft>
                <a:spcPts val="600"/>
              </a:spcAft>
              <a:buClr>
                <a:srgbClr val="F78D28"/>
              </a:buClr>
              <a:buFont typeface="Wingdings" panose="05000000000000000000" pitchFamily="2" charset="2"/>
              <a:buChar char="§"/>
              <a:tabLst>
                <a:tab pos="8402638" algn="r"/>
              </a:tabLst>
              <a:defRPr/>
            </a:pPr>
            <a:r>
              <a:rPr lang="en-US" sz="2000">
                <a:solidFill>
                  <a:schemeClr val="accent1"/>
                </a:solidFill>
              </a:rPr>
              <a:t>Key Performance Indicators (KPIs) are important to incentivize better Contractor E&amp;S management</a:t>
            </a:r>
          </a:p>
          <a:p>
            <a:pPr marL="342900" lvl="1" indent="-342900" defTabSz="457200">
              <a:spcAft>
                <a:spcPts val="600"/>
              </a:spcAft>
              <a:buClr>
                <a:srgbClr val="F78D28"/>
              </a:buClr>
              <a:buFont typeface="Wingdings" panose="05000000000000000000" pitchFamily="2" charset="2"/>
              <a:buChar char="§"/>
              <a:tabLst>
                <a:tab pos="8402638" algn="r"/>
              </a:tabLst>
              <a:defRPr/>
            </a:pPr>
            <a:r>
              <a:rPr lang="en-US" sz="2000">
                <a:solidFill>
                  <a:schemeClr val="accent1"/>
                </a:solidFill>
              </a:rPr>
              <a:t>Not a substitute for contract provisions although KPIs may also be part of the contract</a:t>
            </a:r>
          </a:p>
          <a:p>
            <a:pPr marL="342900" lvl="1" indent="-342900" defTabSz="457200">
              <a:spcAft>
                <a:spcPts val="600"/>
              </a:spcAft>
              <a:buClr>
                <a:srgbClr val="F78D28"/>
              </a:buClr>
              <a:buFont typeface="Wingdings" panose="05000000000000000000" pitchFamily="2" charset="2"/>
              <a:buChar char="§"/>
              <a:tabLst>
                <a:tab pos="8402638" algn="r"/>
              </a:tabLst>
              <a:defRPr/>
            </a:pPr>
            <a:r>
              <a:rPr lang="en-US" sz="2000">
                <a:solidFill>
                  <a:schemeClr val="accent1"/>
                </a:solidFill>
              </a:rPr>
              <a:t>If a KPI is not met, the underlying cause should be identified by the Supervising Engineer, discussed with the Contractor, and issues / bottlenecks addressed / resolved in accordance with the contract</a:t>
            </a:r>
          </a:p>
          <a:p>
            <a:pPr marL="342900" lvl="1" indent="-342900" defTabSz="457200">
              <a:spcAft>
                <a:spcPts val="600"/>
              </a:spcAft>
              <a:buClr>
                <a:srgbClr val="F78D28"/>
              </a:buClr>
              <a:buFont typeface="Wingdings" panose="05000000000000000000" pitchFamily="2" charset="2"/>
              <a:buChar char="§"/>
              <a:tabLst>
                <a:tab pos="8402638" algn="r"/>
              </a:tabLst>
              <a:defRPr/>
            </a:pPr>
            <a:r>
              <a:rPr lang="en-US" sz="2000">
                <a:solidFill>
                  <a:schemeClr val="accent1"/>
                </a:solidFill>
              </a:rPr>
              <a:t>E&amp;S reporting metrics and KPIs may include, inter alia: </a:t>
            </a:r>
          </a:p>
          <a:p>
            <a:pPr marL="574675" marR="457200" lvl="1" indent="-234950" defTabSz="457200" fontAlgn="base">
              <a:spcAft>
                <a:spcPts val="600"/>
              </a:spcAft>
              <a:buClr>
                <a:srgbClr val="F78D28"/>
              </a:buClr>
              <a:buSzPct val="100000"/>
              <a:buFont typeface="Andes Bold" panose="02000000000000000000" pitchFamily="50" charset="0"/>
              <a:buChar char="-"/>
              <a:tabLst>
                <a:tab pos="8402638" algn="r"/>
              </a:tabLst>
              <a:defRPr/>
            </a:pPr>
            <a:r>
              <a:rPr lang="en-US" sz="2000">
                <a:solidFill>
                  <a:schemeClr val="accent1"/>
                </a:solidFill>
              </a:rPr>
              <a:t>environmental incidents of pollution, damage to ground water etc. </a:t>
            </a:r>
          </a:p>
          <a:p>
            <a:pPr marL="574675" marR="457200" lvl="1" indent="-234950" defTabSz="457200" fontAlgn="base">
              <a:spcAft>
                <a:spcPts val="600"/>
              </a:spcAft>
              <a:buClr>
                <a:srgbClr val="F78D28"/>
              </a:buClr>
              <a:buSzPct val="100000"/>
              <a:buFont typeface="Andes Bold" panose="02000000000000000000" pitchFamily="50" charset="0"/>
              <a:buChar char="-"/>
              <a:tabLst>
                <a:tab pos="8402638" algn="r"/>
              </a:tabLst>
              <a:defRPr/>
            </a:pPr>
            <a:r>
              <a:rPr lang="en-US" sz="2000">
                <a:solidFill>
                  <a:schemeClr val="accent1"/>
                </a:solidFill>
              </a:rPr>
              <a:t>supervision of health &amp; safety</a:t>
            </a:r>
          </a:p>
          <a:p>
            <a:pPr marL="574675" marR="457200" lvl="1" indent="-234950" defTabSz="457200" fontAlgn="base">
              <a:spcAft>
                <a:spcPts val="600"/>
              </a:spcAft>
              <a:buClr>
                <a:srgbClr val="F78D28"/>
              </a:buClr>
              <a:buSzPct val="100000"/>
              <a:buFont typeface="Andes Bold" panose="02000000000000000000" pitchFamily="50" charset="0"/>
              <a:buChar char="-"/>
              <a:tabLst>
                <a:tab pos="8402638" algn="r"/>
              </a:tabLst>
              <a:defRPr/>
            </a:pPr>
            <a:r>
              <a:rPr lang="en-US" sz="2000">
                <a:solidFill>
                  <a:schemeClr val="accent1"/>
                </a:solidFill>
              </a:rPr>
              <a:t>worker accommodation</a:t>
            </a:r>
          </a:p>
          <a:p>
            <a:pPr marL="574675" marR="457200" lvl="1" indent="-234950" defTabSz="457200" fontAlgn="base">
              <a:spcAft>
                <a:spcPts val="600"/>
              </a:spcAft>
              <a:buClr>
                <a:srgbClr val="F78D28"/>
              </a:buClr>
              <a:buSzPct val="100000"/>
              <a:buFont typeface="Andes Bold" panose="02000000000000000000" pitchFamily="50" charset="0"/>
              <a:buChar char="-"/>
              <a:tabLst>
                <a:tab pos="8402638" algn="r"/>
              </a:tabLst>
              <a:defRPr/>
            </a:pPr>
            <a:r>
              <a:rPr lang="en-US" sz="2000">
                <a:solidFill>
                  <a:schemeClr val="accent1"/>
                </a:solidFill>
              </a:rPr>
              <a:t>gender statistics in the workforce</a:t>
            </a:r>
          </a:p>
          <a:p>
            <a:pPr marL="574675" marR="457200" lvl="1" indent="-234950" defTabSz="457200" fontAlgn="base">
              <a:spcAft>
                <a:spcPts val="600"/>
              </a:spcAft>
              <a:buClr>
                <a:srgbClr val="F78D28"/>
              </a:buClr>
              <a:buSzPct val="100000"/>
              <a:buFont typeface="Andes Bold" panose="02000000000000000000" pitchFamily="50" charset="0"/>
              <a:buChar char="-"/>
              <a:tabLst>
                <a:tab pos="8402638" algn="r"/>
              </a:tabLst>
              <a:defRPr/>
            </a:pPr>
            <a:r>
              <a:rPr lang="en-US" sz="2000">
                <a:solidFill>
                  <a:schemeClr val="accent1"/>
                </a:solidFill>
              </a:rPr>
              <a:t>training</a:t>
            </a:r>
          </a:p>
          <a:p>
            <a:pPr marL="574675" marR="457200" lvl="1" indent="-234950" defTabSz="457200" fontAlgn="base">
              <a:spcAft>
                <a:spcPts val="600"/>
              </a:spcAft>
              <a:buClr>
                <a:srgbClr val="F78D28"/>
              </a:buClr>
              <a:buSzPct val="100000"/>
              <a:buFont typeface="Andes Bold" panose="02000000000000000000" pitchFamily="50" charset="0"/>
              <a:buChar char="-"/>
              <a:tabLst>
                <a:tab pos="8402638" algn="r"/>
              </a:tabLst>
              <a:defRPr/>
            </a:pPr>
            <a:r>
              <a:rPr lang="en-US" sz="2000">
                <a:solidFill>
                  <a:schemeClr val="accent1"/>
                </a:solidFill>
              </a:rPr>
              <a:t>grievances</a:t>
            </a:r>
          </a:p>
          <a:p>
            <a:pPr marL="574675" marR="457200" lvl="1" indent="-234950" defTabSz="457200" fontAlgn="base">
              <a:spcAft>
                <a:spcPts val="600"/>
              </a:spcAft>
              <a:buClr>
                <a:srgbClr val="F78D28"/>
              </a:buClr>
              <a:buSzPct val="100000"/>
              <a:buFont typeface="Andes Bold" panose="02000000000000000000" pitchFamily="50" charset="0"/>
              <a:buChar char="-"/>
              <a:tabLst>
                <a:tab pos="8402638" algn="r"/>
              </a:tabLst>
              <a:defRPr/>
            </a:pPr>
            <a:r>
              <a:rPr lang="en-US" sz="2000">
                <a:solidFill>
                  <a:schemeClr val="accent1"/>
                </a:solidFill>
              </a:rPr>
              <a:t>supply chain management</a:t>
            </a:r>
          </a:p>
        </p:txBody>
      </p:sp>
      <p:graphicFrame>
        <p:nvGraphicFramePr>
          <p:cNvPr id="22" name="Table 21">
            <a:extLst>
              <a:ext uri="{FF2B5EF4-FFF2-40B4-BE49-F238E27FC236}">
                <a16:creationId xmlns:a16="http://schemas.microsoft.com/office/drawing/2014/main" id="{A2E44C62-9B02-A1DB-3E19-571C85C7B4B1}"/>
              </a:ext>
            </a:extLst>
          </p:cNvPr>
          <p:cNvGraphicFramePr>
            <a:graphicFrameLocks noGrp="1"/>
          </p:cNvGraphicFramePr>
          <p:nvPr>
            <p:extLst>
              <p:ext uri="{D42A27DB-BD31-4B8C-83A1-F6EECF244321}">
                <p14:modId xmlns:p14="http://schemas.microsoft.com/office/powerpoint/2010/main" val="3076169783"/>
              </p:ext>
            </p:extLst>
          </p:nvPr>
        </p:nvGraphicFramePr>
        <p:xfrm>
          <a:off x="4788976" y="3845803"/>
          <a:ext cx="7162799" cy="2636520"/>
        </p:xfrm>
        <a:graphic>
          <a:graphicData uri="http://schemas.openxmlformats.org/drawingml/2006/table">
            <a:tbl>
              <a:tblPr firstRow="1" firstCol="1" bandRow="1">
                <a:tableStyleId>{7DF18680-E054-41AD-8BC1-D1AEF772440D}</a:tableStyleId>
              </a:tblPr>
              <a:tblGrid>
                <a:gridCol w="3061733">
                  <a:extLst>
                    <a:ext uri="{9D8B030D-6E8A-4147-A177-3AD203B41FA5}">
                      <a16:colId xmlns:a16="http://schemas.microsoft.com/office/drawing/2014/main" val="2265649473"/>
                    </a:ext>
                  </a:extLst>
                </a:gridCol>
                <a:gridCol w="4101066">
                  <a:extLst>
                    <a:ext uri="{9D8B030D-6E8A-4147-A177-3AD203B41FA5}">
                      <a16:colId xmlns:a16="http://schemas.microsoft.com/office/drawing/2014/main" val="1390645053"/>
                    </a:ext>
                  </a:extLst>
                </a:gridCol>
              </a:tblGrid>
              <a:tr h="0">
                <a:tc gridSpan="2">
                  <a:txBody>
                    <a:bodyPr/>
                    <a:lstStyle/>
                    <a:p>
                      <a:pPr marL="0" marR="0" algn="ctr">
                        <a:spcBef>
                          <a:spcPts val="0"/>
                        </a:spcBef>
                        <a:spcAft>
                          <a:spcPts val="600"/>
                        </a:spcAft>
                      </a:pPr>
                      <a:r>
                        <a:rPr lang="en-US" sz="1400">
                          <a:effectLst/>
                        </a:rPr>
                        <a:t>Objective: To deliver social and economic benefits for the region affected by the project</a:t>
                      </a:r>
                      <a:endParaRPr lang="en-US" sz="1400">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27323029"/>
                  </a:ext>
                </a:extLst>
              </a:tr>
              <a:tr h="0">
                <a:tc>
                  <a:txBody>
                    <a:bodyPr/>
                    <a:lstStyle/>
                    <a:p>
                      <a:pPr marL="0" marR="0" algn="l">
                        <a:spcBef>
                          <a:spcPts val="0"/>
                        </a:spcBef>
                        <a:spcAft>
                          <a:spcPts val="600"/>
                        </a:spcAft>
                      </a:pPr>
                      <a:r>
                        <a:rPr lang="en-US" sz="1400">
                          <a:effectLst/>
                        </a:rPr>
                        <a:t>Project PDO</a:t>
                      </a:r>
                      <a:endParaRPr lang="en-US" sz="1400">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600"/>
                        </a:spcAft>
                      </a:pPr>
                      <a:r>
                        <a:rPr lang="en-US" sz="1400">
                          <a:effectLst/>
                        </a:rPr>
                        <a:t>Measures</a:t>
                      </a:r>
                      <a:endParaRPr lang="en-US" sz="1400">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63082851"/>
                  </a:ext>
                </a:extLst>
              </a:tr>
              <a:tr h="0">
                <a:tc>
                  <a:txBody>
                    <a:bodyPr/>
                    <a:lstStyle/>
                    <a:p>
                      <a:pPr marL="0" marR="0" algn="l">
                        <a:spcBef>
                          <a:spcPts val="0"/>
                        </a:spcBef>
                        <a:spcAft>
                          <a:spcPts val="600"/>
                        </a:spcAft>
                      </a:pPr>
                      <a:r>
                        <a:rPr lang="en-US" sz="1400" b="0">
                          <a:effectLst/>
                        </a:rPr>
                        <a:t>By (date), the project will have these goals annually:</a:t>
                      </a:r>
                    </a:p>
                    <a:p>
                      <a:pPr marL="342900" marR="0" lvl="0" indent="-342900">
                        <a:spcBef>
                          <a:spcPts val="0"/>
                        </a:spcBef>
                        <a:spcAft>
                          <a:spcPts val="0"/>
                        </a:spcAft>
                        <a:buSzPts val="900"/>
                        <a:buFont typeface="Symbol" panose="05050102010706020507" pitchFamily="18" charset="2"/>
                        <a:buChar char=""/>
                        <a:tabLst>
                          <a:tab pos="228600" algn="l"/>
                        </a:tabLst>
                      </a:pPr>
                      <a:r>
                        <a:rPr lang="en-NZ" sz="1400" b="0">
                          <a:effectLst/>
                        </a:rPr>
                        <a:t>10% of the total supply chain expenditure will be sourced from businesses operating within the local vicinity</a:t>
                      </a:r>
                      <a:endParaRPr lang="en-US" sz="1400" b="0">
                        <a:effectLst/>
                      </a:endParaRPr>
                    </a:p>
                    <a:p>
                      <a:pPr marL="342900" marR="0" lvl="0" indent="-342900">
                        <a:spcBef>
                          <a:spcPts val="0"/>
                        </a:spcBef>
                        <a:spcAft>
                          <a:spcPts val="200"/>
                        </a:spcAft>
                        <a:buSzPts val="900"/>
                        <a:buFont typeface="Symbol" panose="05050102010706020507" pitchFamily="18" charset="2"/>
                        <a:buChar char=""/>
                        <a:tabLst>
                          <a:tab pos="228600" algn="l"/>
                        </a:tabLst>
                      </a:pPr>
                      <a:r>
                        <a:rPr lang="en-NZ" sz="1400" b="0">
                          <a:effectLst/>
                        </a:rPr>
                        <a:t>5% of the total supply chain workforce on sites will be apprentices or trainees</a:t>
                      </a:r>
                      <a:endParaRPr lang="en-US" sz="1400" b="0">
                        <a:effectLst/>
                        <a:latin typeface="Andes" panose="02000000000000000000" pitchFamily="50"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600"/>
                        </a:spcAft>
                      </a:pPr>
                      <a:r>
                        <a:rPr lang="en-US" sz="1400" dirty="0">
                          <a:effectLst/>
                        </a:rPr>
                        <a:t>Contractor will report:</a:t>
                      </a:r>
                    </a:p>
                    <a:p>
                      <a:pPr marL="342900" marR="0" lvl="0" indent="-342900">
                        <a:spcBef>
                          <a:spcPts val="0"/>
                        </a:spcBef>
                        <a:spcAft>
                          <a:spcPts val="0"/>
                        </a:spcAft>
                        <a:buSzPts val="900"/>
                        <a:buFont typeface="Symbol" panose="05050102010706020507" pitchFamily="18" charset="2"/>
                        <a:buChar char=""/>
                        <a:tabLst>
                          <a:tab pos="228600" algn="l"/>
                        </a:tabLst>
                      </a:pPr>
                      <a:r>
                        <a:rPr lang="en-NZ" sz="1400" dirty="0">
                          <a:effectLst/>
                        </a:rPr>
                        <a:t>% of expenditure with businesses in the region</a:t>
                      </a:r>
                      <a:endParaRPr lang="en-US" sz="1400" dirty="0">
                        <a:effectLst/>
                      </a:endParaRPr>
                    </a:p>
                    <a:p>
                      <a:pPr marL="342900" marR="0" lvl="0" indent="-342900">
                        <a:spcBef>
                          <a:spcPts val="0"/>
                        </a:spcBef>
                        <a:spcAft>
                          <a:spcPts val="0"/>
                        </a:spcAft>
                        <a:buSzPts val="900"/>
                        <a:buFont typeface="Symbol" panose="05050102010706020507" pitchFamily="18" charset="2"/>
                        <a:buChar char=""/>
                        <a:tabLst>
                          <a:tab pos="228600" algn="l"/>
                        </a:tabLst>
                      </a:pPr>
                      <a:r>
                        <a:rPr lang="en-NZ" sz="1400" dirty="0">
                          <a:effectLst/>
                        </a:rPr>
                        <a:t>% of local workforce (person days on site for local residents)</a:t>
                      </a:r>
                      <a:endParaRPr lang="en-US" sz="1400" dirty="0">
                        <a:effectLst/>
                      </a:endParaRPr>
                    </a:p>
                    <a:p>
                      <a:pPr marL="342900" marR="0" lvl="0" indent="-342900">
                        <a:spcBef>
                          <a:spcPts val="0"/>
                        </a:spcBef>
                        <a:spcAft>
                          <a:spcPts val="200"/>
                        </a:spcAft>
                        <a:buSzPts val="900"/>
                        <a:buFont typeface="Symbol" panose="05050102010706020507" pitchFamily="18" charset="2"/>
                        <a:buChar char=""/>
                        <a:tabLst>
                          <a:tab pos="228600" algn="l"/>
                        </a:tabLst>
                      </a:pPr>
                      <a:r>
                        <a:rPr lang="en-NZ" sz="1400" dirty="0">
                          <a:effectLst/>
                        </a:rPr>
                        <a:t>% of workforce apprentices or trainees (inc. person days on site for apprentices or trainees)</a:t>
                      </a:r>
                      <a:endParaRPr lang="en-US" sz="1400" dirty="0">
                        <a:effectLst/>
                      </a:endParaRPr>
                    </a:p>
                  </a:txBody>
                  <a:tcPr marL="68580" marR="68580" marT="0" marB="0"/>
                </a:tc>
                <a:extLst>
                  <a:ext uri="{0D108BD9-81ED-4DB2-BD59-A6C34878D82A}">
                    <a16:rowId xmlns:a16="http://schemas.microsoft.com/office/drawing/2014/main" val="3267522711"/>
                  </a:ext>
                </a:extLst>
              </a:tr>
            </a:tbl>
          </a:graphicData>
        </a:graphic>
      </p:graphicFrame>
    </p:spTree>
    <p:extLst>
      <p:ext uri="{BB962C8B-B14F-4D97-AF65-F5344CB8AC3E}">
        <p14:creationId xmlns:p14="http://schemas.microsoft.com/office/powerpoint/2010/main" val="17495574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111</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Mobilization</a:t>
            </a:r>
          </a:p>
        </p:txBody>
      </p:sp>
      <p:sp>
        <p:nvSpPr>
          <p:cNvPr id="23" name="Text Placeholder 2">
            <a:extLst>
              <a:ext uri="{FF2B5EF4-FFF2-40B4-BE49-F238E27FC236}">
                <a16:creationId xmlns:a16="http://schemas.microsoft.com/office/drawing/2014/main" id="{EAFF2DB8-431A-06FF-C402-58A6CF7FD9A3}"/>
              </a:ext>
            </a:extLst>
          </p:cNvPr>
          <p:cNvSpPr>
            <a:spLocks noGrp="1"/>
          </p:cNvSpPr>
          <p:nvPr>
            <p:ph type="body" sz="quarter" idx="13"/>
          </p:nvPr>
        </p:nvSpPr>
        <p:spPr>
          <a:xfrm>
            <a:off x="162299" y="1215608"/>
            <a:ext cx="11841124" cy="5539614"/>
          </a:xfrm>
        </p:spPr>
        <p:txBody>
          <a:bodyPr vert="horz" lIns="0" tIns="0" rIns="0" bIns="0" rtlCol="0" anchor="t">
            <a:noAutofit/>
          </a:bodyPr>
          <a:lstStyle/>
          <a:p>
            <a:pPr marL="342900" indent="-342900">
              <a:spcBef>
                <a:spcPts val="800"/>
              </a:spcBef>
              <a:buClr>
                <a:srgbClr val="F78D28"/>
              </a:buClr>
              <a:buFont typeface="Arial" panose="020B0604020202020204" pitchFamily="34" charset="0"/>
              <a:buChar char="•"/>
            </a:pPr>
            <a:r>
              <a:rPr lang="en-US" sz="2000">
                <a:latin typeface="+mj-lt"/>
                <a:cs typeface="Arial" panose="020B0604020202020204" pitchFamily="34" charset="0"/>
              </a:rPr>
              <a:t>Mobilization (or pre-construction) is where site is prepared for construction. Important for managing E&amp;S risks as it establishes physical environment for the project (e.g. worker accommodation, site access, utilities and waste) and involves initiating </a:t>
            </a:r>
            <a:r>
              <a:rPr lang="en-US" sz="2000" err="1">
                <a:latin typeface="+mj-lt"/>
                <a:cs typeface="Arial" panose="020B0604020202020204" pitchFamily="34" charset="0"/>
              </a:rPr>
              <a:t>lproject</a:t>
            </a:r>
            <a:r>
              <a:rPr lang="en-US" sz="2000">
                <a:latin typeface="+mj-lt"/>
                <a:cs typeface="Arial" panose="020B0604020202020204" pitchFamily="34" charset="0"/>
              </a:rPr>
              <a:t> workers and engaging stakeholders</a:t>
            </a:r>
          </a:p>
          <a:p>
            <a:pPr marL="342900" indent="-342900">
              <a:spcBef>
                <a:spcPts val="800"/>
              </a:spcBef>
              <a:buClr>
                <a:srgbClr val="F78D28"/>
              </a:buClr>
              <a:buFont typeface="Arial" panose="020B0604020202020204" pitchFamily="34" charset="0"/>
              <a:buChar char="•"/>
            </a:pPr>
            <a:r>
              <a:rPr lang="en-US" sz="2000">
                <a:latin typeface="+mj-lt"/>
                <a:cs typeface="Arial" panose="020B0604020202020204" pitchFamily="34" charset="0"/>
              </a:rPr>
              <a:t>Effective mobilization phase ensures Contractor, key Subcontractors and key personnel understand relevant E&amp;S risks and their commitments in the contract</a:t>
            </a:r>
          </a:p>
          <a:p>
            <a:pPr marL="342900" indent="-342900">
              <a:spcBef>
                <a:spcPts val="800"/>
              </a:spcBef>
              <a:buClr>
                <a:srgbClr val="F78D28"/>
              </a:buClr>
              <a:buFont typeface="Arial" panose="020B0604020202020204" pitchFamily="34" charset="0"/>
              <a:buChar char="•"/>
            </a:pPr>
            <a:r>
              <a:rPr lang="en-US" sz="2000">
                <a:latin typeface="+mj-lt"/>
                <a:cs typeface="Arial" panose="020B0604020202020204" pitchFamily="34" charset="0"/>
              </a:rPr>
              <a:t>Supervising Engineer must approve the C-ESMP/assure Key Personnel in place before mobilization</a:t>
            </a:r>
          </a:p>
          <a:p>
            <a:pPr marL="342900" indent="-342900">
              <a:spcBef>
                <a:spcPts val="800"/>
              </a:spcBef>
              <a:buClr>
                <a:srgbClr val="F78D28"/>
              </a:buClr>
              <a:buFont typeface="Arial" panose="020B0604020202020204" pitchFamily="34" charset="0"/>
              <a:buChar char="•"/>
            </a:pPr>
            <a:r>
              <a:rPr lang="en-US" sz="2000">
                <a:latin typeface="+mj-lt"/>
                <a:cs typeface="Arial" panose="020B0604020202020204" pitchFamily="34" charset="0"/>
              </a:rPr>
              <a:t>When developing the mobilization plan, Borrowers will need to consider:</a:t>
            </a:r>
          </a:p>
          <a:p>
            <a:pPr marL="704850" lvl="2" indent="-342900">
              <a:spcBef>
                <a:spcPts val="800"/>
              </a:spcBef>
              <a:buClr>
                <a:srgbClr val="F78D28"/>
              </a:buClr>
              <a:buFont typeface="Courier New" panose="02070309020205020404" pitchFamily="49" charset="0"/>
              <a:buChar char="o"/>
            </a:pPr>
            <a:r>
              <a:rPr lang="en-US" sz="2000">
                <a:solidFill>
                  <a:schemeClr val="accent1"/>
                </a:solidFill>
                <a:latin typeface="+mj-lt"/>
                <a:cs typeface="Arial" panose="020B0604020202020204" pitchFamily="34" charset="0"/>
              </a:rPr>
              <a:t>A training program for workers on relevant E&amp;S topics, including more informal, regular interactions with workers (e.g. toolbox talks) on emerging issues, OHS risks etc.</a:t>
            </a:r>
          </a:p>
          <a:p>
            <a:pPr marL="704850" lvl="2" indent="-342900">
              <a:spcBef>
                <a:spcPts val="800"/>
              </a:spcBef>
              <a:buClr>
                <a:srgbClr val="F78D28"/>
              </a:buClr>
              <a:buFont typeface="Courier New" panose="02070309020205020404" pitchFamily="49" charset="0"/>
              <a:buChar char="o"/>
            </a:pPr>
            <a:r>
              <a:rPr lang="en-US" sz="2000">
                <a:solidFill>
                  <a:schemeClr val="accent1"/>
                </a:solidFill>
                <a:latin typeface="+mj-lt"/>
                <a:cs typeface="Arial" panose="020B0604020202020204" pitchFamily="34" charset="0"/>
              </a:rPr>
              <a:t>Inductions for workers and supervisors on E&amp;S matters </a:t>
            </a:r>
          </a:p>
          <a:p>
            <a:pPr marL="704850" lvl="2" indent="-342900">
              <a:spcBef>
                <a:spcPts val="800"/>
              </a:spcBef>
              <a:buClr>
                <a:srgbClr val="F78D28"/>
              </a:buClr>
              <a:buFont typeface="Courier New" panose="02070309020205020404" pitchFamily="49" charset="0"/>
              <a:buChar char="o"/>
            </a:pPr>
            <a:r>
              <a:rPr lang="en-US" sz="2000">
                <a:solidFill>
                  <a:schemeClr val="accent1"/>
                </a:solidFill>
                <a:latin typeface="+mj-lt"/>
                <a:cs typeface="Arial" panose="020B0604020202020204" pitchFamily="34" charset="0"/>
              </a:rPr>
              <a:t>Getting project workers aware of and committed to Code of Conduct before commencement of works, potentially as part of site induction</a:t>
            </a:r>
          </a:p>
          <a:p>
            <a:pPr marL="704850" lvl="2" indent="-342900">
              <a:spcBef>
                <a:spcPts val="800"/>
              </a:spcBef>
              <a:buClr>
                <a:srgbClr val="F78D28"/>
              </a:buClr>
              <a:buFont typeface="Courier New" panose="02070309020205020404" pitchFamily="49" charset="0"/>
              <a:buChar char="o"/>
            </a:pPr>
            <a:r>
              <a:rPr lang="en-US" sz="2000">
                <a:solidFill>
                  <a:schemeClr val="accent1"/>
                </a:solidFill>
                <a:latin typeface="+mj-lt"/>
                <a:cs typeface="Arial" panose="020B0604020202020204" pitchFamily="34" charset="0"/>
              </a:rPr>
              <a:t>Community liaison / engagement plan</a:t>
            </a:r>
          </a:p>
          <a:p>
            <a:pPr marL="704850" lvl="2" indent="-342900">
              <a:spcBef>
                <a:spcPts val="800"/>
              </a:spcBef>
              <a:buClr>
                <a:srgbClr val="F78D28"/>
              </a:buClr>
              <a:buFont typeface="Courier New" panose="02070309020205020404" pitchFamily="49" charset="0"/>
              <a:buChar char="o"/>
            </a:pPr>
            <a:r>
              <a:rPr lang="en-US" sz="2000">
                <a:solidFill>
                  <a:schemeClr val="accent1"/>
                </a:solidFill>
                <a:latin typeface="+mj-lt"/>
                <a:cs typeface="Arial" panose="020B0604020202020204" pitchFamily="34" charset="0"/>
              </a:rPr>
              <a:t>Putting OHS measures in place, including activities to mobilize and prepare the project site</a:t>
            </a:r>
          </a:p>
          <a:p>
            <a:pPr marL="704850" lvl="2" indent="-342900">
              <a:spcBef>
                <a:spcPts val="800"/>
              </a:spcBef>
              <a:buClr>
                <a:srgbClr val="F78D28"/>
              </a:buClr>
              <a:buFont typeface="Courier New" panose="02070309020205020404" pitchFamily="49" charset="0"/>
              <a:buChar char="o"/>
            </a:pPr>
            <a:r>
              <a:rPr lang="en-US" sz="2000">
                <a:solidFill>
                  <a:schemeClr val="accent1"/>
                </a:solidFill>
                <a:latin typeface="+mj-lt"/>
                <a:cs typeface="Arial" panose="020B0604020202020204" pitchFamily="34" charset="0"/>
              </a:rPr>
              <a:t>Establishment of grievance mechanism and awareness raising in the community</a:t>
            </a:r>
          </a:p>
          <a:p>
            <a:pPr marL="342900" indent="-342900">
              <a:spcBef>
                <a:spcPts val="800"/>
              </a:spcBef>
              <a:buClr>
                <a:srgbClr val="F78D28"/>
              </a:buClr>
              <a:buFont typeface="Arial" panose="020B0604020202020204" pitchFamily="34" charset="0"/>
              <a:buChar char="•"/>
            </a:pPr>
            <a:endParaRPr lang="en-US" sz="2000">
              <a:solidFill>
                <a:schemeClr val="accent1"/>
              </a:solidFill>
              <a:latin typeface="+mj-lt"/>
              <a:cs typeface="Arial" panose="020B0604020202020204" pitchFamily="34" charset="0"/>
            </a:endParaRPr>
          </a:p>
        </p:txBody>
      </p:sp>
    </p:spTree>
    <p:extLst>
      <p:ext uri="{BB962C8B-B14F-4D97-AF65-F5344CB8AC3E}">
        <p14:creationId xmlns:p14="http://schemas.microsoft.com/office/powerpoint/2010/main" val="30231512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112</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Mobilization: High-risk SEA/SH</a:t>
            </a:r>
          </a:p>
        </p:txBody>
      </p:sp>
      <p:sp>
        <p:nvSpPr>
          <p:cNvPr id="23" name="Text Placeholder 2">
            <a:extLst>
              <a:ext uri="{FF2B5EF4-FFF2-40B4-BE49-F238E27FC236}">
                <a16:creationId xmlns:a16="http://schemas.microsoft.com/office/drawing/2014/main" id="{EAFF2DB8-431A-06FF-C402-58A6CF7FD9A3}"/>
              </a:ext>
            </a:extLst>
          </p:cNvPr>
          <p:cNvSpPr>
            <a:spLocks noGrp="1"/>
          </p:cNvSpPr>
          <p:nvPr>
            <p:ph type="body" sz="quarter" idx="13"/>
          </p:nvPr>
        </p:nvSpPr>
        <p:spPr>
          <a:xfrm>
            <a:off x="175364" y="1253753"/>
            <a:ext cx="11841124" cy="5011021"/>
          </a:xfrm>
        </p:spPr>
        <p:txBody>
          <a:bodyPr vert="horz" lIns="0" tIns="0" rIns="0" bIns="0" rtlCol="0" anchor="t">
            <a:noAutofit/>
          </a:bodyPr>
          <a:lstStyle/>
          <a:p>
            <a:pPr marL="342900" indent="-342900">
              <a:spcBef>
                <a:spcPts val="800"/>
              </a:spcBef>
              <a:buClr>
                <a:srgbClr val="F78D28"/>
              </a:buClr>
              <a:buFont typeface="Arial" panose="020B0604020202020204" pitchFamily="34" charset="0"/>
              <a:buChar char="•"/>
            </a:pPr>
            <a:r>
              <a:rPr lang="en-US" sz="2400" dirty="0">
                <a:latin typeface="+mj-lt"/>
                <a:cs typeface="Arial" panose="020B0604020202020204" pitchFamily="34" charset="0"/>
              </a:rPr>
              <a:t>Bidders submit a declaration accepting disqualification from winning a Bank-financed contract for two years in the event of a breach of their SEA/SH obligations</a:t>
            </a:r>
          </a:p>
          <a:p>
            <a:pPr marL="342900" indent="-342900">
              <a:spcBef>
                <a:spcPts val="800"/>
              </a:spcBef>
              <a:buClr>
                <a:srgbClr val="F78D28"/>
              </a:buClr>
              <a:buFont typeface="Arial" panose="020B0604020202020204" pitchFamily="34" charset="0"/>
              <a:buChar char="•"/>
            </a:pPr>
            <a:r>
              <a:rPr lang="en-US" sz="2400" dirty="0">
                <a:latin typeface="+mj-lt"/>
                <a:cs typeface="Arial" panose="020B0604020202020204" pitchFamily="34" charset="0"/>
              </a:rPr>
              <a:t>IPF-financed works contracts that are high risk for SEA/SH must include measures including:</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SEA/SH conference prior to mobilization, training workers on SEA/SH prevention</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Code of Conduct of expected behaviors from workers and actions is there are breaches</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SEA/SH Response mechanism for receiving, investigating and addressing allegations</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Measures to prevent reprisals if SEA/SH reported</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Ongoing training and staff/labor induction on SEA/SH</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Subcontractors comply with SEA/SH prevention and response obligations</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Engaging SEA/SH expert/s for the duration of the contract</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Requirement for DAAB</a:t>
            </a:r>
          </a:p>
          <a:p>
            <a:pPr marL="704850" lvl="2" indent="-342900">
              <a:spcBef>
                <a:spcPts val="800"/>
              </a:spcBef>
              <a:buClr>
                <a:srgbClr val="F78D28"/>
              </a:buClr>
              <a:buFont typeface="Courier New" panose="02070309020205020404" pitchFamily="49" charset="0"/>
              <a:buChar char="o"/>
            </a:pPr>
            <a:r>
              <a:rPr lang="en-US" sz="2000" dirty="0">
                <a:solidFill>
                  <a:schemeClr val="accent1"/>
                </a:solidFill>
                <a:latin typeface="+mj-lt"/>
                <a:cs typeface="Arial" panose="020B0604020202020204" pitchFamily="34" charset="0"/>
              </a:rPr>
              <a:t>ADM for Contractor disqualification and specific Guidance on the mechanism</a:t>
            </a:r>
          </a:p>
          <a:p>
            <a:pPr marL="342900" indent="-342900">
              <a:spcBef>
                <a:spcPts val="800"/>
              </a:spcBef>
              <a:buClr>
                <a:srgbClr val="F78D28"/>
              </a:buClr>
              <a:buFont typeface="Arial" panose="020B0604020202020204" pitchFamily="34" charset="0"/>
              <a:buChar char="•"/>
            </a:pPr>
            <a:endParaRPr lang="en-US" sz="2400" dirty="0">
              <a:solidFill>
                <a:schemeClr val="accent1"/>
              </a:solidFill>
              <a:latin typeface="+mj-lt"/>
              <a:cs typeface="Arial" panose="020B0604020202020204" pitchFamily="34" charset="0"/>
            </a:endParaRPr>
          </a:p>
        </p:txBody>
      </p:sp>
    </p:spTree>
    <p:extLst>
      <p:ext uri="{BB962C8B-B14F-4D97-AF65-F5344CB8AC3E}">
        <p14:creationId xmlns:p14="http://schemas.microsoft.com/office/powerpoint/2010/main" val="12334958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Contractor General E&amp;S Reporting</a:t>
            </a:r>
          </a:p>
        </p:txBody>
      </p:sp>
      <p:sp>
        <p:nvSpPr>
          <p:cNvPr id="7" name="Slide Number Placeholder 3">
            <a:extLst>
              <a:ext uri="{FF2B5EF4-FFF2-40B4-BE49-F238E27FC236}">
                <a16:creationId xmlns:a16="http://schemas.microsoft.com/office/drawing/2014/main" id="{AE072910-050A-4207-B6D0-14376C331BCE}"/>
              </a:ext>
            </a:extLst>
          </p:cNvPr>
          <p:cNvSpPr txBox="1">
            <a:spLocks/>
          </p:cNvSpPr>
          <p:nvPr/>
        </p:nvSpPr>
        <p:spPr bwMode="auto">
          <a:xfrm>
            <a:off x="11725840" y="6585101"/>
            <a:ext cx="607721" cy="27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36000" rIns="0" bIns="0" numCol="1" anchor="ctr" anchorCtr="0" compatLnSpc="1">
            <a:prstTxWarp prst="textNoShape">
              <a:avLst/>
            </a:prstTxWarp>
          </a:bodyPr>
          <a:lstStyle>
            <a:defPPr>
              <a:defRPr lang="en-US"/>
            </a:defPPr>
            <a:lvl1pPr marL="0" algn="ctr" defTabSz="914400" rtl="0" eaLnBrk="1" latinLnBrk="0" hangingPunct="1">
              <a:defRPr sz="1400" b="1" kern="1200">
                <a:solidFill>
                  <a:schemeClr val="accent1"/>
                </a:solidFill>
                <a:latin typeface="Andes" pitchFamily="50"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113</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8" name="Rectangle 7">
            <a:extLst>
              <a:ext uri="{FF2B5EF4-FFF2-40B4-BE49-F238E27FC236}">
                <a16:creationId xmlns:a16="http://schemas.microsoft.com/office/drawing/2014/main" id="{EAEA85B3-F186-46C1-B198-55AC2DA4841F}"/>
              </a:ext>
            </a:extLst>
          </p:cNvPr>
          <p:cNvSpPr/>
          <p:nvPr/>
        </p:nvSpPr>
        <p:spPr>
          <a:xfrm>
            <a:off x="291582" y="2011469"/>
            <a:ext cx="5821044" cy="4573631"/>
          </a:xfrm>
          <a:prstGeom prst="rect">
            <a:avLst/>
          </a:prstGeom>
          <a:noFill/>
          <a:ln w="22225">
            <a:solidFill>
              <a:srgbClr val="F78D28"/>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174625" marR="0" lvl="1" indent="-174625" defTabSz="457200" fontAlgn="auto">
              <a:spcAft>
                <a:spcPts val="600"/>
              </a:spcAft>
              <a:buClr>
                <a:srgbClr val="F78D28"/>
              </a:buClr>
              <a:buSzTx/>
              <a:buFont typeface="Wingdings" panose="05000000000000000000" pitchFamily="2" charset="2"/>
              <a:buChar char="§"/>
              <a:tabLst>
                <a:tab pos="8402638" algn="r"/>
              </a:tabLst>
              <a:defRPr/>
            </a:pPr>
            <a:r>
              <a:rPr lang="en-US">
                <a:solidFill>
                  <a:schemeClr val="accent1"/>
                </a:solidFill>
              </a:rPr>
              <a:t>The contract describes the incidents which must be immediately notified to the Supervising Engineer. These include inter alia:</a:t>
            </a:r>
          </a:p>
          <a:p>
            <a:pPr marL="339725" lvl="1" indent="-165100" defTabSz="457200">
              <a:spcAft>
                <a:spcPts val="600"/>
              </a:spcAft>
              <a:buClr>
                <a:srgbClr val="F78D28"/>
              </a:buClr>
              <a:buFont typeface="Andes Bold" panose="02000000000000000000" pitchFamily="50" charset="0"/>
              <a:buChar char="-"/>
              <a:tabLst>
                <a:tab pos="8402638" algn="r"/>
              </a:tabLst>
              <a:defRPr/>
            </a:pPr>
            <a:r>
              <a:rPr lang="en-US">
                <a:solidFill>
                  <a:schemeClr val="accent1"/>
                </a:solidFill>
              </a:rPr>
              <a:t>any accident-causing serious injury or death</a:t>
            </a:r>
          </a:p>
          <a:p>
            <a:pPr marL="339725" lvl="1" indent="-165100" defTabSz="457200">
              <a:spcAft>
                <a:spcPts val="600"/>
              </a:spcAft>
              <a:buClr>
                <a:srgbClr val="F78D28"/>
              </a:buClr>
              <a:buFont typeface="Andes Bold" panose="02000000000000000000" pitchFamily="50" charset="0"/>
              <a:buChar char="-"/>
              <a:tabLst>
                <a:tab pos="8402638" algn="r"/>
              </a:tabLst>
              <a:defRPr/>
            </a:pPr>
            <a:r>
              <a:rPr lang="en-US">
                <a:solidFill>
                  <a:schemeClr val="accent1"/>
                </a:solidFill>
              </a:rPr>
              <a:t>any incident likely to have a significant adverse effect on the:</a:t>
            </a:r>
          </a:p>
          <a:p>
            <a:pPr marL="574675" marR="0" lvl="1" indent="-234950" defTabSz="457200" fontAlgn="auto">
              <a:spcAft>
                <a:spcPts val="600"/>
              </a:spcAft>
              <a:buClr>
                <a:srgbClr val="F78D28"/>
              </a:buClr>
              <a:buSzTx/>
              <a:buFont typeface="Arial" panose="020B0604020202020204" pitchFamily="34" charset="0"/>
              <a:buChar char="•"/>
              <a:tabLst>
                <a:tab pos="8402638" algn="r"/>
              </a:tabLst>
              <a:defRPr/>
            </a:pPr>
            <a:r>
              <a:rPr lang="en-US">
                <a:solidFill>
                  <a:schemeClr val="accent1"/>
                </a:solidFill>
              </a:rPr>
              <a:t>environment</a:t>
            </a:r>
          </a:p>
          <a:p>
            <a:pPr marL="574675" marR="0" lvl="1" indent="-234950" defTabSz="457200" fontAlgn="auto">
              <a:spcAft>
                <a:spcPts val="600"/>
              </a:spcAft>
              <a:buClr>
                <a:srgbClr val="F78D28"/>
              </a:buClr>
              <a:buSzTx/>
              <a:buFont typeface="Arial" panose="020B0604020202020204" pitchFamily="34" charset="0"/>
              <a:buChar char="•"/>
              <a:tabLst>
                <a:tab pos="8402638" algn="r"/>
              </a:tabLst>
              <a:defRPr/>
            </a:pPr>
            <a:r>
              <a:rPr lang="en-US">
                <a:solidFill>
                  <a:schemeClr val="accent1"/>
                </a:solidFill>
              </a:rPr>
              <a:t>affected communities or the public</a:t>
            </a:r>
          </a:p>
          <a:p>
            <a:pPr marL="574675" marR="0" lvl="1" indent="-234950" defTabSz="457200" fontAlgn="auto">
              <a:spcAft>
                <a:spcPts val="600"/>
              </a:spcAft>
              <a:buClr>
                <a:srgbClr val="F78D28"/>
              </a:buClr>
              <a:buSzTx/>
              <a:buFont typeface="Arial" panose="020B0604020202020204" pitchFamily="34" charset="0"/>
              <a:buChar char="•"/>
              <a:tabLst>
                <a:tab pos="8402638" algn="r"/>
              </a:tabLst>
              <a:defRPr/>
            </a:pPr>
            <a:r>
              <a:rPr lang="en-US">
                <a:solidFill>
                  <a:schemeClr val="accent1"/>
                </a:solidFill>
              </a:rPr>
              <a:t>the employer’s personnel or contractor’s personnel</a:t>
            </a:r>
          </a:p>
          <a:p>
            <a:pPr marL="574675" marR="0" lvl="1" indent="-234950" defTabSz="457200" fontAlgn="auto">
              <a:spcAft>
                <a:spcPts val="600"/>
              </a:spcAft>
              <a:buClr>
                <a:srgbClr val="F78D28"/>
              </a:buClr>
              <a:buSzTx/>
              <a:buFont typeface="Arial" panose="020B0604020202020204" pitchFamily="34" charset="0"/>
              <a:buChar char="•"/>
              <a:tabLst>
                <a:tab pos="8402638" algn="r"/>
              </a:tabLst>
              <a:defRPr/>
            </a:pPr>
            <a:r>
              <a:rPr lang="en-US">
                <a:solidFill>
                  <a:schemeClr val="accent1"/>
                </a:solidFill>
              </a:rPr>
              <a:t>GBV / SEA incidents</a:t>
            </a:r>
          </a:p>
          <a:p>
            <a:pPr marL="574675" marR="0" lvl="1" indent="-234950" defTabSz="457200" fontAlgn="auto">
              <a:spcAft>
                <a:spcPts val="600"/>
              </a:spcAft>
              <a:buClr>
                <a:srgbClr val="F78D28"/>
              </a:buClr>
              <a:buSzTx/>
              <a:buFont typeface="Arial" panose="020B0604020202020204" pitchFamily="34" charset="0"/>
              <a:buChar char="•"/>
              <a:tabLst>
                <a:tab pos="8402638" algn="r"/>
              </a:tabLst>
              <a:defRPr/>
            </a:pPr>
            <a:r>
              <a:rPr lang="en-US">
                <a:solidFill>
                  <a:schemeClr val="accent1"/>
                </a:solidFill>
              </a:rPr>
              <a:t>damage to private property</a:t>
            </a:r>
          </a:p>
          <a:p>
            <a:pPr marL="339725" marR="0" lvl="1" indent="-165100" defTabSz="457200" fontAlgn="auto">
              <a:spcAft>
                <a:spcPts val="600"/>
              </a:spcAft>
              <a:buClr>
                <a:srgbClr val="F78D28"/>
              </a:buClr>
              <a:buSzTx/>
              <a:buFont typeface="Andes Bold" panose="02000000000000000000" pitchFamily="50" charset="0"/>
              <a:buChar char="-"/>
              <a:tabLst>
                <a:tab pos="8402638" algn="r"/>
              </a:tabLst>
              <a:defRPr/>
            </a:pPr>
            <a:r>
              <a:rPr lang="en-US">
                <a:solidFill>
                  <a:schemeClr val="accent1"/>
                </a:solidFill>
              </a:rPr>
              <a:t>and any similar accident or incident on the sub-contractor’s premises</a:t>
            </a:r>
          </a:p>
          <a:p>
            <a:pPr marL="290513" marR="0" lvl="0" indent="-290513" algn="l" defTabSz="914400" rtl="0" eaLnBrk="1" fontAlgn="auto" latinLnBrk="0" hangingPunct="1">
              <a:lnSpc>
                <a:spcPct val="100000"/>
              </a:lnSpc>
              <a:spcBef>
                <a:spcPts val="1200"/>
              </a:spcBef>
              <a:spcAft>
                <a:spcPts val="0"/>
              </a:spcAft>
              <a:buClrTx/>
              <a:buSzTx/>
              <a:buFont typeface="+mj-lt"/>
              <a:buAutoNum type="arabicPeriod"/>
              <a:tabLst/>
              <a:defRPr/>
            </a:pPr>
            <a:endParaRPr kumimoji="0" lang="en-US" sz="1700" b="0" i="0" u="none" strike="noStrike" kern="1200" cap="none" spc="0" normalizeH="0" baseline="0" noProof="0">
              <a:ln>
                <a:noFill/>
              </a:ln>
              <a:solidFill>
                <a:prstClr val="white"/>
              </a:solidFill>
              <a:effectLst/>
              <a:uLnTx/>
              <a:uFillTx/>
              <a:latin typeface="Arial"/>
              <a:ea typeface="+mn-ea"/>
              <a:cs typeface="+mn-cs"/>
            </a:endParaRPr>
          </a:p>
        </p:txBody>
      </p:sp>
      <p:sp>
        <p:nvSpPr>
          <p:cNvPr id="10" name="Rectangle 9">
            <a:extLst>
              <a:ext uri="{FF2B5EF4-FFF2-40B4-BE49-F238E27FC236}">
                <a16:creationId xmlns:a16="http://schemas.microsoft.com/office/drawing/2014/main" id="{A33EF192-0D54-4C1C-8F65-81F80BE846AD}"/>
              </a:ext>
            </a:extLst>
          </p:cNvPr>
          <p:cNvSpPr/>
          <p:nvPr/>
        </p:nvSpPr>
        <p:spPr>
          <a:xfrm>
            <a:off x="6313714" y="2011470"/>
            <a:ext cx="5586705" cy="4573630"/>
          </a:xfrm>
          <a:prstGeom prst="rect">
            <a:avLst/>
          </a:prstGeom>
          <a:noFill/>
          <a:ln w="22225">
            <a:solidFill>
              <a:srgbClr val="F78D28"/>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174625" lvl="1" indent="-174625" defTabSz="457200">
              <a:spcAft>
                <a:spcPts val="600"/>
              </a:spcAft>
              <a:buClr>
                <a:srgbClr val="F78D28"/>
              </a:buClr>
              <a:buFont typeface="Wingdings" panose="05000000000000000000" pitchFamily="2" charset="2"/>
              <a:buChar char="§"/>
              <a:tabLst>
                <a:tab pos="8402638" algn="r"/>
              </a:tabLst>
              <a:defRPr/>
            </a:pPr>
            <a:r>
              <a:rPr lang="en-US">
                <a:solidFill>
                  <a:schemeClr val="accent1"/>
                </a:solidFill>
              </a:rPr>
              <a:t>The requirements and metrics for regular E&amp;S reporting are described in the RFB / RFP and contract</a:t>
            </a:r>
          </a:p>
          <a:p>
            <a:pPr marL="174625" lvl="1" indent="-174625" defTabSz="457200">
              <a:spcAft>
                <a:spcPts val="600"/>
              </a:spcAft>
              <a:buClr>
                <a:srgbClr val="F78D28"/>
              </a:buClr>
              <a:buFont typeface="Wingdings" panose="05000000000000000000" pitchFamily="2" charset="2"/>
              <a:buChar char="§"/>
              <a:tabLst>
                <a:tab pos="8402638" algn="r"/>
              </a:tabLst>
              <a:defRPr/>
            </a:pPr>
            <a:r>
              <a:rPr lang="en-US">
                <a:solidFill>
                  <a:schemeClr val="accent1"/>
                </a:solidFill>
              </a:rPr>
              <a:t>The contractor’s regular reporting is usually monthly</a:t>
            </a:r>
          </a:p>
          <a:p>
            <a:pPr marL="174625" lvl="1" indent="-174625" defTabSz="457200">
              <a:spcAft>
                <a:spcPts val="600"/>
              </a:spcAft>
              <a:buClr>
                <a:srgbClr val="F78D28"/>
              </a:buClr>
              <a:buFont typeface="Wingdings" panose="05000000000000000000" pitchFamily="2" charset="2"/>
              <a:buChar char="§"/>
              <a:tabLst>
                <a:tab pos="8402638" algn="r"/>
              </a:tabLst>
              <a:defRPr/>
            </a:pPr>
            <a:r>
              <a:rPr lang="en-US">
                <a:solidFill>
                  <a:schemeClr val="accent1"/>
                </a:solidFill>
              </a:rPr>
              <a:t>E&amp;S reporting metrics include inter alia:</a:t>
            </a:r>
          </a:p>
          <a:p>
            <a:pPr marL="574675" lvl="1" indent="-234950" defTabSz="457200">
              <a:spcAft>
                <a:spcPts val="600"/>
              </a:spcAft>
              <a:buClr>
                <a:srgbClr val="F78D28"/>
              </a:buClr>
              <a:buFont typeface="Arial" panose="020B0604020202020204" pitchFamily="34" charset="0"/>
              <a:buChar char="•"/>
              <a:tabLst>
                <a:tab pos="8402638" algn="r"/>
              </a:tabLst>
              <a:defRPr/>
            </a:pPr>
            <a:r>
              <a:rPr lang="en-US" sz="1700">
                <a:solidFill>
                  <a:schemeClr val="accent1"/>
                </a:solidFill>
              </a:rPr>
              <a:t>environmental incidents of pollution, damage to ground water etc. </a:t>
            </a:r>
          </a:p>
          <a:p>
            <a:pPr marL="574675" lvl="1" indent="-234950" defTabSz="457200">
              <a:spcAft>
                <a:spcPts val="600"/>
              </a:spcAft>
              <a:buClr>
                <a:srgbClr val="F78D28"/>
              </a:buClr>
              <a:buFont typeface="Arial" panose="020B0604020202020204" pitchFamily="34" charset="0"/>
              <a:buChar char="•"/>
              <a:tabLst>
                <a:tab pos="8402638" algn="r"/>
              </a:tabLst>
              <a:defRPr/>
            </a:pPr>
            <a:r>
              <a:rPr lang="en-US" sz="1700">
                <a:solidFill>
                  <a:schemeClr val="accent1"/>
                </a:solidFill>
              </a:rPr>
              <a:t>supervision of health &amp; safety</a:t>
            </a:r>
          </a:p>
          <a:p>
            <a:pPr marL="574675" lvl="1" indent="-234950" defTabSz="457200">
              <a:spcAft>
                <a:spcPts val="600"/>
              </a:spcAft>
              <a:buClr>
                <a:srgbClr val="F78D28"/>
              </a:buClr>
              <a:buFont typeface="Arial" panose="020B0604020202020204" pitchFamily="34" charset="0"/>
              <a:buChar char="•"/>
              <a:tabLst>
                <a:tab pos="8402638" algn="r"/>
              </a:tabLst>
              <a:defRPr/>
            </a:pPr>
            <a:r>
              <a:rPr lang="en-US" sz="1700">
                <a:solidFill>
                  <a:schemeClr val="accent1"/>
                </a:solidFill>
              </a:rPr>
              <a:t>worker accommodation</a:t>
            </a:r>
          </a:p>
          <a:p>
            <a:pPr marL="574675" lvl="1" indent="-234950" defTabSz="457200">
              <a:spcAft>
                <a:spcPts val="600"/>
              </a:spcAft>
              <a:buClr>
                <a:srgbClr val="F78D28"/>
              </a:buClr>
              <a:buFont typeface="Arial" panose="020B0604020202020204" pitchFamily="34" charset="0"/>
              <a:buChar char="•"/>
              <a:tabLst>
                <a:tab pos="8402638" algn="r"/>
              </a:tabLst>
              <a:defRPr/>
            </a:pPr>
            <a:r>
              <a:rPr lang="en-US" sz="1700">
                <a:solidFill>
                  <a:schemeClr val="accent1"/>
                </a:solidFill>
              </a:rPr>
              <a:t>gender statistics in the workforce</a:t>
            </a:r>
          </a:p>
          <a:p>
            <a:pPr marL="574675" lvl="1" indent="-234950" defTabSz="457200">
              <a:spcAft>
                <a:spcPts val="600"/>
              </a:spcAft>
              <a:buClr>
                <a:srgbClr val="F78D28"/>
              </a:buClr>
              <a:buFont typeface="Arial" panose="020B0604020202020204" pitchFamily="34" charset="0"/>
              <a:buChar char="•"/>
              <a:tabLst>
                <a:tab pos="8402638" algn="r"/>
              </a:tabLst>
              <a:defRPr/>
            </a:pPr>
            <a:r>
              <a:rPr lang="en-US" sz="1700">
                <a:solidFill>
                  <a:schemeClr val="accent1"/>
                </a:solidFill>
              </a:rPr>
              <a:t>training</a:t>
            </a:r>
          </a:p>
          <a:p>
            <a:pPr marL="574675" lvl="1" indent="-234950" defTabSz="457200">
              <a:spcAft>
                <a:spcPts val="600"/>
              </a:spcAft>
              <a:buClr>
                <a:srgbClr val="F78D28"/>
              </a:buClr>
              <a:buFont typeface="Arial" panose="020B0604020202020204" pitchFamily="34" charset="0"/>
              <a:buChar char="•"/>
              <a:tabLst>
                <a:tab pos="8402638" algn="r"/>
              </a:tabLst>
              <a:defRPr/>
            </a:pPr>
            <a:r>
              <a:rPr lang="en-US" sz="1700">
                <a:solidFill>
                  <a:schemeClr val="accent1"/>
                </a:solidFill>
              </a:rPr>
              <a:t>grievances</a:t>
            </a:r>
          </a:p>
          <a:p>
            <a:pPr marL="574675" lvl="1" indent="-234950" defTabSz="457200">
              <a:spcAft>
                <a:spcPts val="600"/>
              </a:spcAft>
              <a:buClr>
                <a:srgbClr val="F78D28"/>
              </a:buClr>
              <a:buFont typeface="Arial" panose="020B0604020202020204" pitchFamily="34" charset="0"/>
              <a:buChar char="•"/>
              <a:tabLst>
                <a:tab pos="8402638" algn="r"/>
              </a:tabLst>
              <a:defRPr/>
            </a:pPr>
            <a:r>
              <a:rPr lang="en-US" sz="1700">
                <a:solidFill>
                  <a:schemeClr val="accent1"/>
                </a:solidFill>
              </a:rPr>
              <a:t>GBV / SEA incidents</a:t>
            </a:r>
          </a:p>
          <a:p>
            <a:pPr marL="169863" marR="0" lvl="0" indent="-169863"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DB81BCB6-9F41-40F3-874E-EFD476AC0B5D}"/>
              </a:ext>
            </a:extLst>
          </p:cNvPr>
          <p:cNvSpPr/>
          <p:nvPr/>
        </p:nvSpPr>
        <p:spPr>
          <a:xfrm>
            <a:off x="291581" y="1113266"/>
            <a:ext cx="5821044" cy="856460"/>
          </a:xfrm>
          <a:prstGeom prst="rect">
            <a:avLst/>
          </a:prstGeom>
          <a:solidFill>
            <a:srgbClr val="F78D28"/>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1. IMMEDIATE NOTIFICATION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to the supervising engineer PC 4.20</a:t>
            </a:r>
          </a:p>
        </p:txBody>
      </p:sp>
      <p:sp>
        <p:nvSpPr>
          <p:cNvPr id="12" name="Rectangle 11">
            <a:extLst>
              <a:ext uri="{FF2B5EF4-FFF2-40B4-BE49-F238E27FC236}">
                <a16:creationId xmlns:a16="http://schemas.microsoft.com/office/drawing/2014/main" id="{326CB614-4558-4D14-916A-B594DBECC7A8}"/>
              </a:ext>
            </a:extLst>
          </p:cNvPr>
          <p:cNvSpPr/>
          <p:nvPr/>
        </p:nvSpPr>
        <p:spPr>
          <a:xfrm>
            <a:off x="6313714" y="1113266"/>
            <a:ext cx="5583759" cy="856460"/>
          </a:xfrm>
          <a:prstGeom prst="rect">
            <a:avLst/>
          </a:prstGeom>
          <a:solidFill>
            <a:srgbClr val="F78D28"/>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spcBef>
                <a:spcPts val="1200"/>
              </a:spcBef>
            </a:pPr>
            <a:r>
              <a:rPr lang="en-US" sz="2000" b="1">
                <a:solidFill>
                  <a:prstClr val="white"/>
                </a:solidFill>
                <a:latin typeface="Arial"/>
              </a:rPr>
              <a:t>2. REGULAR PROGRESS REPORTS</a:t>
            </a:r>
          </a:p>
          <a:p>
            <a:pPr algn="ctr">
              <a:defRPr/>
            </a:pPr>
            <a:r>
              <a:rPr lang="en-US" sz="1600" b="1">
                <a:solidFill>
                  <a:prstClr val="white"/>
                </a:solidFill>
                <a:latin typeface="Arial"/>
              </a:rPr>
              <a:t>Metrics in PCs, Part D</a:t>
            </a:r>
          </a:p>
        </p:txBody>
      </p:sp>
    </p:spTree>
    <p:extLst>
      <p:ext uri="{BB962C8B-B14F-4D97-AF65-F5344CB8AC3E}">
        <p14:creationId xmlns:p14="http://schemas.microsoft.com/office/powerpoint/2010/main" val="5771186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B493005-D965-4BC2-9A13-769256E096F5}"/>
              </a:ext>
            </a:extLst>
          </p:cNvPr>
          <p:cNvSpPr/>
          <p:nvPr/>
        </p:nvSpPr>
        <p:spPr>
          <a:xfrm>
            <a:off x="8402924" y="3352028"/>
            <a:ext cx="3626777" cy="2626215"/>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b="1">
                <a:solidFill>
                  <a:srgbClr val="FF0000"/>
                </a:solidFill>
              </a:rPr>
              <a:t>NGOs can misunderstand:</a:t>
            </a:r>
          </a:p>
          <a:p>
            <a:pPr>
              <a:spcAft>
                <a:spcPts val="600"/>
              </a:spcAft>
            </a:pPr>
            <a:r>
              <a:rPr lang="en-US">
                <a:solidFill>
                  <a:schemeClr val="bg1"/>
                </a:solidFill>
              </a:rPr>
              <a:t>The Bank does not have a contractual relationship with the contractor.</a:t>
            </a:r>
          </a:p>
          <a:p>
            <a:pPr>
              <a:spcAft>
                <a:spcPts val="600"/>
              </a:spcAft>
            </a:pPr>
            <a:r>
              <a:rPr lang="en-US">
                <a:solidFill>
                  <a:schemeClr val="bg1"/>
                </a:solidFill>
              </a:rPr>
              <a:t>The Bank’s relationship is with the Borrower, as set out in the Legal Agreement</a:t>
            </a:r>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114</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Aft>
                <a:spcPct val="0"/>
              </a:spcAft>
            </a:pPr>
            <a:r>
              <a:rPr lang="en-US" sz="4000">
                <a:solidFill>
                  <a:prstClr val="white"/>
                </a:solidFill>
              </a:rPr>
              <a:t>Bank E&amp;S Monitoring and Supervision</a:t>
            </a:r>
            <a:endParaRPr lang="en-US" sz="2400">
              <a:solidFill>
                <a:prstClr val="white"/>
              </a:solidFill>
            </a:endParaRPr>
          </a:p>
        </p:txBody>
      </p:sp>
      <p:sp>
        <p:nvSpPr>
          <p:cNvPr id="7" name="Rectangle 6">
            <a:extLst>
              <a:ext uri="{FF2B5EF4-FFF2-40B4-BE49-F238E27FC236}">
                <a16:creationId xmlns:a16="http://schemas.microsoft.com/office/drawing/2014/main" id="{E29B27A0-5A65-47AA-B301-F6F728133C50}"/>
              </a:ext>
            </a:extLst>
          </p:cNvPr>
          <p:cNvSpPr/>
          <p:nvPr/>
        </p:nvSpPr>
        <p:spPr>
          <a:xfrm>
            <a:off x="162299" y="1102578"/>
            <a:ext cx="11402344" cy="5705408"/>
          </a:xfrm>
          <a:prstGeom prst="rect">
            <a:avLst/>
          </a:prstGeom>
        </p:spPr>
        <p:txBody>
          <a:bodyPr wrap="square">
            <a:spAutoFit/>
          </a:bodyPr>
          <a:lstStyle/>
          <a:p>
            <a:pPr marL="342900" lvl="1" indent="-342900" defTabSz="457200">
              <a:lnSpc>
                <a:spcPct val="110000"/>
              </a:lnSpc>
              <a:spcBef>
                <a:spcPct val="20000"/>
              </a:spcBef>
              <a:spcAft>
                <a:spcPts val="600"/>
              </a:spcAft>
              <a:buClr>
                <a:srgbClr val="F78D28"/>
              </a:buClr>
              <a:buFont typeface="Wingdings" panose="05000000000000000000" pitchFamily="2" charset="2"/>
              <a:buChar char="§"/>
              <a:tabLst>
                <a:tab pos="8402638" algn="r"/>
              </a:tabLst>
              <a:defRPr/>
            </a:pPr>
            <a:r>
              <a:rPr lang="en-US" sz="2400" dirty="0">
                <a:solidFill>
                  <a:schemeClr val="accent1"/>
                </a:solidFill>
              </a:rPr>
              <a:t>Ensure E&amp;S obligations are complied with according to legal agreement</a:t>
            </a:r>
          </a:p>
          <a:p>
            <a:pPr marL="342900" lvl="1" indent="-342900" defTabSz="457200">
              <a:lnSpc>
                <a:spcPct val="110000"/>
              </a:lnSpc>
              <a:spcBef>
                <a:spcPct val="20000"/>
              </a:spcBef>
              <a:spcAft>
                <a:spcPts val="600"/>
              </a:spcAft>
              <a:buClr>
                <a:srgbClr val="F78D28"/>
              </a:buClr>
              <a:buFont typeface="Wingdings" panose="05000000000000000000" pitchFamily="2" charset="2"/>
              <a:buChar char="§"/>
              <a:tabLst>
                <a:tab pos="8402638" algn="r"/>
              </a:tabLst>
              <a:defRPr/>
            </a:pPr>
            <a:r>
              <a:rPr lang="en-US" sz="2400" dirty="0">
                <a:solidFill>
                  <a:schemeClr val="accent1"/>
                </a:solidFill>
              </a:rPr>
              <a:t>Prior review of material amendments to major contracts</a:t>
            </a:r>
          </a:p>
          <a:p>
            <a:pPr marL="342900" lvl="1" indent="-342900" defTabSz="457200">
              <a:lnSpc>
                <a:spcPct val="110000"/>
              </a:lnSpc>
              <a:spcBef>
                <a:spcPct val="20000"/>
              </a:spcBef>
              <a:spcAft>
                <a:spcPts val="600"/>
              </a:spcAft>
              <a:buClr>
                <a:srgbClr val="F78D28"/>
              </a:buClr>
              <a:buFont typeface="Wingdings" panose="05000000000000000000" pitchFamily="2" charset="2"/>
              <a:buChar char="§"/>
              <a:tabLst>
                <a:tab pos="8402638" algn="r"/>
              </a:tabLst>
              <a:defRPr/>
            </a:pPr>
            <a:r>
              <a:rPr lang="en-US" sz="2400" dirty="0">
                <a:solidFill>
                  <a:schemeClr val="accent1"/>
                </a:solidFill>
              </a:rPr>
              <a:t>Exercise audit and inspection rights when needed</a:t>
            </a:r>
          </a:p>
          <a:p>
            <a:pPr marL="342900" lvl="1" indent="-342900" defTabSz="457200">
              <a:lnSpc>
                <a:spcPct val="110000"/>
              </a:lnSpc>
              <a:spcBef>
                <a:spcPct val="20000"/>
              </a:spcBef>
              <a:spcAft>
                <a:spcPts val="600"/>
              </a:spcAft>
              <a:buClr>
                <a:srgbClr val="F78D28"/>
              </a:buClr>
              <a:buFont typeface="Wingdings" panose="05000000000000000000" pitchFamily="2" charset="2"/>
              <a:buChar char="§"/>
              <a:tabLst>
                <a:tab pos="8402638" algn="r"/>
              </a:tabLst>
              <a:defRPr/>
            </a:pPr>
            <a:r>
              <a:rPr lang="en-US" sz="2400" dirty="0">
                <a:solidFill>
                  <a:schemeClr val="accent1"/>
                </a:solidFill>
              </a:rPr>
              <a:t>Independent Inspection Panel can review any E&amp;S issues that are escalated</a:t>
            </a:r>
          </a:p>
          <a:p>
            <a:pPr marL="342900" lvl="1" indent="-342900" defTabSz="457200">
              <a:lnSpc>
                <a:spcPct val="110000"/>
              </a:lnSpc>
              <a:spcBef>
                <a:spcPct val="20000"/>
              </a:spcBef>
              <a:spcAft>
                <a:spcPts val="600"/>
              </a:spcAft>
              <a:buClr>
                <a:srgbClr val="F78D28"/>
              </a:buClr>
              <a:buFont typeface="Wingdings" panose="05000000000000000000" pitchFamily="2" charset="2"/>
              <a:buChar char="§"/>
              <a:tabLst>
                <a:tab pos="8402638" algn="r"/>
              </a:tabLst>
              <a:defRPr/>
            </a:pPr>
            <a:r>
              <a:rPr lang="en-US" sz="2400" dirty="0">
                <a:solidFill>
                  <a:schemeClr val="accent1"/>
                </a:solidFill>
              </a:rPr>
              <a:t>Implement tailored supervision and monitoring including:</a:t>
            </a:r>
          </a:p>
          <a:p>
            <a:pPr marL="574675" marR="457200" lvl="1" indent="-234950" defTabSz="457200" fontAlgn="base">
              <a:spcAft>
                <a:spcPts val="600"/>
              </a:spcAft>
              <a:buClr>
                <a:srgbClr val="F78D28"/>
              </a:buClr>
              <a:buFont typeface="Andes Bold" panose="02000000000000000000" pitchFamily="50" charset="0"/>
              <a:buChar char="-"/>
              <a:tabLst>
                <a:tab pos="8402638" algn="r"/>
              </a:tabLst>
              <a:defRPr/>
            </a:pPr>
            <a:r>
              <a:rPr lang="en-US" sz="2400" dirty="0">
                <a:solidFill>
                  <a:schemeClr val="accent1"/>
                </a:solidFill>
              </a:rPr>
              <a:t>the use of independent third-party monitoring</a:t>
            </a:r>
          </a:p>
          <a:p>
            <a:pPr marL="574675" marR="457200" lvl="1" indent="-234950" defTabSz="457200" fontAlgn="base">
              <a:spcAft>
                <a:spcPts val="600"/>
              </a:spcAft>
              <a:buClr>
                <a:srgbClr val="F78D28"/>
              </a:buClr>
              <a:buFont typeface="Andes Bold" panose="02000000000000000000" pitchFamily="50" charset="0"/>
              <a:buChar char="-"/>
              <a:tabLst>
                <a:tab pos="8402638" algn="r"/>
              </a:tabLst>
              <a:defRPr/>
            </a:pPr>
            <a:r>
              <a:rPr lang="en-US" sz="2400" dirty="0">
                <a:solidFill>
                  <a:schemeClr val="accent1"/>
                </a:solidFill>
              </a:rPr>
              <a:t>E&amp;S audits</a:t>
            </a:r>
          </a:p>
          <a:p>
            <a:pPr marL="574675" marR="457200" lvl="1" indent="-234950" defTabSz="457200" fontAlgn="base">
              <a:spcAft>
                <a:spcPts val="600"/>
              </a:spcAft>
              <a:buClr>
                <a:srgbClr val="F78D28"/>
              </a:buClr>
              <a:buFont typeface="Andes Bold" panose="02000000000000000000" pitchFamily="50" charset="0"/>
              <a:buChar char="-"/>
              <a:tabLst>
                <a:tab pos="8402638" algn="r"/>
              </a:tabLst>
              <a:defRPr/>
            </a:pPr>
            <a:r>
              <a:rPr lang="en-US" sz="2400" dirty="0">
                <a:solidFill>
                  <a:schemeClr val="accent1"/>
                </a:solidFill>
              </a:rPr>
              <a:t>Grievance Redress Service (GRS)</a:t>
            </a:r>
          </a:p>
          <a:p>
            <a:pPr marL="342900" lvl="1" indent="-342900" defTabSz="457200">
              <a:lnSpc>
                <a:spcPct val="110000"/>
              </a:lnSpc>
              <a:spcBef>
                <a:spcPct val="20000"/>
              </a:spcBef>
              <a:spcAft>
                <a:spcPts val="600"/>
              </a:spcAft>
              <a:buClr>
                <a:srgbClr val="F78D28"/>
              </a:buClr>
              <a:buFont typeface="Wingdings" panose="05000000000000000000" pitchFamily="2" charset="2"/>
              <a:buChar char="§"/>
              <a:tabLst>
                <a:tab pos="8402638" algn="r"/>
              </a:tabLst>
              <a:defRPr/>
            </a:pPr>
            <a:r>
              <a:rPr lang="en-US" sz="2400" dirty="0">
                <a:solidFill>
                  <a:schemeClr val="accent1"/>
                </a:solidFill>
              </a:rPr>
              <a:t>End of project evaluation</a:t>
            </a:r>
          </a:p>
          <a:p>
            <a:pPr marL="342900" lvl="1" indent="-342900" defTabSz="457200">
              <a:lnSpc>
                <a:spcPct val="110000"/>
              </a:lnSpc>
              <a:spcBef>
                <a:spcPct val="20000"/>
              </a:spcBef>
              <a:spcAft>
                <a:spcPts val="600"/>
              </a:spcAft>
              <a:buClr>
                <a:srgbClr val="F78D28"/>
              </a:buClr>
              <a:buFont typeface="Wingdings" panose="05000000000000000000" pitchFamily="2" charset="2"/>
              <a:buChar char="§"/>
              <a:tabLst>
                <a:tab pos="8402638" algn="r"/>
              </a:tabLst>
              <a:defRPr/>
            </a:pPr>
            <a:r>
              <a:rPr lang="en-US" sz="2400" dirty="0">
                <a:solidFill>
                  <a:schemeClr val="accent1"/>
                </a:solidFill>
              </a:rPr>
              <a:t>Project cannot be closed with outstanding E&amp;S actions</a:t>
            </a:r>
          </a:p>
          <a:p>
            <a:pPr marL="342900" lvl="1" indent="-342900" defTabSz="457200">
              <a:lnSpc>
                <a:spcPct val="110000"/>
              </a:lnSpc>
              <a:spcBef>
                <a:spcPct val="20000"/>
              </a:spcBef>
              <a:spcAft>
                <a:spcPts val="600"/>
              </a:spcAft>
              <a:buClr>
                <a:srgbClr val="F78D28"/>
              </a:buClr>
              <a:buFont typeface="Wingdings" panose="05000000000000000000" pitchFamily="2" charset="2"/>
              <a:buChar char="§"/>
              <a:tabLst>
                <a:tab pos="8402638" algn="r"/>
              </a:tabLst>
              <a:defRPr/>
            </a:pPr>
            <a:r>
              <a:rPr lang="en-US" sz="2400" dirty="0">
                <a:solidFill>
                  <a:schemeClr val="accent1"/>
                </a:solidFill>
              </a:rPr>
              <a:t>In many projects NGO’s and local community active (social media)</a:t>
            </a:r>
          </a:p>
        </p:txBody>
      </p:sp>
    </p:spTree>
    <p:extLst>
      <p:ext uri="{BB962C8B-B14F-4D97-AF65-F5344CB8AC3E}">
        <p14:creationId xmlns:p14="http://schemas.microsoft.com/office/powerpoint/2010/main" val="36053750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637042-92CC-7C01-12E0-7F60CCA7616B}"/>
              </a:ext>
            </a:extLst>
          </p:cNvPr>
          <p:cNvSpPr>
            <a:spLocks noGrp="1"/>
          </p:cNvSpPr>
          <p:nvPr>
            <p:ph type="sldNum" sz="quarter" idx="15"/>
          </p:nvPr>
        </p:nvSpPr>
        <p:spPr/>
        <p:txBody>
          <a:bodyPr/>
          <a:lstStyle/>
          <a:p>
            <a:fld id="{A2B04E1C-E937-4DE0-BF67-FCDD8B7A7A5E}" type="slidenum">
              <a:rPr lang="en-NZ" altLang="en-US" smtClean="0"/>
              <a:pPr/>
              <a:t>115</a:t>
            </a:fld>
            <a:endParaRPr lang="en-NZ" altLang="en-US"/>
          </a:p>
        </p:txBody>
      </p:sp>
      <p:pic>
        <p:nvPicPr>
          <p:cNvPr id="6" name="Picture 5">
            <a:extLst>
              <a:ext uri="{FF2B5EF4-FFF2-40B4-BE49-F238E27FC236}">
                <a16:creationId xmlns:a16="http://schemas.microsoft.com/office/drawing/2014/main" id="{7B6C77B5-1EFF-5FB9-1BF6-AD37EAF062ED}"/>
              </a:ext>
            </a:extLst>
          </p:cNvPr>
          <p:cNvPicPr>
            <a:picLocks noChangeAspect="1"/>
          </p:cNvPicPr>
          <p:nvPr/>
        </p:nvPicPr>
        <p:blipFill>
          <a:blip r:embed="rId2"/>
          <a:stretch>
            <a:fillRect/>
          </a:stretch>
        </p:blipFill>
        <p:spPr>
          <a:xfrm>
            <a:off x="495759" y="1062425"/>
            <a:ext cx="5188945" cy="1489638"/>
          </a:xfrm>
          <a:prstGeom prst="rect">
            <a:avLst/>
          </a:prstGeom>
        </p:spPr>
      </p:pic>
      <p:sp>
        <p:nvSpPr>
          <p:cNvPr id="7" name="Rectangle 6">
            <a:extLst>
              <a:ext uri="{FF2B5EF4-FFF2-40B4-BE49-F238E27FC236}">
                <a16:creationId xmlns:a16="http://schemas.microsoft.com/office/drawing/2014/main" id="{EEFAAC8B-2DAB-ADDC-128C-FCC7D2A6C264}"/>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High external scrutiny of E&amp;S matters</a:t>
            </a:r>
          </a:p>
        </p:txBody>
      </p:sp>
      <p:pic>
        <p:nvPicPr>
          <p:cNvPr id="10" name="Picture 9">
            <a:extLst>
              <a:ext uri="{FF2B5EF4-FFF2-40B4-BE49-F238E27FC236}">
                <a16:creationId xmlns:a16="http://schemas.microsoft.com/office/drawing/2014/main" id="{04618510-9606-2457-C5AB-154495BCC903}"/>
              </a:ext>
            </a:extLst>
          </p:cNvPr>
          <p:cNvPicPr>
            <a:picLocks noChangeAspect="1"/>
          </p:cNvPicPr>
          <p:nvPr/>
        </p:nvPicPr>
        <p:blipFill>
          <a:blip r:embed="rId3"/>
          <a:stretch>
            <a:fillRect/>
          </a:stretch>
        </p:blipFill>
        <p:spPr>
          <a:xfrm>
            <a:off x="4423315" y="5690389"/>
            <a:ext cx="6998665" cy="1064833"/>
          </a:xfrm>
          <a:prstGeom prst="rect">
            <a:avLst/>
          </a:prstGeom>
        </p:spPr>
      </p:pic>
      <p:pic>
        <p:nvPicPr>
          <p:cNvPr id="14" name="Picture 13">
            <a:extLst>
              <a:ext uri="{FF2B5EF4-FFF2-40B4-BE49-F238E27FC236}">
                <a16:creationId xmlns:a16="http://schemas.microsoft.com/office/drawing/2014/main" id="{00C12E74-64BE-B8C7-F007-71BDC7B14244}"/>
              </a:ext>
            </a:extLst>
          </p:cNvPr>
          <p:cNvPicPr>
            <a:picLocks noChangeAspect="1"/>
          </p:cNvPicPr>
          <p:nvPr/>
        </p:nvPicPr>
        <p:blipFill>
          <a:blip r:embed="rId4"/>
          <a:stretch>
            <a:fillRect/>
          </a:stretch>
        </p:blipFill>
        <p:spPr>
          <a:xfrm>
            <a:off x="109421" y="2430991"/>
            <a:ext cx="6111356" cy="1538578"/>
          </a:xfrm>
          <a:prstGeom prst="rect">
            <a:avLst/>
          </a:prstGeom>
        </p:spPr>
      </p:pic>
      <p:pic>
        <p:nvPicPr>
          <p:cNvPr id="2" name="Picture 1">
            <a:extLst>
              <a:ext uri="{FF2B5EF4-FFF2-40B4-BE49-F238E27FC236}">
                <a16:creationId xmlns:a16="http://schemas.microsoft.com/office/drawing/2014/main" id="{9AC75248-6D47-0781-E56D-0136B9AD6019}"/>
              </a:ext>
            </a:extLst>
          </p:cNvPr>
          <p:cNvPicPr>
            <a:picLocks noChangeAspect="1"/>
          </p:cNvPicPr>
          <p:nvPr/>
        </p:nvPicPr>
        <p:blipFill>
          <a:blip r:embed="rId5"/>
          <a:stretch>
            <a:fillRect/>
          </a:stretch>
        </p:blipFill>
        <p:spPr>
          <a:xfrm>
            <a:off x="6233987" y="1135713"/>
            <a:ext cx="5727405" cy="4484327"/>
          </a:xfrm>
          <a:prstGeom prst="rect">
            <a:avLst/>
          </a:prstGeom>
        </p:spPr>
      </p:pic>
      <p:pic>
        <p:nvPicPr>
          <p:cNvPr id="8" name="Picture 7">
            <a:extLst>
              <a:ext uri="{FF2B5EF4-FFF2-40B4-BE49-F238E27FC236}">
                <a16:creationId xmlns:a16="http://schemas.microsoft.com/office/drawing/2014/main" id="{B9F56AF8-0782-5794-1C74-05825D0EE7C7}"/>
              </a:ext>
            </a:extLst>
          </p:cNvPr>
          <p:cNvPicPr>
            <a:picLocks noChangeAspect="1"/>
          </p:cNvPicPr>
          <p:nvPr/>
        </p:nvPicPr>
        <p:blipFill>
          <a:blip r:embed="rId6"/>
          <a:stretch>
            <a:fillRect/>
          </a:stretch>
        </p:blipFill>
        <p:spPr>
          <a:xfrm>
            <a:off x="258688" y="3969569"/>
            <a:ext cx="4164627" cy="2355448"/>
          </a:xfrm>
          <a:prstGeom prst="rect">
            <a:avLst/>
          </a:prstGeom>
        </p:spPr>
      </p:pic>
    </p:spTree>
    <p:extLst>
      <p:ext uri="{BB962C8B-B14F-4D97-AF65-F5344CB8AC3E}">
        <p14:creationId xmlns:p14="http://schemas.microsoft.com/office/powerpoint/2010/main" val="18164596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116</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To sum up…</a:t>
            </a:r>
          </a:p>
        </p:txBody>
      </p:sp>
      <p:sp>
        <p:nvSpPr>
          <p:cNvPr id="8" name="Rectangle 7">
            <a:extLst>
              <a:ext uri="{FF2B5EF4-FFF2-40B4-BE49-F238E27FC236}">
                <a16:creationId xmlns:a16="http://schemas.microsoft.com/office/drawing/2014/main" id="{998C0180-7A9A-419B-AAC4-D56FF2F177F2}"/>
              </a:ext>
            </a:extLst>
          </p:cNvPr>
          <p:cNvSpPr/>
          <p:nvPr/>
        </p:nvSpPr>
        <p:spPr>
          <a:xfrm>
            <a:off x="4832278" y="1512304"/>
            <a:ext cx="7359721" cy="5478423"/>
          </a:xfrm>
          <a:prstGeom prst="rect">
            <a:avLst/>
          </a:prstGeom>
        </p:spPr>
        <p:txBody>
          <a:bodyPr wrap="square">
            <a:spAutoFit/>
          </a:bodyPr>
          <a:lstStyle/>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SPDs have a number of elements that can be used to hold the Contractor accountable for E&amp;S</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Borrowers should have a contract management plan, including KPIs to monitor and manage contract delivery</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For E&amp;S requirements the plan should focus on monitoring the implementation of the ESMP and reviewing reports, especially E&amp;S KPIs / metrics</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The Supervising Engineer has a key role (on behalf of the Borrower) to manage the contract on a day-to-day basis</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Many actors monitor E&amp;S matters and media interested</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Several escalation options if there are E&amp;S matters e.g. GRS, Inspection Panel (+ if high SEA/SH DAAB etc.).</a:t>
            </a:r>
          </a:p>
          <a:p>
            <a:pPr marL="342900" lvl="1" indent="-342900" defTabSz="457200">
              <a:spcBef>
                <a:spcPts val="1200"/>
              </a:spcBef>
              <a:buClr>
                <a:srgbClr val="F78D28"/>
              </a:buClr>
              <a:buFont typeface="Wingdings" panose="05000000000000000000" pitchFamily="2" charset="2"/>
              <a:buChar char="§"/>
              <a:tabLst>
                <a:tab pos="8402638" algn="r"/>
              </a:tabLst>
            </a:pPr>
            <a:endParaRPr lang="en-US" sz="2000">
              <a:solidFill>
                <a:schemeClr val="accent1"/>
              </a:solidFill>
            </a:endParaRPr>
          </a:p>
          <a:p>
            <a:pPr marL="342900" lvl="1" indent="-342900" defTabSz="457200">
              <a:spcBef>
                <a:spcPts val="1200"/>
              </a:spcBef>
              <a:buClr>
                <a:srgbClr val="F78D28"/>
              </a:buClr>
              <a:buFont typeface="Wingdings" panose="05000000000000000000" pitchFamily="2" charset="2"/>
              <a:buChar char="§"/>
              <a:tabLst>
                <a:tab pos="8402638" algn="r"/>
              </a:tabLst>
            </a:pPr>
            <a:endParaRPr lang="en-US" sz="2000">
              <a:solidFill>
                <a:schemeClr val="accent1"/>
              </a:solidFill>
            </a:endParaRPr>
          </a:p>
        </p:txBody>
      </p:sp>
      <p:pic>
        <p:nvPicPr>
          <p:cNvPr id="3" name="Picture 2">
            <a:extLst>
              <a:ext uri="{FF2B5EF4-FFF2-40B4-BE49-F238E27FC236}">
                <a16:creationId xmlns:a16="http://schemas.microsoft.com/office/drawing/2014/main" id="{8B9037BF-C347-4FA8-9A17-EFD6024C4833}"/>
              </a:ext>
            </a:extLst>
          </p:cNvPr>
          <p:cNvPicPr>
            <a:picLocks noChangeAspect="1"/>
          </p:cNvPicPr>
          <p:nvPr/>
        </p:nvPicPr>
        <p:blipFill rotWithShape="1">
          <a:blip r:embed="rId3"/>
          <a:srcRect l="21332" r="10677"/>
          <a:stretch/>
        </p:blipFill>
        <p:spPr>
          <a:xfrm>
            <a:off x="496982" y="2071479"/>
            <a:ext cx="4121302" cy="4049735"/>
          </a:xfrm>
          <a:prstGeom prst="rect">
            <a:avLst/>
          </a:prstGeom>
          <a:effectLst>
            <a:outerShdw blurRad="139700" dist="38100" dir="2700000" sx="103000" sy="103000" algn="tl" rotWithShape="0">
              <a:prstClr val="black">
                <a:alpha val="40000"/>
              </a:prstClr>
            </a:outerShdw>
          </a:effectLst>
        </p:spPr>
      </p:pic>
      <p:sp>
        <p:nvSpPr>
          <p:cNvPr id="4" name="Rectangle 3">
            <a:extLst>
              <a:ext uri="{FF2B5EF4-FFF2-40B4-BE49-F238E27FC236}">
                <a16:creationId xmlns:a16="http://schemas.microsoft.com/office/drawing/2014/main" id="{E810F765-1CED-475A-BF4D-B69E50ADF090}"/>
              </a:ext>
            </a:extLst>
          </p:cNvPr>
          <p:cNvSpPr/>
          <p:nvPr/>
        </p:nvSpPr>
        <p:spPr>
          <a:xfrm>
            <a:off x="376719" y="1233512"/>
            <a:ext cx="10935128" cy="584775"/>
          </a:xfrm>
          <a:prstGeom prst="rect">
            <a:avLst/>
          </a:prstGeom>
        </p:spPr>
        <p:txBody>
          <a:bodyPr wrap="square">
            <a:spAutoFit/>
          </a:bodyPr>
          <a:lstStyle/>
          <a:p>
            <a:pPr marL="0" lvl="1" defTabSz="457200">
              <a:spcBef>
                <a:spcPts val="1200"/>
              </a:spcBef>
              <a:buClr>
                <a:srgbClr val="F78D28"/>
              </a:buClr>
              <a:tabLst>
                <a:tab pos="8402638" algn="r"/>
              </a:tabLst>
            </a:pPr>
            <a:r>
              <a:rPr lang="en-US" sz="3200" b="1">
                <a:solidFill>
                  <a:srgbClr val="F78D28"/>
                </a:solidFill>
              </a:rPr>
              <a:t>Implementation Stage</a:t>
            </a:r>
            <a:endParaRPr lang="en-US" sz="3200">
              <a:solidFill>
                <a:srgbClr val="F78D28"/>
              </a:solidFill>
            </a:endParaRPr>
          </a:p>
        </p:txBody>
      </p:sp>
      <p:grpSp>
        <p:nvGrpSpPr>
          <p:cNvPr id="16" name="Group 15">
            <a:extLst>
              <a:ext uri="{FF2B5EF4-FFF2-40B4-BE49-F238E27FC236}">
                <a16:creationId xmlns:a16="http://schemas.microsoft.com/office/drawing/2014/main" id="{414932AE-C22A-3DF0-5333-F602369D792E}"/>
              </a:ext>
            </a:extLst>
          </p:cNvPr>
          <p:cNvGrpSpPr/>
          <p:nvPr/>
        </p:nvGrpSpPr>
        <p:grpSpPr>
          <a:xfrm>
            <a:off x="162299" y="6482323"/>
            <a:ext cx="6731117" cy="263050"/>
            <a:chOff x="162299" y="6487165"/>
            <a:chExt cx="6731117" cy="263050"/>
          </a:xfrm>
        </p:grpSpPr>
        <p:sp>
          <p:nvSpPr>
            <p:cNvPr id="7" name="Arrow: Chevron 6">
              <a:extLst>
                <a:ext uri="{FF2B5EF4-FFF2-40B4-BE49-F238E27FC236}">
                  <a16:creationId xmlns:a16="http://schemas.microsoft.com/office/drawing/2014/main" id="{A6638C7A-06C8-5052-3D0F-040B24EAD797}"/>
                </a:ext>
              </a:extLst>
            </p:cNvPr>
            <p:cNvSpPr/>
            <p:nvPr/>
          </p:nvSpPr>
          <p:spPr>
            <a:xfrm>
              <a:off x="162299" y="6487165"/>
              <a:ext cx="1117902" cy="263050"/>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Part One</a:t>
              </a:r>
            </a:p>
          </p:txBody>
        </p:sp>
        <p:sp>
          <p:nvSpPr>
            <p:cNvPr id="9" name="Arrow: Chevron 8">
              <a:extLst>
                <a:ext uri="{FF2B5EF4-FFF2-40B4-BE49-F238E27FC236}">
                  <a16:creationId xmlns:a16="http://schemas.microsoft.com/office/drawing/2014/main" id="{9B6972D9-36B0-B8DB-11D6-28CE0B16C65D}"/>
                </a:ext>
              </a:extLst>
            </p:cNvPr>
            <p:cNvSpPr/>
            <p:nvPr/>
          </p:nvSpPr>
          <p:spPr>
            <a:xfrm>
              <a:off x="1284942" y="6487165"/>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10" name="Arrow: Chevron 9">
              <a:extLst>
                <a:ext uri="{FF2B5EF4-FFF2-40B4-BE49-F238E27FC236}">
                  <a16:creationId xmlns:a16="http://schemas.microsoft.com/office/drawing/2014/main" id="{2D33D4D6-9580-C0B6-BC15-6E164F2937E8}"/>
                </a:ext>
              </a:extLst>
            </p:cNvPr>
            <p:cNvSpPr/>
            <p:nvPr/>
          </p:nvSpPr>
          <p:spPr>
            <a:xfrm>
              <a:off x="2407585" y="6487165"/>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12" name="Arrow: Chevron 11">
              <a:extLst>
                <a:ext uri="{FF2B5EF4-FFF2-40B4-BE49-F238E27FC236}">
                  <a16:creationId xmlns:a16="http://schemas.microsoft.com/office/drawing/2014/main" id="{29D2B79A-FCD8-7F3F-C01B-3CDF8AE33A32}"/>
                </a:ext>
              </a:extLst>
            </p:cNvPr>
            <p:cNvSpPr/>
            <p:nvPr/>
          </p:nvSpPr>
          <p:spPr>
            <a:xfrm>
              <a:off x="5775514" y="6487165"/>
              <a:ext cx="1117902" cy="263050"/>
            </a:xfrm>
            <a:prstGeom prst="chevron">
              <a:avLst/>
            </a:prstGeom>
            <a:solidFill>
              <a:schemeClr val="tx2"/>
            </a:solidFill>
            <a:effectLst>
              <a:glow rad="228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bg1"/>
                  </a:solidFill>
                </a:rPr>
                <a:t>Part Six</a:t>
              </a:r>
            </a:p>
          </p:txBody>
        </p:sp>
        <p:sp>
          <p:nvSpPr>
            <p:cNvPr id="13" name="Arrow: Chevron 12">
              <a:extLst>
                <a:ext uri="{FF2B5EF4-FFF2-40B4-BE49-F238E27FC236}">
                  <a16:creationId xmlns:a16="http://schemas.microsoft.com/office/drawing/2014/main" id="{0BDF4D30-656F-55F9-9B1B-2F1FBB7A698B}"/>
                </a:ext>
              </a:extLst>
            </p:cNvPr>
            <p:cNvSpPr/>
            <p:nvPr/>
          </p:nvSpPr>
          <p:spPr>
            <a:xfrm>
              <a:off x="4652871" y="6487165"/>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14" name="Arrow: Chevron 13">
              <a:extLst>
                <a:ext uri="{FF2B5EF4-FFF2-40B4-BE49-F238E27FC236}">
                  <a16:creationId xmlns:a16="http://schemas.microsoft.com/office/drawing/2014/main" id="{AAA2E385-F52B-7BCB-8CE7-EF7B6A01C2CC}"/>
                </a:ext>
              </a:extLst>
            </p:cNvPr>
            <p:cNvSpPr/>
            <p:nvPr/>
          </p:nvSpPr>
          <p:spPr>
            <a:xfrm>
              <a:off x="3530228" y="6487165"/>
              <a:ext cx="1117902" cy="263050"/>
            </a:xfrm>
            <a:prstGeom prst="chevron">
              <a:avLst/>
            </a:prstGeom>
            <a:solidFill>
              <a:schemeClr val="bg1"/>
            </a:solid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grpSp>
    </p:spTree>
    <p:extLst>
      <p:ext uri="{BB962C8B-B14F-4D97-AF65-F5344CB8AC3E}">
        <p14:creationId xmlns:p14="http://schemas.microsoft.com/office/powerpoint/2010/main" val="32552939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Key messages</a:t>
            </a:r>
          </a:p>
        </p:txBody>
      </p:sp>
      <p:sp>
        <p:nvSpPr>
          <p:cNvPr id="94" name="Slide Number Placeholder 4">
            <a:extLst>
              <a:ext uri="{FF2B5EF4-FFF2-40B4-BE49-F238E27FC236}">
                <a16:creationId xmlns:a16="http://schemas.microsoft.com/office/drawing/2014/main" id="{174DB891-10E0-4D73-B5BA-9BD5B1404F5E}"/>
              </a:ext>
            </a:extLst>
          </p:cNvPr>
          <p:cNvSpPr txBox="1">
            <a:spLocks/>
          </p:cNvSpPr>
          <p:nvPr/>
        </p:nvSpPr>
        <p:spPr bwMode="auto">
          <a:xfrm>
            <a:off x="11421980" y="6482323"/>
            <a:ext cx="607721" cy="27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36000" rIns="0" bIns="0" numCol="1" anchor="ctr" anchorCtr="0" compatLnSpc="1">
            <a:prstTxWarp prst="textNoShape">
              <a:avLst/>
            </a:prstTxWarp>
          </a:bodyPr>
          <a:lstStyle>
            <a:defPPr>
              <a:defRPr lang="en-US"/>
            </a:defPPr>
            <a:lvl1pPr marL="0" algn="ctr" defTabSz="914400" rtl="0" eaLnBrk="1" latinLnBrk="0" hangingPunct="1">
              <a:defRPr sz="1400" b="1" kern="1200">
                <a:solidFill>
                  <a:schemeClr val="accent1"/>
                </a:solidFill>
                <a:latin typeface="Andes" pitchFamily="50"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117</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97" name="Rectangle: Rounded Corners 96">
            <a:extLst>
              <a:ext uri="{FF2B5EF4-FFF2-40B4-BE49-F238E27FC236}">
                <a16:creationId xmlns:a16="http://schemas.microsoft.com/office/drawing/2014/main" id="{8E321E98-032D-4271-95FF-C10673DF55C2}"/>
              </a:ext>
            </a:extLst>
          </p:cNvPr>
          <p:cNvSpPr/>
          <p:nvPr/>
        </p:nvSpPr>
        <p:spPr>
          <a:xfrm>
            <a:off x="2713125" y="3595544"/>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a:solidFill>
                  <a:schemeClr val="bg1"/>
                </a:solidFill>
              </a:rPr>
              <a:t>Effective contract mobilization relies on a comprehensive CMP and requires the Supervising Engineer to sign off the C-ESMP</a:t>
            </a:r>
          </a:p>
        </p:txBody>
      </p:sp>
      <p:pic>
        <p:nvPicPr>
          <p:cNvPr id="98" name="Picture 97">
            <a:extLst>
              <a:ext uri="{FF2B5EF4-FFF2-40B4-BE49-F238E27FC236}">
                <a16:creationId xmlns:a16="http://schemas.microsoft.com/office/drawing/2014/main" id="{6AF5BA1C-A77E-4987-B3D1-7CEB112C6D40}"/>
              </a:ext>
            </a:extLst>
          </p:cNvPr>
          <p:cNvPicPr>
            <a:picLocks noChangeAspect="1"/>
          </p:cNvPicPr>
          <p:nvPr/>
        </p:nvPicPr>
        <p:blipFill>
          <a:blip r:embed="rId3"/>
          <a:stretch>
            <a:fillRect/>
          </a:stretch>
        </p:blipFill>
        <p:spPr>
          <a:xfrm>
            <a:off x="1674687" y="3595544"/>
            <a:ext cx="994047" cy="1089316"/>
          </a:xfrm>
          <a:prstGeom prst="rect">
            <a:avLst/>
          </a:prstGeom>
        </p:spPr>
      </p:pic>
      <p:sp>
        <p:nvSpPr>
          <p:cNvPr id="101" name="Rectangle: Rounded Corners 100">
            <a:extLst>
              <a:ext uri="{FF2B5EF4-FFF2-40B4-BE49-F238E27FC236}">
                <a16:creationId xmlns:a16="http://schemas.microsoft.com/office/drawing/2014/main" id="{DA148506-5BA7-45CF-B6FF-DF42135BE298}"/>
              </a:ext>
            </a:extLst>
          </p:cNvPr>
          <p:cNvSpPr/>
          <p:nvPr/>
        </p:nvSpPr>
        <p:spPr>
          <a:xfrm>
            <a:off x="2713125" y="2377949"/>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a:solidFill>
                  <a:schemeClr val="bg1"/>
                </a:solidFill>
              </a:rPr>
              <a:t>Bank SPDs include a number of features that can be used to hold Contractors accountable for E&amp;S performance</a:t>
            </a:r>
          </a:p>
        </p:txBody>
      </p:sp>
      <p:pic>
        <p:nvPicPr>
          <p:cNvPr id="102" name="Picture 101">
            <a:extLst>
              <a:ext uri="{FF2B5EF4-FFF2-40B4-BE49-F238E27FC236}">
                <a16:creationId xmlns:a16="http://schemas.microsoft.com/office/drawing/2014/main" id="{47DC3364-EB1A-402B-8864-A8E281431587}"/>
              </a:ext>
            </a:extLst>
          </p:cNvPr>
          <p:cNvPicPr>
            <a:picLocks noChangeAspect="1"/>
          </p:cNvPicPr>
          <p:nvPr/>
        </p:nvPicPr>
        <p:blipFill>
          <a:blip r:embed="rId3"/>
          <a:stretch>
            <a:fillRect/>
          </a:stretch>
        </p:blipFill>
        <p:spPr>
          <a:xfrm>
            <a:off x="1674687" y="2371867"/>
            <a:ext cx="994047" cy="1089316"/>
          </a:xfrm>
          <a:prstGeom prst="rect">
            <a:avLst/>
          </a:prstGeom>
        </p:spPr>
      </p:pic>
      <p:sp>
        <p:nvSpPr>
          <p:cNvPr id="103" name="Rectangle: Rounded Corners 102">
            <a:extLst>
              <a:ext uri="{FF2B5EF4-FFF2-40B4-BE49-F238E27FC236}">
                <a16:creationId xmlns:a16="http://schemas.microsoft.com/office/drawing/2014/main" id="{BBE9CD17-1644-4C8D-94EE-099F4B5DDA2F}"/>
              </a:ext>
            </a:extLst>
          </p:cNvPr>
          <p:cNvSpPr/>
          <p:nvPr/>
        </p:nvSpPr>
        <p:spPr>
          <a:xfrm>
            <a:off x="2713125" y="4812202"/>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a:solidFill>
                  <a:schemeClr val="bg1"/>
                </a:solidFill>
              </a:rPr>
              <a:t>The Task Team monitors performance by supervising mitigation of key risks through the Supervising Engineer, Contractor reporting and other methods</a:t>
            </a:r>
          </a:p>
        </p:txBody>
      </p:sp>
      <p:pic>
        <p:nvPicPr>
          <p:cNvPr id="104" name="Picture 103">
            <a:extLst>
              <a:ext uri="{FF2B5EF4-FFF2-40B4-BE49-F238E27FC236}">
                <a16:creationId xmlns:a16="http://schemas.microsoft.com/office/drawing/2014/main" id="{5725F2DC-85E4-464A-9FDD-18E60A727F05}"/>
              </a:ext>
            </a:extLst>
          </p:cNvPr>
          <p:cNvPicPr>
            <a:picLocks noChangeAspect="1"/>
          </p:cNvPicPr>
          <p:nvPr/>
        </p:nvPicPr>
        <p:blipFill>
          <a:blip r:embed="rId3"/>
          <a:stretch>
            <a:fillRect/>
          </a:stretch>
        </p:blipFill>
        <p:spPr>
          <a:xfrm>
            <a:off x="1674687" y="4806120"/>
            <a:ext cx="994047" cy="1089316"/>
          </a:xfrm>
          <a:prstGeom prst="rect">
            <a:avLst/>
          </a:prstGeom>
        </p:spPr>
      </p:pic>
      <p:sp>
        <p:nvSpPr>
          <p:cNvPr id="10" name="Rectangle: Rounded Corners 9">
            <a:extLst>
              <a:ext uri="{FF2B5EF4-FFF2-40B4-BE49-F238E27FC236}">
                <a16:creationId xmlns:a16="http://schemas.microsoft.com/office/drawing/2014/main" id="{E4408188-B6E2-CF03-2DE0-4153E88B93B5}"/>
              </a:ext>
            </a:extLst>
          </p:cNvPr>
          <p:cNvSpPr/>
          <p:nvPr/>
        </p:nvSpPr>
        <p:spPr>
          <a:xfrm>
            <a:off x="2680593" y="1266628"/>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a:solidFill>
                  <a:schemeClr val="bg1"/>
                </a:solidFill>
              </a:rPr>
              <a:t>Implementation is when the strategy developed in the PPSD is implemented</a:t>
            </a:r>
          </a:p>
        </p:txBody>
      </p:sp>
      <p:pic>
        <p:nvPicPr>
          <p:cNvPr id="11" name="Picture 10">
            <a:extLst>
              <a:ext uri="{FF2B5EF4-FFF2-40B4-BE49-F238E27FC236}">
                <a16:creationId xmlns:a16="http://schemas.microsoft.com/office/drawing/2014/main" id="{19DC0F6F-617A-5035-255D-D421C6EEF602}"/>
              </a:ext>
            </a:extLst>
          </p:cNvPr>
          <p:cNvPicPr>
            <a:picLocks noChangeAspect="1"/>
          </p:cNvPicPr>
          <p:nvPr/>
        </p:nvPicPr>
        <p:blipFill>
          <a:blip r:embed="rId3"/>
          <a:stretch>
            <a:fillRect/>
          </a:stretch>
        </p:blipFill>
        <p:spPr>
          <a:xfrm>
            <a:off x="1642155" y="1260546"/>
            <a:ext cx="994047" cy="1089316"/>
          </a:xfrm>
          <a:prstGeom prst="rect">
            <a:avLst/>
          </a:prstGeom>
        </p:spPr>
      </p:pic>
      <p:grpSp>
        <p:nvGrpSpPr>
          <p:cNvPr id="12" name="Group 11">
            <a:extLst>
              <a:ext uri="{FF2B5EF4-FFF2-40B4-BE49-F238E27FC236}">
                <a16:creationId xmlns:a16="http://schemas.microsoft.com/office/drawing/2014/main" id="{04B6E2D8-D984-A171-31EE-E1A90EBCE72A}"/>
              </a:ext>
            </a:extLst>
          </p:cNvPr>
          <p:cNvGrpSpPr/>
          <p:nvPr/>
        </p:nvGrpSpPr>
        <p:grpSpPr>
          <a:xfrm>
            <a:off x="162299" y="6482323"/>
            <a:ext cx="6731117" cy="263050"/>
            <a:chOff x="162299" y="6487165"/>
            <a:chExt cx="6731117" cy="263050"/>
          </a:xfrm>
        </p:grpSpPr>
        <p:sp>
          <p:nvSpPr>
            <p:cNvPr id="13" name="Arrow: Chevron 12">
              <a:extLst>
                <a:ext uri="{FF2B5EF4-FFF2-40B4-BE49-F238E27FC236}">
                  <a16:creationId xmlns:a16="http://schemas.microsoft.com/office/drawing/2014/main" id="{78524B5B-F2FE-BEED-F1D3-C9F12C6B5117}"/>
                </a:ext>
              </a:extLst>
            </p:cNvPr>
            <p:cNvSpPr/>
            <p:nvPr/>
          </p:nvSpPr>
          <p:spPr>
            <a:xfrm>
              <a:off x="162299" y="6487165"/>
              <a:ext cx="1117902" cy="263050"/>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Part One</a:t>
              </a:r>
            </a:p>
          </p:txBody>
        </p:sp>
        <p:sp>
          <p:nvSpPr>
            <p:cNvPr id="14" name="Arrow: Chevron 13">
              <a:extLst>
                <a:ext uri="{FF2B5EF4-FFF2-40B4-BE49-F238E27FC236}">
                  <a16:creationId xmlns:a16="http://schemas.microsoft.com/office/drawing/2014/main" id="{B2F3B25E-9989-7CE8-A751-E1FA0313CED0}"/>
                </a:ext>
              </a:extLst>
            </p:cNvPr>
            <p:cNvSpPr/>
            <p:nvPr/>
          </p:nvSpPr>
          <p:spPr>
            <a:xfrm>
              <a:off x="1284942" y="6487165"/>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15" name="Arrow: Chevron 14">
              <a:extLst>
                <a:ext uri="{FF2B5EF4-FFF2-40B4-BE49-F238E27FC236}">
                  <a16:creationId xmlns:a16="http://schemas.microsoft.com/office/drawing/2014/main" id="{E9814E32-A898-4F6F-0FA1-DD9BA40AB5D7}"/>
                </a:ext>
              </a:extLst>
            </p:cNvPr>
            <p:cNvSpPr/>
            <p:nvPr/>
          </p:nvSpPr>
          <p:spPr>
            <a:xfrm>
              <a:off x="2407585" y="6487165"/>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16" name="Arrow: Chevron 15">
              <a:extLst>
                <a:ext uri="{FF2B5EF4-FFF2-40B4-BE49-F238E27FC236}">
                  <a16:creationId xmlns:a16="http://schemas.microsoft.com/office/drawing/2014/main" id="{BE1ADF89-3B83-3B28-D55B-9FF253A9B703}"/>
                </a:ext>
              </a:extLst>
            </p:cNvPr>
            <p:cNvSpPr/>
            <p:nvPr/>
          </p:nvSpPr>
          <p:spPr>
            <a:xfrm>
              <a:off x="5775514" y="6487165"/>
              <a:ext cx="1117902" cy="263050"/>
            </a:xfrm>
            <a:prstGeom prst="chevron">
              <a:avLst/>
            </a:prstGeom>
            <a:solidFill>
              <a:schemeClr val="tx2"/>
            </a:solidFill>
            <a:effectLst>
              <a:glow rad="228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bg1"/>
                  </a:solidFill>
                </a:rPr>
                <a:t>Part Six</a:t>
              </a:r>
            </a:p>
          </p:txBody>
        </p:sp>
        <p:sp>
          <p:nvSpPr>
            <p:cNvPr id="17" name="Arrow: Chevron 16">
              <a:extLst>
                <a:ext uri="{FF2B5EF4-FFF2-40B4-BE49-F238E27FC236}">
                  <a16:creationId xmlns:a16="http://schemas.microsoft.com/office/drawing/2014/main" id="{29C8D94B-158A-0F2F-D255-81A15D5E0F89}"/>
                </a:ext>
              </a:extLst>
            </p:cNvPr>
            <p:cNvSpPr/>
            <p:nvPr/>
          </p:nvSpPr>
          <p:spPr>
            <a:xfrm>
              <a:off x="4652871" y="6487165"/>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18" name="Arrow: Chevron 17">
              <a:extLst>
                <a:ext uri="{FF2B5EF4-FFF2-40B4-BE49-F238E27FC236}">
                  <a16:creationId xmlns:a16="http://schemas.microsoft.com/office/drawing/2014/main" id="{7E9B4286-ECBF-B1C3-604B-35B0304CBF92}"/>
                </a:ext>
              </a:extLst>
            </p:cNvPr>
            <p:cNvSpPr/>
            <p:nvPr/>
          </p:nvSpPr>
          <p:spPr>
            <a:xfrm>
              <a:off x="3530228" y="6487165"/>
              <a:ext cx="1117902" cy="263050"/>
            </a:xfrm>
            <a:prstGeom prst="chevron">
              <a:avLst/>
            </a:prstGeom>
            <a:solidFill>
              <a:schemeClr val="bg1"/>
            </a:solid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grpSp>
    </p:spTree>
    <p:extLst>
      <p:ext uri="{BB962C8B-B14F-4D97-AF65-F5344CB8AC3E}">
        <p14:creationId xmlns:p14="http://schemas.microsoft.com/office/powerpoint/2010/main" val="19597072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82193" y="1304775"/>
            <a:ext cx="11969394" cy="4479571"/>
          </a:xfrm>
        </p:spPr>
        <p:txBody>
          <a:bodyPr vert="horz" lIns="0" tIns="0" rIns="0" bIns="0" rtlCol="0" anchor="t">
            <a:noAutofit/>
          </a:bodyPr>
          <a:lstStyle/>
          <a:p>
            <a:pPr marL="342900" lvl="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Introduction:</a:t>
            </a:r>
          </a:p>
          <a:p>
            <a:pPr marL="819150" lvl="2" indent="-457200">
              <a:lnSpc>
                <a:spcPct val="110000"/>
              </a:lnSpc>
              <a:buClr>
                <a:srgbClr val="F78D28"/>
              </a:buClr>
              <a:buFont typeface="+mj-lt"/>
              <a:buAutoNum type="alphaLcParenR"/>
            </a:pPr>
            <a:r>
              <a:rPr lang="en-029" sz="2400">
                <a:solidFill>
                  <a:schemeClr val="bg1">
                    <a:lumMod val="50000"/>
                  </a:schemeClr>
                </a:solidFill>
              </a:rPr>
              <a:t>Implementing SPP: Challenges and Opportunities</a:t>
            </a:r>
          </a:p>
          <a:p>
            <a:pPr marL="819150" lvl="2" indent="-457200">
              <a:lnSpc>
                <a:spcPct val="110000"/>
              </a:lnSpc>
              <a:buClr>
                <a:srgbClr val="F78D28"/>
              </a:buClr>
              <a:buFont typeface="+mj-lt"/>
              <a:buAutoNum type="alphaLcParenR"/>
            </a:pPr>
            <a:r>
              <a:rPr lang="en-029" sz="2400">
                <a:solidFill>
                  <a:schemeClr val="bg1">
                    <a:lumMod val="50000"/>
                  </a:schemeClr>
                </a:solidFill>
              </a:rPr>
              <a:t>ESF cascade to Contractors</a:t>
            </a:r>
          </a:p>
          <a:p>
            <a:pPr marL="819150" lvl="2" indent="-457200">
              <a:lnSpc>
                <a:spcPct val="110000"/>
              </a:lnSpc>
              <a:buClr>
                <a:srgbClr val="F78D28"/>
              </a:buClr>
              <a:buFont typeface="+mj-lt"/>
              <a:buAutoNum type="alphaLcParenR"/>
            </a:pPr>
            <a:r>
              <a:rPr lang="en-US" sz="2400">
                <a:solidFill>
                  <a:schemeClr val="bg1">
                    <a:lumMod val="50000"/>
                  </a:schemeClr>
                </a:solidFill>
              </a:rPr>
              <a:t>Pop quiz on ESF</a:t>
            </a:r>
          </a:p>
          <a:p>
            <a:pPr marL="361950" lvl="2" indent="0">
              <a:lnSpc>
                <a:spcPct val="110000"/>
              </a:lnSpc>
              <a:buClr>
                <a:srgbClr val="F78D28"/>
              </a:buClr>
            </a:pPr>
            <a:endParaRPr lang="en-029" sz="2400">
              <a:solidFill>
                <a:schemeClr val="bg1">
                  <a:lumMod val="50000"/>
                </a:schemeClr>
              </a:solidFill>
            </a:endParaRPr>
          </a:p>
          <a:p>
            <a:pPr marL="34290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SPP Approach will be built step by step:</a:t>
            </a:r>
          </a:p>
          <a:p>
            <a:pPr marL="819150" lvl="2" indent="-457200">
              <a:lnSpc>
                <a:spcPct val="110000"/>
              </a:lnSpc>
              <a:spcAft>
                <a:spcPts val="400"/>
              </a:spcAft>
              <a:buClr>
                <a:srgbClr val="F78D28"/>
              </a:buClr>
              <a:buSzPct val="100000"/>
              <a:buFont typeface="+mj-lt"/>
              <a:buAutoNum type="arabicPeriod"/>
              <a:tabLst>
                <a:tab pos="8402638" algn="r"/>
              </a:tabLst>
            </a:pPr>
            <a:r>
              <a:rPr lang="en-US">
                <a:solidFill>
                  <a:schemeClr val="bg1">
                    <a:lumMod val="50000"/>
                  </a:schemeClr>
                </a:solidFill>
              </a:rPr>
              <a:t>Risk identification and mitigation</a:t>
            </a:r>
          </a:p>
          <a:p>
            <a:pPr marL="819150" lvl="2" indent="-457200">
              <a:lnSpc>
                <a:spcPct val="110000"/>
              </a:lnSpc>
              <a:spcAft>
                <a:spcPts val="400"/>
              </a:spcAft>
              <a:buClr>
                <a:srgbClr val="F78D28"/>
              </a:buClr>
              <a:buSzPct val="100000"/>
              <a:buFont typeface="+mj-lt"/>
              <a:buAutoNum type="arabicPeriod"/>
              <a:tabLst>
                <a:tab pos="8402638" algn="r"/>
              </a:tabLst>
            </a:pPr>
            <a:r>
              <a:rPr lang="en-US">
                <a:solidFill>
                  <a:schemeClr val="bg1">
                    <a:lumMod val="50000"/>
                  </a:schemeClr>
                </a:solidFill>
              </a:rPr>
              <a:t>Procurement-related actions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Prepare bidding documents</a:t>
            </a:r>
          </a:p>
          <a:p>
            <a:pPr marL="819150" lvl="2" indent="-457200">
              <a:lnSpc>
                <a:spcPct val="110000"/>
              </a:lnSpc>
              <a:spcAft>
                <a:spcPts val="400"/>
              </a:spcAft>
              <a:buClr>
                <a:srgbClr val="F78D28"/>
              </a:buClr>
              <a:buSzPct val="100000"/>
              <a:buFont typeface="+mj-lt"/>
              <a:buAutoNum type="arabicPeriod"/>
              <a:tabLst>
                <a:tab pos="8402638" algn="r"/>
              </a:tabLst>
            </a:pPr>
            <a:r>
              <a:rPr lang="en-US" sz="2400" b="1" u="sng">
                <a:solidFill>
                  <a:srgbClr val="003D7A"/>
                </a:solidFill>
              </a:rPr>
              <a:t>Engaging the Supervising Engineer</a:t>
            </a:r>
          </a:p>
          <a:p>
            <a:pPr marL="819150" lvl="2" indent="-457200">
              <a:lnSpc>
                <a:spcPct val="110000"/>
              </a:lnSpc>
              <a:spcAft>
                <a:spcPts val="400"/>
              </a:spcAft>
              <a:buClr>
                <a:srgbClr val="F78D28"/>
              </a:buClr>
              <a:buSzPct val="100000"/>
              <a:buFont typeface="+mj-lt"/>
              <a:buAutoNum type="arabicPeriod"/>
              <a:tabLst>
                <a:tab pos="8402638" algn="r"/>
              </a:tabLst>
            </a:pPr>
            <a:endParaRPr lang="en-US" sz="2400"/>
          </a:p>
          <a:p>
            <a:pPr marL="0" lvl="3" indent="0">
              <a:lnSpc>
                <a:spcPct val="110000"/>
              </a:lnSpc>
              <a:spcAft>
                <a:spcPts val="400"/>
              </a:spcAft>
              <a:buClr>
                <a:srgbClr val="F78D28"/>
              </a:buClr>
              <a:buSzPct val="100000"/>
              <a:buNone/>
              <a:tabLst>
                <a:tab pos="8402638" algn="r"/>
              </a:tabLst>
            </a:pPr>
            <a:endParaRPr lang="en-US" sz="2400"/>
          </a:p>
          <a:p>
            <a:pPr marL="704850" lvl="2" indent="-342900">
              <a:lnSpc>
                <a:spcPct val="110000"/>
              </a:lnSpc>
              <a:buClr>
                <a:srgbClr val="F78D28"/>
              </a:buClr>
              <a:buFont typeface="Wingdings" panose="05000000000000000000" pitchFamily="2" charset="2"/>
              <a:buChar char="§"/>
            </a:pPr>
            <a:endParaRPr lang="en-US" sz="2400"/>
          </a:p>
          <a:p>
            <a:pPr marL="704850" lvl="2" indent="-342900">
              <a:lnSpc>
                <a:spcPct val="110000"/>
              </a:lnSpc>
              <a:buClr>
                <a:srgbClr val="F78D28"/>
              </a:buClr>
              <a:buFont typeface="Wingdings" panose="05000000000000000000" pitchFamily="2" charset="2"/>
              <a:buChar char="§"/>
            </a:pPr>
            <a:endParaRPr lang="en-US" sz="2400"/>
          </a:p>
          <a:p>
            <a:pPr marL="800100" lvl="1" indent="-342900">
              <a:lnSpc>
                <a:spcPct val="110000"/>
              </a:lnSpc>
              <a:spcBef>
                <a:spcPct val="20000"/>
              </a:spcBef>
              <a:buClr>
                <a:srgbClr val="F78D28"/>
              </a:buClr>
              <a:buFont typeface="Wingdings" panose="05000000000000000000" pitchFamily="2" charset="2"/>
              <a:buChar char="§"/>
            </a:pPr>
            <a:endParaRPr lang="en-029" sz="3600" b="1"/>
          </a:p>
          <a:p>
            <a:pPr marL="876300" lvl="2" indent="-514350">
              <a:lnSpc>
                <a:spcPct val="110000"/>
              </a:lnSpc>
              <a:buClr>
                <a:srgbClr val="F78D28"/>
              </a:buClr>
              <a:buFont typeface="+mj-lt"/>
              <a:buAutoNum type="arabicPeriod"/>
            </a:pPr>
            <a:endParaRPr lang="en-029" sz="3200"/>
          </a:p>
          <a:p>
            <a:pPr marL="342900" lvl="0" indent="-342900">
              <a:lnSpc>
                <a:spcPct val="110000"/>
              </a:lnSpc>
              <a:spcBef>
                <a:spcPct val="20000"/>
              </a:spcBef>
              <a:buClr>
                <a:srgbClr val="F78D28"/>
              </a:buClr>
              <a:buFont typeface="Wingdings" panose="05000000000000000000" pitchFamily="2" charset="2"/>
              <a:buChar char="§"/>
            </a:pPr>
            <a:endParaRPr lang="en-029" sz="2000"/>
          </a:p>
          <a:p>
            <a:pPr marL="342900" lvl="0" indent="-342900">
              <a:lnSpc>
                <a:spcPct val="110000"/>
              </a:lnSpc>
              <a:spcBef>
                <a:spcPct val="20000"/>
              </a:spcBef>
              <a:buClr>
                <a:srgbClr val="F78D28"/>
              </a:buClr>
              <a:buFont typeface="Wingdings" panose="05000000000000000000" pitchFamily="2" charset="2"/>
              <a:buChar char="§"/>
            </a:pPr>
            <a:endParaRPr lang="en-029" sz="2000"/>
          </a:p>
          <a:p>
            <a:pPr marL="0" lvl="0" indent="0">
              <a:lnSpc>
                <a:spcPct val="110000"/>
              </a:lnSpc>
              <a:spcBef>
                <a:spcPct val="20000"/>
              </a:spcBef>
              <a:buClr>
                <a:srgbClr val="F78D28"/>
              </a:buClr>
              <a:buNone/>
            </a:pPr>
            <a:endParaRPr lang="en-029" sz="2000">
              <a:solidFill>
                <a:srgbClr val="003D7A"/>
              </a:solidFil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mn-ea"/>
                <a:cs typeface="+mn-cs"/>
              </a:rPr>
              <a:t>Progress Group Exercises</a:t>
            </a:r>
          </a:p>
        </p:txBody>
      </p:sp>
    </p:spTree>
    <p:extLst>
      <p:ext uri="{BB962C8B-B14F-4D97-AF65-F5344CB8AC3E}">
        <p14:creationId xmlns:p14="http://schemas.microsoft.com/office/powerpoint/2010/main" val="10063087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74AA3B-D671-5A87-1843-21EC324251E6}"/>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1685D9E-3336-29A5-73FC-F88777209CFD}"/>
              </a:ext>
            </a:extLst>
          </p:cNvPr>
          <p:cNvSpPr>
            <a:spLocks noGrp="1"/>
          </p:cNvSpPr>
          <p:nvPr>
            <p:ph type="sldNum" sz="quarter" idx="12"/>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1E550D4-F690-40E0-95F7-DABE347B8F1F}" type="slidenum">
              <a:rPr lang="en-US" smtClean="0"/>
              <a:pPr>
                <a:defRPr/>
              </a:pPr>
              <a:t>119</a:t>
            </a:fld>
            <a:endParaRPr lang="en-US"/>
          </a:p>
        </p:txBody>
      </p:sp>
      <p:sp>
        <p:nvSpPr>
          <p:cNvPr id="5" name="Rectangle 4">
            <a:extLst>
              <a:ext uri="{FF2B5EF4-FFF2-40B4-BE49-F238E27FC236}">
                <a16:creationId xmlns:a16="http://schemas.microsoft.com/office/drawing/2014/main" id="{DB996E5B-5D40-17A4-CD9F-20E8AD8E0799}"/>
              </a:ext>
            </a:extLst>
          </p:cNvPr>
          <p:cNvSpPr/>
          <p:nvPr/>
        </p:nvSpPr>
        <p:spPr>
          <a:xfrm>
            <a:off x="0" y="0"/>
            <a:ext cx="12192000" cy="1488558"/>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b="1">
                <a:solidFill>
                  <a:srgbClr val="FFFF00"/>
                </a:solidFill>
              </a:rPr>
              <a:t>Group Exercise No 4: </a:t>
            </a:r>
          </a:p>
          <a:p>
            <a:pPr algn="ctr" fontAlgn="base">
              <a:spcAft>
                <a:spcPct val="0"/>
              </a:spcAft>
            </a:pPr>
            <a:r>
              <a:rPr lang="en-US" sz="4000" b="1">
                <a:solidFill>
                  <a:srgbClr val="FFFF00"/>
                </a:solidFill>
              </a:rPr>
              <a:t>Engaging the Supervising Engineer</a:t>
            </a:r>
          </a:p>
        </p:txBody>
      </p:sp>
      <p:sp>
        <p:nvSpPr>
          <p:cNvPr id="2" name="TextBox 1">
            <a:extLst>
              <a:ext uri="{FF2B5EF4-FFF2-40B4-BE49-F238E27FC236}">
                <a16:creationId xmlns:a16="http://schemas.microsoft.com/office/drawing/2014/main" id="{F0490EED-C8C2-B88B-1767-139B68746400}"/>
              </a:ext>
            </a:extLst>
          </p:cNvPr>
          <p:cNvSpPr txBox="1"/>
          <p:nvPr/>
        </p:nvSpPr>
        <p:spPr>
          <a:xfrm>
            <a:off x="106325" y="1564160"/>
            <a:ext cx="11979349" cy="3785652"/>
          </a:xfrm>
          <a:prstGeom prst="rect">
            <a:avLst/>
          </a:prstGeom>
          <a:noFill/>
        </p:spPr>
        <p:txBody>
          <a:bodyPr wrap="square" rtlCol="0">
            <a:spAutoFit/>
          </a:bodyPr>
          <a:lstStyle/>
          <a:p>
            <a:r>
              <a:rPr lang="en-US" sz="2400" dirty="0"/>
              <a:t>In your groups, please spend </a:t>
            </a:r>
            <a:r>
              <a:rPr lang="en-US" sz="2400" b="1" u="sng" dirty="0"/>
              <a:t>20 minutes </a:t>
            </a:r>
            <a:r>
              <a:rPr lang="en-US" sz="2400" dirty="0"/>
              <a:t>on the case study:</a:t>
            </a:r>
          </a:p>
          <a:p>
            <a:endParaRPr lang="en-US" sz="2400" dirty="0"/>
          </a:p>
          <a:p>
            <a:r>
              <a:rPr lang="en-US" sz="2400" dirty="0"/>
              <a:t>Based on your knowledge of project E&amp;S risks and Contractor’s mitigations, help the Borrower to prepare a </a:t>
            </a:r>
            <a:r>
              <a:rPr lang="en-US" sz="2400" dirty="0" err="1"/>
              <a:t>ToR</a:t>
            </a:r>
            <a:r>
              <a:rPr lang="en-US" sz="2400" dirty="0"/>
              <a:t> for the Supervising Engineer by outlining:</a:t>
            </a:r>
          </a:p>
          <a:p>
            <a:endParaRPr lang="en-US" sz="2400" dirty="0"/>
          </a:p>
          <a:p>
            <a:pPr marL="342900" indent="-342900">
              <a:buFont typeface="Arial" panose="020B0604020202020204" pitchFamily="34" charset="0"/>
              <a:buChar char="•"/>
            </a:pPr>
            <a:r>
              <a:rPr lang="en-US" sz="2400" dirty="0"/>
              <a:t>General activities they need to carry out onsite to identify any potential E&amp;S issues</a:t>
            </a:r>
          </a:p>
          <a:p>
            <a:pPr marL="342900" indent="-342900">
              <a:buFont typeface="Arial" panose="020B0604020202020204" pitchFamily="34" charset="0"/>
              <a:buChar char="•"/>
            </a:pPr>
            <a:r>
              <a:rPr lang="en-US" sz="2400" dirty="0"/>
              <a:t>Targeted activities for monitoring the project’s key E&amp;S risks</a:t>
            </a:r>
          </a:p>
          <a:p>
            <a:pPr marL="342900" indent="-342900">
              <a:buFont typeface="Arial" panose="020B0604020202020204" pitchFamily="34" charset="0"/>
              <a:buChar char="•"/>
            </a:pPr>
            <a:r>
              <a:rPr lang="en-US" sz="2400" dirty="0"/>
              <a:t>Any additional support that they might require in terms of audits, monitoring, or specific technical advice</a:t>
            </a:r>
          </a:p>
          <a:p>
            <a:endParaRPr lang="en-US" sz="2400" dirty="0"/>
          </a:p>
        </p:txBody>
      </p:sp>
    </p:spTree>
    <p:extLst>
      <p:ext uri="{BB962C8B-B14F-4D97-AF65-F5344CB8AC3E}">
        <p14:creationId xmlns:p14="http://schemas.microsoft.com/office/powerpoint/2010/main" val="405968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89222203-7C3D-5698-509B-E2766C3B21A7}"/>
              </a:ext>
            </a:extLst>
          </p:cNvPr>
          <p:cNvPicPr>
            <a:picLocks noChangeAspect="1"/>
          </p:cNvPicPr>
          <p:nvPr/>
        </p:nvPicPr>
        <p:blipFill>
          <a:blip r:embed="rId3"/>
          <a:stretch>
            <a:fillRect/>
          </a:stretch>
        </p:blipFill>
        <p:spPr>
          <a:xfrm>
            <a:off x="1506735" y="0"/>
            <a:ext cx="9178530" cy="6739583"/>
          </a:xfrm>
          <a:prstGeom prst="rect">
            <a:avLst/>
          </a:prstGeom>
        </p:spPr>
      </p:pic>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7AEB40A3-4F8B-7FF6-D7A3-B8742C54078D}"/>
              </a:ext>
            </a:extLst>
          </p:cNvPr>
          <p:cNvSpPr/>
          <p:nvPr/>
        </p:nvSpPr>
        <p:spPr>
          <a:xfrm rot="16200000">
            <a:off x="-2910898" y="2910898"/>
            <a:ext cx="6858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Borrower SPP Practices</a:t>
            </a:r>
          </a:p>
        </p:txBody>
      </p:sp>
    </p:spTree>
    <p:extLst>
      <p:ext uri="{BB962C8B-B14F-4D97-AF65-F5344CB8AC3E}">
        <p14:creationId xmlns:p14="http://schemas.microsoft.com/office/powerpoint/2010/main" val="15502743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s, cliparts, dessins animés et icônes de esg, environnement, social et gouvernance d’entreprise, responsabilité de l’entreprise de prendre soin de l’environnement mondial et des personnes. - sustainable procurement">
            <a:extLst>
              <a:ext uri="{FF2B5EF4-FFF2-40B4-BE49-F238E27FC236}">
                <a16:creationId xmlns:a16="http://schemas.microsoft.com/office/drawing/2014/main" id="{42F68521-40DA-4178-B8A1-B07148B5E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086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FF154D7-195B-4BBC-8020-7FD18EB5A829}"/>
              </a:ext>
            </a:extLst>
          </p:cNvPr>
          <p:cNvSpPr>
            <a:spLocks noGrp="1"/>
          </p:cNvSpPr>
          <p:nvPr>
            <p:ph type="sldNum" sz="quarter" idx="1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36000" rIns="0" bIns="0" numCol="1" anchor="ctr" anchorCtr="0" compatLnSpc="1">
            <a:prstTxWarp prst="textNoShape">
              <a:avLst/>
            </a:prstTxWarp>
          </a:bodyPr>
          <a:lstStyle>
            <a:defPPr>
              <a:defRPr lang="en-US"/>
            </a:defPPr>
            <a:lvl1pPr marL="0" algn="ctr" defTabSz="914400" rtl="0" eaLnBrk="1" latinLnBrk="0" hangingPunct="1">
              <a:defRPr sz="1400" b="1" kern="1200">
                <a:solidFill>
                  <a:schemeClr val="accent1"/>
                </a:solidFill>
                <a:latin typeface="Andes" pitchFamily="50"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F62D93A-3BA0-8848-BFA3-D7046C1B555D}" type="slidenum">
              <a:rPr lang="en-US" smtClean="0"/>
              <a:pPr marL="0" marR="0" lvl="0" indent="0" algn="ctr" defTabSz="914400" rtl="0" eaLnBrk="1" fontAlgn="auto" latinLnBrk="0" hangingPunct="1">
                <a:lnSpc>
                  <a:spcPct val="100000"/>
                </a:lnSpc>
                <a:spcBef>
                  <a:spcPts val="0"/>
                </a:spcBef>
                <a:spcAft>
                  <a:spcPts val="0"/>
                </a:spcAft>
                <a:buClrTx/>
                <a:buSzTx/>
                <a:buFontTx/>
                <a:buNone/>
                <a:tabLst/>
                <a:defRPr/>
              </a:pPr>
              <a:t>120</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DCF66A72-D93B-4E0F-BE94-A5B8EB3B7544}"/>
              </a:ext>
            </a:extLst>
          </p:cNvPr>
          <p:cNvSpPr/>
          <p:nvPr/>
        </p:nvSpPr>
        <p:spPr>
          <a:xfrm>
            <a:off x="1" y="5156791"/>
            <a:ext cx="12192000" cy="1751892"/>
          </a:xfrm>
          <a:prstGeom prst="rect">
            <a:avLst/>
          </a:prstGeom>
          <a:solidFill>
            <a:srgbClr val="002345">
              <a:alpha val="84000"/>
            </a:srgbClr>
          </a:solidFill>
          <a:ln>
            <a:noFill/>
          </a:ln>
          <a:effectLst/>
        </p:spPr>
        <p:txBody>
          <a:bodyPr vert="horz" wrap="square" lIns="0" tIns="0" rIns="0" bIns="0" numCol="1" anchor="b" anchorCtr="0" compatLnSpc="1">
            <a:prstTxWarp prst="textNoShape">
              <a:avLst/>
            </a:prstTxWarp>
          </a:bodyPr>
          <a:lstStyle/>
          <a:p>
            <a:pPr algn="r" defTabSz="457200">
              <a:spcBef>
                <a:spcPts val="300"/>
              </a:spcBef>
              <a:spcAft>
                <a:spcPts val="300"/>
              </a:spcAft>
            </a:pPr>
            <a:endParaRPr lang="en-US" sz="4400" b="1">
              <a:solidFill>
                <a:schemeClr val="bg1"/>
              </a:solidFill>
              <a:latin typeface="+mj-lt"/>
              <a:ea typeface="+mj-ea"/>
              <a:cs typeface="Arial"/>
            </a:endParaRPr>
          </a:p>
        </p:txBody>
      </p:sp>
      <p:sp>
        <p:nvSpPr>
          <p:cNvPr id="8" name="Title 5">
            <a:extLst>
              <a:ext uri="{FF2B5EF4-FFF2-40B4-BE49-F238E27FC236}">
                <a16:creationId xmlns:a16="http://schemas.microsoft.com/office/drawing/2014/main" id="{B9D7FAA7-EAFB-87CD-D196-EC4C464B6E94}"/>
              </a:ext>
            </a:extLst>
          </p:cNvPr>
          <p:cNvSpPr txBox="1">
            <a:spLocks/>
          </p:cNvSpPr>
          <p:nvPr/>
        </p:nvSpPr>
        <p:spPr bwMode="auto">
          <a:xfrm>
            <a:off x="673123" y="4825218"/>
            <a:ext cx="11186142" cy="150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18000" numCol="1" anchor="b" anchorCtr="0" compatLnSpc="1">
            <a:prstTxWarp prst="textNoShape">
              <a:avLst/>
            </a:prstTxWarp>
          </a:bodyPr>
          <a:lstStyle>
            <a:lvl1pPr algn="l" defTabSz="457200" rtl="0" eaLnBrk="1" latinLnBrk="0" hangingPunct="1">
              <a:spcBef>
                <a:spcPct val="0"/>
              </a:spcBef>
              <a:buNone/>
              <a:defRPr sz="3000" kern="1200">
                <a:solidFill>
                  <a:schemeClr val="tx2"/>
                </a:solidFill>
                <a:latin typeface="Arial"/>
                <a:ea typeface="+mj-ea"/>
                <a:cs typeface="Arial"/>
              </a:defRPr>
            </a:lvl1pPr>
          </a:lstStyle>
          <a:p>
            <a:pPr algn="r">
              <a:spcBef>
                <a:spcPts val="300"/>
              </a:spcBef>
              <a:spcAft>
                <a:spcPts val="300"/>
              </a:spcAft>
            </a:pPr>
            <a:r>
              <a:rPr lang="en-US" sz="4400" b="1" dirty="0">
                <a:solidFill>
                  <a:schemeClr val="bg1"/>
                </a:solidFill>
                <a:latin typeface="+mj-lt"/>
              </a:rPr>
              <a:t> </a:t>
            </a:r>
            <a:br>
              <a:rPr lang="en-US" sz="4400" b="1" dirty="0">
                <a:solidFill>
                  <a:schemeClr val="bg1"/>
                </a:solidFill>
                <a:latin typeface="+mj-lt"/>
              </a:rPr>
            </a:br>
            <a:r>
              <a:rPr lang="en-US" sz="4400" b="1" dirty="0">
                <a:solidFill>
                  <a:schemeClr val="bg1"/>
                </a:solidFill>
                <a:latin typeface="+mj-lt"/>
              </a:rPr>
              <a:t>Summary and Next Steps</a:t>
            </a:r>
            <a:endParaRPr lang="en-US" sz="4000" b="1" dirty="0">
              <a:solidFill>
                <a:srgbClr val="FFFF00"/>
              </a:solidFill>
              <a:latin typeface="+mj-lt"/>
            </a:endParaRPr>
          </a:p>
        </p:txBody>
      </p:sp>
      <p:sp>
        <p:nvSpPr>
          <p:cNvPr id="3" name="TextBox 2">
            <a:extLst>
              <a:ext uri="{FF2B5EF4-FFF2-40B4-BE49-F238E27FC236}">
                <a16:creationId xmlns:a16="http://schemas.microsoft.com/office/drawing/2014/main" id="{A046FBCC-16FE-FE74-6D3E-1FDA8C5D4C2C}"/>
              </a:ext>
            </a:extLst>
          </p:cNvPr>
          <p:cNvSpPr txBox="1"/>
          <p:nvPr/>
        </p:nvSpPr>
        <p:spPr>
          <a:xfrm>
            <a:off x="8976689" y="6412983"/>
            <a:ext cx="2445290" cy="369332"/>
          </a:xfrm>
          <a:prstGeom prst="rect">
            <a:avLst/>
          </a:prstGeom>
          <a:noFill/>
        </p:spPr>
        <p:txBody>
          <a:bodyPr wrap="square" rtlCol="0">
            <a:spAutoFit/>
          </a:bodyPr>
          <a:lstStyle/>
          <a:p>
            <a:pPr algn="r"/>
            <a:r>
              <a:rPr lang="en-US" b="1" dirty="0">
                <a:solidFill>
                  <a:schemeClr val="bg1"/>
                </a:solidFill>
              </a:rPr>
              <a:t>Andy Cochrane</a:t>
            </a:r>
          </a:p>
        </p:txBody>
      </p:sp>
    </p:spTree>
    <p:extLst>
      <p:ext uri="{BB962C8B-B14F-4D97-AF65-F5344CB8AC3E}">
        <p14:creationId xmlns:p14="http://schemas.microsoft.com/office/powerpoint/2010/main" val="42755409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121</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To sum up…</a:t>
            </a:r>
          </a:p>
        </p:txBody>
      </p:sp>
      <p:sp>
        <p:nvSpPr>
          <p:cNvPr id="8" name="Rectangle 7">
            <a:extLst>
              <a:ext uri="{FF2B5EF4-FFF2-40B4-BE49-F238E27FC236}">
                <a16:creationId xmlns:a16="http://schemas.microsoft.com/office/drawing/2014/main" id="{998C0180-7A9A-419B-AAC4-D56FF2F177F2}"/>
              </a:ext>
            </a:extLst>
          </p:cNvPr>
          <p:cNvSpPr/>
          <p:nvPr/>
        </p:nvSpPr>
        <p:spPr>
          <a:xfrm>
            <a:off x="4832278" y="1512304"/>
            <a:ext cx="7359721" cy="4862870"/>
          </a:xfrm>
          <a:prstGeom prst="rect">
            <a:avLst/>
          </a:prstGeom>
        </p:spPr>
        <p:txBody>
          <a:bodyPr wrap="square">
            <a:spAutoFit/>
          </a:bodyPr>
          <a:lstStyle/>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Procurement will not achieve its potential or deliver sustainable development without help from E&amp;S colleagues and vice versa</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SPP is a big part of the future of the profession, including procurement’s role in responding to climate change</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Early procurement involvement can shape project approach and objectives</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PPSD must incorporate SPP considerations if it is to be achieved</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Bidding documents are where the PPSD gets translated into requirements; SPDs require customization but national documents will require much more</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a:solidFill>
                  <a:schemeClr val="accent1"/>
                </a:solidFill>
              </a:rPr>
              <a:t>Monitor that the value that has been promised gets delivered</a:t>
            </a:r>
          </a:p>
        </p:txBody>
      </p:sp>
      <p:pic>
        <p:nvPicPr>
          <p:cNvPr id="3" name="Picture 2">
            <a:extLst>
              <a:ext uri="{FF2B5EF4-FFF2-40B4-BE49-F238E27FC236}">
                <a16:creationId xmlns:a16="http://schemas.microsoft.com/office/drawing/2014/main" id="{8B9037BF-C347-4FA8-9A17-EFD6024C4833}"/>
              </a:ext>
            </a:extLst>
          </p:cNvPr>
          <p:cNvPicPr>
            <a:picLocks noChangeAspect="1"/>
          </p:cNvPicPr>
          <p:nvPr/>
        </p:nvPicPr>
        <p:blipFill rotWithShape="1">
          <a:blip r:embed="rId3"/>
          <a:srcRect l="21332" r="10677"/>
          <a:stretch/>
        </p:blipFill>
        <p:spPr>
          <a:xfrm>
            <a:off x="496982" y="2071479"/>
            <a:ext cx="4121302" cy="4049735"/>
          </a:xfrm>
          <a:prstGeom prst="rect">
            <a:avLst/>
          </a:prstGeom>
          <a:effectLst>
            <a:outerShdw blurRad="139700" dist="38100" dir="2700000" sx="103000" sy="103000" algn="tl" rotWithShape="0">
              <a:prstClr val="black">
                <a:alpha val="40000"/>
              </a:prstClr>
            </a:outerShdw>
          </a:effectLst>
        </p:spPr>
      </p:pic>
      <p:grpSp>
        <p:nvGrpSpPr>
          <p:cNvPr id="16" name="Group 15">
            <a:extLst>
              <a:ext uri="{FF2B5EF4-FFF2-40B4-BE49-F238E27FC236}">
                <a16:creationId xmlns:a16="http://schemas.microsoft.com/office/drawing/2014/main" id="{414932AE-C22A-3DF0-5333-F602369D792E}"/>
              </a:ext>
            </a:extLst>
          </p:cNvPr>
          <p:cNvGrpSpPr/>
          <p:nvPr/>
        </p:nvGrpSpPr>
        <p:grpSpPr>
          <a:xfrm>
            <a:off x="162299" y="6487165"/>
            <a:ext cx="6731117" cy="263050"/>
            <a:chOff x="162299" y="6487165"/>
            <a:chExt cx="6731117" cy="263050"/>
          </a:xfrm>
        </p:grpSpPr>
        <p:sp>
          <p:nvSpPr>
            <p:cNvPr id="7" name="Arrow: Chevron 6">
              <a:extLst>
                <a:ext uri="{FF2B5EF4-FFF2-40B4-BE49-F238E27FC236}">
                  <a16:creationId xmlns:a16="http://schemas.microsoft.com/office/drawing/2014/main" id="{A6638C7A-06C8-5052-3D0F-040B24EAD797}"/>
                </a:ext>
              </a:extLst>
            </p:cNvPr>
            <p:cNvSpPr/>
            <p:nvPr/>
          </p:nvSpPr>
          <p:spPr>
            <a:xfrm>
              <a:off x="162299" y="6487165"/>
              <a:ext cx="1117902" cy="263050"/>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Part One</a:t>
              </a:r>
            </a:p>
          </p:txBody>
        </p:sp>
        <p:sp>
          <p:nvSpPr>
            <p:cNvPr id="9" name="Arrow: Chevron 8">
              <a:extLst>
                <a:ext uri="{FF2B5EF4-FFF2-40B4-BE49-F238E27FC236}">
                  <a16:creationId xmlns:a16="http://schemas.microsoft.com/office/drawing/2014/main" id="{9B6972D9-36B0-B8DB-11D6-28CE0B16C65D}"/>
                </a:ext>
              </a:extLst>
            </p:cNvPr>
            <p:cNvSpPr/>
            <p:nvPr/>
          </p:nvSpPr>
          <p:spPr>
            <a:xfrm>
              <a:off x="1284942" y="6487165"/>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10" name="Arrow: Chevron 9">
              <a:extLst>
                <a:ext uri="{FF2B5EF4-FFF2-40B4-BE49-F238E27FC236}">
                  <a16:creationId xmlns:a16="http://schemas.microsoft.com/office/drawing/2014/main" id="{2D33D4D6-9580-C0B6-BC15-6E164F2937E8}"/>
                </a:ext>
              </a:extLst>
            </p:cNvPr>
            <p:cNvSpPr/>
            <p:nvPr/>
          </p:nvSpPr>
          <p:spPr>
            <a:xfrm>
              <a:off x="2407585" y="6487165"/>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12" name="Arrow: Chevron 11">
              <a:extLst>
                <a:ext uri="{FF2B5EF4-FFF2-40B4-BE49-F238E27FC236}">
                  <a16:creationId xmlns:a16="http://schemas.microsoft.com/office/drawing/2014/main" id="{29D2B79A-FCD8-7F3F-C01B-3CDF8AE33A32}"/>
                </a:ext>
              </a:extLst>
            </p:cNvPr>
            <p:cNvSpPr/>
            <p:nvPr/>
          </p:nvSpPr>
          <p:spPr>
            <a:xfrm>
              <a:off x="5775514" y="6487165"/>
              <a:ext cx="1117902" cy="263050"/>
            </a:xfrm>
            <a:prstGeom prst="chevron">
              <a:avLst/>
            </a:prstGeom>
            <a:solidFill>
              <a:schemeClr val="tx2"/>
            </a:solidFill>
            <a:effectLst>
              <a:glow rad="228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bg1"/>
                  </a:solidFill>
                </a:rPr>
                <a:t>Part Six</a:t>
              </a:r>
            </a:p>
          </p:txBody>
        </p:sp>
        <p:sp>
          <p:nvSpPr>
            <p:cNvPr id="13" name="Arrow: Chevron 12">
              <a:extLst>
                <a:ext uri="{FF2B5EF4-FFF2-40B4-BE49-F238E27FC236}">
                  <a16:creationId xmlns:a16="http://schemas.microsoft.com/office/drawing/2014/main" id="{0BDF4D30-656F-55F9-9B1B-2F1FBB7A698B}"/>
                </a:ext>
              </a:extLst>
            </p:cNvPr>
            <p:cNvSpPr/>
            <p:nvPr/>
          </p:nvSpPr>
          <p:spPr>
            <a:xfrm>
              <a:off x="4652871" y="6487165"/>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14" name="Arrow: Chevron 13">
              <a:extLst>
                <a:ext uri="{FF2B5EF4-FFF2-40B4-BE49-F238E27FC236}">
                  <a16:creationId xmlns:a16="http://schemas.microsoft.com/office/drawing/2014/main" id="{AAA2E385-F52B-7BCB-8CE7-EF7B6A01C2CC}"/>
                </a:ext>
              </a:extLst>
            </p:cNvPr>
            <p:cNvSpPr/>
            <p:nvPr/>
          </p:nvSpPr>
          <p:spPr>
            <a:xfrm>
              <a:off x="3530228" y="6487165"/>
              <a:ext cx="1117902" cy="263050"/>
            </a:xfrm>
            <a:prstGeom prst="chevron">
              <a:avLst/>
            </a:prstGeom>
            <a:solidFill>
              <a:schemeClr val="bg1"/>
            </a:solid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grpSp>
    </p:spTree>
    <p:extLst>
      <p:ext uri="{BB962C8B-B14F-4D97-AF65-F5344CB8AC3E}">
        <p14:creationId xmlns:p14="http://schemas.microsoft.com/office/powerpoint/2010/main" val="39375616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45EBBE6-26C9-4441-9080-6F9F2AF1023D}"/>
              </a:ext>
            </a:extLst>
          </p:cNvPr>
          <p:cNvSpPr txBox="1"/>
          <p:nvPr/>
        </p:nvSpPr>
        <p:spPr>
          <a:xfrm>
            <a:off x="241523" y="1239930"/>
            <a:ext cx="11101186" cy="830997"/>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800"/>
              </a:spcAft>
              <a:buClrTx/>
              <a:buSzTx/>
              <a:tabLst/>
              <a:defRPr/>
            </a:pPr>
            <a:r>
              <a:rPr lang="en-US" sz="2400">
                <a:solidFill>
                  <a:prstClr val="black"/>
                </a:solidFill>
              </a:rPr>
              <a:t>Practitioners in both Procurement and E&amp;S can benefit from support and advice on key steps for integration </a:t>
            </a:r>
          </a:p>
        </p:txBody>
      </p:sp>
      <p:pic>
        <p:nvPicPr>
          <p:cNvPr id="5" name="Picture 4" descr="Graphical user interface, diagram&#10;&#10;Description automatically generated">
            <a:extLst>
              <a:ext uri="{FF2B5EF4-FFF2-40B4-BE49-F238E27FC236}">
                <a16:creationId xmlns:a16="http://schemas.microsoft.com/office/drawing/2014/main" id="{495ADB86-1784-4D5D-AF9C-891E2E9EA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44" y="2475351"/>
            <a:ext cx="1645009" cy="2129327"/>
          </a:xfrm>
          <a:prstGeom prst="rect">
            <a:avLst/>
          </a:prstGeom>
        </p:spPr>
      </p:pic>
      <p:sp>
        <p:nvSpPr>
          <p:cNvPr id="7" name="TextBox 6">
            <a:extLst>
              <a:ext uri="{FF2B5EF4-FFF2-40B4-BE49-F238E27FC236}">
                <a16:creationId xmlns:a16="http://schemas.microsoft.com/office/drawing/2014/main" id="{8142EA40-2703-4C4D-8367-BF194907A2B5}"/>
              </a:ext>
            </a:extLst>
          </p:cNvPr>
          <p:cNvSpPr txBox="1"/>
          <p:nvPr/>
        </p:nvSpPr>
        <p:spPr>
          <a:xfrm>
            <a:off x="139524" y="2154485"/>
            <a:ext cx="3206663" cy="400110"/>
          </a:xfrm>
          <a:prstGeom prst="rect">
            <a:avLst/>
          </a:prstGeom>
          <a:noFill/>
        </p:spPr>
        <p:txBody>
          <a:bodyPr wrap="square" rtlCol="0">
            <a:spAutoFit/>
          </a:bodyPr>
          <a:lstStyle/>
          <a:p>
            <a:pPr algn="ctr"/>
            <a:r>
              <a:rPr lang="en-US" sz="2000" b="1" u="sng"/>
              <a:t>Targeted Guidance</a:t>
            </a:r>
          </a:p>
        </p:txBody>
      </p:sp>
      <p:sp>
        <p:nvSpPr>
          <p:cNvPr id="4" name="TextBox 3">
            <a:extLst>
              <a:ext uri="{FF2B5EF4-FFF2-40B4-BE49-F238E27FC236}">
                <a16:creationId xmlns:a16="http://schemas.microsoft.com/office/drawing/2014/main" id="{BBA63FEC-53AE-AD0A-5FFD-6A8DFEA57397}"/>
              </a:ext>
            </a:extLst>
          </p:cNvPr>
          <p:cNvSpPr txBox="1"/>
          <p:nvPr/>
        </p:nvSpPr>
        <p:spPr>
          <a:xfrm>
            <a:off x="241523" y="4408938"/>
            <a:ext cx="4233798" cy="2308324"/>
          </a:xfrm>
          <a:prstGeom prst="rect">
            <a:avLst/>
          </a:prstGeom>
          <a:noFill/>
        </p:spPr>
        <p:txBody>
          <a:bodyPr wrap="square">
            <a:spAutoFit/>
          </a:bodyPr>
          <a:lstStyle/>
          <a:p>
            <a:pPr marL="285750" indent="-285750">
              <a:buFont typeface="Arial" panose="020B0604020202020204" pitchFamily="34" charset="0"/>
              <a:buChar char="•"/>
            </a:pPr>
            <a:r>
              <a:rPr lang="en-US"/>
              <a:t>Detail and content catered for audience</a:t>
            </a:r>
          </a:p>
          <a:p>
            <a:pPr marL="285750" indent="-285750">
              <a:buFont typeface="Arial" panose="020B0604020202020204" pitchFamily="34" charset="0"/>
              <a:buChar char="•"/>
            </a:pPr>
            <a:r>
              <a:rPr lang="en-US"/>
              <a:t>Documents targeting audience profiles, e.g.</a:t>
            </a:r>
          </a:p>
          <a:p>
            <a:pPr marL="800100" lvl="1" indent="-342900">
              <a:buFont typeface="+mj-lt"/>
              <a:buAutoNum type="alphaLcParenR"/>
            </a:pPr>
            <a:r>
              <a:rPr lang="en-US"/>
              <a:t>Borrower governments</a:t>
            </a:r>
          </a:p>
          <a:p>
            <a:pPr marL="800100" lvl="1" indent="-342900">
              <a:buFont typeface="+mj-lt"/>
              <a:buAutoNum type="alphaLcParenR"/>
            </a:pPr>
            <a:r>
              <a:rPr lang="en-US"/>
              <a:t>Procurement / E&amp;S practitioners</a:t>
            </a:r>
          </a:p>
          <a:p>
            <a:pPr marL="800100" lvl="1" indent="-342900">
              <a:buFont typeface="+mj-lt"/>
              <a:buAutoNum type="alphaLcParenR"/>
            </a:pPr>
            <a:r>
              <a:rPr lang="en-US"/>
              <a:t>Contractors / suppliers</a:t>
            </a:r>
          </a:p>
        </p:txBody>
      </p:sp>
      <p:sp>
        <p:nvSpPr>
          <p:cNvPr id="6" name="TextBox 5">
            <a:extLst>
              <a:ext uri="{FF2B5EF4-FFF2-40B4-BE49-F238E27FC236}">
                <a16:creationId xmlns:a16="http://schemas.microsoft.com/office/drawing/2014/main" id="{044D5E55-5574-F08E-E627-B3D3C6084DE9}"/>
              </a:ext>
            </a:extLst>
          </p:cNvPr>
          <p:cNvSpPr txBox="1"/>
          <p:nvPr/>
        </p:nvSpPr>
        <p:spPr>
          <a:xfrm>
            <a:off x="4826346" y="2154485"/>
            <a:ext cx="3206663" cy="400110"/>
          </a:xfrm>
          <a:prstGeom prst="rect">
            <a:avLst/>
          </a:prstGeom>
          <a:noFill/>
        </p:spPr>
        <p:txBody>
          <a:bodyPr wrap="square" rtlCol="0">
            <a:spAutoFit/>
          </a:bodyPr>
          <a:lstStyle/>
          <a:p>
            <a:pPr algn="ctr"/>
            <a:r>
              <a:rPr lang="en-US" sz="2000" b="1" u="sng"/>
              <a:t>F2F and Online Learning</a:t>
            </a:r>
          </a:p>
        </p:txBody>
      </p:sp>
      <p:pic>
        <p:nvPicPr>
          <p:cNvPr id="10" name="Graphic 9" descr="Lecturer with solid fill">
            <a:extLst>
              <a:ext uri="{FF2B5EF4-FFF2-40B4-BE49-F238E27FC236}">
                <a16:creationId xmlns:a16="http://schemas.microsoft.com/office/drawing/2014/main" id="{ABD141C7-A307-9A19-81FD-C516442536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05368" y="2751760"/>
            <a:ext cx="1310142" cy="1310142"/>
          </a:xfrm>
          <a:prstGeom prst="rect">
            <a:avLst/>
          </a:prstGeom>
        </p:spPr>
      </p:pic>
      <p:sp>
        <p:nvSpPr>
          <p:cNvPr id="13" name="TextBox 12">
            <a:extLst>
              <a:ext uri="{FF2B5EF4-FFF2-40B4-BE49-F238E27FC236}">
                <a16:creationId xmlns:a16="http://schemas.microsoft.com/office/drawing/2014/main" id="{055CD7D2-B305-8BF7-AA43-DC0E230CAAFA}"/>
              </a:ext>
            </a:extLst>
          </p:cNvPr>
          <p:cNvSpPr txBox="1"/>
          <p:nvPr/>
        </p:nvSpPr>
        <p:spPr>
          <a:xfrm>
            <a:off x="4662378" y="4408938"/>
            <a:ext cx="3718142" cy="2308324"/>
          </a:xfrm>
          <a:prstGeom prst="rect">
            <a:avLst/>
          </a:prstGeom>
          <a:noFill/>
        </p:spPr>
        <p:txBody>
          <a:bodyPr wrap="square">
            <a:spAutoFit/>
          </a:bodyPr>
          <a:lstStyle/>
          <a:p>
            <a:pPr marL="285750" indent="-285750">
              <a:buFont typeface="Arial" panose="020B0604020202020204" pitchFamily="34" charset="0"/>
              <a:buChar char="•"/>
            </a:pPr>
            <a:r>
              <a:rPr lang="en-US"/>
              <a:t>In-person 2-day training on SP/ESF initially targeting procurement practitioners</a:t>
            </a:r>
          </a:p>
          <a:p>
            <a:endParaRPr lang="en-US"/>
          </a:p>
          <a:p>
            <a:pPr marL="285750" indent="-285750">
              <a:buFont typeface="Arial" panose="020B0604020202020204" pitchFamily="34" charset="0"/>
              <a:buChar char="•"/>
            </a:pPr>
            <a:r>
              <a:rPr lang="en-US"/>
              <a:t>Summarized for e-Learning</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In-person 2-day training on Procurement for E&amp;S staff</a:t>
            </a:r>
          </a:p>
        </p:txBody>
      </p:sp>
      <p:sp>
        <p:nvSpPr>
          <p:cNvPr id="14" name="TextBox 13">
            <a:extLst>
              <a:ext uri="{FF2B5EF4-FFF2-40B4-BE49-F238E27FC236}">
                <a16:creationId xmlns:a16="http://schemas.microsoft.com/office/drawing/2014/main" id="{C00EF4DB-AC46-E313-BFE6-7E93FA06D029}"/>
              </a:ext>
            </a:extLst>
          </p:cNvPr>
          <p:cNvSpPr txBox="1"/>
          <p:nvPr/>
        </p:nvSpPr>
        <p:spPr>
          <a:xfrm>
            <a:off x="8876461" y="2154485"/>
            <a:ext cx="3206663" cy="400110"/>
          </a:xfrm>
          <a:prstGeom prst="rect">
            <a:avLst/>
          </a:prstGeom>
          <a:noFill/>
        </p:spPr>
        <p:txBody>
          <a:bodyPr wrap="square" rtlCol="0">
            <a:spAutoFit/>
          </a:bodyPr>
          <a:lstStyle/>
          <a:p>
            <a:pPr algn="ctr"/>
            <a:r>
              <a:rPr lang="en-US" sz="2000" b="1" u="sng"/>
              <a:t>Practical Tools</a:t>
            </a:r>
          </a:p>
        </p:txBody>
      </p:sp>
      <p:sp>
        <p:nvSpPr>
          <p:cNvPr id="15" name="TextBox 14">
            <a:extLst>
              <a:ext uri="{FF2B5EF4-FFF2-40B4-BE49-F238E27FC236}">
                <a16:creationId xmlns:a16="http://schemas.microsoft.com/office/drawing/2014/main" id="{FF490AA3-C25E-AB58-FC43-01780B3D5585}"/>
              </a:ext>
            </a:extLst>
          </p:cNvPr>
          <p:cNvSpPr txBox="1"/>
          <p:nvPr/>
        </p:nvSpPr>
        <p:spPr>
          <a:xfrm>
            <a:off x="8681293" y="4095651"/>
            <a:ext cx="3510708" cy="2585323"/>
          </a:xfrm>
          <a:prstGeom prst="rect">
            <a:avLst/>
          </a:prstGeom>
          <a:noFill/>
        </p:spPr>
        <p:txBody>
          <a:bodyPr wrap="square">
            <a:spAutoFit/>
          </a:bodyPr>
          <a:lstStyle/>
          <a:p>
            <a:pPr marL="285750" indent="-285750">
              <a:buFont typeface="Arial" panose="020B0604020202020204" pitchFamily="34" charset="0"/>
              <a:buChar char="•"/>
            </a:pPr>
            <a:r>
              <a:rPr lang="en-US"/>
              <a:t>‘Cascade Tool’ being developed to show how specific ESF topics are addressed in Project Cycle and Procurement e.g. Safety</a:t>
            </a:r>
          </a:p>
          <a:p>
            <a:endParaRPr lang="en-US"/>
          </a:p>
          <a:p>
            <a:pPr marL="285750" indent="-285750">
              <a:buFont typeface="Arial" panose="020B0604020202020204" pitchFamily="34" charset="0"/>
              <a:buChar char="•"/>
            </a:pPr>
            <a:r>
              <a:rPr lang="en-US"/>
              <a:t>Fact sheets to provide example KPIs, specifications, rated criteria etc.</a:t>
            </a:r>
          </a:p>
        </p:txBody>
      </p:sp>
      <p:pic>
        <p:nvPicPr>
          <p:cNvPr id="17" name="Graphic 16" descr="Mining tools with solid fill">
            <a:extLst>
              <a:ext uri="{FF2B5EF4-FFF2-40B4-BE49-F238E27FC236}">
                <a16:creationId xmlns:a16="http://schemas.microsoft.com/office/drawing/2014/main" id="{3448F8E7-8B02-3435-0044-6D0DBE6CB9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96087" y="2867923"/>
            <a:ext cx="914400" cy="914400"/>
          </a:xfrm>
          <a:prstGeom prst="rect">
            <a:avLst/>
          </a:prstGeom>
        </p:spPr>
      </p:pic>
      <p:sp>
        <p:nvSpPr>
          <p:cNvPr id="20" name="TextBox 53">
            <a:extLst>
              <a:ext uri="{FF2B5EF4-FFF2-40B4-BE49-F238E27FC236}">
                <a16:creationId xmlns:a16="http://schemas.microsoft.com/office/drawing/2014/main" id="{7884567B-3ECE-3024-A9F7-F4EF119ADC6D}"/>
              </a:ext>
            </a:extLst>
          </p:cNvPr>
          <p:cNvSpPr txBox="1"/>
          <p:nvPr/>
        </p:nvSpPr>
        <p:spPr>
          <a:xfrm>
            <a:off x="568104" y="254077"/>
            <a:ext cx="9176657" cy="267894"/>
          </a:xfrm>
          <a:prstGeom prst="rect">
            <a:avLst/>
          </a:prstGeom>
        </p:spPr>
        <p:txBody>
          <a:bodyPr wrap="square" lIns="0" tIns="0" rIns="0" bIns="0" rtlCol="0" anchor="t">
            <a:spAutoFit/>
          </a:bodyPr>
          <a:lstStyle/>
          <a:p>
            <a:pPr>
              <a:lnSpc>
                <a:spcPts val="1833"/>
              </a:lnSpc>
            </a:pPr>
            <a:r>
              <a:rPr lang="en-US" sz="2800" b="1">
                <a:solidFill>
                  <a:schemeClr val="bg1"/>
                </a:solidFill>
              </a:rPr>
              <a:t>Steps to integrate E&amp;S thinking into procurement</a:t>
            </a:r>
          </a:p>
        </p:txBody>
      </p:sp>
      <p:sp>
        <p:nvSpPr>
          <p:cNvPr id="8" name="Rectangle 7">
            <a:extLst>
              <a:ext uri="{FF2B5EF4-FFF2-40B4-BE49-F238E27FC236}">
                <a16:creationId xmlns:a16="http://schemas.microsoft.com/office/drawing/2014/main" id="{44D54BBE-351E-700A-075C-DF2E7BA56A6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a:r>
              <a:rPr lang="en-US" sz="4000" b="1">
                <a:solidFill>
                  <a:schemeClr val="bg1"/>
                </a:solidFill>
              </a:rPr>
              <a:t>Rollout of SPP Training and Support</a:t>
            </a:r>
          </a:p>
        </p:txBody>
      </p:sp>
    </p:spTree>
    <p:extLst>
      <p:ext uri="{BB962C8B-B14F-4D97-AF65-F5344CB8AC3E}">
        <p14:creationId xmlns:p14="http://schemas.microsoft.com/office/powerpoint/2010/main" val="4773098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lvl="0" algn="ctr" fontAlgn="base">
              <a:spcBef>
                <a:spcPct val="50000"/>
              </a:spcBef>
              <a:spcAft>
                <a:spcPct val="0"/>
              </a:spcAft>
              <a:defRPr/>
            </a:pPr>
            <a:r>
              <a:rPr lang="en-US" sz="4000">
                <a:solidFill>
                  <a:prstClr val="white"/>
                </a:solidFill>
                <a:latin typeface="Arial" panose="020B0604020202020204" pitchFamily="34" charset="0"/>
                <a:cs typeface="Arial" panose="020B0604020202020204" pitchFamily="34" charset="0"/>
              </a:rPr>
              <a:t>One key message</a:t>
            </a:r>
          </a:p>
        </p:txBody>
      </p:sp>
      <p:grpSp>
        <p:nvGrpSpPr>
          <p:cNvPr id="10" name="Group 9">
            <a:extLst>
              <a:ext uri="{FF2B5EF4-FFF2-40B4-BE49-F238E27FC236}">
                <a16:creationId xmlns:a16="http://schemas.microsoft.com/office/drawing/2014/main" id="{3302164C-01A0-4127-8647-ADE050B2B9BF}"/>
              </a:ext>
            </a:extLst>
          </p:cNvPr>
          <p:cNvGrpSpPr/>
          <p:nvPr/>
        </p:nvGrpSpPr>
        <p:grpSpPr>
          <a:xfrm>
            <a:off x="1211536" y="1829091"/>
            <a:ext cx="3901440" cy="4294433"/>
            <a:chOff x="1211536" y="1829091"/>
            <a:chExt cx="3901440" cy="4294433"/>
          </a:xfrm>
        </p:grpSpPr>
        <p:sp>
          <p:nvSpPr>
            <p:cNvPr id="6" name="Isosceles Triangle 5">
              <a:extLst>
                <a:ext uri="{FF2B5EF4-FFF2-40B4-BE49-F238E27FC236}">
                  <a16:creationId xmlns:a16="http://schemas.microsoft.com/office/drawing/2014/main" id="{557D3806-36A3-4B2A-B16F-C384F7C0C958}"/>
                </a:ext>
              </a:extLst>
            </p:cNvPr>
            <p:cNvSpPr/>
            <p:nvPr/>
          </p:nvSpPr>
          <p:spPr>
            <a:xfrm rot="10800000">
              <a:off x="3912185" y="5676956"/>
              <a:ext cx="701749" cy="446568"/>
            </a:xfrm>
            <a:prstGeom prst="triangle">
              <a:avLst/>
            </a:prstGeom>
            <a:solidFill>
              <a:srgbClr val="F78D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56B28EF-3FB7-46DF-A6F5-D64DB55173E3}"/>
                </a:ext>
              </a:extLst>
            </p:cNvPr>
            <p:cNvPicPr>
              <a:picLocks noChangeAspect="1"/>
            </p:cNvPicPr>
            <p:nvPr/>
          </p:nvPicPr>
          <p:blipFill>
            <a:blip r:embed="rId3"/>
            <a:stretch>
              <a:fillRect/>
            </a:stretch>
          </p:blipFill>
          <p:spPr>
            <a:xfrm>
              <a:off x="1211536" y="1829091"/>
              <a:ext cx="3901440" cy="3901440"/>
            </a:xfrm>
            <a:prstGeom prst="rect">
              <a:avLst/>
            </a:prstGeom>
          </p:spPr>
        </p:pic>
      </p:grpSp>
      <p:sp>
        <p:nvSpPr>
          <p:cNvPr id="9" name="Rectangle: Rounded Corners 8">
            <a:extLst>
              <a:ext uri="{FF2B5EF4-FFF2-40B4-BE49-F238E27FC236}">
                <a16:creationId xmlns:a16="http://schemas.microsoft.com/office/drawing/2014/main" id="{F950C3B1-97CA-4019-88DA-3D9A51A14571}"/>
              </a:ext>
            </a:extLst>
          </p:cNvPr>
          <p:cNvSpPr/>
          <p:nvPr/>
        </p:nvSpPr>
        <p:spPr>
          <a:xfrm>
            <a:off x="5265102" y="1660060"/>
            <a:ext cx="5715362" cy="4243029"/>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274320" bIns="0" rtlCol="0" anchor="ctr"/>
          <a:lstStyle/>
          <a:p>
            <a:pPr>
              <a:spcAft>
                <a:spcPts val="600"/>
              </a:spcAft>
            </a:pPr>
            <a:r>
              <a:rPr lang="en-US" sz="3200">
                <a:solidFill>
                  <a:schemeClr val="bg1"/>
                </a:solidFill>
              </a:rPr>
              <a:t>Procurement is increasingly recognized as the </a:t>
            </a:r>
            <a:r>
              <a:rPr lang="en-US" sz="3200" b="1">
                <a:solidFill>
                  <a:schemeClr val="bg1"/>
                </a:solidFill>
              </a:rPr>
              <a:t>key </a:t>
            </a:r>
            <a:r>
              <a:rPr lang="en-US" sz="3200">
                <a:solidFill>
                  <a:schemeClr val="bg1"/>
                </a:solidFill>
              </a:rPr>
              <a:t>to policies / objectives being implemented. We don’t need to be the expert in all policy issues, we just need to help </a:t>
            </a:r>
            <a:r>
              <a:rPr lang="en-US" sz="3200" b="1">
                <a:solidFill>
                  <a:schemeClr val="bg1"/>
                </a:solidFill>
              </a:rPr>
              <a:t>inform, prioritize </a:t>
            </a:r>
            <a:r>
              <a:rPr lang="en-US" sz="3200">
                <a:solidFill>
                  <a:schemeClr val="bg1"/>
                </a:solidFill>
              </a:rPr>
              <a:t>and </a:t>
            </a:r>
            <a:r>
              <a:rPr lang="en-US" sz="3200" b="1">
                <a:solidFill>
                  <a:schemeClr val="bg1"/>
                </a:solidFill>
              </a:rPr>
              <a:t>enable</a:t>
            </a:r>
          </a:p>
        </p:txBody>
      </p:sp>
    </p:spTree>
    <p:extLst>
      <p:ext uri="{BB962C8B-B14F-4D97-AF65-F5344CB8AC3E}">
        <p14:creationId xmlns:p14="http://schemas.microsoft.com/office/powerpoint/2010/main" val="42492182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12318A-831D-4F12-88C9-2829606EC585}"/>
              </a:ext>
            </a:extLst>
          </p:cNvPr>
          <p:cNvSpPr/>
          <p:nvPr/>
        </p:nvSpPr>
        <p:spPr>
          <a:xfrm>
            <a:off x="0" y="0"/>
            <a:ext cx="12192000" cy="6858000"/>
          </a:xfrm>
          <a:prstGeom prst="rect">
            <a:avLst/>
          </a:prstGeom>
          <a:solidFill>
            <a:srgbClr val="0023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Bild 12">
            <a:extLst>
              <a:ext uri="{FF2B5EF4-FFF2-40B4-BE49-F238E27FC236}">
                <a16:creationId xmlns:a16="http://schemas.microsoft.com/office/drawing/2014/main" id="{3B49C4B7-C14B-4A78-A878-F6C4F0F2107D}"/>
              </a:ext>
            </a:extLst>
          </p:cNvPr>
          <p:cNvPicPr>
            <a:picLocks noChangeAspect="1"/>
          </p:cNvPicPr>
          <p:nvPr/>
        </p:nvPicPr>
        <p:blipFill>
          <a:blip r:embed="rId3">
            <a:alphaModFix amt="30000"/>
            <a:duotone>
              <a:schemeClr val="bg2">
                <a:shade val="45000"/>
                <a:satMod val="135000"/>
              </a:schemeClr>
              <a:prstClr val="white"/>
            </a:duotone>
          </a:blip>
          <a:stretch>
            <a:fillRect/>
          </a:stretch>
        </p:blipFill>
        <p:spPr>
          <a:xfrm>
            <a:off x="5674874" y="782732"/>
            <a:ext cx="6190077" cy="5938818"/>
          </a:xfrm>
          <a:prstGeom prst="rect">
            <a:avLst/>
          </a:prstGeom>
        </p:spPr>
      </p:pic>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539667" y="304277"/>
            <a:ext cx="11490034" cy="5938818"/>
          </a:xfrm>
        </p:spPr>
        <p:txBody>
          <a:bodyPr vert="horz" lIns="0" tIns="0" rIns="0" bIns="0" rtlCol="0" anchor="ctr">
            <a:noAutofit/>
          </a:bodyPr>
          <a:lstStyle/>
          <a:p>
            <a:pPr>
              <a:spcBef>
                <a:spcPts val="1200"/>
              </a:spcBef>
            </a:pPr>
            <a:r>
              <a:rPr lang="en-US" sz="4400" b="1">
                <a:solidFill>
                  <a:srgbClr val="FFFF00"/>
                </a:solidFill>
              </a:rPr>
              <a:t>Thank You!</a:t>
            </a:r>
            <a:endParaRPr lang="en-US" sz="2400" b="1">
              <a:solidFill>
                <a:srgbClr val="FFFF00"/>
              </a:solidFill>
            </a:endParaRPr>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a:xfrm>
            <a:off x="11666654" y="6553723"/>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prstClr val="white"/>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124</a:t>
            </a:fld>
            <a:endParaRPr kumimoji="0" lang="en-NZ" altLang="en-US" sz="1400" b="1" i="0" u="none" strike="noStrike" kern="1200" cap="none" spc="0" normalizeH="0" baseline="0" noProof="0">
              <a:ln>
                <a:noFill/>
              </a:ln>
              <a:solidFill>
                <a:prstClr val="white"/>
              </a:solidFill>
              <a:effectLst/>
              <a:uLnTx/>
              <a:uFillTx/>
              <a:latin typeface="Andes" pitchFamily="50" charset="0"/>
              <a:ea typeface="+mn-ea"/>
              <a:cs typeface="Arial"/>
            </a:endParaRPr>
          </a:p>
        </p:txBody>
      </p:sp>
    </p:spTree>
    <p:extLst>
      <p:ext uri="{BB962C8B-B14F-4D97-AF65-F5344CB8AC3E}">
        <p14:creationId xmlns:p14="http://schemas.microsoft.com/office/powerpoint/2010/main" val="309589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Procurement’s role in responding to climate change</a:t>
            </a:r>
          </a:p>
        </p:txBody>
      </p:sp>
      <p:sp>
        <p:nvSpPr>
          <p:cNvPr id="14" name="TextBox 13">
            <a:extLst>
              <a:ext uri="{FF2B5EF4-FFF2-40B4-BE49-F238E27FC236}">
                <a16:creationId xmlns:a16="http://schemas.microsoft.com/office/drawing/2014/main" id="{C1E4DAB2-EDE6-58C7-715B-B994F271C004}"/>
              </a:ext>
            </a:extLst>
          </p:cNvPr>
          <p:cNvSpPr txBox="1"/>
          <p:nvPr/>
        </p:nvSpPr>
        <p:spPr>
          <a:xfrm>
            <a:off x="110509" y="1180237"/>
            <a:ext cx="11970981" cy="707886"/>
          </a:xfrm>
          <a:prstGeom prst="rect">
            <a:avLst/>
          </a:prstGeom>
          <a:noFill/>
          <a:ln w="28575">
            <a:solidFill>
              <a:schemeClr val="accent1"/>
            </a:solidFill>
          </a:ln>
        </p:spPr>
        <p:txBody>
          <a:bodyPr wrap="square">
            <a:spAutoFit/>
          </a:bodyPr>
          <a:lstStyle/>
          <a:p>
            <a:pPr marR="0" lvl="0" algn="ctr">
              <a:spcBef>
                <a:spcPts val="0"/>
              </a:spcBef>
              <a:spcAft>
                <a:spcPts val="1000"/>
              </a:spcAft>
            </a:pPr>
            <a:r>
              <a:rPr lang="en-US" sz="2000" b="0" i="0">
                <a:solidFill>
                  <a:schemeClr val="accent1"/>
                </a:solidFill>
                <a:effectLst/>
              </a:rPr>
              <a:t>To keep global warming to no more than 1.5°C  – as called for in the United Nations </a:t>
            </a:r>
            <a:r>
              <a:rPr lang="en-US" sz="2000" b="1" i="0" u="sng" strike="noStrike">
                <a:solidFill>
                  <a:schemeClr val="accent1"/>
                </a:solidFill>
                <a:effectLst/>
              </a:rPr>
              <a:t>Paris Agreement</a:t>
            </a:r>
            <a:r>
              <a:rPr lang="en-US" sz="2000" b="1" i="0" u="sng">
                <a:solidFill>
                  <a:schemeClr val="accent1"/>
                </a:solidFill>
                <a:effectLst/>
              </a:rPr>
              <a:t> </a:t>
            </a:r>
            <a:r>
              <a:rPr lang="en-US" sz="2000" b="0" i="0">
                <a:solidFill>
                  <a:schemeClr val="accent1"/>
                </a:solidFill>
                <a:effectLst/>
              </a:rPr>
              <a:t>– emissions need to be reduced by </a:t>
            </a:r>
            <a:r>
              <a:rPr lang="en-US" sz="2000" b="1" i="0">
                <a:solidFill>
                  <a:schemeClr val="accent1"/>
                </a:solidFill>
                <a:effectLst/>
              </a:rPr>
              <a:t>45% by 2030 </a:t>
            </a:r>
            <a:r>
              <a:rPr lang="en-US" sz="2000" b="0" i="0">
                <a:solidFill>
                  <a:schemeClr val="accent1"/>
                </a:solidFill>
                <a:effectLst/>
              </a:rPr>
              <a:t>and reach </a:t>
            </a:r>
            <a:r>
              <a:rPr lang="en-US" sz="2000" b="1" i="0">
                <a:solidFill>
                  <a:schemeClr val="accent1"/>
                </a:solidFill>
                <a:effectLst/>
              </a:rPr>
              <a:t>net zero by 2050</a:t>
            </a:r>
            <a:endParaRPr lang="en-US" sz="2000" b="0" i="0">
              <a:solidFill>
                <a:schemeClr val="accent1"/>
              </a:solidFill>
              <a:effectLst/>
            </a:endParaRPr>
          </a:p>
        </p:txBody>
      </p:sp>
      <p:graphicFrame>
        <p:nvGraphicFramePr>
          <p:cNvPr id="15" name="Diagram 14">
            <a:extLst>
              <a:ext uri="{FF2B5EF4-FFF2-40B4-BE49-F238E27FC236}">
                <a16:creationId xmlns:a16="http://schemas.microsoft.com/office/drawing/2014/main" id="{207A5A81-F3D9-F0EB-E129-58474A29DF8D}"/>
              </a:ext>
            </a:extLst>
          </p:cNvPr>
          <p:cNvGraphicFramePr/>
          <p:nvPr>
            <p:extLst>
              <p:ext uri="{D42A27DB-BD31-4B8C-83A1-F6EECF244321}">
                <p14:modId xmlns:p14="http://schemas.microsoft.com/office/powerpoint/2010/main" val="41395582"/>
              </p:ext>
            </p:extLst>
          </p:nvPr>
        </p:nvGraphicFramePr>
        <p:xfrm>
          <a:off x="397167" y="2302720"/>
          <a:ext cx="11397663" cy="4020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3536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0247C9B-3A59-1B08-A843-FF7F18D6338F}"/>
              </a:ext>
            </a:extLst>
          </p:cNvPr>
          <p:cNvPicPr>
            <a:picLocks noChangeAspect="1"/>
          </p:cNvPicPr>
          <p:nvPr/>
        </p:nvPicPr>
        <p:blipFill>
          <a:blip r:embed="rId3"/>
          <a:stretch>
            <a:fillRect/>
          </a:stretch>
        </p:blipFill>
        <p:spPr>
          <a:xfrm>
            <a:off x="-184944" y="561537"/>
            <a:ext cx="12861908" cy="7149077"/>
          </a:xfrm>
          <a:prstGeom prst="rect">
            <a:avLst/>
          </a:prstGeom>
        </p:spPr>
      </p:pic>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Example - Construction related emissions</a:t>
            </a:r>
          </a:p>
        </p:txBody>
      </p:sp>
    </p:spTree>
    <p:extLst>
      <p:ext uri="{BB962C8B-B14F-4D97-AF65-F5344CB8AC3E}">
        <p14:creationId xmlns:p14="http://schemas.microsoft.com/office/powerpoint/2010/main" val="3896541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2"/>
          </p:nvPr>
        </p:nvSpPr>
        <p:spPr/>
        <p:txBody>
          <a:bodyPr vert="horz" wrap="square" lIns="0" tIns="36000" rIns="0" bIns="0" numCol="1" anchor="ctr" anchorCtr="0" compatLnSpc="1">
            <a:prstTxWarp prst="textNoShape">
              <a:avLst/>
            </a:prstTxWarp>
            <a:normAutofit fontScale="25000" lnSpcReduction="20000"/>
          </a:bodyPr>
          <a:lstStyle/>
          <a:p>
            <a:pPr marR="0" lvl="0" indent="0" fontAlgn="auto">
              <a:spcBef>
                <a:spcPts val="0"/>
              </a:spcBef>
              <a:spcAft>
                <a:spcPts val="600"/>
              </a:spcAft>
              <a:buClrTx/>
              <a:buSzTx/>
              <a:buFontTx/>
              <a:buNone/>
              <a:tabLst/>
              <a:defRPr/>
            </a:pPr>
            <a:fld id="{A2B04E1C-E937-4DE0-BF67-FCDD8B7A7A5E}" type="slidenum">
              <a:rPr kumimoji="0" lang="en-US" altLang="en-US" i="0" u="none" strike="noStrike" cap="none" spc="0" normalizeH="0" baseline="0" noProof="0">
                <a:ln>
                  <a:noFill/>
                </a:ln>
                <a:effectLst/>
                <a:uLnTx/>
                <a:uFillTx/>
              </a:rPr>
              <a:pPr marR="0" lvl="0" indent="0" fontAlgn="auto">
                <a:spcBef>
                  <a:spcPts val="0"/>
                </a:spcBef>
                <a:spcAft>
                  <a:spcPts val="600"/>
                </a:spcAft>
                <a:buClrTx/>
                <a:buSzTx/>
                <a:buFontTx/>
                <a:buNone/>
                <a:tabLst/>
                <a:defRPr/>
              </a:pPr>
              <a:t>15</a:t>
            </a:fld>
            <a:endParaRPr kumimoji="0" lang="en-US" altLang="en-US" i="0" u="none" strike="noStrike" cap="none" spc="0" normalizeH="0" baseline="0" noProof="0">
              <a:ln>
                <a:noFill/>
              </a:ln>
              <a:effectLst/>
              <a:uLnTx/>
              <a:uFillTx/>
            </a:endParaRPr>
          </a:p>
        </p:txBody>
      </p:sp>
      <p:sp>
        <p:nvSpPr>
          <p:cNvPr id="6" name="Rectangle 5">
            <a:extLst>
              <a:ext uri="{FF2B5EF4-FFF2-40B4-BE49-F238E27FC236}">
                <a16:creationId xmlns:a16="http://schemas.microsoft.com/office/drawing/2014/main" id="{858BCA7B-7EFD-AA6A-F787-F2B8694A6721}"/>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World Bank’s sustainability agenda</a:t>
            </a:r>
          </a:p>
        </p:txBody>
      </p:sp>
      <p:grpSp>
        <p:nvGrpSpPr>
          <p:cNvPr id="2" name="Group 1">
            <a:extLst>
              <a:ext uri="{FF2B5EF4-FFF2-40B4-BE49-F238E27FC236}">
                <a16:creationId xmlns:a16="http://schemas.microsoft.com/office/drawing/2014/main" id="{28382690-CAC0-9733-44C0-A621E2BF5B86}"/>
              </a:ext>
            </a:extLst>
          </p:cNvPr>
          <p:cNvGrpSpPr/>
          <p:nvPr/>
        </p:nvGrpSpPr>
        <p:grpSpPr>
          <a:xfrm>
            <a:off x="140786" y="1415037"/>
            <a:ext cx="4921071" cy="2397147"/>
            <a:chOff x="300940" y="1449143"/>
            <a:chExt cx="5000263" cy="1979271"/>
          </a:xfrm>
        </p:grpSpPr>
        <p:sp>
          <p:nvSpPr>
            <p:cNvPr id="3" name="Rectangle: Rounded Corners 2">
              <a:extLst>
                <a:ext uri="{FF2B5EF4-FFF2-40B4-BE49-F238E27FC236}">
                  <a16:creationId xmlns:a16="http://schemas.microsoft.com/office/drawing/2014/main" id="{23AF25F6-12AC-6757-A3C6-74485E46A710}"/>
                </a:ext>
              </a:extLst>
            </p:cNvPr>
            <p:cNvSpPr/>
            <p:nvPr/>
          </p:nvSpPr>
          <p:spPr>
            <a:xfrm>
              <a:off x="300940" y="1449143"/>
              <a:ext cx="5000263" cy="1979271"/>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en-US" sz="1400" b="1">
                  <a:solidFill>
                    <a:schemeClr val="accent1"/>
                  </a:solidFill>
                </a:rPr>
                <a:t>Environmental and Social Framework (ESF)</a:t>
              </a:r>
            </a:p>
          </p:txBody>
        </p:sp>
        <p:pic>
          <p:nvPicPr>
            <p:cNvPr id="8" name="Picture 7" descr="A picture containing text, outdoor&#10;&#10;Description automatically generated">
              <a:extLst>
                <a:ext uri="{FF2B5EF4-FFF2-40B4-BE49-F238E27FC236}">
                  <a16:creationId xmlns:a16="http://schemas.microsoft.com/office/drawing/2014/main" id="{3CACBE32-93A7-68C9-44A4-99E2C8034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113" y="1886673"/>
              <a:ext cx="1029045" cy="1332012"/>
            </a:xfrm>
            <a:prstGeom prst="rect">
              <a:avLst/>
            </a:prstGeom>
          </p:spPr>
        </p:pic>
        <p:sp>
          <p:nvSpPr>
            <p:cNvPr id="9" name="TextBox 8">
              <a:extLst>
                <a:ext uri="{FF2B5EF4-FFF2-40B4-BE49-F238E27FC236}">
                  <a16:creationId xmlns:a16="http://schemas.microsoft.com/office/drawing/2014/main" id="{DEC3F228-F5B2-8CF9-B0E4-D57BDB0E8E08}"/>
                </a:ext>
              </a:extLst>
            </p:cNvPr>
            <p:cNvSpPr txBox="1"/>
            <p:nvPr/>
          </p:nvSpPr>
          <p:spPr>
            <a:xfrm>
              <a:off x="1678329" y="1886673"/>
              <a:ext cx="3402957" cy="1499333"/>
            </a:xfrm>
            <a:prstGeom prst="rect">
              <a:avLst/>
            </a:prstGeom>
            <a:noFill/>
          </p:spPr>
          <p:txBody>
            <a:bodyPr wrap="square" rtlCol="0">
              <a:spAutoFit/>
            </a:bodyPr>
            <a:lstStyle/>
            <a:p>
              <a:pPr marL="285750" indent="-285750">
                <a:buFont typeface="Arial" panose="020B0604020202020204" pitchFamily="34" charset="0"/>
                <a:buChar char="•"/>
              </a:pPr>
              <a:r>
                <a:rPr lang="en-US" sz="1400">
                  <a:solidFill>
                    <a:schemeClr val="accent1"/>
                  </a:solidFill>
                </a:rPr>
                <a:t>Ten standards covering c. </a:t>
              </a:r>
              <a:r>
                <a:rPr lang="en-US" sz="1400" b="1" u="sng">
                  <a:solidFill>
                    <a:srgbClr val="FF0000"/>
                  </a:solidFill>
                </a:rPr>
                <a:t>50 procurement-related E&amp;S issues</a:t>
              </a:r>
            </a:p>
            <a:p>
              <a:pPr marL="285750" indent="-285750">
                <a:buFont typeface="Arial" panose="020B0604020202020204" pitchFamily="34" charset="0"/>
                <a:buChar char="•"/>
              </a:pPr>
              <a:r>
                <a:rPr lang="en-US" sz="1400">
                  <a:solidFill>
                    <a:schemeClr val="accent1"/>
                  </a:solidFill>
                </a:rPr>
                <a:t>Flexible, risk-based approach to mitigate a project’s biggest risks</a:t>
              </a:r>
            </a:p>
            <a:p>
              <a:pPr marL="285750" indent="-285750">
                <a:buFont typeface="Arial" panose="020B0604020202020204" pitchFamily="34" charset="0"/>
                <a:buChar char="•"/>
              </a:pPr>
              <a:r>
                <a:rPr lang="en-US" sz="1400">
                  <a:solidFill>
                    <a:schemeClr val="accent1"/>
                  </a:solidFill>
                </a:rPr>
                <a:t>Implemented using a range of ‘instruments’ including ESMP, ESCP</a:t>
              </a:r>
            </a:p>
            <a:p>
              <a:pPr marL="285750" indent="-285750">
                <a:buFont typeface="Arial" panose="020B0604020202020204" pitchFamily="34" charset="0"/>
                <a:buChar char="•"/>
              </a:pPr>
              <a:r>
                <a:rPr lang="en-US" sz="1400">
                  <a:solidFill>
                    <a:schemeClr val="accent1"/>
                  </a:solidFill>
                </a:rPr>
                <a:t>Plus Good Practice Notes, Technical Notes and Guidance</a:t>
              </a:r>
            </a:p>
          </p:txBody>
        </p:sp>
      </p:grpSp>
      <p:grpSp>
        <p:nvGrpSpPr>
          <p:cNvPr id="4" name="Group 3">
            <a:extLst>
              <a:ext uri="{FF2B5EF4-FFF2-40B4-BE49-F238E27FC236}">
                <a16:creationId xmlns:a16="http://schemas.microsoft.com/office/drawing/2014/main" id="{E6D192D1-97CB-7368-F2F5-76A644DE33F5}"/>
              </a:ext>
            </a:extLst>
          </p:cNvPr>
          <p:cNvGrpSpPr/>
          <p:nvPr/>
        </p:nvGrpSpPr>
        <p:grpSpPr>
          <a:xfrm>
            <a:off x="7130145" y="1405510"/>
            <a:ext cx="4921071" cy="2397147"/>
            <a:chOff x="6890797" y="1432635"/>
            <a:chExt cx="5000263" cy="1979271"/>
          </a:xfrm>
        </p:grpSpPr>
        <p:sp>
          <p:nvSpPr>
            <p:cNvPr id="10" name="Rectangle: Rounded Corners 9">
              <a:extLst>
                <a:ext uri="{FF2B5EF4-FFF2-40B4-BE49-F238E27FC236}">
                  <a16:creationId xmlns:a16="http://schemas.microsoft.com/office/drawing/2014/main" id="{15F37E65-DBFC-F461-FE47-4E379C496A87}"/>
                </a:ext>
              </a:extLst>
            </p:cNvPr>
            <p:cNvSpPr/>
            <p:nvPr/>
          </p:nvSpPr>
          <p:spPr>
            <a:xfrm>
              <a:off x="6890797" y="1432635"/>
              <a:ext cx="5000263" cy="1979271"/>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en-US" sz="1400" b="1">
                  <a:solidFill>
                    <a:schemeClr val="accent1"/>
                  </a:solidFill>
                </a:rPr>
                <a:t>Green, Resilient and Inclusive Development (GRID)</a:t>
              </a:r>
            </a:p>
          </p:txBody>
        </p:sp>
        <p:pic>
          <p:nvPicPr>
            <p:cNvPr id="12" name="Picture 11" descr="A picture containing text, vector graphics&#10;&#10;Description automatically generated">
              <a:extLst>
                <a:ext uri="{FF2B5EF4-FFF2-40B4-BE49-F238E27FC236}">
                  <a16:creationId xmlns:a16="http://schemas.microsoft.com/office/drawing/2014/main" id="{E4904FFF-7149-FC66-BD17-56E48E556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1821" y="1886674"/>
              <a:ext cx="1771007" cy="981991"/>
            </a:xfrm>
            <a:prstGeom prst="rect">
              <a:avLst/>
            </a:prstGeom>
          </p:spPr>
        </p:pic>
        <p:sp>
          <p:nvSpPr>
            <p:cNvPr id="13" name="TextBox 12">
              <a:extLst>
                <a:ext uri="{FF2B5EF4-FFF2-40B4-BE49-F238E27FC236}">
                  <a16:creationId xmlns:a16="http://schemas.microsoft.com/office/drawing/2014/main" id="{DC7720C0-1EC4-7AEE-953C-8AF06F1AA204}"/>
                </a:ext>
              </a:extLst>
            </p:cNvPr>
            <p:cNvSpPr txBox="1"/>
            <p:nvPr/>
          </p:nvSpPr>
          <p:spPr>
            <a:xfrm>
              <a:off x="8742828" y="1827976"/>
              <a:ext cx="3148232" cy="1449340"/>
            </a:xfrm>
            <a:prstGeom prst="rect">
              <a:avLst/>
            </a:prstGeom>
            <a:noFill/>
          </p:spPr>
          <p:txBody>
            <a:bodyPr wrap="square" rtlCol="0">
              <a:spAutoFit/>
            </a:bodyPr>
            <a:lstStyle/>
            <a:p>
              <a:pPr marL="285750" indent="-285750">
                <a:buFont typeface="Arial" panose="020B0604020202020204" pitchFamily="34" charset="0"/>
                <a:buChar char="•"/>
              </a:pPr>
              <a:r>
                <a:rPr lang="en-US" sz="1400">
                  <a:solidFill>
                    <a:schemeClr val="accent1"/>
                  </a:solidFill>
                </a:rPr>
                <a:t>GRID promotes economic growth that goes hand in hand with environmental goals and social inclusion</a:t>
              </a:r>
            </a:p>
            <a:p>
              <a:pPr marL="285750" indent="-285750">
                <a:buFont typeface="Arial" panose="020B0604020202020204" pitchFamily="34" charset="0"/>
                <a:buChar char="•"/>
              </a:pPr>
              <a:r>
                <a:rPr lang="en-US" sz="1400">
                  <a:solidFill>
                    <a:schemeClr val="accent1"/>
                  </a:solidFill>
                </a:rPr>
                <a:t>Ensures Bank investment meets criteria to be green, resilient and inclusive</a:t>
              </a:r>
            </a:p>
          </p:txBody>
        </p:sp>
      </p:grpSp>
      <p:grpSp>
        <p:nvGrpSpPr>
          <p:cNvPr id="7" name="Group 6">
            <a:extLst>
              <a:ext uri="{FF2B5EF4-FFF2-40B4-BE49-F238E27FC236}">
                <a16:creationId xmlns:a16="http://schemas.microsoft.com/office/drawing/2014/main" id="{E8C86D9E-7044-7D5C-B5B0-734A54FFE731}"/>
              </a:ext>
            </a:extLst>
          </p:cNvPr>
          <p:cNvGrpSpPr/>
          <p:nvPr/>
        </p:nvGrpSpPr>
        <p:grpSpPr>
          <a:xfrm>
            <a:off x="2772801" y="4239967"/>
            <a:ext cx="6817879" cy="2194715"/>
            <a:chOff x="3595868" y="4251322"/>
            <a:chExt cx="5000263" cy="2194715"/>
          </a:xfrm>
        </p:grpSpPr>
        <p:sp>
          <p:nvSpPr>
            <p:cNvPr id="14" name="Rectangle: Rounded Corners 13">
              <a:extLst>
                <a:ext uri="{FF2B5EF4-FFF2-40B4-BE49-F238E27FC236}">
                  <a16:creationId xmlns:a16="http://schemas.microsoft.com/office/drawing/2014/main" id="{81D1575B-84ED-3A0D-E1F8-3620DBD9499A}"/>
                </a:ext>
              </a:extLst>
            </p:cNvPr>
            <p:cNvSpPr/>
            <p:nvPr/>
          </p:nvSpPr>
          <p:spPr>
            <a:xfrm>
              <a:off x="3595868" y="4251322"/>
              <a:ext cx="5000263" cy="2185616"/>
            </a:xfrm>
            <a:prstGeom prst="roundRect">
              <a:avLst/>
            </a:prstGeom>
          </p:spPr>
          <p:style>
            <a:lnRef idx="2">
              <a:schemeClr val="accent1"/>
            </a:lnRef>
            <a:fillRef idx="1">
              <a:schemeClr val="lt1"/>
            </a:fillRef>
            <a:effectRef idx="0">
              <a:schemeClr val="accent1"/>
            </a:effectRef>
            <a:fontRef idx="minor">
              <a:schemeClr val="dk1"/>
            </a:fontRef>
          </p:style>
          <p:txBody>
            <a:bodyPr rtlCol="0" anchor="t"/>
            <a:lstStyle/>
            <a:p>
              <a:pPr algn="ctr"/>
              <a:r>
                <a:rPr lang="en-US" sz="1400" b="1">
                  <a:solidFill>
                    <a:schemeClr val="accent1"/>
                  </a:solidFill>
                </a:rPr>
                <a:t>Climate Change Action Plan</a:t>
              </a:r>
            </a:p>
          </p:txBody>
        </p:sp>
        <p:sp>
          <p:nvSpPr>
            <p:cNvPr id="15" name="TextBox 14">
              <a:extLst>
                <a:ext uri="{FF2B5EF4-FFF2-40B4-BE49-F238E27FC236}">
                  <a16:creationId xmlns:a16="http://schemas.microsoft.com/office/drawing/2014/main" id="{346DDA0E-BC1F-F2F9-1860-A70FA39CD1DC}"/>
                </a:ext>
              </a:extLst>
            </p:cNvPr>
            <p:cNvSpPr txBox="1"/>
            <p:nvPr/>
          </p:nvSpPr>
          <p:spPr>
            <a:xfrm>
              <a:off x="4849793" y="4630155"/>
              <a:ext cx="3746338" cy="1815882"/>
            </a:xfrm>
            <a:prstGeom prst="rect">
              <a:avLst/>
            </a:prstGeom>
            <a:noFill/>
          </p:spPr>
          <p:txBody>
            <a:bodyPr wrap="square" rtlCol="0">
              <a:spAutoFit/>
            </a:bodyPr>
            <a:lstStyle/>
            <a:p>
              <a:r>
                <a:rPr lang="en-US" sz="1400">
                  <a:solidFill>
                    <a:schemeClr val="accent1"/>
                  </a:solidFill>
                </a:rPr>
                <a:t>Seeks to achieve alignment with 2015 Paris Agreement through 3 priorities:</a:t>
              </a:r>
            </a:p>
            <a:p>
              <a:pPr marL="285750" indent="-285750">
                <a:buFont typeface="Arial" panose="020B0604020202020204" pitchFamily="34" charset="0"/>
                <a:buChar char="•"/>
              </a:pPr>
              <a:r>
                <a:rPr lang="en-US" sz="1400">
                  <a:solidFill>
                    <a:schemeClr val="accent1"/>
                  </a:solidFill>
                </a:rPr>
                <a:t>Integrating climate and development</a:t>
              </a:r>
            </a:p>
            <a:p>
              <a:pPr marL="285750" indent="-285750">
                <a:buFont typeface="Arial" panose="020B0604020202020204" pitchFamily="34" charset="0"/>
                <a:buChar char="•"/>
              </a:pPr>
              <a:r>
                <a:rPr lang="en-US" sz="1400">
                  <a:solidFill>
                    <a:schemeClr val="accent1"/>
                  </a:solidFill>
                </a:rPr>
                <a:t>Identifying and prioritizing mitigation and adaptation opportunities</a:t>
              </a:r>
            </a:p>
            <a:p>
              <a:pPr marL="285750" indent="-285750">
                <a:buFont typeface="Arial" panose="020B0604020202020204" pitchFamily="34" charset="0"/>
                <a:buChar char="•"/>
              </a:pPr>
              <a:r>
                <a:rPr lang="en-US" sz="1400">
                  <a:solidFill>
                    <a:schemeClr val="accent1"/>
                  </a:solidFill>
                </a:rPr>
                <a:t>Drive climate finance and leverage private capital to deliver results</a:t>
              </a:r>
            </a:p>
            <a:p>
              <a:r>
                <a:rPr lang="en-US" sz="1400" b="1">
                  <a:solidFill>
                    <a:schemeClr val="accent1"/>
                  </a:solidFill>
                </a:rPr>
                <a:t>*</a:t>
              </a:r>
              <a:r>
                <a:rPr lang="en-US" sz="1400" b="1" u="sng">
                  <a:solidFill>
                    <a:srgbClr val="FF0000"/>
                  </a:solidFill>
                </a:rPr>
                <a:t>Now reinforced by Paris Alignment mandate from 1 July</a:t>
              </a:r>
            </a:p>
          </p:txBody>
        </p:sp>
        <p:pic>
          <p:nvPicPr>
            <p:cNvPr id="17" name="Picture 16">
              <a:extLst>
                <a:ext uri="{FF2B5EF4-FFF2-40B4-BE49-F238E27FC236}">
                  <a16:creationId xmlns:a16="http://schemas.microsoft.com/office/drawing/2014/main" id="{96D7A13E-A817-A335-D192-39AA1DF16F12}"/>
                </a:ext>
              </a:extLst>
            </p:cNvPr>
            <p:cNvPicPr>
              <a:picLocks noChangeAspect="1"/>
            </p:cNvPicPr>
            <p:nvPr/>
          </p:nvPicPr>
          <p:blipFill>
            <a:blip r:embed="rId5"/>
            <a:stretch>
              <a:fillRect/>
            </a:stretch>
          </p:blipFill>
          <p:spPr>
            <a:xfrm>
              <a:off x="3708322" y="4440738"/>
              <a:ext cx="1141471" cy="1600438"/>
            </a:xfrm>
            <a:prstGeom prst="rect">
              <a:avLst/>
            </a:prstGeom>
          </p:spPr>
        </p:pic>
      </p:grpSp>
      <p:sp>
        <p:nvSpPr>
          <p:cNvPr id="18" name="Callout: Quad Arrow 17">
            <a:extLst>
              <a:ext uri="{FF2B5EF4-FFF2-40B4-BE49-F238E27FC236}">
                <a16:creationId xmlns:a16="http://schemas.microsoft.com/office/drawing/2014/main" id="{B56AE554-67A6-5E8F-E987-298356ED96F2}"/>
              </a:ext>
            </a:extLst>
          </p:cNvPr>
          <p:cNvSpPr/>
          <p:nvPr/>
        </p:nvSpPr>
        <p:spPr>
          <a:xfrm>
            <a:off x="5118617" y="2601563"/>
            <a:ext cx="1948585" cy="1543695"/>
          </a:xfrm>
          <a:prstGeom prst="quadArrowCallout">
            <a:avLst>
              <a:gd name="adj1" fmla="val 15353"/>
              <a:gd name="adj2" fmla="val 18515"/>
              <a:gd name="adj3" fmla="val 18515"/>
              <a:gd name="adj4" fmla="val 4812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a:solidFill>
                  <a:schemeClr val="bg1"/>
                </a:solidFill>
              </a:rPr>
              <a:t>Sustainable Procurement</a:t>
            </a:r>
          </a:p>
        </p:txBody>
      </p:sp>
    </p:spTree>
    <p:extLst>
      <p:ext uri="{BB962C8B-B14F-4D97-AF65-F5344CB8AC3E}">
        <p14:creationId xmlns:p14="http://schemas.microsoft.com/office/powerpoint/2010/main" val="228491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35E0E0C-8A94-2F79-42A7-33F36F52C49B}"/>
              </a:ext>
            </a:extLst>
          </p:cNvPr>
          <p:cNvSpPr/>
          <p:nvPr/>
        </p:nvSpPr>
        <p:spPr>
          <a:xfrm>
            <a:off x="4351371" y="1971304"/>
            <a:ext cx="4256294" cy="421749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solidFill>
                  <a:schemeClr val="accent1"/>
                </a:solidFill>
              </a:rPr>
              <a:t>Climate</a:t>
            </a:r>
          </a:p>
          <a:p>
            <a:pPr marL="173038" indent="-173038">
              <a:buFont typeface="Arial" panose="020B0604020202020204" pitchFamily="34" charset="0"/>
              <a:buChar char="•"/>
            </a:pPr>
            <a:r>
              <a:rPr lang="en-US">
                <a:solidFill>
                  <a:schemeClr val="accent1"/>
                </a:solidFill>
              </a:rPr>
              <a:t>Understand project’s emissions impacts</a:t>
            </a:r>
          </a:p>
          <a:p>
            <a:pPr marL="173038" indent="-173038">
              <a:buFont typeface="Arial" panose="020B0604020202020204" pitchFamily="34" charset="0"/>
              <a:buChar char="•"/>
            </a:pPr>
            <a:r>
              <a:rPr lang="en-US">
                <a:solidFill>
                  <a:schemeClr val="accent1"/>
                </a:solidFill>
              </a:rPr>
              <a:t>Consider how they can be reduced</a:t>
            </a:r>
          </a:p>
          <a:p>
            <a:pPr marL="742950" lvl="1" indent="-285750">
              <a:buFont typeface="Courier New" panose="02070309020205020404" pitchFamily="49" charset="0"/>
              <a:buChar char="o"/>
            </a:pPr>
            <a:r>
              <a:rPr lang="en-US">
                <a:solidFill>
                  <a:schemeClr val="accent1"/>
                </a:solidFill>
              </a:rPr>
              <a:t>Low-carbon construction options in specifications</a:t>
            </a:r>
          </a:p>
          <a:p>
            <a:pPr marL="742950" lvl="1" indent="-285750">
              <a:buFont typeface="Courier New" panose="02070309020205020404" pitchFamily="49" charset="0"/>
              <a:buChar char="o"/>
            </a:pPr>
            <a:r>
              <a:rPr lang="en-US">
                <a:solidFill>
                  <a:schemeClr val="accent1"/>
                </a:solidFill>
              </a:rPr>
              <a:t>Reduction proposals from Contractors </a:t>
            </a:r>
          </a:p>
        </p:txBody>
      </p:sp>
      <p:sp>
        <p:nvSpPr>
          <p:cNvPr id="13" name="Oval 12">
            <a:extLst>
              <a:ext uri="{FF2B5EF4-FFF2-40B4-BE49-F238E27FC236}">
                <a16:creationId xmlns:a16="http://schemas.microsoft.com/office/drawing/2014/main" id="{FAA6BE34-8342-C193-C416-F973661034ED}"/>
              </a:ext>
            </a:extLst>
          </p:cNvPr>
          <p:cNvSpPr/>
          <p:nvPr/>
        </p:nvSpPr>
        <p:spPr>
          <a:xfrm>
            <a:off x="7897539" y="1354238"/>
            <a:ext cx="4132162" cy="4150980"/>
          </a:xfrm>
          <a:prstGeom prst="ellipse">
            <a:avLst/>
          </a:prstGeom>
          <a:solidFill>
            <a:schemeClr val="lt1">
              <a:alpha val="33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solidFill>
                  <a:schemeClr val="accent1"/>
                </a:solidFill>
              </a:rPr>
              <a:t>GRID</a:t>
            </a:r>
          </a:p>
          <a:p>
            <a:pPr marL="173038" indent="-173038">
              <a:buFont typeface="Arial" panose="020B0604020202020204" pitchFamily="34" charset="0"/>
              <a:buChar char="•"/>
            </a:pPr>
            <a:r>
              <a:rPr lang="en-US">
                <a:solidFill>
                  <a:schemeClr val="accent1"/>
                </a:solidFill>
              </a:rPr>
              <a:t>Consider how procurement can contribute to PDOs</a:t>
            </a:r>
          </a:p>
          <a:p>
            <a:pPr marL="173038" indent="-173038">
              <a:buFont typeface="Arial" panose="020B0604020202020204" pitchFamily="34" charset="0"/>
              <a:buChar char="•"/>
            </a:pPr>
            <a:r>
              <a:rPr lang="en-US">
                <a:solidFill>
                  <a:schemeClr val="accent1"/>
                </a:solidFill>
              </a:rPr>
              <a:t>Explore opportunities to grow economy by investing in SMEs for example</a:t>
            </a:r>
          </a:p>
          <a:p>
            <a:pPr marL="173038" indent="-173038">
              <a:buFont typeface="Arial" panose="020B0604020202020204" pitchFamily="34" charset="0"/>
              <a:buChar char="•"/>
            </a:pPr>
            <a:r>
              <a:rPr lang="en-US">
                <a:solidFill>
                  <a:schemeClr val="accent1"/>
                </a:solidFill>
              </a:rPr>
              <a:t>Identify opportunities to pilot new and innovative approaches that support green growth</a:t>
            </a:r>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8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NZ" altLang="en-US" sz="18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Integrating ESF, GRID and Climate</a:t>
            </a:r>
          </a:p>
        </p:txBody>
      </p:sp>
      <p:sp>
        <p:nvSpPr>
          <p:cNvPr id="11" name="Oval 10">
            <a:extLst>
              <a:ext uri="{FF2B5EF4-FFF2-40B4-BE49-F238E27FC236}">
                <a16:creationId xmlns:a16="http://schemas.microsoft.com/office/drawing/2014/main" id="{635EA0F5-C09F-86F7-8ACD-1F476C48BB7A}"/>
              </a:ext>
            </a:extLst>
          </p:cNvPr>
          <p:cNvSpPr/>
          <p:nvPr/>
        </p:nvSpPr>
        <p:spPr>
          <a:xfrm>
            <a:off x="848186" y="1354238"/>
            <a:ext cx="4132162" cy="4217492"/>
          </a:xfrm>
          <a:prstGeom prst="ellipse">
            <a:avLst/>
          </a:prstGeom>
          <a:solidFill>
            <a:schemeClr val="lt1">
              <a:alpha val="9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solidFill>
                  <a:schemeClr val="accent1"/>
                </a:solidFill>
              </a:rPr>
              <a:t>ESF</a:t>
            </a:r>
          </a:p>
          <a:p>
            <a:pPr marL="173038" indent="-173038">
              <a:buFont typeface="Arial" panose="020B0604020202020204" pitchFamily="34" charset="0"/>
              <a:buChar char="•"/>
            </a:pPr>
            <a:r>
              <a:rPr lang="en-US">
                <a:solidFill>
                  <a:schemeClr val="accent1"/>
                </a:solidFill>
              </a:rPr>
              <a:t>Identify the project’s E&amp;S risks</a:t>
            </a:r>
          </a:p>
          <a:p>
            <a:pPr marL="173038" indent="-173038">
              <a:buFont typeface="Arial" panose="020B0604020202020204" pitchFamily="34" charset="0"/>
              <a:buChar char="•"/>
            </a:pPr>
            <a:r>
              <a:rPr lang="en-US">
                <a:solidFill>
                  <a:schemeClr val="accent1"/>
                </a:solidFill>
              </a:rPr>
              <a:t>Work with E&amp;S team to identify those that require action by procurement and develop mitigations</a:t>
            </a:r>
          </a:p>
          <a:p>
            <a:pPr marL="173038" indent="-173038">
              <a:buFont typeface="Arial" panose="020B0604020202020204" pitchFamily="34" charset="0"/>
              <a:buChar char="•"/>
            </a:pPr>
            <a:r>
              <a:rPr lang="en-US">
                <a:solidFill>
                  <a:schemeClr val="accent1"/>
                </a:solidFill>
              </a:rPr>
              <a:t>Embed mitigations throughout procurement cycle</a:t>
            </a:r>
          </a:p>
        </p:txBody>
      </p:sp>
      <p:sp>
        <p:nvSpPr>
          <p:cNvPr id="15" name="Rectangle 14">
            <a:extLst>
              <a:ext uri="{FF2B5EF4-FFF2-40B4-BE49-F238E27FC236}">
                <a16:creationId xmlns:a16="http://schemas.microsoft.com/office/drawing/2014/main" id="{1ADA2B57-E1A6-A55C-CD3D-B94CCA044000}"/>
              </a:ext>
            </a:extLst>
          </p:cNvPr>
          <p:cNvSpPr/>
          <p:nvPr/>
        </p:nvSpPr>
        <p:spPr>
          <a:xfrm>
            <a:off x="81149" y="1087128"/>
            <a:ext cx="12029701" cy="5101668"/>
          </a:xfrm>
          <a:prstGeom prst="rect">
            <a:avLst/>
          </a:prstGeom>
          <a:solidFill>
            <a:srgbClr val="00CC66">
              <a:alpha val="6000"/>
            </a:srgbClr>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b="1">
                <a:solidFill>
                  <a:schemeClr val="accent1"/>
                </a:solidFill>
              </a:rPr>
              <a:t>Sustainable Public Procurement</a:t>
            </a:r>
          </a:p>
        </p:txBody>
      </p:sp>
    </p:spTree>
    <p:extLst>
      <p:ext uri="{BB962C8B-B14F-4D97-AF65-F5344CB8AC3E}">
        <p14:creationId xmlns:p14="http://schemas.microsoft.com/office/powerpoint/2010/main" val="3485942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a:xfrm>
            <a:off x="11421980" y="6438149"/>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Perceptions of SPP</a:t>
            </a:r>
          </a:p>
        </p:txBody>
      </p:sp>
      <p:sp>
        <p:nvSpPr>
          <p:cNvPr id="4" name="TextBox 3">
            <a:extLst>
              <a:ext uri="{FF2B5EF4-FFF2-40B4-BE49-F238E27FC236}">
                <a16:creationId xmlns:a16="http://schemas.microsoft.com/office/drawing/2014/main" id="{08F4FB42-41D3-B673-7E0F-E819F38FD28E}"/>
              </a:ext>
            </a:extLst>
          </p:cNvPr>
          <p:cNvSpPr txBox="1"/>
          <p:nvPr/>
        </p:nvSpPr>
        <p:spPr>
          <a:xfrm>
            <a:off x="750270" y="1489610"/>
            <a:ext cx="3993265" cy="4524315"/>
          </a:xfrm>
          <a:prstGeom prst="rect">
            <a:avLst/>
          </a:prstGeom>
          <a:noFill/>
        </p:spPr>
        <p:txBody>
          <a:bodyPr wrap="square" rtlCol="0">
            <a:spAutoFit/>
          </a:bodyPr>
          <a:lstStyle/>
          <a:p>
            <a:r>
              <a:rPr lang="en-US" b="1" u="sng">
                <a:solidFill>
                  <a:schemeClr val="accent1"/>
                </a:solidFill>
              </a:rPr>
              <a:t>Perceptions of SPP</a:t>
            </a:r>
          </a:p>
          <a:p>
            <a:endParaRPr lang="en-US">
              <a:solidFill>
                <a:schemeClr val="accent1"/>
              </a:solidFill>
            </a:endParaRPr>
          </a:p>
          <a:p>
            <a:r>
              <a:rPr lang="en-US">
                <a:solidFill>
                  <a:schemeClr val="accent1"/>
                </a:solidFill>
              </a:rPr>
              <a:t>SPP is more costly</a:t>
            </a:r>
          </a:p>
          <a:p>
            <a:endParaRPr lang="en-US">
              <a:solidFill>
                <a:schemeClr val="accent1"/>
              </a:solidFill>
            </a:endParaRPr>
          </a:p>
          <a:p>
            <a:endParaRPr lang="en-US">
              <a:solidFill>
                <a:schemeClr val="accent1"/>
              </a:solidFill>
            </a:endParaRPr>
          </a:p>
          <a:p>
            <a:r>
              <a:rPr lang="en-US">
                <a:solidFill>
                  <a:schemeClr val="accent1"/>
                </a:solidFill>
              </a:rPr>
              <a:t>SPP makes corruption more likely</a:t>
            </a:r>
          </a:p>
          <a:p>
            <a:endParaRPr lang="en-US">
              <a:solidFill>
                <a:schemeClr val="accent1"/>
              </a:solidFill>
            </a:endParaRPr>
          </a:p>
          <a:p>
            <a:endParaRPr lang="en-US">
              <a:solidFill>
                <a:schemeClr val="accent1"/>
              </a:solidFill>
            </a:endParaRPr>
          </a:p>
          <a:p>
            <a:r>
              <a:rPr lang="en-US">
                <a:solidFill>
                  <a:schemeClr val="accent1"/>
                </a:solidFill>
              </a:rPr>
              <a:t>SPP is impossible to measure</a:t>
            </a:r>
          </a:p>
          <a:p>
            <a:endParaRPr lang="en-US">
              <a:solidFill>
                <a:schemeClr val="accent1"/>
              </a:solidFill>
            </a:endParaRPr>
          </a:p>
          <a:p>
            <a:endParaRPr lang="en-US">
              <a:solidFill>
                <a:schemeClr val="accent1"/>
              </a:solidFill>
            </a:endParaRPr>
          </a:p>
          <a:p>
            <a:r>
              <a:rPr lang="en-US">
                <a:solidFill>
                  <a:schemeClr val="accent1"/>
                </a:solidFill>
              </a:rPr>
              <a:t>Contractors don’t have the capacity to deliver SPP</a:t>
            </a:r>
          </a:p>
          <a:p>
            <a:endParaRPr lang="en-US">
              <a:solidFill>
                <a:schemeClr val="accent1"/>
              </a:solidFill>
            </a:endParaRPr>
          </a:p>
          <a:p>
            <a:endParaRPr lang="en-US">
              <a:solidFill>
                <a:schemeClr val="accent1"/>
              </a:solidFill>
            </a:endParaRPr>
          </a:p>
          <a:p>
            <a:r>
              <a:rPr lang="en-US">
                <a:solidFill>
                  <a:schemeClr val="accent1"/>
                </a:solidFill>
              </a:rPr>
              <a:t>SPP favors larger Bidders from </a:t>
            </a:r>
            <a:r>
              <a:rPr lang="en-US" err="1">
                <a:solidFill>
                  <a:schemeClr val="accent1"/>
                </a:solidFill>
              </a:rPr>
              <a:t>HiC’s</a:t>
            </a:r>
            <a:endParaRPr lang="en-US">
              <a:solidFill>
                <a:schemeClr val="accent1"/>
              </a:solidFill>
            </a:endParaRPr>
          </a:p>
        </p:txBody>
      </p:sp>
      <p:pic>
        <p:nvPicPr>
          <p:cNvPr id="7" name="Graphic 6" descr="Exclamation mark with solid fill">
            <a:extLst>
              <a:ext uri="{FF2B5EF4-FFF2-40B4-BE49-F238E27FC236}">
                <a16:creationId xmlns:a16="http://schemas.microsoft.com/office/drawing/2014/main" id="{81AE9D00-E9A2-BD5E-AF48-4870D451BA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721" y="2106163"/>
            <a:ext cx="388716" cy="388716"/>
          </a:xfrm>
          <a:prstGeom prst="rect">
            <a:avLst/>
          </a:prstGeom>
        </p:spPr>
      </p:pic>
      <p:pic>
        <p:nvPicPr>
          <p:cNvPr id="8" name="Graphic 7" descr="Exclamation mark with solid fill">
            <a:extLst>
              <a:ext uri="{FF2B5EF4-FFF2-40B4-BE49-F238E27FC236}">
                <a16:creationId xmlns:a16="http://schemas.microsoft.com/office/drawing/2014/main" id="{9F0A6A5E-613B-844D-FB3A-3F527724E0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721" y="2966471"/>
            <a:ext cx="388716" cy="388716"/>
          </a:xfrm>
          <a:prstGeom prst="rect">
            <a:avLst/>
          </a:prstGeom>
        </p:spPr>
      </p:pic>
      <p:pic>
        <p:nvPicPr>
          <p:cNvPr id="9" name="Graphic 8" descr="Exclamation mark with solid fill">
            <a:extLst>
              <a:ext uri="{FF2B5EF4-FFF2-40B4-BE49-F238E27FC236}">
                <a16:creationId xmlns:a16="http://schemas.microsoft.com/office/drawing/2014/main" id="{8902218F-B87F-0C91-6A90-07729265F0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721" y="3826779"/>
            <a:ext cx="388716" cy="388716"/>
          </a:xfrm>
          <a:prstGeom prst="rect">
            <a:avLst/>
          </a:prstGeom>
        </p:spPr>
      </p:pic>
      <p:sp>
        <p:nvSpPr>
          <p:cNvPr id="10" name="TextBox 9">
            <a:extLst>
              <a:ext uri="{FF2B5EF4-FFF2-40B4-BE49-F238E27FC236}">
                <a16:creationId xmlns:a16="http://schemas.microsoft.com/office/drawing/2014/main" id="{1376EEB4-E14E-CBF9-9973-C16807A5D2F8}"/>
              </a:ext>
            </a:extLst>
          </p:cNvPr>
          <p:cNvSpPr txBox="1"/>
          <p:nvPr/>
        </p:nvSpPr>
        <p:spPr>
          <a:xfrm>
            <a:off x="5449388" y="1445436"/>
            <a:ext cx="6592343" cy="4801314"/>
          </a:xfrm>
          <a:prstGeom prst="rect">
            <a:avLst/>
          </a:prstGeom>
          <a:noFill/>
        </p:spPr>
        <p:txBody>
          <a:bodyPr wrap="square" rtlCol="0">
            <a:spAutoFit/>
          </a:bodyPr>
          <a:lstStyle/>
          <a:p>
            <a:r>
              <a:rPr lang="en-US" b="1" u="sng">
                <a:solidFill>
                  <a:schemeClr val="accent1"/>
                </a:solidFill>
              </a:rPr>
              <a:t>Reality of SPP</a:t>
            </a:r>
          </a:p>
          <a:p>
            <a:endParaRPr lang="en-US">
              <a:solidFill>
                <a:schemeClr val="accent1"/>
              </a:solidFill>
            </a:endParaRPr>
          </a:p>
          <a:p>
            <a:r>
              <a:rPr lang="en-US">
                <a:solidFill>
                  <a:schemeClr val="accent1"/>
                </a:solidFill>
              </a:rPr>
              <a:t>SPP takes a broader view of cost, consider whole of life and broader economic factors </a:t>
            </a:r>
          </a:p>
          <a:p>
            <a:endParaRPr lang="en-US">
              <a:solidFill>
                <a:schemeClr val="accent1"/>
              </a:solidFill>
            </a:endParaRPr>
          </a:p>
          <a:p>
            <a:r>
              <a:rPr lang="en-US">
                <a:solidFill>
                  <a:schemeClr val="accent1"/>
                </a:solidFill>
              </a:rPr>
              <a:t>Risk of corruption can be mitigated through transparency and a clear evaluation methodology; SPP makes collusion harder by introducing additional evaluation factors beyond cost</a:t>
            </a:r>
          </a:p>
          <a:p>
            <a:endParaRPr lang="en-US">
              <a:solidFill>
                <a:schemeClr val="accent1"/>
              </a:solidFill>
            </a:endParaRPr>
          </a:p>
          <a:p>
            <a:r>
              <a:rPr lang="en-US">
                <a:solidFill>
                  <a:schemeClr val="accent1"/>
                </a:solidFill>
              </a:rPr>
              <a:t>Given the number of benefits that can be achieved, there are even more possibilities for procurement to measure value</a:t>
            </a:r>
          </a:p>
          <a:p>
            <a:endParaRPr lang="en-US">
              <a:solidFill>
                <a:schemeClr val="accent1"/>
              </a:solidFill>
            </a:endParaRPr>
          </a:p>
          <a:p>
            <a:r>
              <a:rPr lang="en-US">
                <a:solidFill>
                  <a:schemeClr val="accent1"/>
                </a:solidFill>
              </a:rPr>
              <a:t>SPP may involve developing Contractor capacity, as SPP is often used to lift standards in the private sector</a:t>
            </a:r>
          </a:p>
          <a:p>
            <a:endParaRPr lang="en-US">
              <a:solidFill>
                <a:schemeClr val="accent1"/>
              </a:solidFill>
            </a:endParaRPr>
          </a:p>
          <a:p>
            <a:r>
              <a:rPr lang="en-US">
                <a:solidFill>
                  <a:schemeClr val="accent1"/>
                </a:solidFill>
              </a:rPr>
              <a:t>SPP often explicitly targets local SMEs and marginalized businesses to support socio-economic development</a:t>
            </a:r>
          </a:p>
        </p:txBody>
      </p:sp>
      <p:pic>
        <p:nvPicPr>
          <p:cNvPr id="15" name="Graphic 14" descr="Lightbulb and gear outline">
            <a:extLst>
              <a:ext uri="{FF2B5EF4-FFF2-40B4-BE49-F238E27FC236}">
                <a16:creationId xmlns:a16="http://schemas.microsoft.com/office/drawing/2014/main" id="{BD3686EF-3A65-5FA0-35B1-3FE411797B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065" y="1897252"/>
            <a:ext cx="553453" cy="553453"/>
          </a:xfrm>
          <a:prstGeom prst="rect">
            <a:avLst/>
          </a:prstGeom>
        </p:spPr>
      </p:pic>
      <p:pic>
        <p:nvPicPr>
          <p:cNvPr id="16" name="Graphic 15" descr="Lightbulb and gear outline">
            <a:extLst>
              <a:ext uri="{FF2B5EF4-FFF2-40B4-BE49-F238E27FC236}">
                <a16:creationId xmlns:a16="http://schemas.microsoft.com/office/drawing/2014/main" id="{99471596-9D7F-A28E-5816-42599DCD41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065" y="2813937"/>
            <a:ext cx="553453" cy="553453"/>
          </a:xfrm>
          <a:prstGeom prst="rect">
            <a:avLst/>
          </a:prstGeom>
        </p:spPr>
      </p:pic>
      <p:pic>
        <p:nvPicPr>
          <p:cNvPr id="17" name="Graphic 16" descr="Lightbulb and gear outline">
            <a:extLst>
              <a:ext uri="{FF2B5EF4-FFF2-40B4-BE49-F238E27FC236}">
                <a16:creationId xmlns:a16="http://schemas.microsoft.com/office/drawing/2014/main" id="{C95E0953-C6DA-6E3B-1FA9-6D02988FE7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065" y="4647307"/>
            <a:ext cx="553453" cy="553453"/>
          </a:xfrm>
          <a:prstGeom prst="rect">
            <a:avLst/>
          </a:prstGeom>
        </p:spPr>
      </p:pic>
      <p:pic>
        <p:nvPicPr>
          <p:cNvPr id="6" name="Graphic 5" descr="Exclamation mark with solid fill">
            <a:extLst>
              <a:ext uri="{FF2B5EF4-FFF2-40B4-BE49-F238E27FC236}">
                <a16:creationId xmlns:a16="http://schemas.microsoft.com/office/drawing/2014/main" id="{AFED1282-E7F0-0785-ABE9-2A6F0AEE31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721" y="5547393"/>
            <a:ext cx="388716" cy="388716"/>
          </a:xfrm>
          <a:prstGeom prst="rect">
            <a:avLst/>
          </a:prstGeom>
        </p:spPr>
      </p:pic>
      <p:pic>
        <p:nvPicPr>
          <p:cNvPr id="11" name="Graphic 10" descr="Exclamation mark with solid fill">
            <a:extLst>
              <a:ext uri="{FF2B5EF4-FFF2-40B4-BE49-F238E27FC236}">
                <a16:creationId xmlns:a16="http://schemas.microsoft.com/office/drawing/2014/main" id="{4B30FCF2-9B88-A51E-FFD6-44A1C88B40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721" y="4687087"/>
            <a:ext cx="388716" cy="388716"/>
          </a:xfrm>
          <a:prstGeom prst="rect">
            <a:avLst/>
          </a:prstGeom>
        </p:spPr>
      </p:pic>
      <p:pic>
        <p:nvPicPr>
          <p:cNvPr id="12" name="Graphic 11" descr="Lightbulb and gear outline">
            <a:extLst>
              <a:ext uri="{FF2B5EF4-FFF2-40B4-BE49-F238E27FC236}">
                <a16:creationId xmlns:a16="http://schemas.microsoft.com/office/drawing/2014/main" id="{FF1D1907-2003-2EF7-C01D-002712B3C1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065" y="3730622"/>
            <a:ext cx="553453" cy="553453"/>
          </a:xfrm>
          <a:prstGeom prst="rect">
            <a:avLst/>
          </a:prstGeom>
        </p:spPr>
      </p:pic>
      <p:pic>
        <p:nvPicPr>
          <p:cNvPr id="13" name="Graphic 12" descr="Lightbulb and gear outline">
            <a:extLst>
              <a:ext uri="{FF2B5EF4-FFF2-40B4-BE49-F238E27FC236}">
                <a16:creationId xmlns:a16="http://schemas.microsoft.com/office/drawing/2014/main" id="{CC234A6A-969F-DABF-5378-61BC58C810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065" y="5563991"/>
            <a:ext cx="553453" cy="553453"/>
          </a:xfrm>
          <a:prstGeom prst="rect">
            <a:avLst/>
          </a:prstGeom>
        </p:spPr>
      </p:pic>
    </p:spTree>
    <p:extLst>
      <p:ext uri="{BB962C8B-B14F-4D97-AF65-F5344CB8AC3E}">
        <p14:creationId xmlns:p14="http://schemas.microsoft.com/office/powerpoint/2010/main" val="780068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C6AE88-9B3F-BB8B-9F05-5409E6328EF1}"/>
              </a:ext>
            </a:extLst>
          </p:cNvPr>
          <p:cNvPicPr>
            <a:picLocks noChangeAspect="1"/>
          </p:cNvPicPr>
          <p:nvPr/>
        </p:nvPicPr>
        <p:blipFill>
          <a:blip r:embed="rId3"/>
          <a:stretch>
            <a:fillRect/>
          </a:stretch>
        </p:blipFill>
        <p:spPr>
          <a:xfrm>
            <a:off x="6209115" y="1954714"/>
            <a:ext cx="5982883" cy="3265306"/>
          </a:xfrm>
          <a:prstGeom prst="rect">
            <a:avLst/>
          </a:prstGeom>
        </p:spPr>
      </p:pic>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SPP in different sectors and categories</a:t>
            </a:r>
          </a:p>
        </p:txBody>
      </p:sp>
      <p:pic>
        <p:nvPicPr>
          <p:cNvPr id="10" name="Picture 9" descr="Chart, pie chart&#10;&#10;Description automatically generated">
            <a:extLst>
              <a:ext uri="{FF2B5EF4-FFF2-40B4-BE49-F238E27FC236}">
                <a16:creationId xmlns:a16="http://schemas.microsoft.com/office/drawing/2014/main" id="{2B520196-E8F2-D29B-ECDB-438D893E42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25" y="1954714"/>
            <a:ext cx="6170886" cy="3473101"/>
          </a:xfrm>
          <a:prstGeom prst="rect">
            <a:avLst/>
          </a:prstGeom>
        </p:spPr>
      </p:pic>
      <p:sp>
        <p:nvSpPr>
          <p:cNvPr id="11" name="TextBox 10">
            <a:extLst>
              <a:ext uri="{FF2B5EF4-FFF2-40B4-BE49-F238E27FC236}">
                <a16:creationId xmlns:a16="http://schemas.microsoft.com/office/drawing/2014/main" id="{0442D339-F89F-EAB6-C70D-85111F054AB1}"/>
              </a:ext>
            </a:extLst>
          </p:cNvPr>
          <p:cNvSpPr txBox="1"/>
          <p:nvPr/>
        </p:nvSpPr>
        <p:spPr>
          <a:xfrm>
            <a:off x="7305753" y="1126127"/>
            <a:ext cx="4236334" cy="369332"/>
          </a:xfrm>
          <a:prstGeom prst="rect">
            <a:avLst/>
          </a:prstGeom>
          <a:noFill/>
        </p:spPr>
        <p:txBody>
          <a:bodyPr wrap="square" rtlCol="0">
            <a:spAutoFit/>
          </a:bodyPr>
          <a:lstStyle/>
          <a:p>
            <a:pPr algn="ctr"/>
            <a:r>
              <a:rPr lang="en-US" b="1">
                <a:solidFill>
                  <a:schemeClr val="accent1"/>
                </a:solidFill>
              </a:rPr>
              <a:t>Common focus categories for SPP</a:t>
            </a:r>
          </a:p>
        </p:txBody>
      </p:sp>
      <p:sp>
        <p:nvSpPr>
          <p:cNvPr id="12" name="TextBox 11">
            <a:extLst>
              <a:ext uri="{FF2B5EF4-FFF2-40B4-BE49-F238E27FC236}">
                <a16:creationId xmlns:a16="http://schemas.microsoft.com/office/drawing/2014/main" id="{2BA8E212-9B85-3525-3BA0-B22663056772}"/>
              </a:ext>
            </a:extLst>
          </p:cNvPr>
          <p:cNvSpPr txBox="1"/>
          <p:nvPr/>
        </p:nvSpPr>
        <p:spPr>
          <a:xfrm>
            <a:off x="1076002" y="1126127"/>
            <a:ext cx="4236334" cy="369332"/>
          </a:xfrm>
          <a:prstGeom prst="rect">
            <a:avLst/>
          </a:prstGeom>
          <a:noFill/>
        </p:spPr>
        <p:txBody>
          <a:bodyPr wrap="square" rtlCol="0">
            <a:spAutoFit/>
          </a:bodyPr>
          <a:lstStyle/>
          <a:p>
            <a:pPr algn="ctr"/>
            <a:r>
              <a:rPr lang="en-US" b="1">
                <a:solidFill>
                  <a:schemeClr val="accent1"/>
                </a:solidFill>
              </a:rPr>
              <a:t>World Bank project sectors</a:t>
            </a:r>
          </a:p>
        </p:txBody>
      </p:sp>
      <p:sp>
        <p:nvSpPr>
          <p:cNvPr id="13" name="TextBox 12">
            <a:extLst>
              <a:ext uri="{FF2B5EF4-FFF2-40B4-BE49-F238E27FC236}">
                <a16:creationId xmlns:a16="http://schemas.microsoft.com/office/drawing/2014/main" id="{D654CB79-EBD9-5429-BB1B-CF63168B53CB}"/>
              </a:ext>
            </a:extLst>
          </p:cNvPr>
          <p:cNvSpPr txBox="1"/>
          <p:nvPr/>
        </p:nvSpPr>
        <p:spPr>
          <a:xfrm>
            <a:off x="108725" y="4832680"/>
            <a:ext cx="4416975" cy="261610"/>
          </a:xfrm>
          <a:prstGeom prst="rect">
            <a:avLst/>
          </a:prstGeom>
          <a:noFill/>
        </p:spPr>
        <p:txBody>
          <a:bodyPr wrap="square" rtlCol="0">
            <a:spAutoFit/>
          </a:bodyPr>
          <a:lstStyle/>
          <a:p>
            <a:r>
              <a:rPr lang="en-US" sz="1100">
                <a:solidFill>
                  <a:schemeClr val="accent1"/>
                </a:solidFill>
              </a:rPr>
              <a:t>Source: World Bank Annual Report 2022</a:t>
            </a:r>
          </a:p>
        </p:txBody>
      </p:sp>
      <p:sp>
        <p:nvSpPr>
          <p:cNvPr id="14" name="TextBox 13">
            <a:extLst>
              <a:ext uri="{FF2B5EF4-FFF2-40B4-BE49-F238E27FC236}">
                <a16:creationId xmlns:a16="http://schemas.microsoft.com/office/drawing/2014/main" id="{D611C49E-AFA6-22E6-BE73-797A8C9BE519}"/>
              </a:ext>
            </a:extLst>
          </p:cNvPr>
          <p:cNvSpPr txBox="1"/>
          <p:nvPr/>
        </p:nvSpPr>
        <p:spPr>
          <a:xfrm>
            <a:off x="7308865" y="6477226"/>
            <a:ext cx="4416975" cy="261610"/>
          </a:xfrm>
          <a:prstGeom prst="rect">
            <a:avLst/>
          </a:prstGeom>
          <a:noFill/>
        </p:spPr>
        <p:txBody>
          <a:bodyPr wrap="square" rtlCol="0">
            <a:spAutoFit/>
          </a:bodyPr>
          <a:lstStyle/>
          <a:p>
            <a:r>
              <a:rPr lang="en-US" sz="1100"/>
              <a:t>Source: UNEP Global Review 2022</a:t>
            </a:r>
          </a:p>
        </p:txBody>
      </p:sp>
    </p:spTree>
    <p:extLst>
      <p:ext uri="{BB962C8B-B14F-4D97-AF65-F5344CB8AC3E}">
        <p14:creationId xmlns:p14="http://schemas.microsoft.com/office/powerpoint/2010/main" val="1806651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2"/>
          </p:nvPr>
        </p:nvSpPr>
        <p:spPr/>
        <p:txBody>
          <a:bodyPr vert="horz" wrap="square" lIns="0" tIns="36000" rIns="0" bIns="0" numCol="1" anchor="ctr" anchorCtr="0" compatLnSpc="1">
            <a:prstTxWarp prst="textNoShape">
              <a:avLst/>
            </a:prstTxWarp>
            <a:normAutofit fontScale="25000" lnSpcReduction="20000"/>
          </a:bodyPr>
          <a:lstStyle/>
          <a:p>
            <a:pPr marR="0" lvl="0" indent="0" fontAlgn="auto">
              <a:spcBef>
                <a:spcPts val="0"/>
              </a:spcBef>
              <a:spcAft>
                <a:spcPts val="600"/>
              </a:spcAft>
              <a:buClrTx/>
              <a:buSzTx/>
              <a:buFontTx/>
              <a:buNone/>
              <a:tabLst/>
              <a:defRPr/>
            </a:pPr>
            <a:fld id="{A2B04E1C-E937-4DE0-BF67-FCDD8B7A7A5E}" type="slidenum">
              <a:rPr kumimoji="0" lang="en-US" altLang="en-US" i="0" u="none" strike="noStrike" cap="none" spc="0" normalizeH="0" baseline="0" noProof="0">
                <a:ln>
                  <a:noFill/>
                </a:ln>
                <a:effectLst/>
                <a:uLnTx/>
                <a:uFillTx/>
              </a:rPr>
              <a:pPr marR="0" lvl="0" indent="0" fontAlgn="auto">
                <a:spcBef>
                  <a:spcPts val="0"/>
                </a:spcBef>
                <a:spcAft>
                  <a:spcPts val="600"/>
                </a:spcAft>
                <a:buClrTx/>
                <a:buSzTx/>
                <a:buFontTx/>
                <a:buNone/>
                <a:tabLst/>
                <a:defRPr/>
              </a:pPr>
              <a:t>19</a:t>
            </a:fld>
            <a:endParaRPr kumimoji="0" lang="en-US" altLang="en-US" i="0" u="none" strike="noStrike" cap="none" spc="0" normalizeH="0" baseline="0" noProof="0">
              <a:ln>
                <a:noFill/>
              </a:ln>
              <a:effectLst/>
              <a:uLnTx/>
              <a:uFillTx/>
            </a:endParaRPr>
          </a:p>
        </p:txBody>
      </p:sp>
      <p:graphicFrame>
        <p:nvGraphicFramePr>
          <p:cNvPr id="4" name="Table 3">
            <a:extLst>
              <a:ext uri="{FF2B5EF4-FFF2-40B4-BE49-F238E27FC236}">
                <a16:creationId xmlns:a16="http://schemas.microsoft.com/office/drawing/2014/main" id="{ECBD070D-C935-1F83-D630-5C95D5C90852}"/>
              </a:ext>
            </a:extLst>
          </p:cNvPr>
          <p:cNvGraphicFramePr>
            <a:graphicFrameLocks noGrp="1"/>
          </p:cNvGraphicFramePr>
          <p:nvPr>
            <p:extLst>
              <p:ext uri="{D42A27DB-BD31-4B8C-83A1-F6EECF244321}">
                <p14:modId xmlns:p14="http://schemas.microsoft.com/office/powerpoint/2010/main" val="3315291664"/>
              </p:ext>
            </p:extLst>
          </p:nvPr>
        </p:nvGraphicFramePr>
        <p:xfrm>
          <a:off x="0" y="2044603"/>
          <a:ext cx="11996058" cy="4102000"/>
        </p:xfrm>
        <a:graphic>
          <a:graphicData uri="http://schemas.openxmlformats.org/drawingml/2006/table">
            <a:tbl>
              <a:tblPr firstRow="1" firstCol="1" bandRow="1"/>
              <a:tblGrid>
                <a:gridCol w="1127051">
                  <a:extLst>
                    <a:ext uri="{9D8B030D-6E8A-4147-A177-3AD203B41FA5}">
                      <a16:colId xmlns:a16="http://schemas.microsoft.com/office/drawing/2014/main" val="70918364"/>
                    </a:ext>
                  </a:extLst>
                </a:gridCol>
                <a:gridCol w="1962623">
                  <a:extLst>
                    <a:ext uri="{9D8B030D-6E8A-4147-A177-3AD203B41FA5}">
                      <a16:colId xmlns:a16="http://schemas.microsoft.com/office/drawing/2014/main" val="1706200080"/>
                    </a:ext>
                  </a:extLst>
                </a:gridCol>
                <a:gridCol w="3779908">
                  <a:extLst>
                    <a:ext uri="{9D8B030D-6E8A-4147-A177-3AD203B41FA5}">
                      <a16:colId xmlns:a16="http://schemas.microsoft.com/office/drawing/2014/main" val="3616789096"/>
                    </a:ext>
                  </a:extLst>
                </a:gridCol>
                <a:gridCol w="433384">
                  <a:extLst>
                    <a:ext uri="{9D8B030D-6E8A-4147-A177-3AD203B41FA5}">
                      <a16:colId xmlns:a16="http://schemas.microsoft.com/office/drawing/2014/main" val="3730035937"/>
                    </a:ext>
                  </a:extLst>
                </a:gridCol>
                <a:gridCol w="2622667">
                  <a:extLst>
                    <a:ext uri="{9D8B030D-6E8A-4147-A177-3AD203B41FA5}">
                      <a16:colId xmlns:a16="http://schemas.microsoft.com/office/drawing/2014/main" val="89917875"/>
                    </a:ext>
                  </a:extLst>
                </a:gridCol>
                <a:gridCol w="2070425">
                  <a:extLst>
                    <a:ext uri="{9D8B030D-6E8A-4147-A177-3AD203B41FA5}">
                      <a16:colId xmlns:a16="http://schemas.microsoft.com/office/drawing/2014/main" val="2488336644"/>
                    </a:ext>
                  </a:extLst>
                </a:gridCol>
              </a:tblGrid>
              <a:tr h="261638">
                <a:tc>
                  <a:txBody>
                    <a:bodyPr/>
                    <a:lstStyle/>
                    <a:p>
                      <a:pPr marL="0" marR="0" algn="r">
                        <a:lnSpc>
                          <a:spcPct val="107000"/>
                        </a:lnSpc>
                        <a:spcBef>
                          <a:spcPts val="0"/>
                        </a:spcBef>
                        <a:spcAft>
                          <a:spcPts val="0"/>
                        </a:spcAft>
                      </a:pPr>
                      <a:endParaRPr lang="en-US" sz="13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lnL>
                      <a:noFill/>
                    </a:lnL>
                    <a:lnR>
                      <a:noFill/>
                    </a:lnR>
                    <a:lnT>
                      <a:noFill/>
                    </a:lnT>
                    <a:lnB w="12700" cap="flat" cmpd="sng" algn="ctr">
                      <a:solidFill>
                        <a:srgbClr val="F4B083"/>
                      </a:solidFill>
                      <a:prstDash val="solid"/>
                      <a:round/>
                      <a:headEnd type="none" w="med" len="med"/>
                      <a:tailEnd type="none" w="med" len="med"/>
                    </a:lnB>
                    <a:solidFill>
                      <a:srgbClr val="FFFFFF"/>
                    </a:solidFill>
                  </a:tcPr>
                </a:tc>
                <a:tc gridSpan="2">
                  <a:txBody>
                    <a:bodyPr/>
                    <a:lstStyle/>
                    <a:p>
                      <a:pPr marL="0" marR="0" algn="ctr">
                        <a:lnSpc>
                          <a:spcPct val="107000"/>
                        </a:lnSpc>
                        <a:spcBef>
                          <a:spcPts val="0"/>
                        </a:spcBef>
                        <a:spcAft>
                          <a:spcPts val="0"/>
                        </a:spcAft>
                      </a:pPr>
                      <a:r>
                        <a:rPr lang="en-US" sz="1300" b="1">
                          <a:solidFill>
                            <a:schemeClr val="accent1"/>
                          </a:solidFill>
                          <a:effectLst/>
                          <a:latin typeface="Andes" panose="02000000000000000000" pitchFamily="50" charset="0"/>
                          <a:ea typeface="Calibri" panose="020F0502020204030204" pitchFamily="34" charset="0"/>
                          <a:cs typeface="Calibri" panose="020F0502020204030204" pitchFamily="34" charset="0"/>
                        </a:rPr>
                        <a:t>Environmental Risks</a:t>
                      </a:r>
                      <a:endParaRPr lang="en-US" sz="13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lnL>
                      <a:noFill/>
                    </a:lnL>
                    <a:lnR>
                      <a:noFill/>
                    </a:lnR>
                    <a:lnT>
                      <a:noFill/>
                    </a:lnT>
                    <a:lnB w="12700" cap="flat" cmpd="sng" algn="ctr">
                      <a:solidFill>
                        <a:srgbClr val="F4B083"/>
                      </a:solidFill>
                      <a:prstDash val="solid"/>
                      <a:round/>
                      <a:headEnd type="none" w="med" len="med"/>
                      <a:tailEnd type="none" w="med" len="med"/>
                    </a:lnB>
                    <a:solidFill>
                      <a:srgbClr val="FFFFFF"/>
                    </a:solidFill>
                  </a:tcPr>
                </a:tc>
                <a:tc hMerge="1">
                  <a:txBody>
                    <a:bodyPr/>
                    <a:lstStyle/>
                    <a:p>
                      <a:endParaRPr lang="en-US"/>
                    </a:p>
                  </a:txBody>
                  <a:tcPr/>
                </a:tc>
                <a:tc gridSpan="3">
                  <a:txBody>
                    <a:bodyPr/>
                    <a:lstStyle/>
                    <a:p>
                      <a:pPr marL="0" marR="0" algn="ctr">
                        <a:lnSpc>
                          <a:spcPct val="107000"/>
                        </a:lnSpc>
                        <a:spcBef>
                          <a:spcPts val="0"/>
                        </a:spcBef>
                        <a:spcAft>
                          <a:spcPts val="0"/>
                        </a:spcAft>
                      </a:pPr>
                      <a:r>
                        <a:rPr lang="en-US" sz="1300" b="1">
                          <a:solidFill>
                            <a:schemeClr val="accent1"/>
                          </a:solidFill>
                          <a:effectLst/>
                          <a:latin typeface="Andes" panose="02000000000000000000" pitchFamily="50" charset="0"/>
                          <a:ea typeface="Calibri" panose="020F0502020204030204" pitchFamily="34" charset="0"/>
                          <a:cs typeface="Calibri" panose="020F0502020204030204" pitchFamily="34" charset="0"/>
                        </a:rPr>
                        <a:t>Social risks</a:t>
                      </a:r>
                      <a:endParaRPr lang="en-US" sz="13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lnL>
                      <a:noFill/>
                    </a:lnL>
                    <a:lnR>
                      <a:noFill/>
                    </a:lnR>
                    <a:lnT>
                      <a:noFill/>
                    </a:lnT>
                    <a:lnB w="12700" cap="flat" cmpd="sng" algn="ctr">
                      <a:solidFill>
                        <a:srgbClr val="F4B083"/>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25683220"/>
                  </a:ext>
                </a:extLst>
              </a:tr>
              <a:tr h="483381">
                <a:tc>
                  <a:txBody>
                    <a:bodyPr/>
                    <a:lstStyle/>
                    <a:p>
                      <a:pPr marL="182880" marR="0" algn="l">
                        <a:lnSpc>
                          <a:spcPct val="107000"/>
                        </a:lnSpc>
                        <a:spcBef>
                          <a:spcPts val="0"/>
                        </a:spcBef>
                        <a:spcAft>
                          <a:spcPts val="0"/>
                        </a:spcAft>
                      </a:pPr>
                      <a:r>
                        <a:rPr lang="en-US" sz="1300" b="1" i="1">
                          <a:solidFill>
                            <a:schemeClr val="accent1"/>
                          </a:solidFill>
                          <a:effectLst/>
                          <a:latin typeface="Andes" panose="02000000000000000000" pitchFamily="50" charset="0"/>
                          <a:ea typeface="Calibri" panose="020F0502020204030204" pitchFamily="34" charset="0"/>
                          <a:cs typeface="Calibri" panose="020F0502020204030204" pitchFamily="34" charset="0"/>
                        </a:rPr>
                        <a:t>Risk type</a:t>
                      </a:r>
                      <a:endParaRPr lang="en-US" sz="1300" b="1">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nchor="ctr">
                    <a:lnL>
                      <a:noFill/>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a:noFill/>
                    </a:lnB>
                    <a:solidFill>
                      <a:srgbClr val="FFFFFF"/>
                    </a:solidFill>
                  </a:tcPr>
                </a:tc>
                <a:tc>
                  <a:txBody>
                    <a:bodyPr/>
                    <a:lstStyle/>
                    <a:p>
                      <a:pPr marL="182880" marR="0" algn="l">
                        <a:lnSpc>
                          <a:spcPct val="107000"/>
                        </a:lnSpc>
                        <a:spcBef>
                          <a:spcPts val="0"/>
                        </a:spcBef>
                        <a:spcAft>
                          <a:spcPts val="0"/>
                        </a:spcAft>
                      </a:pPr>
                      <a:r>
                        <a:rPr lang="en-US" sz="1600" b="1">
                          <a:solidFill>
                            <a:schemeClr val="accent1"/>
                          </a:solidFill>
                          <a:effectLst/>
                          <a:latin typeface="Andes" panose="02000000000000000000" pitchFamily="50" charset="0"/>
                          <a:ea typeface="Calibri" panose="020F0502020204030204" pitchFamily="34" charset="0"/>
                          <a:cs typeface="Calibri" panose="020F0502020204030204" pitchFamily="34" charset="0"/>
                        </a:rPr>
                        <a:t>Net zero carbon</a:t>
                      </a:r>
                      <a:endParaRPr lang="en-US" sz="1600" b="1">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gridSpan="2">
                  <a:txBody>
                    <a:bodyPr/>
                    <a:lstStyle/>
                    <a:p>
                      <a:pPr marL="182880" marR="0" algn="l">
                        <a:lnSpc>
                          <a:spcPct val="107000"/>
                        </a:lnSpc>
                        <a:spcBef>
                          <a:spcPts val="0"/>
                        </a:spcBef>
                        <a:spcAft>
                          <a:spcPts val="0"/>
                        </a:spcAft>
                      </a:pPr>
                      <a:r>
                        <a:rPr lang="en-US" sz="1600" b="1">
                          <a:solidFill>
                            <a:schemeClr val="accent1"/>
                          </a:solidFill>
                          <a:effectLst/>
                          <a:latin typeface="Andes" panose="02000000000000000000" pitchFamily="50" charset="0"/>
                          <a:ea typeface="Calibri" panose="020F0502020204030204" pitchFamily="34" charset="0"/>
                          <a:cs typeface="Calibri" panose="020F0502020204030204" pitchFamily="34" charset="0"/>
                        </a:rPr>
                        <a:t>Pollution (air, water, soil, light and noise)</a:t>
                      </a:r>
                      <a:endParaRPr lang="en-US" sz="1600" b="1">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hMerge="1">
                  <a:txBody>
                    <a:bodyPr/>
                    <a:lstStyle/>
                    <a:p>
                      <a:endParaRPr lang="en-US"/>
                    </a:p>
                  </a:txBody>
                  <a:tcPr/>
                </a:tc>
                <a:tc>
                  <a:txBody>
                    <a:bodyPr/>
                    <a:lstStyle/>
                    <a:p>
                      <a:pPr marL="182880" marR="0" algn="l">
                        <a:lnSpc>
                          <a:spcPct val="107000"/>
                        </a:lnSpc>
                        <a:spcBef>
                          <a:spcPts val="0"/>
                        </a:spcBef>
                        <a:spcAft>
                          <a:spcPts val="0"/>
                        </a:spcAft>
                      </a:pPr>
                      <a:r>
                        <a:rPr lang="en-US" sz="1600" b="1">
                          <a:solidFill>
                            <a:schemeClr val="accent1"/>
                          </a:solidFill>
                          <a:effectLst/>
                          <a:latin typeface="Andes" panose="02000000000000000000" pitchFamily="50" charset="0"/>
                          <a:ea typeface="Calibri" panose="020F0502020204030204" pitchFamily="34" charset="0"/>
                          <a:cs typeface="Calibri" panose="020F0502020204030204" pitchFamily="34" charset="0"/>
                        </a:rPr>
                        <a:t>Forced Labor</a:t>
                      </a:r>
                      <a:endParaRPr lang="en-US" sz="1600" b="1">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182880" marR="0" algn="l">
                        <a:lnSpc>
                          <a:spcPct val="107000"/>
                        </a:lnSpc>
                        <a:spcBef>
                          <a:spcPts val="0"/>
                        </a:spcBef>
                        <a:spcAft>
                          <a:spcPts val="0"/>
                        </a:spcAft>
                      </a:pPr>
                      <a:r>
                        <a:rPr lang="en-US" sz="1600" b="1">
                          <a:solidFill>
                            <a:schemeClr val="accent1"/>
                          </a:solidFill>
                          <a:effectLst/>
                          <a:latin typeface="Andes" panose="02000000000000000000" pitchFamily="50" charset="0"/>
                          <a:ea typeface="Calibri" panose="020F0502020204030204" pitchFamily="34" charset="0"/>
                          <a:cs typeface="Calibri" panose="020F0502020204030204" pitchFamily="34" charset="0"/>
                        </a:rPr>
                        <a:t>Occupational Health &amp; Safety</a:t>
                      </a:r>
                      <a:endParaRPr lang="en-US" sz="1600" b="1">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813868682"/>
                  </a:ext>
                </a:extLst>
              </a:tr>
              <a:tr h="2035962">
                <a:tc>
                  <a:txBody>
                    <a:bodyPr/>
                    <a:lstStyle/>
                    <a:p>
                      <a:pPr marL="182880" marR="0" algn="l">
                        <a:lnSpc>
                          <a:spcPct val="107000"/>
                        </a:lnSpc>
                        <a:spcBef>
                          <a:spcPts val="0"/>
                        </a:spcBef>
                        <a:spcAft>
                          <a:spcPts val="0"/>
                        </a:spcAft>
                      </a:pPr>
                      <a:r>
                        <a:rPr lang="en-US" sz="1300" b="1" i="1">
                          <a:solidFill>
                            <a:schemeClr val="accent1"/>
                          </a:solidFill>
                          <a:effectLst/>
                          <a:latin typeface="Andes" panose="02000000000000000000" pitchFamily="50" charset="0"/>
                          <a:ea typeface="Calibri" panose="020F0502020204030204" pitchFamily="34" charset="0"/>
                          <a:cs typeface="Calibri" panose="020F0502020204030204" pitchFamily="34" charset="0"/>
                        </a:rPr>
                        <a:t>Description</a:t>
                      </a:r>
                      <a:endParaRPr lang="en-US" sz="1300" b="1">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nchor="ctr">
                    <a:lnL>
                      <a:noFill/>
                    </a:lnL>
                    <a:lnR w="12700" cap="flat" cmpd="sng" algn="ctr">
                      <a:solidFill>
                        <a:srgbClr val="F4B083"/>
                      </a:solidFill>
                      <a:prstDash val="solid"/>
                      <a:round/>
                      <a:headEnd type="none" w="med" len="med"/>
                      <a:tailEnd type="none" w="med" len="med"/>
                    </a:lnR>
                    <a:lnT>
                      <a:noFill/>
                    </a:lnT>
                    <a:lnB>
                      <a:noFill/>
                    </a:lnB>
                    <a:solidFill>
                      <a:srgbClr val="FFFFFF"/>
                    </a:solidFill>
                  </a:tcPr>
                </a:tc>
                <a:tc>
                  <a:txBody>
                    <a:bodyPr/>
                    <a:lstStyle/>
                    <a:p>
                      <a:pPr marL="182880" marR="0" algn="l">
                        <a:lnSpc>
                          <a:spcPct val="107000"/>
                        </a:lnSpc>
                        <a:spcBef>
                          <a:spcPts val="0"/>
                        </a:spcBef>
                        <a:spcAft>
                          <a:spcPts val="0"/>
                        </a:spcAft>
                      </a:pPr>
                      <a:r>
                        <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rPr>
                        <a:t>“Harder to-abate” sectors serve as a barrier to achieving net zero carbon. Heavy industry and transport currently account for 10Gt (30%) of total global CO</a:t>
                      </a:r>
                      <a:r>
                        <a:rPr lang="en-US" sz="1300" baseline="-25000">
                          <a:solidFill>
                            <a:schemeClr val="accent1"/>
                          </a:solidFill>
                          <a:effectLst/>
                          <a:latin typeface="Andes" panose="02000000000000000000" pitchFamily="50" charset="0"/>
                          <a:ea typeface="Calibri" panose="020F0502020204030204" pitchFamily="34" charset="0"/>
                          <a:cs typeface="Times New Roman" panose="02020603050405020304" pitchFamily="18" charset="0"/>
                        </a:rPr>
                        <a:t>2</a:t>
                      </a:r>
                      <a:r>
                        <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rPr>
                        <a:t> emissions</a:t>
                      </a:r>
                      <a:endParaRPr lang="en-US" sz="13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gridSpan="2">
                  <a:txBody>
                    <a:bodyPr/>
                    <a:lstStyle/>
                    <a:p>
                      <a:pPr marL="182880" marR="0" algn="l">
                        <a:lnSpc>
                          <a:spcPct val="107000"/>
                        </a:lnSpc>
                        <a:spcBef>
                          <a:spcPts val="0"/>
                        </a:spcBef>
                        <a:spcAft>
                          <a:spcPts val="0"/>
                        </a:spcAft>
                      </a:pPr>
                      <a:r>
                        <a:rPr lang="en-US"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There are five main types of pollution troubling our planet: air, water, soil, light, and noise. Air pollution and water pollution pose the biggest threat, with air pollution contributing close to 8.7 million deaths globally and water pollution contributing to 1.5 million children’s deaths and the poisoning of our waterways and sea life</a:t>
                      </a:r>
                      <a:endParaRPr lang="en-US" sz="13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hMerge="1">
                  <a:txBody>
                    <a:bodyPr/>
                    <a:lstStyle/>
                    <a:p>
                      <a:endParaRPr lang="en-US"/>
                    </a:p>
                  </a:txBody>
                  <a:tcPr/>
                </a:tc>
                <a:tc>
                  <a:txBody>
                    <a:bodyPr/>
                    <a:lstStyle/>
                    <a:p>
                      <a:pPr marL="182880" marR="0" algn="l">
                        <a:lnSpc>
                          <a:spcPct val="107000"/>
                        </a:lnSpc>
                        <a:spcBef>
                          <a:spcPts val="0"/>
                        </a:spcBef>
                        <a:spcAft>
                          <a:spcPts val="0"/>
                        </a:spcAft>
                      </a:pPr>
                      <a:r>
                        <a:rPr lang="en-US"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Of the 24.9 million global victims of forced labor, 16 million were in the private economy, 4.8 million were in forced sexual exploitation, and 4.1 million were in forced labor imposed by state</a:t>
                      </a:r>
                      <a:endParaRPr lang="en-US" sz="13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marL="182880" marR="0" algn="l">
                        <a:lnSpc>
                          <a:spcPct val="107000"/>
                        </a:lnSpc>
                        <a:spcBef>
                          <a:spcPts val="0"/>
                        </a:spcBef>
                        <a:spcAft>
                          <a:spcPts val="0"/>
                        </a:spcAft>
                      </a:pPr>
                      <a:r>
                        <a:rPr lang="en-US"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authorities</a:t>
                      </a:r>
                      <a:endParaRPr lang="en-US" sz="13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tc>
                  <a:txBody>
                    <a:bodyPr/>
                    <a:lstStyle/>
                    <a:p>
                      <a:pPr marL="182880" marR="0" algn="l">
                        <a:lnSpc>
                          <a:spcPct val="107000"/>
                        </a:lnSpc>
                        <a:spcBef>
                          <a:spcPts val="0"/>
                        </a:spcBef>
                        <a:spcAft>
                          <a:spcPts val="0"/>
                        </a:spcAft>
                      </a:pPr>
                      <a:r>
                        <a:rPr lang="en-US"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The European Union collates data on fatal accidents at work across member countries by sector</a:t>
                      </a:r>
                      <a:endParaRPr lang="en-US" sz="130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tcPr>
                </a:tc>
                <a:extLst>
                  <a:ext uri="{0D108BD9-81ED-4DB2-BD59-A6C34878D82A}">
                    <a16:rowId xmlns:a16="http://schemas.microsoft.com/office/drawing/2014/main" val="483305721"/>
                  </a:ext>
                </a:extLst>
              </a:tr>
              <a:tr h="1293161">
                <a:tc>
                  <a:txBody>
                    <a:bodyPr/>
                    <a:lstStyle/>
                    <a:p>
                      <a:pPr marL="182880" marR="0" algn="l">
                        <a:lnSpc>
                          <a:spcPct val="107000"/>
                        </a:lnSpc>
                        <a:spcBef>
                          <a:spcPts val="0"/>
                        </a:spcBef>
                        <a:spcAft>
                          <a:spcPts val="0"/>
                        </a:spcAft>
                      </a:pPr>
                      <a:r>
                        <a:rPr lang="en-US" sz="1300" b="1" i="1">
                          <a:solidFill>
                            <a:schemeClr val="accent1"/>
                          </a:solidFill>
                          <a:effectLst/>
                          <a:latin typeface="Andes" panose="02000000000000000000" pitchFamily="50" charset="0"/>
                          <a:ea typeface="Calibri" panose="020F0502020204030204" pitchFamily="34" charset="0"/>
                          <a:cs typeface="Calibri" panose="020F0502020204030204" pitchFamily="34" charset="0"/>
                        </a:rPr>
                        <a:t>Sectors</a:t>
                      </a:r>
                      <a:endParaRPr lang="en-US" sz="1300" b="1">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txBody>
                  <a:tcPr marL="7878" marR="7878" marT="0" marB="0" anchor="ctr">
                    <a:lnL>
                      <a:noFill/>
                    </a:lnL>
                    <a:lnR w="12700" cap="flat" cmpd="sng" algn="ctr">
                      <a:solidFill>
                        <a:srgbClr val="F4B083"/>
                      </a:solidFill>
                      <a:prstDash val="solid"/>
                      <a:round/>
                      <a:headEnd type="none" w="med" len="med"/>
                      <a:tailEnd type="none" w="med" len="med"/>
                    </a:lnR>
                    <a:lnT>
                      <a:noFill/>
                    </a:lnT>
                    <a:lnB>
                      <a:noFill/>
                    </a:lnB>
                    <a:solidFill>
                      <a:srgbClr val="FFFFFF"/>
                    </a:solidFill>
                  </a:tcPr>
                </a:tc>
                <a:tc>
                  <a:txBody>
                    <a:bodyPr/>
                    <a:lstStyle/>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Cement</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Steel</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Plastics</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Heavy Road Transport</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Shipping</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Aviation</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gridSpan="2">
                  <a:txBody>
                    <a:bodyPr/>
                    <a:lstStyle/>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Fuel</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Agriculture</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Fashion</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Food retail</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Transport</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Construction Technology</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hMerge="1">
                  <a:txBody>
                    <a:bodyPr/>
                    <a:lstStyle/>
                    <a:p>
                      <a:endParaRPr lang="en-US"/>
                    </a:p>
                  </a:txBody>
                  <a:tcPr/>
                </a:tc>
                <a:tc>
                  <a:txBody>
                    <a:bodyPr/>
                    <a:lstStyle/>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Domestic work (24%)</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Construction (18%)</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Manufacturing (15%)</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Agriculture, forestry and fishing (11%)</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tc>
                  <a:txBody>
                    <a:bodyPr/>
                    <a:lstStyle/>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Construction (22%)</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Transportation and storage (15%)</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Manufacturing (15%)</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p>
                      <a:pPr marL="342900" marR="0" lvl="0" indent="-342900" algn="l">
                        <a:spcBef>
                          <a:spcPts val="0"/>
                        </a:spcBef>
                        <a:spcAft>
                          <a:spcPts val="200"/>
                        </a:spcAft>
                        <a:buFont typeface="Symbol" panose="05050102010706020507" pitchFamily="18" charset="2"/>
                        <a:buChar char=""/>
                        <a:tabLst>
                          <a:tab pos="228600" algn="l"/>
                          <a:tab pos="457200" algn="l"/>
                        </a:tabLst>
                      </a:pPr>
                      <a:r>
                        <a:rPr lang="en-NZ" sz="1300">
                          <a:solidFill>
                            <a:schemeClr val="accent1"/>
                          </a:solidFill>
                          <a:effectLst/>
                          <a:latin typeface="Andes" panose="02000000000000000000" pitchFamily="50" charset="0"/>
                          <a:ea typeface="Calibri" panose="020F0502020204030204" pitchFamily="34" charset="0"/>
                          <a:cs typeface="Calibri" panose="020F0502020204030204" pitchFamily="34" charset="0"/>
                        </a:rPr>
                        <a:t>Agriculture, forestry and fishing (12%)</a:t>
                      </a:r>
                      <a:endParaRPr lang="en-US" sz="1300">
                        <a:solidFill>
                          <a:schemeClr val="accent1"/>
                        </a:solidFill>
                        <a:effectLst/>
                        <a:latin typeface="Andes" panose="02000000000000000000" pitchFamily="50" charset="0"/>
                        <a:ea typeface="Calibri" panose="020F0502020204030204" pitchFamily="34" charset="0"/>
                        <a:cs typeface="Times New Roman" panose="02020603050405020304" pitchFamily="18" charset="0"/>
                      </a:endParaRPr>
                    </a:p>
                  </a:txBody>
                  <a:tcPr marL="7878" marR="7878" marT="0" marB="0" anchor="ctr">
                    <a:lnL w="12700" cap="flat" cmpd="sng" algn="ctr">
                      <a:solidFill>
                        <a:srgbClr val="F4B083"/>
                      </a:solidFill>
                      <a:prstDash val="solid"/>
                      <a:round/>
                      <a:headEnd type="none" w="med" len="med"/>
                      <a:tailEnd type="none" w="med" len="med"/>
                    </a:lnL>
                    <a:lnR w="12700" cap="flat" cmpd="sng" algn="ctr">
                      <a:solidFill>
                        <a:srgbClr val="F4B083"/>
                      </a:solidFill>
                      <a:prstDash val="solid"/>
                      <a:round/>
                      <a:headEnd type="none" w="med" len="med"/>
                      <a:tailEnd type="none" w="med" len="med"/>
                    </a:lnR>
                    <a:lnT w="12700" cap="flat" cmpd="sng" algn="ctr">
                      <a:solidFill>
                        <a:srgbClr val="F4B083"/>
                      </a:solidFill>
                      <a:prstDash val="solid"/>
                      <a:round/>
                      <a:headEnd type="none" w="med" len="med"/>
                      <a:tailEnd type="none" w="med" len="med"/>
                    </a:lnT>
                    <a:lnB w="12700" cap="flat" cmpd="sng" algn="ctr">
                      <a:solidFill>
                        <a:srgbClr val="F4B083"/>
                      </a:solidFill>
                      <a:prstDash val="solid"/>
                      <a:round/>
                      <a:headEnd type="none" w="med" len="med"/>
                      <a:tailEnd type="none" w="med" len="med"/>
                    </a:lnB>
                    <a:solidFill>
                      <a:srgbClr val="FBE4D5"/>
                    </a:solidFill>
                  </a:tcPr>
                </a:tc>
                <a:extLst>
                  <a:ext uri="{0D108BD9-81ED-4DB2-BD59-A6C34878D82A}">
                    <a16:rowId xmlns:a16="http://schemas.microsoft.com/office/drawing/2014/main" val="1749719725"/>
                  </a:ext>
                </a:extLst>
              </a:tr>
            </a:tbl>
          </a:graphicData>
        </a:graphic>
      </p:graphicFrame>
      <p:sp>
        <p:nvSpPr>
          <p:cNvPr id="6" name="Rectangle 5">
            <a:extLst>
              <a:ext uri="{FF2B5EF4-FFF2-40B4-BE49-F238E27FC236}">
                <a16:creationId xmlns:a16="http://schemas.microsoft.com/office/drawing/2014/main" id="{858BCA7B-7EFD-AA6A-F787-F2B8694A6721}"/>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Risk prominence across sectors</a:t>
            </a:r>
          </a:p>
        </p:txBody>
      </p:sp>
      <p:sp>
        <p:nvSpPr>
          <p:cNvPr id="3" name="Text Placeholder 2">
            <a:extLst>
              <a:ext uri="{FF2B5EF4-FFF2-40B4-BE49-F238E27FC236}">
                <a16:creationId xmlns:a16="http://schemas.microsoft.com/office/drawing/2014/main" id="{A2BEEF28-B13A-0A56-4A2C-EE7C4A1C326A}"/>
              </a:ext>
            </a:extLst>
          </p:cNvPr>
          <p:cNvSpPr txBox="1">
            <a:spLocks/>
          </p:cNvSpPr>
          <p:nvPr/>
        </p:nvSpPr>
        <p:spPr>
          <a:xfrm>
            <a:off x="195941" y="1220318"/>
            <a:ext cx="11659228" cy="555319"/>
          </a:xfrm>
          <a:prstGeom prst="rect">
            <a:avLst/>
          </a:prstGeom>
        </p:spPr>
        <p:txBody>
          <a:bodyPr vert="horz" lIns="0" tIns="0" rIns="0" bIns="0" rtlCol="0" anchor="t">
            <a:noAutofit/>
          </a:bodyPr>
          <a:lstStyle>
            <a:lvl1pPr marL="342900" indent="-342900" algn="l" rtl="0" eaLnBrk="1" fontAlgn="base" hangingPunct="1">
              <a:lnSpc>
                <a:spcPct val="115000"/>
              </a:lnSpc>
              <a:spcBef>
                <a:spcPct val="20000"/>
              </a:spcBef>
              <a:spcAft>
                <a:spcPct val="0"/>
              </a:spcAft>
              <a:buClr>
                <a:srgbClr val="00783C"/>
              </a:buClr>
              <a:defRPr>
                <a:solidFill>
                  <a:schemeClr val="tx1"/>
                </a:solidFill>
                <a:latin typeface="+mn-lt"/>
                <a:ea typeface="MS PGothic" pitchFamily="34" charset="-128"/>
                <a:cs typeface="ＭＳ Ｐゴシック" charset="0"/>
              </a:defRPr>
            </a:lvl1pPr>
            <a:lvl2pPr marL="742950" indent="-285750" algn="l" rtl="0" eaLnBrk="1" fontAlgn="base" hangingPunct="1">
              <a:spcBef>
                <a:spcPct val="20000"/>
              </a:spcBef>
              <a:spcAft>
                <a:spcPct val="0"/>
              </a:spcAft>
              <a:buClr>
                <a:srgbClr val="00783C"/>
              </a:buClr>
              <a:buFont typeface="Wingdings" panose="05000000000000000000" pitchFamily="2" charset="2"/>
              <a:defRPr>
                <a:solidFill>
                  <a:schemeClr val="tx1"/>
                </a:solidFill>
                <a:latin typeface="+mn-lt"/>
                <a:ea typeface="MS PGothic" pitchFamily="34" charset="-128"/>
              </a:defRPr>
            </a:lvl2pPr>
            <a:lvl3pPr marL="4763" indent="909638" algn="l" rtl="0" eaLnBrk="1" fontAlgn="base" hangingPunct="1">
              <a:spcBef>
                <a:spcPct val="20000"/>
              </a:spcBef>
              <a:spcAft>
                <a:spcPct val="0"/>
              </a:spcAft>
              <a:buClr>
                <a:srgbClr val="00783C"/>
              </a:buClr>
              <a:defRPr>
                <a:solidFill>
                  <a:schemeClr val="tx1"/>
                </a:solidFill>
                <a:latin typeface="+mn-lt"/>
                <a:ea typeface="MS PGothic" pitchFamily="34" charset="-128"/>
              </a:defRPr>
            </a:lvl3pPr>
            <a:lvl4pPr marL="1600200" indent="-228600" algn="l" rtl="0" eaLnBrk="1" fontAlgn="base" hangingPunct="1">
              <a:spcBef>
                <a:spcPct val="20000"/>
              </a:spcBef>
              <a:spcAft>
                <a:spcPct val="0"/>
              </a:spcAft>
              <a:buClr>
                <a:srgbClr val="00783C"/>
              </a:buClr>
              <a:defRPr>
                <a:solidFill>
                  <a:schemeClr val="tx1"/>
                </a:solidFill>
                <a:latin typeface="+mn-lt"/>
                <a:ea typeface="MS PGothic" pitchFamily="34" charset="-128"/>
              </a:defRPr>
            </a:lvl4pPr>
            <a:lvl5pPr marL="2057400" indent="-228600" algn="l" rtl="0" eaLnBrk="1" fontAlgn="base" hangingPunct="1">
              <a:spcBef>
                <a:spcPct val="20000"/>
              </a:spcBef>
              <a:spcAft>
                <a:spcPct val="0"/>
              </a:spcAft>
              <a:buClr>
                <a:srgbClr val="00783C"/>
              </a:buClr>
              <a:defRPr>
                <a:solidFill>
                  <a:schemeClr val="tx1"/>
                </a:solidFill>
                <a:latin typeface="+mn-lt"/>
                <a:ea typeface="MS PGothic" pitchFamily="34" charset="-128"/>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a:lstStyle>
          <a:p>
            <a:pPr>
              <a:spcBef>
                <a:spcPts val="800"/>
              </a:spcBef>
              <a:buClr>
                <a:srgbClr val="F78D28"/>
              </a:buClr>
            </a:pPr>
            <a:r>
              <a:rPr lang="en-US" sz="2400" kern="0">
                <a:solidFill>
                  <a:srgbClr val="003D7A"/>
                </a:solidFill>
              </a:rPr>
              <a:t>Illustrative example of 4 key risks and the industry sectors they are most prevalent in</a:t>
            </a:r>
          </a:p>
        </p:txBody>
      </p:sp>
    </p:spTree>
    <p:extLst>
      <p:ext uri="{BB962C8B-B14F-4D97-AF65-F5344CB8AC3E}">
        <p14:creationId xmlns:p14="http://schemas.microsoft.com/office/powerpoint/2010/main" val="1003095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193466" y="1074666"/>
            <a:ext cx="11998534" cy="5304716"/>
          </a:xfrm>
        </p:spPr>
        <p:txBody>
          <a:bodyPr vert="horz" lIns="0" tIns="0" rIns="0" bIns="0" rtlCol="0" anchor="t">
            <a:noAutofit/>
          </a:bodyPr>
          <a:lstStyle/>
          <a:p>
            <a:pPr marL="342900" lvl="0" indent="-342900">
              <a:lnSpc>
                <a:spcPct val="110000"/>
              </a:lnSpc>
              <a:spcBef>
                <a:spcPct val="20000"/>
              </a:spcBef>
              <a:buClr>
                <a:srgbClr val="F78D28"/>
              </a:buClr>
              <a:buFont typeface="Wingdings" panose="05000000000000000000" pitchFamily="2" charset="2"/>
              <a:buChar char="§"/>
            </a:pPr>
            <a:r>
              <a:rPr lang="en-029" sz="2800" b="1" dirty="0">
                <a:solidFill>
                  <a:srgbClr val="F78D28"/>
                </a:solidFill>
              </a:rPr>
              <a:t>Learning Objectives:</a:t>
            </a:r>
          </a:p>
          <a:p>
            <a:pPr marL="704850" lvl="2" indent="-342900">
              <a:lnSpc>
                <a:spcPct val="110000"/>
              </a:lnSpc>
              <a:buClr>
                <a:srgbClr val="F78D28"/>
              </a:buClr>
              <a:buFont typeface="Wingdings" panose="05000000000000000000" pitchFamily="2" charset="2"/>
              <a:buChar char="§"/>
            </a:pPr>
            <a:r>
              <a:rPr lang="en-029" sz="2400" dirty="0"/>
              <a:t>Attendees should leave the workshop knowing:</a:t>
            </a:r>
          </a:p>
          <a:p>
            <a:pPr marL="1162050" lvl="3" indent="-342900">
              <a:lnSpc>
                <a:spcPct val="110000"/>
              </a:lnSpc>
              <a:buClr>
                <a:srgbClr val="F78D28"/>
              </a:buClr>
              <a:buFont typeface="Wingdings" panose="05000000000000000000" pitchFamily="2" charset="2"/>
              <a:buChar char="§"/>
            </a:pPr>
            <a:r>
              <a:rPr lang="en-029" sz="2400" dirty="0"/>
              <a:t>What is Sustainable Public Procurement (SPP)?</a:t>
            </a:r>
          </a:p>
          <a:p>
            <a:pPr marL="1162050" lvl="3" indent="-342900">
              <a:lnSpc>
                <a:spcPct val="110000"/>
              </a:lnSpc>
              <a:buClr>
                <a:srgbClr val="F78D28"/>
              </a:buClr>
              <a:buFont typeface="Wingdings" panose="05000000000000000000" pitchFamily="2" charset="2"/>
              <a:buChar char="§"/>
            </a:pPr>
            <a:r>
              <a:rPr lang="en-029" sz="2400" dirty="0"/>
              <a:t>What does SPP mean for the Bank?</a:t>
            </a:r>
          </a:p>
          <a:p>
            <a:pPr marL="1162050" lvl="3" indent="-342900">
              <a:lnSpc>
                <a:spcPct val="110000"/>
              </a:lnSpc>
              <a:buClr>
                <a:srgbClr val="F78D28"/>
              </a:buClr>
              <a:buFont typeface="Wingdings" panose="05000000000000000000" pitchFamily="2" charset="2"/>
              <a:buChar char="§"/>
            </a:pPr>
            <a:r>
              <a:rPr lang="en-029" sz="2400" dirty="0"/>
              <a:t>How ESF, GRID, Climate Change Action Plan and Procurement Framework fit together to support SPP?</a:t>
            </a:r>
          </a:p>
          <a:p>
            <a:pPr marL="1162050" lvl="3" indent="-342900">
              <a:lnSpc>
                <a:spcPct val="110000"/>
              </a:lnSpc>
              <a:buClr>
                <a:srgbClr val="F78D28"/>
              </a:buClr>
              <a:buFont typeface="Wingdings" panose="05000000000000000000" pitchFamily="2" charset="2"/>
              <a:buChar char="§"/>
            </a:pPr>
            <a:r>
              <a:rPr lang="en-029" sz="2400" dirty="0"/>
              <a:t>How best to engage with E&amp;S colleagues and the TTL on SPP?</a:t>
            </a:r>
          </a:p>
          <a:p>
            <a:pPr marL="1162050" lvl="3" indent="-342900">
              <a:lnSpc>
                <a:spcPct val="110000"/>
              </a:lnSpc>
              <a:buClr>
                <a:srgbClr val="F78D28"/>
              </a:buClr>
              <a:buFont typeface="Wingdings" panose="05000000000000000000" pitchFamily="2" charset="2"/>
              <a:buChar char="§"/>
            </a:pPr>
            <a:r>
              <a:rPr lang="en-029" sz="2400" dirty="0"/>
              <a:t>How to implement SPP through procurement-related actions?</a:t>
            </a:r>
          </a:p>
          <a:p>
            <a:pPr marL="342900" lvl="0" indent="-342900">
              <a:lnSpc>
                <a:spcPct val="110000"/>
              </a:lnSpc>
              <a:spcBef>
                <a:spcPct val="20000"/>
              </a:spcBef>
              <a:buClr>
                <a:srgbClr val="F78D28"/>
              </a:buClr>
              <a:buFont typeface="Wingdings" panose="05000000000000000000" pitchFamily="2" charset="2"/>
              <a:buChar char="§"/>
            </a:pPr>
            <a:endParaRPr lang="en-029" sz="2000" dirty="0">
              <a:solidFill>
                <a:srgbClr val="003D7A"/>
              </a:solidFil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a:ea typeface="+mn-ea"/>
                <a:cs typeface="+mn-cs"/>
              </a:rPr>
              <a:t>Workshop Approach</a:t>
            </a:r>
          </a:p>
        </p:txBody>
      </p:sp>
    </p:spTree>
    <p:extLst>
      <p:ext uri="{BB962C8B-B14F-4D97-AF65-F5344CB8AC3E}">
        <p14:creationId xmlns:p14="http://schemas.microsoft.com/office/powerpoint/2010/main" val="2015345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2"/>
          </p:nvPr>
        </p:nvSpPr>
        <p:spPr/>
        <p:txBody>
          <a:bodyPr vert="horz" wrap="square" lIns="0" tIns="36000" rIns="0" bIns="0" numCol="1" anchor="ctr" anchorCtr="0" compatLnSpc="1">
            <a:prstTxWarp prst="textNoShape">
              <a:avLst/>
            </a:prstTxWarp>
            <a:normAutofit fontScale="25000" lnSpcReduction="20000"/>
          </a:bodyPr>
          <a:lstStyle/>
          <a:p>
            <a:pPr marR="0" lvl="0" indent="0" fontAlgn="auto">
              <a:spcBef>
                <a:spcPts val="0"/>
              </a:spcBef>
              <a:spcAft>
                <a:spcPts val="600"/>
              </a:spcAft>
              <a:buClrTx/>
              <a:buSzTx/>
              <a:buFontTx/>
              <a:buNone/>
              <a:tabLst/>
              <a:defRPr/>
            </a:pPr>
            <a:fld id="{A2B04E1C-E937-4DE0-BF67-FCDD8B7A7A5E}" type="slidenum">
              <a:rPr kumimoji="0" lang="en-US" altLang="en-US" i="0" u="none" strike="noStrike" cap="none" spc="0" normalizeH="0" baseline="0" noProof="0" dirty="0">
                <a:ln>
                  <a:noFill/>
                </a:ln>
                <a:effectLst/>
                <a:uLnTx/>
                <a:uFillTx/>
              </a:rPr>
              <a:pPr marR="0" lvl="0" indent="0" fontAlgn="auto">
                <a:spcBef>
                  <a:spcPts val="0"/>
                </a:spcBef>
                <a:spcAft>
                  <a:spcPts val="600"/>
                </a:spcAft>
                <a:buClrTx/>
                <a:buSzTx/>
                <a:buFontTx/>
                <a:buNone/>
                <a:tabLst/>
                <a:defRPr/>
              </a:pPr>
              <a:t>20</a:t>
            </a:fld>
            <a:endParaRPr kumimoji="0" lang="en-US" altLang="en-US" i="0" u="none" strike="noStrike" cap="none" spc="0" normalizeH="0" baseline="0" noProof="0">
              <a:ln>
                <a:noFill/>
              </a:ln>
              <a:effectLst/>
              <a:uLnTx/>
              <a:uFillTx/>
            </a:endParaRPr>
          </a:p>
        </p:txBody>
      </p:sp>
      <p:sp>
        <p:nvSpPr>
          <p:cNvPr id="6" name="Rectangle 5">
            <a:extLst>
              <a:ext uri="{FF2B5EF4-FFF2-40B4-BE49-F238E27FC236}">
                <a16:creationId xmlns:a16="http://schemas.microsoft.com/office/drawing/2014/main" id="{858BCA7B-7EFD-AA6A-F787-F2B8694A6721}"/>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Achieving SPP in FCV</a:t>
            </a:r>
          </a:p>
        </p:txBody>
      </p:sp>
      <p:pic>
        <p:nvPicPr>
          <p:cNvPr id="4" name="Picture 6">
            <a:extLst>
              <a:ext uri="{FF2B5EF4-FFF2-40B4-BE49-F238E27FC236}">
                <a16:creationId xmlns:a16="http://schemas.microsoft.com/office/drawing/2014/main" id="{4DD59518-A34F-4AD5-3543-60A07E2279FA}"/>
              </a:ext>
            </a:extLst>
          </p:cNvPr>
          <p:cNvPicPr>
            <a:picLocks noChangeAspect="1"/>
          </p:cNvPicPr>
          <p:nvPr/>
        </p:nvPicPr>
        <p:blipFill>
          <a:blip r:embed="rId3"/>
          <a:stretch>
            <a:fillRect/>
          </a:stretch>
        </p:blipFill>
        <p:spPr>
          <a:xfrm>
            <a:off x="75096" y="907054"/>
            <a:ext cx="11876155" cy="5960500"/>
          </a:xfrm>
          <a:prstGeom prst="rect">
            <a:avLst/>
          </a:prstGeom>
        </p:spPr>
      </p:pic>
    </p:spTree>
    <p:extLst>
      <p:ext uri="{BB962C8B-B14F-4D97-AF65-F5344CB8AC3E}">
        <p14:creationId xmlns:p14="http://schemas.microsoft.com/office/powerpoint/2010/main" val="1069540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685D9E-3336-29A5-73FC-F88777209CFD}"/>
              </a:ext>
            </a:extLst>
          </p:cNvPr>
          <p:cNvSpPr>
            <a:spLocks noGrp="1"/>
          </p:cNvSpPr>
          <p:nvPr>
            <p:ph type="sldNum" sz="quarter" idx="12"/>
          </p:nvPr>
        </p:nvSpPr>
        <p:spPr/>
        <p:txBody>
          <a:bodyPr/>
          <a:lstStyle/>
          <a:p>
            <a:pPr>
              <a:defRPr/>
            </a:pPr>
            <a:fld id="{EF62D93A-3BA0-8848-BFA3-D7046C1B555D}" type="slidenum">
              <a:rPr lang="en-US" smtClean="0"/>
              <a:pPr>
                <a:defRPr/>
              </a:pPr>
              <a:t>21</a:t>
            </a:fld>
            <a:endParaRPr lang="en-US"/>
          </a:p>
        </p:txBody>
      </p:sp>
      <p:sp>
        <p:nvSpPr>
          <p:cNvPr id="5" name="Rectangle 4">
            <a:extLst>
              <a:ext uri="{FF2B5EF4-FFF2-40B4-BE49-F238E27FC236}">
                <a16:creationId xmlns:a16="http://schemas.microsoft.com/office/drawing/2014/main" id="{DB996E5B-5D40-17A4-CD9F-20E8AD8E0799}"/>
              </a:ext>
            </a:extLst>
          </p:cNvPr>
          <p:cNvSpPr/>
          <p:nvPr/>
        </p:nvSpPr>
        <p:spPr>
          <a:xfrm>
            <a:off x="0" y="0"/>
            <a:ext cx="12192000" cy="1195680"/>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Example - Achieving SPP in Yemen (FCV)</a:t>
            </a:r>
          </a:p>
        </p:txBody>
      </p:sp>
      <p:sp>
        <p:nvSpPr>
          <p:cNvPr id="20" name="TextBox 19">
            <a:extLst>
              <a:ext uri="{FF2B5EF4-FFF2-40B4-BE49-F238E27FC236}">
                <a16:creationId xmlns:a16="http://schemas.microsoft.com/office/drawing/2014/main" id="{CA60E8AE-9F55-A2F8-F260-A460AF3C2692}"/>
              </a:ext>
            </a:extLst>
          </p:cNvPr>
          <p:cNvSpPr txBox="1"/>
          <p:nvPr/>
        </p:nvSpPr>
        <p:spPr>
          <a:xfrm>
            <a:off x="191785" y="1226113"/>
            <a:ext cx="12000215" cy="5632311"/>
          </a:xfrm>
          <a:prstGeom prst="rect">
            <a:avLst/>
          </a:prstGeom>
          <a:solidFill>
            <a:schemeClr val="bg1">
              <a:lumMod val="95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a:solidFill>
                  <a:srgbClr val="003D7A"/>
                </a:solidFill>
              </a:rPr>
              <a:t>Background: </a:t>
            </a:r>
            <a:r>
              <a:rPr lang="en-US">
                <a:solidFill>
                  <a:srgbClr val="003D7A"/>
                </a:solidFill>
              </a:rPr>
              <a:t>After five years of escalating conflict, Yemen continues to face an unprecedented humanitarian, social, and economic crisis with about 80% of the population (24.1 million people) requiring humanitarian assistance.</a:t>
            </a:r>
          </a:p>
          <a:p>
            <a:endParaRPr lang="en-US">
              <a:solidFill>
                <a:srgbClr val="003D7A"/>
              </a:solidFill>
            </a:endParaRPr>
          </a:p>
          <a:p>
            <a:r>
              <a:rPr lang="en-US" b="1">
                <a:solidFill>
                  <a:srgbClr val="003D7A"/>
                </a:solidFill>
              </a:rPr>
              <a:t>Approach: </a:t>
            </a:r>
            <a:r>
              <a:rPr lang="en-US">
                <a:solidFill>
                  <a:srgbClr val="003D7A"/>
                </a:solidFill>
              </a:rPr>
              <a:t>The Bank and UNOPS are working together on a number of projects to repair critical infrastructure in Yemen, including rehabilitation of sewers across the capital city, Sana’a. Bidders were still asked how they would ensure environmental and social protections were in place, using an Environmental and Social Management Framework that met national laws and aligned with the ESF. Each project would then involve an ESMP, which assessed risks and impacts and necessary mitigations. Procurement supported this approach by including:</a:t>
            </a:r>
            <a:br>
              <a:rPr lang="en-US">
                <a:solidFill>
                  <a:srgbClr val="003D7A"/>
                </a:solidFill>
              </a:rPr>
            </a:br>
            <a:endParaRPr lang="en-US">
              <a:solidFill>
                <a:srgbClr val="003D7A"/>
              </a:solidFill>
            </a:endParaRPr>
          </a:p>
          <a:p>
            <a:pPr marL="171450" indent="-171450">
              <a:buFont typeface="Arial" panose="020B0604020202020204" pitchFamily="34" charset="0"/>
              <a:buChar char="•"/>
            </a:pPr>
            <a:r>
              <a:rPr lang="en-US">
                <a:solidFill>
                  <a:srgbClr val="003D7A"/>
                </a:solidFill>
              </a:rPr>
              <a:t>An SEA/SH requirement for Bidders to agree to a set of principles and a template SEA/SH Action Plan for protecting beneficiaries</a:t>
            </a:r>
          </a:p>
          <a:p>
            <a:pPr marL="171450" indent="-171450">
              <a:buFont typeface="Arial" panose="020B0604020202020204" pitchFamily="34" charset="0"/>
              <a:buChar char="•"/>
            </a:pPr>
            <a:r>
              <a:rPr lang="en-US">
                <a:solidFill>
                  <a:srgbClr val="003D7A"/>
                </a:solidFill>
              </a:rPr>
              <a:t>Market engagement exercises to build capacity of local contractors and build awareness of E&amp;S and OHS requirements</a:t>
            </a:r>
          </a:p>
          <a:p>
            <a:pPr marL="171450" indent="-171450">
              <a:buFont typeface="Arial" panose="020B0604020202020204" pitchFamily="34" charset="0"/>
              <a:buChar char="•"/>
            </a:pPr>
            <a:r>
              <a:rPr lang="en-US">
                <a:solidFill>
                  <a:srgbClr val="003D7A"/>
                </a:solidFill>
              </a:rPr>
              <a:t>Pre-biding meetings to discuss contract terms</a:t>
            </a:r>
          </a:p>
          <a:p>
            <a:pPr marL="171450" indent="-171450">
              <a:buFont typeface="Arial" panose="020B0604020202020204" pitchFamily="34" charset="0"/>
              <a:buChar char="•"/>
            </a:pPr>
            <a:endParaRPr lang="en-US">
              <a:solidFill>
                <a:srgbClr val="003D7A"/>
              </a:solidFill>
            </a:endParaRPr>
          </a:p>
          <a:p>
            <a:r>
              <a:rPr lang="en-US" b="1">
                <a:solidFill>
                  <a:srgbClr val="003D7A"/>
                </a:solidFill>
              </a:rPr>
              <a:t>Outcome: </a:t>
            </a:r>
            <a:r>
              <a:rPr lang="en-US">
                <a:solidFill>
                  <a:srgbClr val="003D7A"/>
                </a:solidFill>
              </a:rPr>
              <a:t>A number of benefits were achieved, including:</a:t>
            </a:r>
          </a:p>
          <a:p>
            <a:pPr marL="171450" indent="-171450">
              <a:buFont typeface="Arial" panose="020B0604020202020204" pitchFamily="34" charset="0"/>
              <a:buChar char="•"/>
            </a:pPr>
            <a:r>
              <a:rPr lang="en-US">
                <a:solidFill>
                  <a:srgbClr val="003D7A"/>
                </a:solidFill>
              </a:rPr>
              <a:t>Increased participation among women during ESMP consultation</a:t>
            </a:r>
          </a:p>
          <a:p>
            <a:pPr marL="171450" indent="-171450">
              <a:buFont typeface="Arial" panose="020B0604020202020204" pitchFamily="34" charset="0"/>
              <a:buChar char="•"/>
            </a:pPr>
            <a:r>
              <a:rPr lang="en-US">
                <a:solidFill>
                  <a:srgbClr val="003D7A"/>
                </a:solidFill>
              </a:rPr>
              <a:t>Increased understanding of SEA/SH requirements among Contractors</a:t>
            </a:r>
          </a:p>
          <a:p>
            <a:pPr marL="171450" indent="-171450">
              <a:buFont typeface="Arial" panose="020B0604020202020204" pitchFamily="34" charset="0"/>
              <a:buChar char="•"/>
            </a:pPr>
            <a:r>
              <a:rPr lang="en-US">
                <a:solidFill>
                  <a:srgbClr val="003D7A"/>
                </a:solidFill>
              </a:rPr>
              <a:t>Increased accountability for SEA/SH grievance mechanisms, including use of multiple channels (complaints boxes, What’s App)</a:t>
            </a:r>
          </a:p>
        </p:txBody>
      </p:sp>
    </p:spTree>
    <p:extLst>
      <p:ext uri="{BB962C8B-B14F-4D97-AF65-F5344CB8AC3E}">
        <p14:creationId xmlns:p14="http://schemas.microsoft.com/office/powerpoint/2010/main" val="2121878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Borrower roadmap towards SPP</a:t>
            </a:r>
          </a:p>
        </p:txBody>
      </p:sp>
      <p:grpSp>
        <p:nvGrpSpPr>
          <p:cNvPr id="61" name="Group 60">
            <a:extLst>
              <a:ext uri="{FF2B5EF4-FFF2-40B4-BE49-F238E27FC236}">
                <a16:creationId xmlns:a16="http://schemas.microsoft.com/office/drawing/2014/main" id="{2249AD45-A0B3-C157-CE6F-9CC5B043F76D}"/>
              </a:ext>
            </a:extLst>
          </p:cNvPr>
          <p:cNvGrpSpPr/>
          <p:nvPr/>
        </p:nvGrpSpPr>
        <p:grpSpPr>
          <a:xfrm>
            <a:off x="1023190" y="1311673"/>
            <a:ext cx="3048646" cy="1571504"/>
            <a:chOff x="558568" y="1677623"/>
            <a:chExt cx="3048646" cy="1571504"/>
          </a:xfrm>
        </p:grpSpPr>
        <p:sp>
          <p:nvSpPr>
            <p:cNvPr id="13" name="Rectangle 12">
              <a:extLst>
                <a:ext uri="{FF2B5EF4-FFF2-40B4-BE49-F238E27FC236}">
                  <a16:creationId xmlns:a16="http://schemas.microsoft.com/office/drawing/2014/main" id="{C84E6D94-C2DB-E6AD-6319-9023991A1C49}"/>
                </a:ext>
              </a:extLst>
            </p:cNvPr>
            <p:cNvSpPr/>
            <p:nvPr/>
          </p:nvSpPr>
          <p:spPr>
            <a:xfrm>
              <a:off x="558568" y="1677623"/>
              <a:ext cx="3048646" cy="15715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accent1"/>
                </a:solidFill>
                <a:latin typeface="+mj-lt"/>
              </a:endParaRPr>
            </a:p>
          </p:txBody>
        </p:sp>
        <p:pic>
          <p:nvPicPr>
            <p:cNvPr id="23" name="Graphic 22" descr="Scroll outline">
              <a:extLst>
                <a:ext uri="{FF2B5EF4-FFF2-40B4-BE49-F238E27FC236}">
                  <a16:creationId xmlns:a16="http://schemas.microsoft.com/office/drawing/2014/main" id="{A2068E49-A8AC-AFB8-4984-C04A01D792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8510" y="1943616"/>
              <a:ext cx="914400" cy="914400"/>
            </a:xfrm>
            <a:prstGeom prst="rect">
              <a:avLst/>
            </a:prstGeom>
          </p:spPr>
        </p:pic>
        <p:sp>
          <p:nvSpPr>
            <p:cNvPr id="24" name="TextBox 23">
              <a:extLst>
                <a:ext uri="{FF2B5EF4-FFF2-40B4-BE49-F238E27FC236}">
                  <a16:creationId xmlns:a16="http://schemas.microsoft.com/office/drawing/2014/main" id="{031A95B4-FE73-258E-A8EA-ACE2F613CE6D}"/>
                </a:ext>
              </a:extLst>
            </p:cNvPr>
            <p:cNvSpPr txBox="1"/>
            <p:nvPr/>
          </p:nvSpPr>
          <p:spPr>
            <a:xfrm>
              <a:off x="1562910" y="2161905"/>
              <a:ext cx="2044304" cy="400110"/>
            </a:xfrm>
            <a:prstGeom prst="rect">
              <a:avLst/>
            </a:prstGeom>
            <a:noFill/>
          </p:spPr>
          <p:txBody>
            <a:bodyPr wrap="square" rtlCol="0">
              <a:spAutoFit/>
            </a:bodyPr>
            <a:lstStyle/>
            <a:p>
              <a:r>
                <a:rPr lang="en-NZ" sz="2000" b="1">
                  <a:solidFill>
                    <a:schemeClr val="accent1"/>
                  </a:solidFill>
                  <a:effectLst/>
                  <a:latin typeface="+mj-lt"/>
                  <a:ea typeface="Calibri" panose="020F0502020204030204" pitchFamily="34" charset="0"/>
                  <a:cs typeface="Arial" panose="020B0604020202020204" pitchFamily="34" charset="0"/>
                </a:rPr>
                <a:t>Policy settings</a:t>
              </a:r>
              <a:endParaRPr lang="en-US" sz="2000">
                <a:solidFill>
                  <a:schemeClr val="accent1"/>
                </a:solidFill>
                <a:effectLst/>
                <a:latin typeface="+mj-lt"/>
                <a:ea typeface="Calibri" panose="020F050202020403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EF90B900-E652-47A3-36BD-7CCAF565B701}"/>
              </a:ext>
            </a:extLst>
          </p:cNvPr>
          <p:cNvGrpSpPr/>
          <p:nvPr/>
        </p:nvGrpSpPr>
        <p:grpSpPr>
          <a:xfrm>
            <a:off x="4581951" y="1311673"/>
            <a:ext cx="3048646" cy="1571504"/>
            <a:chOff x="3857231" y="1705032"/>
            <a:chExt cx="3048646" cy="1571504"/>
          </a:xfrm>
        </p:grpSpPr>
        <p:sp>
          <p:nvSpPr>
            <p:cNvPr id="28" name="Rectangle 27">
              <a:extLst>
                <a:ext uri="{FF2B5EF4-FFF2-40B4-BE49-F238E27FC236}">
                  <a16:creationId xmlns:a16="http://schemas.microsoft.com/office/drawing/2014/main" id="{597E25F8-DA40-58B0-C5BA-29D76F1315D3}"/>
                </a:ext>
              </a:extLst>
            </p:cNvPr>
            <p:cNvSpPr/>
            <p:nvPr/>
          </p:nvSpPr>
          <p:spPr>
            <a:xfrm>
              <a:off x="3857231" y="1705032"/>
              <a:ext cx="3048646" cy="15715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accent1"/>
                </a:solidFill>
                <a:latin typeface="+mj-lt"/>
              </a:endParaRPr>
            </a:p>
          </p:txBody>
        </p:sp>
        <p:sp>
          <p:nvSpPr>
            <p:cNvPr id="30" name="TextBox 29">
              <a:extLst>
                <a:ext uri="{FF2B5EF4-FFF2-40B4-BE49-F238E27FC236}">
                  <a16:creationId xmlns:a16="http://schemas.microsoft.com/office/drawing/2014/main" id="{112596AC-FD24-C657-F1DC-C353F5C1FBA6}"/>
                </a:ext>
              </a:extLst>
            </p:cNvPr>
            <p:cNvSpPr txBox="1"/>
            <p:nvPr/>
          </p:nvSpPr>
          <p:spPr>
            <a:xfrm>
              <a:off x="4660360" y="2163839"/>
              <a:ext cx="2188077" cy="707886"/>
            </a:xfrm>
            <a:prstGeom prst="rect">
              <a:avLst/>
            </a:prstGeom>
            <a:noFill/>
          </p:spPr>
          <p:txBody>
            <a:bodyPr wrap="square" rtlCol="0">
              <a:spAutoFit/>
            </a:bodyPr>
            <a:lstStyle/>
            <a:p>
              <a:pPr marR="0" lvl="0" algn="just">
                <a:spcBef>
                  <a:spcPts val="0"/>
                </a:spcBef>
                <a:spcAft>
                  <a:spcPts val="0"/>
                </a:spcAft>
                <a:buSzPts val="900"/>
                <a:tabLst>
                  <a:tab pos="228600" algn="l"/>
                </a:tabLst>
              </a:pPr>
              <a:r>
                <a:rPr lang="en-NZ" sz="2000" b="1">
                  <a:solidFill>
                    <a:schemeClr val="accent1"/>
                  </a:solidFill>
                  <a:effectLst/>
                  <a:latin typeface="+mj-lt"/>
                  <a:ea typeface="Calibri" panose="020F0502020204030204" pitchFamily="34" charset="0"/>
                  <a:cs typeface="Arial" panose="020B0604020202020204" pitchFamily="34" charset="0"/>
                </a:rPr>
                <a:t>Legal framework</a:t>
              </a:r>
              <a:endParaRPr lang="en-US" sz="2000">
                <a:solidFill>
                  <a:schemeClr val="accent1"/>
                </a:solidFill>
                <a:effectLst/>
                <a:latin typeface="+mj-lt"/>
                <a:ea typeface="Calibri" panose="020F0502020204030204" pitchFamily="34" charset="0"/>
                <a:cs typeface="Arial" panose="020B0604020202020204" pitchFamily="34" charset="0"/>
              </a:endParaRPr>
            </a:p>
          </p:txBody>
        </p:sp>
        <p:pic>
          <p:nvPicPr>
            <p:cNvPr id="32" name="Graphic 31" descr="Gavel with solid fill">
              <a:extLst>
                <a:ext uri="{FF2B5EF4-FFF2-40B4-BE49-F238E27FC236}">
                  <a16:creationId xmlns:a16="http://schemas.microsoft.com/office/drawing/2014/main" id="{D1DDCF53-3FF2-7CC8-BCE4-21E9ABB5AF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75275" y="1967801"/>
              <a:ext cx="746021" cy="746021"/>
            </a:xfrm>
            <a:prstGeom prst="rect">
              <a:avLst/>
            </a:prstGeom>
          </p:spPr>
        </p:pic>
      </p:grpSp>
      <p:grpSp>
        <p:nvGrpSpPr>
          <p:cNvPr id="64" name="Group 63">
            <a:extLst>
              <a:ext uri="{FF2B5EF4-FFF2-40B4-BE49-F238E27FC236}">
                <a16:creationId xmlns:a16="http://schemas.microsoft.com/office/drawing/2014/main" id="{57823DC9-D95D-BD32-97B0-5933FE0F24CE}"/>
              </a:ext>
            </a:extLst>
          </p:cNvPr>
          <p:cNvGrpSpPr/>
          <p:nvPr/>
        </p:nvGrpSpPr>
        <p:grpSpPr>
          <a:xfrm>
            <a:off x="1085292" y="4657977"/>
            <a:ext cx="3048646" cy="1571504"/>
            <a:chOff x="148174" y="3499875"/>
            <a:chExt cx="3048646" cy="1571504"/>
          </a:xfrm>
        </p:grpSpPr>
        <p:sp>
          <p:nvSpPr>
            <p:cNvPr id="34" name="Rectangle 33">
              <a:extLst>
                <a:ext uri="{FF2B5EF4-FFF2-40B4-BE49-F238E27FC236}">
                  <a16:creationId xmlns:a16="http://schemas.microsoft.com/office/drawing/2014/main" id="{94FD45A0-5A39-859B-800E-93310A94A3E1}"/>
                </a:ext>
              </a:extLst>
            </p:cNvPr>
            <p:cNvSpPr/>
            <p:nvPr/>
          </p:nvSpPr>
          <p:spPr>
            <a:xfrm>
              <a:off x="148174" y="3499875"/>
              <a:ext cx="3048646" cy="15715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accent1"/>
                </a:solidFill>
                <a:latin typeface="+mj-lt"/>
              </a:endParaRPr>
            </a:p>
          </p:txBody>
        </p:sp>
        <p:sp>
          <p:nvSpPr>
            <p:cNvPr id="35" name="TextBox 34">
              <a:extLst>
                <a:ext uri="{FF2B5EF4-FFF2-40B4-BE49-F238E27FC236}">
                  <a16:creationId xmlns:a16="http://schemas.microsoft.com/office/drawing/2014/main" id="{F12EA313-F168-12C1-5235-79ECA23EA5D3}"/>
                </a:ext>
              </a:extLst>
            </p:cNvPr>
            <p:cNvSpPr txBox="1"/>
            <p:nvPr/>
          </p:nvSpPr>
          <p:spPr>
            <a:xfrm>
              <a:off x="1152516" y="3859532"/>
              <a:ext cx="2044304" cy="707886"/>
            </a:xfrm>
            <a:prstGeom prst="rect">
              <a:avLst/>
            </a:prstGeom>
            <a:noFill/>
          </p:spPr>
          <p:txBody>
            <a:bodyPr wrap="square" rtlCol="0">
              <a:spAutoFit/>
            </a:bodyPr>
            <a:lstStyle/>
            <a:p>
              <a:pPr marR="0" lvl="0" algn="just">
                <a:spcBef>
                  <a:spcPts val="0"/>
                </a:spcBef>
                <a:spcAft>
                  <a:spcPts val="0"/>
                </a:spcAft>
                <a:buSzPts val="900"/>
                <a:tabLst>
                  <a:tab pos="228600" algn="l"/>
                </a:tabLst>
              </a:pPr>
              <a:r>
                <a:rPr lang="en-NZ" sz="2000" b="1">
                  <a:solidFill>
                    <a:schemeClr val="accent1"/>
                  </a:solidFill>
                  <a:effectLst/>
                  <a:latin typeface="+mj-lt"/>
                  <a:ea typeface="Calibri" panose="020F0502020204030204" pitchFamily="34" charset="0"/>
                  <a:cs typeface="Arial" panose="020B0604020202020204" pitchFamily="34" charset="0"/>
                </a:rPr>
                <a:t>Procurement processes</a:t>
              </a:r>
              <a:endParaRPr lang="en-US" sz="2000">
                <a:solidFill>
                  <a:schemeClr val="accent1"/>
                </a:solidFill>
                <a:effectLst/>
                <a:latin typeface="+mj-lt"/>
                <a:ea typeface="Calibri" panose="020F0502020204030204" pitchFamily="34" charset="0"/>
                <a:cs typeface="Arial" panose="020B0604020202020204" pitchFamily="34" charset="0"/>
              </a:endParaRPr>
            </a:p>
          </p:txBody>
        </p:sp>
        <p:pic>
          <p:nvPicPr>
            <p:cNvPr id="38" name="Graphic 37" descr="Cause And Effect outline">
              <a:extLst>
                <a:ext uri="{FF2B5EF4-FFF2-40B4-BE49-F238E27FC236}">
                  <a16:creationId xmlns:a16="http://schemas.microsoft.com/office/drawing/2014/main" id="{51B3B355-3D30-F823-0A51-BFF3F3B9FF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2123" y="3770048"/>
              <a:ext cx="914400" cy="914400"/>
            </a:xfrm>
            <a:prstGeom prst="rect">
              <a:avLst/>
            </a:prstGeom>
          </p:spPr>
        </p:pic>
      </p:grpSp>
      <p:grpSp>
        <p:nvGrpSpPr>
          <p:cNvPr id="66" name="Group 65">
            <a:extLst>
              <a:ext uri="{FF2B5EF4-FFF2-40B4-BE49-F238E27FC236}">
                <a16:creationId xmlns:a16="http://schemas.microsoft.com/office/drawing/2014/main" id="{DEDE3690-80D1-4A35-BC6A-D8742EBCD61E}"/>
              </a:ext>
            </a:extLst>
          </p:cNvPr>
          <p:cNvGrpSpPr/>
          <p:nvPr/>
        </p:nvGrpSpPr>
        <p:grpSpPr>
          <a:xfrm>
            <a:off x="2722127" y="2964403"/>
            <a:ext cx="3048646" cy="1571504"/>
            <a:chOff x="5700247" y="4511619"/>
            <a:chExt cx="3048646" cy="1571504"/>
          </a:xfrm>
        </p:grpSpPr>
        <p:sp>
          <p:nvSpPr>
            <p:cNvPr id="39" name="Rectangle 38">
              <a:extLst>
                <a:ext uri="{FF2B5EF4-FFF2-40B4-BE49-F238E27FC236}">
                  <a16:creationId xmlns:a16="http://schemas.microsoft.com/office/drawing/2014/main" id="{3A0A5F99-C8F2-AA4A-2545-6EF3A373246D}"/>
                </a:ext>
              </a:extLst>
            </p:cNvPr>
            <p:cNvSpPr/>
            <p:nvPr/>
          </p:nvSpPr>
          <p:spPr>
            <a:xfrm>
              <a:off x="5700247" y="4511619"/>
              <a:ext cx="3048646" cy="15715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accent1"/>
                </a:solidFill>
                <a:latin typeface="+mj-lt"/>
              </a:endParaRPr>
            </a:p>
          </p:txBody>
        </p:sp>
        <p:sp>
          <p:nvSpPr>
            <p:cNvPr id="40" name="TextBox 39">
              <a:extLst>
                <a:ext uri="{FF2B5EF4-FFF2-40B4-BE49-F238E27FC236}">
                  <a16:creationId xmlns:a16="http://schemas.microsoft.com/office/drawing/2014/main" id="{41F53F03-E780-6B95-A6D1-DDBACED64710}"/>
                </a:ext>
              </a:extLst>
            </p:cNvPr>
            <p:cNvSpPr txBox="1"/>
            <p:nvPr/>
          </p:nvSpPr>
          <p:spPr>
            <a:xfrm>
              <a:off x="6698559" y="5034479"/>
              <a:ext cx="2044304" cy="400110"/>
            </a:xfrm>
            <a:prstGeom prst="rect">
              <a:avLst/>
            </a:prstGeom>
            <a:noFill/>
          </p:spPr>
          <p:txBody>
            <a:bodyPr wrap="square" rtlCol="0">
              <a:spAutoFit/>
            </a:bodyPr>
            <a:lstStyle/>
            <a:p>
              <a:pPr marR="0" lvl="0" algn="just">
                <a:spcBef>
                  <a:spcPts val="0"/>
                </a:spcBef>
                <a:spcAft>
                  <a:spcPts val="0"/>
                </a:spcAft>
                <a:buSzPts val="900"/>
                <a:tabLst>
                  <a:tab pos="228600" algn="l"/>
                </a:tabLst>
              </a:pPr>
              <a:r>
                <a:rPr lang="en-NZ" sz="2000" b="1">
                  <a:solidFill>
                    <a:schemeClr val="accent1"/>
                  </a:solidFill>
                  <a:effectLst/>
                  <a:latin typeface="+mj-lt"/>
                  <a:ea typeface="Calibri" panose="020F0502020204030204" pitchFamily="34" charset="0"/>
                  <a:cs typeface="Arial" panose="020B0604020202020204" pitchFamily="34" charset="0"/>
                </a:rPr>
                <a:t>eProcurement</a:t>
              </a:r>
              <a:endParaRPr lang="en-US" sz="2000">
                <a:solidFill>
                  <a:schemeClr val="accent1"/>
                </a:solidFill>
                <a:effectLst/>
                <a:latin typeface="+mj-lt"/>
                <a:ea typeface="Calibri" panose="020F0502020204030204" pitchFamily="34" charset="0"/>
                <a:cs typeface="Arial" panose="020B0604020202020204" pitchFamily="34" charset="0"/>
              </a:endParaRPr>
            </a:p>
          </p:txBody>
        </p:sp>
        <p:pic>
          <p:nvPicPr>
            <p:cNvPr id="41" name="Graphic 40" descr="Gavel with solid fill">
              <a:extLst>
                <a:ext uri="{FF2B5EF4-FFF2-40B4-BE49-F238E27FC236}">
                  <a16:creationId xmlns:a16="http://schemas.microsoft.com/office/drawing/2014/main" id="{B6EAF822-F71A-1F4F-A6E8-4C44A5974D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18291" y="4774388"/>
              <a:ext cx="746021" cy="746021"/>
            </a:xfrm>
            <a:prstGeom prst="rect">
              <a:avLst/>
            </a:prstGeom>
          </p:spPr>
        </p:pic>
      </p:grpSp>
      <p:grpSp>
        <p:nvGrpSpPr>
          <p:cNvPr id="67" name="Group 66">
            <a:extLst>
              <a:ext uri="{FF2B5EF4-FFF2-40B4-BE49-F238E27FC236}">
                <a16:creationId xmlns:a16="http://schemas.microsoft.com/office/drawing/2014/main" id="{3EB81996-E2FC-B94B-056C-4F6F900C0BA0}"/>
              </a:ext>
            </a:extLst>
          </p:cNvPr>
          <p:cNvGrpSpPr/>
          <p:nvPr/>
        </p:nvGrpSpPr>
        <p:grpSpPr>
          <a:xfrm>
            <a:off x="6129477" y="2964403"/>
            <a:ext cx="3054232" cy="1571504"/>
            <a:chOff x="8373334" y="3516101"/>
            <a:chExt cx="3054232" cy="1571504"/>
          </a:xfrm>
        </p:grpSpPr>
        <p:sp>
          <p:nvSpPr>
            <p:cNvPr id="42" name="Rectangle 41">
              <a:extLst>
                <a:ext uri="{FF2B5EF4-FFF2-40B4-BE49-F238E27FC236}">
                  <a16:creationId xmlns:a16="http://schemas.microsoft.com/office/drawing/2014/main" id="{22C6E9FD-CAD4-2E22-BCE6-8C6A3AA68319}"/>
                </a:ext>
              </a:extLst>
            </p:cNvPr>
            <p:cNvSpPr/>
            <p:nvPr/>
          </p:nvSpPr>
          <p:spPr>
            <a:xfrm>
              <a:off x="8373334" y="3516101"/>
              <a:ext cx="3048646" cy="15715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accent1"/>
                </a:solidFill>
                <a:latin typeface="+mj-lt"/>
              </a:endParaRPr>
            </a:p>
          </p:txBody>
        </p:sp>
        <p:sp>
          <p:nvSpPr>
            <p:cNvPr id="43" name="TextBox 42">
              <a:extLst>
                <a:ext uri="{FF2B5EF4-FFF2-40B4-BE49-F238E27FC236}">
                  <a16:creationId xmlns:a16="http://schemas.microsoft.com/office/drawing/2014/main" id="{EAE64754-37AA-C568-4429-289019BC5533}"/>
                </a:ext>
              </a:extLst>
            </p:cNvPr>
            <p:cNvSpPr txBox="1"/>
            <p:nvPr/>
          </p:nvSpPr>
          <p:spPr>
            <a:xfrm>
              <a:off x="9383262" y="3875413"/>
              <a:ext cx="2044304" cy="707886"/>
            </a:xfrm>
            <a:prstGeom prst="rect">
              <a:avLst/>
            </a:prstGeom>
            <a:noFill/>
          </p:spPr>
          <p:txBody>
            <a:bodyPr wrap="square" rtlCol="0">
              <a:spAutoFit/>
            </a:bodyPr>
            <a:lstStyle/>
            <a:p>
              <a:pPr marR="0" lvl="0" algn="just">
                <a:spcBef>
                  <a:spcPts val="0"/>
                </a:spcBef>
                <a:spcAft>
                  <a:spcPts val="0"/>
                </a:spcAft>
                <a:buSzPts val="900"/>
                <a:tabLst>
                  <a:tab pos="228600" algn="l"/>
                </a:tabLst>
              </a:pPr>
              <a:r>
                <a:rPr lang="en-NZ" sz="2000" b="1">
                  <a:solidFill>
                    <a:schemeClr val="accent1"/>
                  </a:solidFill>
                  <a:effectLst/>
                  <a:latin typeface="+mj-lt"/>
                  <a:ea typeface="Calibri" panose="020F0502020204030204" pitchFamily="34" charset="0"/>
                  <a:cs typeface="Arial" panose="020B0604020202020204" pitchFamily="34" charset="0"/>
                </a:rPr>
                <a:t>Budgeting processes</a:t>
              </a:r>
              <a:endParaRPr lang="en-US" sz="2000">
                <a:solidFill>
                  <a:schemeClr val="accent1"/>
                </a:solidFill>
                <a:effectLst/>
                <a:latin typeface="+mj-lt"/>
                <a:ea typeface="Calibri" panose="020F0502020204030204" pitchFamily="34" charset="0"/>
                <a:cs typeface="Arial" panose="020B0604020202020204" pitchFamily="34" charset="0"/>
              </a:endParaRPr>
            </a:p>
          </p:txBody>
        </p:sp>
        <p:pic>
          <p:nvPicPr>
            <p:cNvPr id="48" name="Graphic 47" descr="Treasure chest with solid fill">
              <a:extLst>
                <a:ext uri="{FF2B5EF4-FFF2-40B4-BE49-F238E27FC236}">
                  <a16:creationId xmlns:a16="http://schemas.microsoft.com/office/drawing/2014/main" id="{80B98DD7-E0AF-63F3-6089-2DF0ACBA06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56648" y="3813690"/>
              <a:ext cx="914400" cy="914400"/>
            </a:xfrm>
            <a:prstGeom prst="rect">
              <a:avLst/>
            </a:prstGeom>
          </p:spPr>
        </p:pic>
      </p:grpSp>
      <p:grpSp>
        <p:nvGrpSpPr>
          <p:cNvPr id="68" name="Group 67">
            <a:extLst>
              <a:ext uri="{FF2B5EF4-FFF2-40B4-BE49-F238E27FC236}">
                <a16:creationId xmlns:a16="http://schemas.microsoft.com/office/drawing/2014/main" id="{527FA65A-8D1E-9652-C1A0-2B7F79A2D2E6}"/>
              </a:ext>
            </a:extLst>
          </p:cNvPr>
          <p:cNvGrpSpPr/>
          <p:nvPr/>
        </p:nvGrpSpPr>
        <p:grpSpPr>
          <a:xfrm>
            <a:off x="8142116" y="4662931"/>
            <a:ext cx="3162623" cy="1571504"/>
            <a:chOff x="8460241" y="5040971"/>
            <a:chExt cx="3162623" cy="1571504"/>
          </a:xfrm>
        </p:grpSpPr>
        <p:sp>
          <p:nvSpPr>
            <p:cNvPr id="49" name="Rectangle 48">
              <a:extLst>
                <a:ext uri="{FF2B5EF4-FFF2-40B4-BE49-F238E27FC236}">
                  <a16:creationId xmlns:a16="http://schemas.microsoft.com/office/drawing/2014/main" id="{C2A076D3-A337-28A6-D119-79D513ECC464}"/>
                </a:ext>
              </a:extLst>
            </p:cNvPr>
            <p:cNvSpPr/>
            <p:nvPr/>
          </p:nvSpPr>
          <p:spPr>
            <a:xfrm>
              <a:off x="8460241" y="5040971"/>
              <a:ext cx="3048646" cy="15715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accent1"/>
                </a:solidFill>
                <a:latin typeface="+mj-lt"/>
              </a:endParaRPr>
            </a:p>
          </p:txBody>
        </p:sp>
        <p:sp>
          <p:nvSpPr>
            <p:cNvPr id="50" name="TextBox 49">
              <a:extLst>
                <a:ext uri="{FF2B5EF4-FFF2-40B4-BE49-F238E27FC236}">
                  <a16:creationId xmlns:a16="http://schemas.microsoft.com/office/drawing/2014/main" id="{CEA0F50A-15FD-3449-7404-6CE3B38B28EC}"/>
                </a:ext>
              </a:extLst>
            </p:cNvPr>
            <p:cNvSpPr txBox="1"/>
            <p:nvPr/>
          </p:nvSpPr>
          <p:spPr>
            <a:xfrm>
              <a:off x="9320811" y="5529211"/>
              <a:ext cx="2302053" cy="400110"/>
            </a:xfrm>
            <a:prstGeom prst="rect">
              <a:avLst/>
            </a:prstGeom>
            <a:noFill/>
          </p:spPr>
          <p:txBody>
            <a:bodyPr wrap="square" rtlCol="0">
              <a:spAutoFit/>
            </a:bodyPr>
            <a:lstStyle/>
            <a:p>
              <a:pPr marR="0" lvl="0">
                <a:spcBef>
                  <a:spcPts val="0"/>
                </a:spcBef>
                <a:spcAft>
                  <a:spcPts val="0"/>
                </a:spcAft>
                <a:buSzPts val="900"/>
                <a:tabLst>
                  <a:tab pos="228600" algn="l"/>
                </a:tabLst>
              </a:pPr>
              <a:r>
                <a:rPr lang="en-NZ" sz="2000" b="1">
                  <a:solidFill>
                    <a:schemeClr val="accent1"/>
                  </a:solidFill>
                  <a:effectLst/>
                  <a:latin typeface="+mj-lt"/>
                  <a:ea typeface="Calibri" panose="020F0502020204030204" pitchFamily="34" charset="0"/>
                  <a:cs typeface="Arial" panose="020B0604020202020204" pitchFamily="34" charset="0"/>
                </a:rPr>
                <a:t>Capacity building</a:t>
              </a:r>
              <a:endParaRPr lang="en-US" sz="2000">
                <a:solidFill>
                  <a:schemeClr val="accent1"/>
                </a:solidFill>
                <a:effectLst/>
                <a:latin typeface="+mj-lt"/>
                <a:ea typeface="Calibri" panose="020F0502020204030204" pitchFamily="34" charset="0"/>
                <a:cs typeface="Arial" panose="020B0604020202020204" pitchFamily="34" charset="0"/>
              </a:endParaRPr>
            </a:p>
          </p:txBody>
        </p:sp>
        <p:pic>
          <p:nvPicPr>
            <p:cNvPr id="55" name="Graphic 54" descr="Lecturer with solid fill">
              <a:extLst>
                <a:ext uri="{FF2B5EF4-FFF2-40B4-BE49-F238E27FC236}">
                  <a16:creationId xmlns:a16="http://schemas.microsoft.com/office/drawing/2014/main" id="{2E5003DD-0852-6912-1B06-E719815692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50183" y="5297371"/>
              <a:ext cx="914400" cy="914400"/>
            </a:xfrm>
            <a:prstGeom prst="rect">
              <a:avLst/>
            </a:prstGeom>
          </p:spPr>
        </p:pic>
      </p:grpSp>
      <p:grpSp>
        <p:nvGrpSpPr>
          <p:cNvPr id="63" name="Group 62">
            <a:extLst>
              <a:ext uri="{FF2B5EF4-FFF2-40B4-BE49-F238E27FC236}">
                <a16:creationId xmlns:a16="http://schemas.microsoft.com/office/drawing/2014/main" id="{74BD7C64-E5BE-D3AA-C350-50195102BF1F}"/>
              </a:ext>
            </a:extLst>
          </p:cNvPr>
          <p:cNvGrpSpPr/>
          <p:nvPr/>
        </p:nvGrpSpPr>
        <p:grpSpPr>
          <a:xfrm>
            <a:off x="8140711" y="1311673"/>
            <a:ext cx="3102477" cy="1571504"/>
            <a:chOff x="7224570" y="1726739"/>
            <a:chExt cx="3102477" cy="1571504"/>
          </a:xfrm>
        </p:grpSpPr>
        <p:sp>
          <p:nvSpPr>
            <p:cNvPr id="56" name="Rectangle 55">
              <a:extLst>
                <a:ext uri="{FF2B5EF4-FFF2-40B4-BE49-F238E27FC236}">
                  <a16:creationId xmlns:a16="http://schemas.microsoft.com/office/drawing/2014/main" id="{89A3E434-6968-8728-91CB-6DBCC6A3D462}"/>
                </a:ext>
              </a:extLst>
            </p:cNvPr>
            <p:cNvSpPr/>
            <p:nvPr/>
          </p:nvSpPr>
          <p:spPr>
            <a:xfrm>
              <a:off x="7224570" y="1726739"/>
              <a:ext cx="3048646" cy="15715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accent1"/>
                </a:solidFill>
                <a:latin typeface="+mj-lt"/>
              </a:endParaRPr>
            </a:p>
          </p:txBody>
        </p:sp>
        <p:sp>
          <p:nvSpPr>
            <p:cNvPr id="57" name="TextBox 56">
              <a:extLst>
                <a:ext uri="{FF2B5EF4-FFF2-40B4-BE49-F238E27FC236}">
                  <a16:creationId xmlns:a16="http://schemas.microsoft.com/office/drawing/2014/main" id="{6665750B-81B6-255B-D05B-FF3AE4CA78A7}"/>
                </a:ext>
              </a:extLst>
            </p:cNvPr>
            <p:cNvSpPr txBox="1"/>
            <p:nvPr/>
          </p:nvSpPr>
          <p:spPr>
            <a:xfrm>
              <a:off x="8282743" y="2095989"/>
              <a:ext cx="2044304" cy="1015663"/>
            </a:xfrm>
            <a:prstGeom prst="rect">
              <a:avLst/>
            </a:prstGeom>
            <a:noFill/>
          </p:spPr>
          <p:txBody>
            <a:bodyPr wrap="square" rtlCol="0">
              <a:spAutoFit/>
            </a:bodyPr>
            <a:lstStyle/>
            <a:p>
              <a:pPr marR="0" lvl="0" algn="just">
                <a:spcBef>
                  <a:spcPts val="0"/>
                </a:spcBef>
                <a:spcAft>
                  <a:spcPts val="200"/>
                </a:spcAft>
                <a:buSzPts val="900"/>
                <a:tabLst>
                  <a:tab pos="228600" algn="l"/>
                </a:tabLst>
              </a:pPr>
              <a:r>
                <a:rPr lang="en-NZ" sz="2000" b="1">
                  <a:solidFill>
                    <a:schemeClr val="accent1"/>
                  </a:solidFill>
                  <a:effectLst/>
                  <a:latin typeface="+mj-lt"/>
                  <a:ea typeface="Calibri" panose="020F0502020204030204" pitchFamily="34" charset="0"/>
                  <a:cs typeface="Arial" panose="020B0604020202020204" pitchFamily="34" charset="0"/>
                </a:rPr>
                <a:t>Performance monitoring and data</a:t>
              </a:r>
              <a:endParaRPr lang="en-US" sz="2000">
                <a:solidFill>
                  <a:schemeClr val="accent1"/>
                </a:solidFill>
                <a:effectLst/>
                <a:latin typeface="+mj-lt"/>
                <a:ea typeface="Calibri" panose="020F0502020204030204" pitchFamily="34" charset="0"/>
                <a:cs typeface="Arial" panose="020B0604020202020204" pitchFamily="34" charset="0"/>
              </a:endParaRPr>
            </a:p>
          </p:txBody>
        </p:sp>
        <p:pic>
          <p:nvPicPr>
            <p:cNvPr id="60" name="Graphic 59" descr="Statistics outline">
              <a:extLst>
                <a:ext uri="{FF2B5EF4-FFF2-40B4-BE49-F238E27FC236}">
                  <a16:creationId xmlns:a16="http://schemas.microsoft.com/office/drawing/2014/main" id="{C65D3785-5F4D-46FC-5966-820A6FA1501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68343" y="1975790"/>
              <a:ext cx="914400" cy="914400"/>
            </a:xfrm>
            <a:prstGeom prst="rect">
              <a:avLst/>
            </a:prstGeom>
          </p:spPr>
        </p:pic>
      </p:grpSp>
      <p:grpSp>
        <p:nvGrpSpPr>
          <p:cNvPr id="3" name="Group 2">
            <a:extLst>
              <a:ext uri="{FF2B5EF4-FFF2-40B4-BE49-F238E27FC236}">
                <a16:creationId xmlns:a16="http://schemas.microsoft.com/office/drawing/2014/main" id="{ABAFF559-8CEE-83F1-D15A-50E3932ABCAE}"/>
              </a:ext>
            </a:extLst>
          </p:cNvPr>
          <p:cNvGrpSpPr/>
          <p:nvPr/>
        </p:nvGrpSpPr>
        <p:grpSpPr>
          <a:xfrm>
            <a:off x="4571677" y="4687277"/>
            <a:ext cx="3048646" cy="1571504"/>
            <a:chOff x="148174" y="3499875"/>
            <a:chExt cx="3048646" cy="1571504"/>
          </a:xfrm>
        </p:grpSpPr>
        <p:sp>
          <p:nvSpPr>
            <p:cNvPr id="6" name="Rectangle 5">
              <a:extLst>
                <a:ext uri="{FF2B5EF4-FFF2-40B4-BE49-F238E27FC236}">
                  <a16:creationId xmlns:a16="http://schemas.microsoft.com/office/drawing/2014/main" id="{BFCE02BA-526A-3811-EA46-8507CB651C19}"/>
                </a:ext>
              </a:extLst>
            </p:cNvPr>
            <p:cNvSpPr/>
            <p:nvPr/>
          </p:nvSpPr>
          <p:spPr>
            <a:xfrm>
              <a:off x="148174" y="3499875"/>
              <a:ext cx="3048646" cy="157150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accent1"/>
                </a:solidFill>
                <a:latin typeface="+mj-lt"/>
              </a:endParaRPr>
            </a:p>
          </p:txBody>
        </p:sp>
        <p:sp>
          <p:nvSpPr>
            <p:cNvPr id="7" name="TextBox 6">
              <a:extLst>
                <a:ext uri="{FF2B5EF4-FFF2-40B4-BE49-F238E27FC236}">
                  <a16:creationId xmlns:a16="http://schemas.microsoft.com/office/drawing/2014/main" id="{1C5E4627-55FE-F673-86E4-935E51873AC6}"/>
                </a:ext>
              </a:extLst>
            </p:cNvPr>
            <p:cNvSpPr txBox="1"/>
            <p:nvPr/>
          </p:nvSpPr>
          <p:spPr>
            <a:xfrm>
              <a:off x="1152516" y="3859532"/>
              <a:ext cx="2044304" cy="707886"/>
            </a:xfrm>
            <a:prstGeom prst="rect">
              <a:avLst/>
            </a:prstGeom>
            <a:noFill/>
          </p:spPr>
          <p:txBody>
            <a:bodyPr wrap="square" rtlCol="0">
              <a:spAutoFit/>
            </a:bodyPr>
            <a:lstStyle/>
            <a:p>
              <a:pPr marR="0" lvl="0" algn="just">
                <a:spcBef>
                  <a:spcPts val="0"/>
                </a:spcBef>
                <a:spcAft>
                  <a:spcPts val="0"/>
                </a:spcAft>
                <a:buSzPts val="900"/>
                <a:tabLst>
                  <a:tab pos="228600" algn="l"/>
                </a:tabLst>
              </a:pPr>
              <a:r>
                <a:rPr lang="en-NZ" sz="2000" b="1">
                  <a:solidFill>
                    <a:schemeClr val="accent1"/>
                  </a:solidFill>
                  <a:latin typeface="+mj-lt"/>
                  <a:ea typeface="Calibri" panose="020F0502020204030204" pitchFamily="34" charset="0"/>
                  <a:cs typeface="Arial" panose="020B0604020202020204" pitchFamily="34" charset="0"/>
                </a:rPr>
                <a:t>Market capacity</a:t>
              </a:r>
              <a:endParaRPr lang="en-US" sz="2000">
                <a:solidFill>
                  <a:schemeClr val="accent1"/>
                </a:solidFill>
                <a:effectLst/>
                <a:latin typeface="+mj-lt"/>
                <a:ea typeface="Calibri" panose="020F0502020204030204" pitchFamily="34" charset="0"/>
                <a:cs typeface="Arial" panose="020B0604020202020204" pitchFamily="34" charset="0"/>
              </a:endParaRPr>
            </a:p>
          </p:txBody>
        </p:sp>
      </p:grpSp>
      <p:pic>
        <p:nvPicPr>
          <p:cNvPr id="9" name="Graphic 8" descr="Factory with solid fill">
            <a:extLst>
              <a:ext uri="{FF2B5EF4-FFF2-40B4-BE49-F238E27FC236}">
                <a16:creationId xmlns:a16="http://schemas.microsoft.com/office/drawing/2014/main" id="{93E0BB63-5A5E-AFD5-C096-45389E02026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91886" y="4896036"/>
            <a:ext cx="914400" cy="914400"/>
          </a:xfrm>
          <a:prstGeom prst="rect">
            <a:avLst/>
          </a:prstGeom>
        </p:spPr>
      </p:pic>
    </p:spTree>
    <p:extLst>
      <p:ext uri="{BB962C8B-B14F-4D97-AF65-F5344CB8AC3E}">
        <p14:creationId xmlns:p14="http://schemas.microsoft.com/office/powerpoint/2010/main" val="3878745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Key messages</a:t>
            </a:r>
          </a:p>
        </p:txBody>
      </p:sp>
      <p:sp>
        <p:nvSpPr>
          <p:cNvPr id="94" name="Slide Number Placeholder 4">
            <a:extLst>
              <a:ext uri="{FF2B5EF4-FFF2-40B4-BE49-F238E27FC236}">
                <a16:creationId xmlns:a16="http://schemas.microsoft.com/office/drawing/2014/main" id="{174DB891-10E0-4D73-B5BA-9BD5B1404F5E}"/>
              </a:ext>
            </a:extLst>
          </p:cNvPr>
          <p:cNvSpPr txBox="1">
            <a:spLocks/>
          </p:cNvSpPr>
          <p:nvPr/>
        </p:nvSpPr>
        <p:spPr bwMode="auto">
          <a:xfrm>
            <a:off x="11421980" y="6482323"/>
            <a:ext cx="607721" cy="27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36000" rIns="0" bIns="0" numCol="1" anchor="ctr" anchorCtr="0" compatLnSpc="1">
            <a:prstTxWarp prst="textNoShape">
              <a:avLst/>
            </a:prstTxWarp>
          </a:bodyPr>
          <a:lstStyle>
            <a:defPPr>
              <a:defRPr lang="en-US"/>
            </a:defPPr>
            <a:lvl1pPr marL="0" algn="ctr" defTabSz="914400" rtl="0" eaLnBrk="1" latinLnBrk="0" hangingPunct="1">
              <a:defRPr sz="1400" b="1" kern="1200">
                <a:solidFill>
                  <a:schemeClr val="accent1"/>
                </a:solidFill>
                <a:latin typeface="Andes" pitchFamily="50"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97" name="Rectangle: Rounded Corners 96">
            <a:extLst>
              <a:ext uri="{FF2B5EF4-FFF2-40B4-BE49-F238E27FC236}">
                <a16:creationId xmlns:a16="http://schemas.microsoft.com/office/drawing/2014/main" id="{8E321E98-032D-4271-95FF-C10673DF55C2}"/>
              </a:ext>
            </a:extLst>
          </p:cNvPr>
          <p:cNvSpPr/>
          <p:nvPr/>
        </p:nvSpPr>
        <p:spPr>
          <a:xfrm>
            <a:off x="2713125" y="3595544"/>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lIns="91440" tIns="0" rIns="91440" bIns="0" rtlCol="0" anchor="ctr"/>
          <a:lstStyle/>
          <a:p>
            <a:pPr>
              <a:spcAft>
                <a:spcPts val="600"/>
              </a:spcAft>
            </a:pPr>
            <a:r>
              <a:rPr lang="en-US">
                <a:solidFill>
                  <a:schemeClr val="bg1"/>
                </a:solidFill>
                <a:cs typeface="Arial"/>
              </a:rPr>
              <a:t>Approaches to SPP vary by sector and context, but core ESF requirements must be achieved in any setting</a:t>
            </a:r>
          </a:p>
        </p:txBody>
      </p:sp>
      <p:pic>
        <p:nvPicPr>
          <p:cNvPr id="98" name="Picture 97">
            <a:extLst>
              <a:ext uri="{FF2B5EF4-FFF2-40B4-BE49-F238E27FC236}">
                <a16:creationId xmlns:a16="http://schemas.microsoft.com/office/drawing/2014/main" id="{6AF5BA1C-A77E-4987-B3D1-7CEB112C6D40}"/>
              </a:ext>
            </a:extLst>
          </p:cNvPr>
          <p:cNvPicPr>
            <a:picLocks noChangeAspect="1"/>
          </p:cNvPicPr>
          <p:nvPr/>
        </p:nvPicPr>
        <p:blipFill>
          <a:blip r:embed="rId3"/>
          <a:stretch>
            <a:fillRect/>
          </a:stretch>
        </p:blipFill>
        <p:spPr>
          <a:xfrm>
            <a:off x="1674687" y="3595544"/>
            <a:ext cx="994047" cy="1089316"/>
          </a:xfrm>
          <a:prstGeom prst="rect">
            <a:avLst/>
          </a:prstGeom>
        </p:spPr>
      </p:pic>
      <p:sp>
        <p:nvSpPr>
          <p:cNvPr id="101" name="Rectangle: Rounded Corners 100">
            <a:extLst>
              <a:ext uri="{FF2B5EF4-FFF2-40B4-BE49-F238E27FC236}">
                <a16:creationId xmlns:a16="http://schemas.microsoft.com/office/drawing/2014/main" id="{DA148506-5BA7-45CF-B6FF-DF42135BE298}"/>
              </a:ext>
            </a:extLst>
          </p:cNvPr>
          <p:cNvSpPr/>
          <p:nvPr/>
        </p:nvSpPr>
        <p:spPr>
          <a:xfrm>
            <a:off x="2713125" y="2377949"/>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lIns="91440" tIns="0" rIns="91440" bIns="0" rtlCol="0" anchor="ctr"/>
          <a:lstStyle/>
          <a:p>
            <a:pPr>
              <a:spcAft>
                <a:spcPts val="600"/>
              </a:spcAft>
            </a:pPr>
            <a:r>
              <a:rPr lang="en-US">
                <a:solidFill>
                  <a:schemeClr val="bg1"/>
                </a:solidFill>
                <a:cs typeface="Arial"/>
              </a:rPr>
              <a:t>SPP in the Bank involves implementing the ESF, and supporting Bank priorities such as GRID and the Climate Change Action Plan</a:t>
            </a:r>
          </a:p>
        </p:txBody>
      </p:sp>
      <p:pic>
        <p:nvPicPr>
          <p:cNvPr id="102" name="Picture 101">
            <a:extLst>
              <a:ext uri="{FF2B5EF4-FFF2-40B4-BE49-F238E27FC236}">
                <a16:creationId xmlns:a16="http://schemas.microsoft.com/office/drawing/2014/main" id="{47DC3364-EB1A-402B-8864-A8E281431587}"/>
              </a:ext>
            </a:extLst>
          </p:cNvPr>
          <p:cNvPicPr>
            <a:picLocks noChangeAspect="1"/>
          </p:cNvPicPr>
          <p:nvPr/>
        </p:nvPicPr>
        <p:blipFill>
          <a:blip r:embed="rId3"/>
          <a:stretch>
            <a:fillRect/>
          </a:stretch>
        </p:blipFill>
        <p:spPr>
          <a:xfrm>
            <a:off x="1674687" y="2371867"/>
            <a:ext cx="994047" cy="1089316"/>
          </a:xfrm>
          <a:prstGeom prst="rect">
            <a:avLst/>
          </a:prstGeom>
        </p:spPr>
      </p:pic>
      <p:sp>
        <p:nvSpPr>
          <p:cNvPr id="103" name="Rectangle: Rounded Corners 102">
            <a:extLst>
              <a:ext uri="{FF2B5EF4-FFF2-40B4-BE49-F238E27FC236}">
                <a16:creationId xmlns:a16="http://schemas.microsoft.com/office/drawing/2014/main" id="{BBE9CD17-1644-4C8D-94EE-099F4B5DDA2F}"/>
              </a:ext>
            </a:extLst>
          </p:cNvPr>
          <p:cNvSpPr/>
          <p:nvPr/>
        </p:nvSpPr>
        <p:spPr>
          <a:xfrm>
            <a:off x="2713125" y="4812202"/>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lIns="91440" tIns="0" rIns="91440" bIns="0" rtlCol="0" anchor="ctr"/>
          <a:lstStyle/>
          <a:p>
            <a:pPr>
              <a:spcAft>
                <a:spcPts val="600"/>
              </a:spcAft>
            </a:pPr>
            <a:r>
              <a:rPr lang="en-US">
                <a:solidFill>
                  <a:schemeClr val="bg1"/>
                </a:solidFill>
                <a:cs typeface="Arial"/>
              </a:rPr>
              <a:t>To mainstream SPP, Borrowers need to work towards implementing appropriate legal, policy, capacity building and technology measures</a:t>
            </a:r>
          </a:p>
        </p:txBody>
      </p:sp>
      <p:pic>
        <p:nvPicPr>
          <p:cNvPr id="104" name="Picture 103">
            <a:extLst>
              <a:ext uri="{FF2B5EF4-FFF2-40B4-BE49-F238E27FC236}">
                <a16:creationId xmlns:a16="http://schemas.microsoft.com/office/drawing/2014/main" id="{5725F2DC-85E4-464A-9FDD-18E60A727F05}"/>
              </a:ext>
            </a:extLst>
          </p:cNvPr>
          <p:cNvPicPr>
            <a:picLocks noChangeAspect="1"/>
          </p:cNvPicPr>
          <p:nvPr/>
        </p:nvPicPr>
        <p:blipFill>
          <a:blip r:embed="rId3"/>
          <a:stretch>
            <a:fillRect/>
          </a:stretch>
        </p:blipFill>
        <p:spPr>
          <a:xfrm>
            <a:off x="1674687" y="4806120"/>
            <a:ext cx="994047" cy="1089316"/>
          </a:xfrm>
          <a:prstGeom prst="rect">
            <a:avLst/>
          </a:prstGeom>
        </p:spPr>
      </p:pic>
      <p:sp>
        <p:nvSpPr>
          <p:cNvPr id="10" name="Rectangle: Rounded Corners 9">
            <a:extLst>
              <a:ext uri="{FF2B5EF4-FFF2-40B4-BE49-F238E27FC236}">
                <a16:creationId xmlns:a16="http://schemas.microsoft.com/office/drawing/2014/main" id="{E4408188-B6E2-CF03-2DE0-4153E88B93B5}"/>
              </a:ext>
            </a:extLst>
          </p:cNvPr>
          <p:cNvSpPr/>
          <p:nvPr/>
        </p:nvSpPr>
        <p:spPr>
          <a:xfrm>
            <a:off x="2680593" y="1266628"/>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lIns="91440" tIns="0" rIns="91440" bIns="0" rtlCol="0" anchor="ctr"/>
          <a:lstStyle/>
          <a:p>
            <a:pPr>
              <a:spcAft>
                <a:spcPts val="600"/>
              </a:spcAft>
            </a:pPr>
            <a:r>
              <a:rPr lang="en-US">
                <a:solidFill>
                  <a:schemeClr val="bg1"/>
                </a:solidFill>
              </a:rPr>
              <a:t>SPP involves seeking economic, environmental and social benefits from public procurement</a:t>
            </a:r>
            <a:endParaRPr lang="en-US">
              <a:solidFill>
                <a:schemeClr val="bg1"/>
              </a:solidFill>
              <a:cs typeface="Arial"/>
            </a:endParaRPr>
          </a:p>
        </p:txBody>
      </p:sp>
      <p:pic>
        <p:nvPicPr>
          <p:cNvPr id="11" name="Picture 10">
            <a:extLst>
              <a:ext uri="{FF2B5EF4-FFF2-40B4-BE49-F238E27FC236}">
                <a16:creationId xmlns:a16="http://schemas.microsoft.com/office/drawing/2014/main" id="{19DC0F6F-617A-5035-255D-D421C6EEF602}"/>
              </a:ext>
            </a:extLst>
          </p:cNvPr>
          <p:cNvPicPr>
            <a:picLocks noChangeAspect="1"/>
          </p:cNvPicPr>
          <p:nvPr/>
        </p:nvPicPr>
        <p:blipFill>
          <a:blip r:embed="rId3"/>
          <a:stretch>
            <a:fillRect/>
          </a:stretch>
        </p:blipFill>
        <p:spPr>
          <a:xfrm>
            <a:off x="1642155" y="1260546"/>
            <a:ext cx="994047" cy="1089316"/>
          </a:xfrm>
          <a:prstGeom prst="rect">
            <a:avLst/>
          </a:prstGeom>
        </p:spPr>
      </p:pic>
      <p:sp>
        <p:nvSpPr>
          <p:cNvPr id="14" name="Arrow: Chevron 13">
            <a:extLst>
              <a:ext uri="{FF2B5EF4-FFF2-40B4-BE49-F238E27FC236}">
                <a16:creationId xmlns:a16="http://schemas.microsoft.com/office/drawing/2014/main" id="{B225F2EA-67A1-2E90-8850-FADB73D0C09C}"/>
              </a:ext>
            </a:extLst>
          </p:cNvPr>
          <p:cNvSpPr/>
          <p:nvPr/>
        </p:nvSpPr>
        <p:spPr>
          <a:xfrm>
            <a:off x="162299" y="6477226"/>
            <a:ext cx="1117902" cy="263050"/>
          </a:xfrm>
          <a:prstGeom prst="chevron">
            <a:avLst/>
          </a:prstGeom>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Part One</a:t>
            </a:r>
          </a:p>
        </p:txBody>
      </p:sp>
      <p:sp>
        <p:nvSpPr>
          <p:cNvPr id="16" name="Arrow: Chevron 15">
            <a:extLst>
              <a:ext uri="{FF2B5EF4-FFF2-40B4-BE49-F238E27FC236}">
                <a16:creationId xmlns:a16="http://schemas.microsoft.com/office/drawing/2014/main" id="{7D50A004-AE26-86FA-E3A9-D4A5FC0FB142}"/>
              </a:ext>
            </a:extLst>
          </p:cNvPr>
          <p:cNvSpPr/>
          <p:nvPr/>
        </p:nvSpPr>
        <p:spPr>
          <a:xfrm>
            <a:off x="1284942"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18" name="Arrow: Chevron 17">
            <a:extLst>
              <a:ext uri="{FF2B5EF4-FFF2-40B4-BE49-F238E27FC236}">
                <a16:creationId xmlns:a16="http://schemas.microsoft.com/office/drawing/2014/main" id="{D4471019-3304-CB94-8834-BDD494C8DFC7}"/>
              </a:ext>
            </a:extLst>
          </p:cNvPr>
          <p:cNvSpPr/>
          <p:nvPr/>
        </p:nvSpPr>
        <p:spPr>
          <a:xfrm>
            <a:off x="2407585"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20" name="Arrow: Chevron 19">
            <a:extLst>
              <a:ext uri="{FF2B5EF4-FFF2-40B4-BE49-F238E27FC236}">
                <a16:creationId xmlns:a16="http://schemas.microsoft.com/office/drawing/2014/main" id="{9458B9EF-4A74-368B-1456-4C9927F845BB}"/>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22" name="Arrow: Chevron 21">
            <a:extLst>
              <a:ext uri="{FF2B5EF4-FFF2-40B4-BE49-F238E27FC236}">
                <a16:creationId xmlns:a16="http://schemas.microsoft.com/office/drawing/2014/main" id="{569E0FE1-4A0A-7E88-36B5-CD09E4975FEE}"/>
              </a:ext>
            </a:extLst>
          </p:cNvPr>
          <p:cNvSpPr/>
          <p:nvPr/>
        </p:nvSpPr>
        <p:spPr>
          <a:xfrm>
            <a:off x="4652871"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24" name="Arrow: Chevron 23">
            <a:extLst>
              <a:ext uri="{FF2B5EF4-FFF2-40B4-BE49-F238E27FC236}">
                <a16:creationId xmlns:a16="http://schemas.microsoft.com/office/drawing/2014/main" id="{60D93AFB-3D9B-CF49-9988-CD43DC392E12}"/>
              </a:ext>
            </a:extLst>
          </p:cNvPr>
          <p:cNvSpPr/>
          <p:nvPr/>
        </p:nvSpPr>
        <p:spPr>
          <a:xfrm>
            <a:off x="3530228"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spTree>
    <p:extLst>
      <p:ext uri="{BB962C8B-B14F-4D97-AF65-F5344CB8AC3E}">
        <p14:creationId xmlns:p14="http://schemas.microsoft.com/office/powerpoint/2010/main" val="22334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lustrations, cliparts, dessins animés et icônes de esg, environnement, social et gouvernance d’entreprise, responsabilité de l’entreprise de prendre soin de l’environnement mondial et des personnes. - sustainable procurement">
            <a:extLst>
              <a:ext uri="{FF2B5EF4-FFF2-40B4-BE49-F238E27FC236}">
                <a16:creationId xmlns:a16="http://schemas.microsoft.com/office/drawing/2014/main" id="{42F68521-40DA-4178-B8A1-B07148B5E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086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FF154D7-195B-4BBC-8020-7FD18EB5A829}"/>
              </a:ext>
            </a:extLst>
          </p:cNvPr>
          <p:cNvSpPr>
            <a:spLocks noGrp="1"/>
          </p:cNvSpPr>
          <p:nvPr>
            <p:ph type="sldNum" sz="quarter" idx="4294967295"/>
          </p:nvPr>
        </p:nvSpPr>
        <p:spPr>
          <a:xfrm>
            <a:off x="11583988" y="6481763"/>
            <a:ext cx="608012" cy="2730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DCF66A72-D93B-4E0F-BE94-A5B8EB3B7544}"/>
              </a:ext>
            </a:extLst>
          </p:cNvPr>
          <p:cNvSpPr/>
          <p:nvPr/>
        </p:nvSpPr>
        <p:spPr>
          <a:xfrm>
            <a:off x="1" y="5156791"/>
            <a:ext cx="12192000" cy="1751892"/>
          </a:xfrm>
          <a:prstGeom prst="rect">
            <a:avLst/>
          </a:prstGeom>
          <a:solidFill>
            <a:srgbClr val="002345">
              <a:alpha val="84000"/>
            </a:srgbClr>
          </a:solidFill>
          <a:ln>
            <a:noFill/>
          </a:ln>
          <a:effectLst/>
        </p:spPr>
        <p:txBody>
          <a:bodyPr vert="horz" wrap="square" lIns="0" tIns="0" rIns="0" bIns="0" numCol="1" anchor="b" anchorCtr="0" compatLnSpc="1">
            <a:prstTxWarp prst="textNoShape">
              <a:avLst/>
            </a:prstTxWarp>
          </a:bodyPr>
          <a:lstStyle/>
          <a:p>
            <a:pPr algn="r" defTabSz="457200">
              <a:spcBef>
                <a:spcPts val="300"/>
              </a:spcBef>
              <a:spcAft>
                <a:spcPts val="300"/>
              </a:spcAft>
            </a:pPr>
            <a:endParaRPr lang="en-US" sz="4400" b="1">
              <a:solidFill>
                <a:schemeClr val="bg1"/>
              </a:solidFill>
              <a:latin typeface="+mj-lt"/>
              <a:ea typeface="+mj-ea"/>
              <a:cs typeface="Arial"/>
            </a:endParaRPr>
          </a:p>
        </p:txBody>
      </p:sp>
      <p:sp>
        <p:nvSpPr>
          <p:cNvPr id="9" name="Title 5">
            <a:extLst>
              <a:ext uri="{FF2B5EF4-FFF2-40B4-BE49-F238E27FC236}">
                <a16:creationId xmlns:a16="http://schemas.microsoft.com/office/drawing/2014/main" id="{F14A5A68-DE7D-4100-926A-7029349D9EEB}"/>
              </a:ext>
            </a:extLst>
          </p:cNvPr>
          <p:cNvSpPr>
            <a:spLocks noGrp="1"/>
          </p:cNvSpPr>
          <p:nvPr>
            <p:ph type="ctrTitle"/>
          </p:nvPr>
        </p:nvSpPr>
        <p:spPr>
          <a:xfrm>
            <a:off x="-583997" y="5251168"/>
            <a:ext cx="12471991" cy="1503645"/>
          </a:xfrm>
          <a:noFill/>
        </p:spPr>
        <p:txBody>
          <a:bodyPr/>
          <a:lstStyle/>
          <a:p>
            <a:pPr algn="r">
              <a:spcBef>
                <a:spcPts val="300"/>
              </a:spcBef>
              <a:spcAft>
                <a:spcPts val="300"/>
              </a:spcAft>
            </a:pPr>
            <a:br>
              <a:rPr lang="en-US" sz="4400" b="1" dirty="0">
                <a:solidFill>
                  <a:schemeClr val="bg1"/>
                </a:solidFill>
                <a:latin typeface="+mj-lt"/>
              </a:rPr>
            </a:br>
            <a:r>
              <a:rPr lang="en-US" sz="4400" b="1" dirty="0">
                <a:solidFill>
                  <a:schemeClr val="bg1"/>
                </a:solidFill>
                <a:latin typeface="+mj-lt"/>
              </a:rPr>
              <a:t>Part 1 - Introduction to SPP (continued)</a:t>
            </a:r>
            <a:br>
              <a:rPr lang="en-US" sz="4400" b="1" dirty="0">
                <a:solidFill>
                  <a:schemeClr val="bg1"/>
                </a:solidFill>
                <a:latin typeface="+mj-lt"/>
              </a:rPr>
            </a:br>
            <a:r>
              <a:rPr lang="en-US" sz="2000" b="1" dirty="0">
                <a:solidFill>
                  <a:schemeClr val="bg1"/>
                </a:solidFill>
                <a:latin typeface="+mj-lt"/>
              </a:rPr>
              <a:t>Julie Farmer</a:t>
            </a:r>
            <a:endParaRPr lang="en-US" sz="2000" b="1" dirty="0">
              <a:solidFill>
                <a:srgbClr val="FFFF00"/>
              </a:solidFill>
              <a:latin typeface="+mj-lt"/>
            </a:endParaRPr>
          </a:p>
        </p:txBody>
      </p:sp>
    </p:spTree>
    <p:extLst>
      <p:ext uri="{BB962C8B-B14F-4D97-AF65-F5344CB8AC3E}">
        <p14:creationId xmlns:p14="http://schemas.microsoft.com/office/powerpoint/2010/main" val="1024248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82193" y="1304775"/>
            <a:ext cx="11969394" cy="4479571"/>
          </a:xfrm>
        </p:spPr>
        <p:txBody>
          <a:bodyPr vert="horz" lIns="0" tIns="0" rIns="0" bIns="0" rtlCol="0" anchor="t">
            <a:noAutofit/>
          </a:bodyPr>
          <a:lstStyle/>
          <a:p>
            <a:pPr marL="342900" lvl="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Introduction:</a:t>
            </a:r>
          </a:p>
          <a:p>
            <a:pPr marL="819150" lvl="2" indent="-457200">
              <a:lnSpc>
                <a:spcPct val="110000"/>
              </a:lnSpc>
              <a:buClr>
                <a:srgbClr val="F78D28"/>
              </a:buClr>
              <a:buFont typeface="+mj-lt"/>
              <a:buAutoNum type="alphaLcParenR"/>
            </a:pPr>
            <a:r>
              <a:rPr lang="en-029" sz="2400" b="1" u="sng"/>
              <a:t>Implementing SPP: Challenges and Opportunities</a:t>
            </a:r>
          </a:p>
          <a:p>
            <a:pPr marL="819150" lvl="2" indent="-457200">
              <a:lnSpc>
                <a:spcPct val="110000"/>
              </a:lnSpc>
              <a:buClr>
                <a:srgbClr val="F78D28"/>
              </a:buClr>
              <a:buFont typeface="+mj-lt"/>
              <a:buAutoNum type="alphaLcParenR"/>
            </a:pPr>
            <a:r>
              <a:rPr lang="en-029" sz="2400">
                <a:solidFill>
                  <a:schemeClr val="bg1">
                    <a:lumMod val="50000"/>
                  </a:schemeClr>
                </a:solidFill>
              </a:rPr>
              <a:t>ESF cascade to Contractors</a:t>
            </a:r>
          </a:p>
          <a:p>
            <a:pPr marL="819150" lvl="2" indent="-457200">
              <a:lnSpc>
                <a:spcPct val="110000"/>
              </a:lnSpc>
              <a:buClr>
                <a:srgbClr val="F78D28"/>
              </a:buClr>
              <a:buFont typeface="+mj-lt"/>
              <a:buAutoNum type="alphaLcParenR"/>
            </a:pPr>
            <a:r>
              <a:rPr lang="en-US" sz="2400">
                <a:solidFill>
                  <a:schemeClr val="bg1">
                    <a:lumMod val="50000"/>
                  </a:schemeClr>
                </a:solidFill>
              </a:rPr>
              <a:t>Pop quiz on ESF</a:t>
            </a:r>
          </a:p>
          <a:p>
            <a:pPr marL="361950" lvl="2" indent="0">
              <a:lnSpc>
                <a:spcPct val="110000"/>
              </a:lnSpc>
              <a:buClr>
                <a:srgbClr val="F78D28"/>
              </a:buClr>
            </a:pPr>
            <a:endParaRPr lang="en-029" sz="2400">
              <a:solidFill>
                <a:schemeClr val="bg1">
                  <a:lumMod val="50000"/>
                </a:schemeClr>
              </a:solidFill>
            </a:endParaRPr>
          </a:p>
          <a:p>
            <a:pPr marL="34290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SPP Approach will be built step by step:</a:t>
            </a:r>
          </a:p>
          <a:p>
            <a:pPr marL="819150" lvl="2" indent="-457200">
              <a:lnSpc>
                <a:spcPct val="110000"/>
              </a:lnSpc>
              <a:buClr>
                <a:srgbClr val="F78D28"/>
              </a:buClr>
              <a:buFont typeface="+mj-lt"/>
              <a:buAutoNum type="arabicPeriod"/>
            </a:pPr>
            <a:r>
              <a:rPr lang="en-US" sz="2400">
                <a:solidFill>
                  <a:schemeClr val="bg1">
                    <a:lumMod val="50000"/>
                  </a:schemeClr>
                </a:solidFill>
              </a:rPr>
              <a:t>Risk identification and mitigation</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Procurement-related actions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Prepare bidding documents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Engaging the Supervising Engineer</a:t>
            </a:r>
          </a:p>
          <a:p>
            <a:pPr marL="819150" lvl="2" indent="-457200">
              <a:lnSpc>
                <a:spcPct val="110000"/>
              </a:lnSpc>
              <a:spcAft>
                <a:spcPts val="400"/>
              </a:spcAft>
              <a:buClr>
                <a:srgbClr val="F78D28"/>
              </a:buClr>
              <a:buSzPct val="100000"/>
              <a:buFont typeface="+mj-lt"/>
              <a:buAutoNum type="arabicPeriod"/>
              <a:tabLst>
                <a:tab pos="8402638" algn="r"/>
              </a:tabLst>
            </a:pPr>
            <a:endParaRPr lang="en-US" sz="2400"/>
          </a:p>
          <a:p>
            <a:pPr marL="0" lvl="3" indent="0">
              <a:lnSpc>
                <a:spcPct val="110000"/>
              </a:lnSpc>
              <a:spcAft>
                <a:spcPts val="400"/>
              </a:spcAft>
              <a:buClr>
                <a:srgbClr val="F78D28"/>
              </a:buClr>
              <a:buSzPct val="100000"/>
              <a:buNone/>
              <a:tabLst>
                <a:tab pos="8402638" algn="r"/>
              </a:tabLst>
            </a:pPr>
            <a:endParaRPr lang="en-US" sz="2400"/>
          </a:p>
          <a:p>
            <a:pPr marL="704850" lvl="2" indent="-342900">
              <a:lnSpc>
                <a:spcPct val="110000"/>
              </a:lnSpc>
              <a:buClr>
                <a:srgbClr val="F78D28"/>
              </a:buClr>
              <a:buFont typeface="Wingdings" panose="05000000000000000000" pitchFamily="2" charset="2"/>
              <a:buChar char="§"/>
            </a:pPr>
            <a:endParaRPr lang="en-US" sz="2400"/>
          </a:p>
          <a:p>
            <a:pPr marL="704850" lvl="2" indent="-342900">
              <a:lnSpc>
                <a:spcPct val="110000"/>
              </a:lnSpc>
              <a:buClr>
                <a:srgbClr val="F78D28"/>
              </a:buClr>
              <a:buFont typeface="Wingdings" panose="05000000000000000000" pitchFamily="2" charset="2"/>
              <a:buChar char="§"/>
            </a:pPr>
            <a:endParaRPr lang="en-US" sz="2400"/>
          </a:p>
          <a:p>
            <a:pPr marL="800100" lvl="1" indent="-342900">
              <a:lnSpc>
                <a:spcPct val="110000"/>
              </a:lnSpc>
              <a:spcBef>
                <a:spcPct val="20000"/>
              </a:spcBef>
              <a:buClr>
                <a:srgbClr val="F78D28"/>
              </a:buClr>
              <a:buFont typeface="Wingdings" panose="05000000000000000000" pitchFamily="2" charset="2"/>
              <a:buChar char="§"/>
            </a:pPr>
            <a:endParaRPr lang="en-029" sz="3600" b="1"/>
          </a:p>
          <a:p>
            <a:pPr marL="876300" lvl="2" indent="-514350">
              <a:lnSpc>
                <a:spcPct val="110000"/>
              </a:lnSpc>
              <a:buClr>
                <a:srgbClr val="F78D28"/>
              </a:buClr>
              <a:buFont typeface="+mj-lt"/>
              <a:buAutoNum type="arabicPeriod"/>
            </a:pPr>
            <a:endParaRPr lang="en-029" sz="3200"/>
          </a:p>
          <a:p>
            <a:pPr marL="342900" lvl="0" indent="-342900">
              <a:lnSpc>
                <a:spcPct val="110000"/>
              </a:lnSpc>
              <a:spcBef>
                <a:spcPct val="20000"/>
              </a:spcBef>
              <a:buClr>
                <a:srgbClr val="F78D28"/>
              </a:buClr>
              <a:buFont typeface="Wingdings" panose="05000000000000000000" pitchFamily="2" charset="2"/>
              <a:buChar char="§"/>
            </a:pPr>
            <a:endParaRPr lang="en-029" sz="2000"/>
          </a:p>
          <a:p>
            <a:pPr marL="342900" lvl="0" indent="-342900">
              <a:lnSpc>
                <a:spcPct val="110000"/>
              </a:lnSpc>
              <a:spcBef>
                <a:spcPct val="20000"/>
              </a:spcBef>
              <a:buClr>
                <a:srgbClr val="F78D28"/>
              </a:buClr>
              <a:buFont typeface="Wingdings" panose="05000000000000000000" pitchFamily="2" charset="2"/>
              <a:buChar char="§"/>
            </a:pPr>
            <a:endParaRPr lang="en-029" sz="2000"/>
          </a:p>
          <a:p>
            <a:pPr marL="0" lvl="0" indent="0">
              <a:lnSpc>
                <a:spcPct val="110000"/>
              </a:lnSpc>
              <a:spcBef>
                <a:spcPct val="20000"/>
              </a:spcBef>
              <a:buClr>
                <a:srgbClr val="F78D28"/>
              </a:buClr>
              <a:buNone/>
            </a:pPr>
            <a:endParaRPr lang="en-029" sz="2000">
              <a:solidFill>
                <a:srgbClr val="003D7A"/>
              </a:solidFil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4000" b="1">
                <a:solidFill>
                  <a:srgbClr val="FFFF00"/>
                </a:solidFill>
                <a:latin typeface="Arial"/>
              </a:rPr>
              <a:t>Progress</a:t>
            </a:r>
            <a:r>
              <a:rPr kumimoji="0" lang="en-US" sz="4000" b="1" i="0" u="none" strike="noStrike" kern="1200" cap="none" spc="0" normalizeH="0" baseline="0" noProof="0">
                <a:ln>
                  <a:noFill/>
                </a:ln>
                <a:solidFill>
                  <a:srgbClr val="FFFF00"/>
                </a:solidFill>
                <a:effectLst/>
                <a:uLnTx/>
                <a:uFillTx/>
                <a:latin typeface="Arial"/>
                <a:ea typeface="+mn-ea"/>
                <a:cs typeface="+mn-cs"/>
              </a:rPr>
              <a:t> Group Exercises</a:t>
            </a:r>
          </a:p>
        </p:txBody>
      </p:sp>
    </p:spTree>
    <p:extLst>
      <p:ext uri="{BB962C8B-B14F-4D97-AF65-F5344CB8AC3E}">
        <p14:creationId xmlns:p14="http://schemas.microsoft.com/office/powerpoint/2010/main" val="890215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685D9E-3336-29A5-73FC-F88777209CFD}"/>
              </a:ext>
            </a:extLst>
          </p:cNvPr>
          <p:cNvSpPr>
            <a:spLocks noGrp="1"/>
          </p:cNvSpPr>
          <p:nvPr>
            <p:ph type="sldNum" sz="quarter" idx="12"/>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1E550D4-F690-40E0-95F7-DABE347B8F1F}" type="slidenum">
              <a:rPr lang="en-US" smtClean="0"/>
              <a:pPr>
                <a:defRPr/>
              </a:pPr>
              <a:t>26</a:t>
            </a:fld>
            <a:endParaRPr lang="en-US"/>
          </a:p>
        </p:txBody>
      </p:sp>
      <p:sp>
        <p:nvSpPr>
          <p:cNvPr id="5" name="Rectangle 4">
            <a:extLst>
              <a:ext uri="{FF2B5EF4-FFF2-40B4-BE49-F238E27FC236}">
                <a16:creationId xmlns:a16="http://schemas.microsoft.com/office/drawing/2014/main" id="{DB996E5B-5D40-17A4-CD9F-20E8AD8E0799}"/>
              </a:ext>
            </a:extLst>
          </p:cNvPr>
          <p:cNvSpPr/>
          <p:nvPr/>
        </p:nvSpPr>
        <p:spPr>
          <a:xfrm>
            <a:off x="0" y="0"/>
            <a:ext cx="12192000" cy="1488558"/>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b="1">
                <a:solidFill>
                  <a:srgbClr val="FFFF00"/>
                </a:solidFill>
              </a:rPr>
              <a:t>Group Exercise: Implementing SPP – Challenges and Opportunities</a:t>
            </a:r>
          </a:p>
        </p:txBody>
      </p:sp>
      <p:sp>
        <p:nvSpPr>
          <p:cNvPr id="2" name="TextBox 1">
            <a:extLst>
              <a:ext uri="{FF2B5EF4-FFF2-40B4-BE49-F238E27FC236}">
                <a16:creationId xmlns:a16="http://schemas.microsoft.com/office/drawing/2014/main" id="{F0490EED-C8C2-B88B-1767-139B68746400}"/>
              </a:ext>
            </a:extLst>
          </p:cNvPr>
          <p:cNvSpPr txBox="1"/>
          <p:nvPr/>
        </p:nvSpPr>
        <p:spPr>
          <a:xfrm>
            <a:off x="106325" y="1702382"/>
            <a:ext cx="11979349" cy="4524315"/>
          </a:xfrm>
          <a:prstGeom prst="rect">
            <a:avLst/>
          </a:prstGeom>
          <a:noFill/>
        </p:spPr>
        <p:txBody>
          <a:bodyPr wrap="square" rtlCol="0">
            <a:spAutoFit/>
          </a:bodyPr>
          <a:lstStyle/>
          <a:p>
            <a:r>
              <a:rPr lang="en-US" sz="2400"/>
              <a:t>Half of the groups will consider challenges, and the other half will consider opportunities for SPP generally in Bank-financed projects. </a:t>
            </a:r>
            <a:r>
              <a:rPr lang="en-US" sz="2400" b="1" u="sng"/>
              <a:t>Spend 20 minutes.</a:t>
            </a:r>
          </a:p>
          <a:p>
            <a:endParaRPr lang="en-US" sz="2400"/>
          </a:p>
          <a:p>
            <a:r>
              <a:rPr lang="en-US" sz="2400" b="1"/>
              <a:t>Groups looking at Challenges: </a:t>
            </a:r>
            <a:r>
              <a:rPr lang="en-US" sz="2400"/>
              <a:t>In small groups, please outline the key challenges to implementing SPP in Bank-financed projects and rank them according to importance.</a:t>
            </a:r>
          </a:p>
          <a:p>
            <a:endParaRPr lang="en-US" sz="2400"/>
          </a:p>
          <a:p>
            <a:r>
              <a:rPr lang="en-US" sz="2400" b="1"/>
              <a:t>Groups looking at Opportunities: </a:t>
            </a:r>
            <a:r>
              <a:rPr lang="en-US" sz="2400"/>
              <a:t>In small groups, please outline the key opportunities to implement SPP in Bank-financed projects and rank them according to importance.</a:t>
            </a:r>
            <a:endParaRPr lang="en-US" sz="2400" b="1"/>
          </a:p>
          <a:p>
            <a:endParaRPr lang="en-US" sz="2400"/>
          </a:p>
          <a:p>
            <a:r>
              <a:rPr lang="en-US" sz="2400"/>
              <a:t>We will then have a facilitated discussion to consolidate challenges and opportunities, and </a:t>
            </a:r>
            <a:r>
              <a:rPr lang="en-US" sz="2400" u="sng">
                <a:solidFill>
                  <a:srgbClr val="FF0000"/>
                </a:solidFill>
              </a:rPr>
              <a:t>everyone will have the opportunity to add to each other’s lists</a:t>
            </a:r>
            <a:r>
              <a:rPr lang="en-US" sz="2400"/>
              <a:t>.</a:t>
            </a:r>
          </a:p>
        </p:txBody>
      </p:sp>
    </p:spTree>
    <p:extLst>
      <p:ext uri="{BB962C8B-B14F-4D97-AF65-F5344CB8AC3E}">
        <p14:creationId xmlns:p14="http://schemas.microsoft.com/office/powerpoint/2010/main" val="653818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F154D7-195B-4BBC-8020-7FD18EB5A829}"/>
              </a:ext>
            </a:extLst>
          </p:cNvPr>
          <p:cNvSpPr>
            <a:spLocks noGrp="1"/>
          </p:cNvSpPr>
          <p:nvPr>
            <p:ph type="sldNum" sz="quarter" idx="4294967295"/>
          </p:nvPr>
        </p:nvSpPr>
        <p:spPr>
          <a:xfrm>
            <a:off x="11583988" y="6481763"/>
            <a:ext cx="608012" cy="2730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pic>
        <p:nvPicPr>
          <p:cNvPr id="6" name="Picture 5">
            <a:extLst>
              <a:ext uri="{FF2B5EF4-FFF2-40B4-BE49-F238E27FC236}">
                <a16:creationId xmlns:a16="http://schemas.microsoft.com/office/drawing/2014/main" id="{AD7E1555-F6D0-6AC7-1013-C5FED8BF3BDA}"/>
              </a:ext>
            </a:extLst>
          </p:cNvPr>
          <p:cNvPicPr>
            <a:picLocks noChangeAspect="1"/>
          </p:cNvPicPr>
          <p:nvPr/>
        </p:nvPicPr>
        <p:blipFill>
          <a:blip r:embed="rId3"/>
          <a:stretch>
            <a:fillRect/>
          </a:stretch>
        </p:blipFill>
        <p:spPr>
          <a:xfrm>
            <a:off x="6549656" y="0"/>
            <a:ext cx="5663465" cy="6459325"/>
          </a:xfrm>
          <a:prstGeom prst="rect">
            <a:avLst/>
          </a:prstGeom>
        </p:spPr>
      </p:pic>
      <p:pic>
        <p:nvPicPr>
          <p:cNvPr id="11" name="Picture 10">
            <a:extLst>
              <a:ext uri="{FF2B5EF4-FFF2-40B4-BE49-F238E27FC236}">
                <a16:creationId xmlns:a16="http://schemas.microsoft.com/office/drawing/2014/main" id="{0ABCF03E-5734-70F3-F739-F8DC1476950F}"/>
              </a:ext>
            </a:extLst>
          </p:cNvPr>
          <p:cNvPicPr>
            <a:picLocks noChangeAspect="1"/>
          </p:cNvPicPr>
          <p:nvPr/>
        </p:nvPicPr>
        <p:blipFill>
          <a:blip r:embed="rId4"/>
          <a:stretch>
            <a:fillRect/>
          </a:stretch>
        </p:blipFill>
        <p:spPr>
          <a:xfrm>
            <a:off x="0" y="0"/>
            <a:ext cx="6549656" cy="6858000"/>
          </a:xfrm>
          <a:prstGeom prst="rect">
            <a:avLst/>
          </a:prstGeom>
        </p:spPr>
      </p:pic>
      <p:sp>
        <p:nvSpPr>
          <p:cNvPr id="2" name="Rectangle 1">
            <a:extLst>
              <a:ext uri="{FF2B5EF4-FFF2-40B4-BE49-F238E27FC236}">
                <a16:creationId xmlns:a16="http://schemas.microsoft.com/office/drawing/2014/main" id="{DCF66A72-D93B-4E0F-BE94-A5B8EB3B7544}"/>
              </a:ext>
            </a:extLst>
          </p:cNvPr>
          <p:cNvSpPr/>
          <p:nvPr/>
        </p:nvSpPr>
        <p:spPr>
          <a:xfrm>
            <a:off x="1" y="5301465"/>
            <a:ext cx="12192000" cy="1607218"/>
          </a:xfrm>
          <a:prstGeom prst="rect">
            <a:avLst/>
          </a:prstGeom>
          <a:solidFill>
            <a:srgbClr val="002345">
              <a:alpha val="84000"/>
            </a:srgbClr>
          </a:solidFill>
          <a:ln>
            <a:noFill/>
          </a:ln>
          <a:effectLst/>
        </p:spPr>
        <p:txBody>
          <a:bodyPr vert="horz" wrap="square" lIns="0" tIns="0" rIns="0" bIns="0" numCol="1" anchor="b" anchorCtr="0" compatLnSpc="1">
            <a:prstTxWarp prst="textNoShape">
              <a:avLst/>
            </a:prstTxWarp>
          </a:bodyPr>
          <a:lstStyle/>
          <a:p>
            <a:pPr algn="r" defTabSz="457200">
              <a:spcBef>
                <a:spcPts val="300"/>
              </a:spcBef>
              <a:spcAft>
                <a:spcPts val="300"/>
              </a:spcAft>
            </a:pPr>
            <a:endParaRPr lang="en-US" sz="4400" b="1">
              <a:solidFill>
                <a:schemeClr val="bg1"/>
              </a:solidFill>
              <a:latin typeface="+mj-lt"/>
              <a:ea typeface="+mj-ea"/>
              <a:cs typeface="Arial"/>
            </a:endParaRPr>
          </a:p>
        </p:txBody>
      </p:sp>
      <p:sp>
        <p:nvSpPr>
          <p:cNvPr id="9" name="Title 5">
            <a:extLst>
              <a:ext uri="{FF2B5EF4-FFF2-40B4-BE49-F238E27FC236}">
                <a16:creationId xmlns:a16="http://schemas.microsoft.com/office/drawing/2014/main" id="{F14A5A68-DE7D-4100-926A-7029349D9EEB}"/>
              </a:ext>
            </a:extLst>
          </p:cNvPr>
          <p:cNvSpPr>
            <a:spLocks noGrp="1"/>
          </p:cNvSpPr>
          <p:nvPr>
            <p:ph type="ctrTitle"/>
          </p:nvPr>
        </p:nvSpPr>
        <p:spPr>
          <a:xfrm>
            <a:off x="492369" y="5424755"/>
            <a:ext cx="11186142" cy="1256259"/>
          </a:xfrm>
          <a:noFill/>
        </p:spPr>
        <p:txBody>
          <a:bodyPr/>
          <a:lstStyle/>
          <a:p>
            <a:pPr algn="r">
              <a:spcBef>
                <a:spcPts val="300"/>
              </a:spcBef>
              <a:spcAft>
                <a:spcPts val="300"/>
              </a:spcAft>
            </a:pPr>
            <a:r>
              <a:rPr lang="en-US" sz="4400" b="1">
                <a:solidFill>
                  <a:schemeClr val="bg1"/>
                </a:solidFill>
                <a:latin typeface="+mj-lt"/>
              </a:rPr>
              <a:t>Part 2 </a:t>
            </a:r>
            <a:br>
              <a:rPr lang="en-US" sz="4400" b="1">
                <a:solidFill>
                  <a:schemeClr val="bg1"/>
                </a:solidFill>
                <a:latin typeface="+mj-lt"/>
              </a:rPr>
            </a:br>
            <a:r>
              <a:rPr lang="en-US" sz="4400" b="1">
                <a:solidFill>
                  <a:schemeClr val="bg1"/>
                </a:solidFill>
                <a:latin typeface="+mj-lt"/>
              </a:rPr>
              <a:t>The ESF and Procurement Framework</a:t>
            </a:r>
            <a:endParaRPr lang="en-US" sz="4000" b="1">
              <a:solidFill>
                <a:srgbClr val="FFFF00"/>
              </a:solidFill>
              <a:latin typeface="+mj-lt"/>
            </a:endParaRPr>
          </a:p>
        </p:txBody>
      </p:sp>
    </p:spTree>
    <p:extLst>
      <p:ext uri="{BB962C8B-B14F-4D97-AF65-F5344CB8AC3E}">
        <p14:creationId xmlns:p14="http://schemas.microsoft.com/office/powerpoint/2010/main" val="2942926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b="1">
                <a:solidFill>
                  <a:schemeClr val="bg1"/>
                </a:solidFill>
                <a:latin typeface="+mj-lt"/>
              </a:rPr>
              <a:t>The ESF and Procurement</a:t>
            </a:r>
            <a:endParaRPr lang="en-US" sz="4000">
              <a:solidFill>
                <a:prstClr val="white"/>
              </a:solidFill>
            </a:endParaRPr>
          </a:p>
        </p:txBody>
      </p:sp>
      <p:sp>
        <p:nvSpPr>
          <p:cNvPr id="3" name="Text Placeholder 2">
            <a:extLst>
              <a:ext uri="{FF2B5EF4-FFF2-40B4-BE49-F238E27FC236}">
                <a16:creationId xmlns:a16="http://schemas.microsoft.com/office/drawing/2014/main" id="{EFDB2D75-A613-4385-F4E5-CE6EB2A52EDC}"/>
              </a:ext>
            </a:extLst>
          </p:cNvPr>
          <p:cNvSpPr>
            <a:spLocks noGrp="1"/>
          </p:cNvSpPr>
          <p:nvPr>
            <p:ph type="body" sz="quarter" idx="13"/>
          </p:nvPr>
        </p:nvSpPr>
        <p:spPr>
          <a:xfrm>
            <a:off x="421160" y="1254509"/>
            <a:ext cx="11349679" cy="4516596"/>
          </a:xfrm>
        </p:spPr>
        <p:txBody>
          <a:bodyPr vert="horz" lIns="0" tIns="0" rIns="0" bIns="0" rtlCol="0" anchor="t">
            <a:noAutofit/>
          </a:bodyPr>
          <a:lstStyle/>
          <a:p>
            <a:pPr marR="0" lvl="0" algn="ctr">
              <a:spcBef>
                <a:spcPts val="0"/>
              </a:spcBef>
              <a:spcAft>
                <a:spcPts val="0"/>
              </a:spcAft>
              <a:tabLst>
                <a:tab pos="228600" algn="l"/>
                <a:tab pos="457200" algn="l"/>
              </a:tabLst>
            </a:pPr>
            <a:r>
              <a:rPr lang="en-NZ" sz="2400" b="1" u="sng">
                <a:latin typeface="+mj-lt"/>
                <a:ea typeface="Calibri" panose="020F0502020204030204" pitchFamily="34" charset="0"/>
                <a:cs typeface="Arial" panose="020B0604020202020204" pitchFamily="34" charset="0"/>
              </a:rPr>
              <a:t>Part 2: </a:t>
            </a:r>
            <a:r>
              <a:rPr lang="en-NZ" sz="2400" b="1" u="sng">
                <a:effectLst/>
                <a:latin typeface="+mj-lt"/>
                <a:ea typeface="Calibri" panose="020F0502020204030204" pitchFamily="34" charset="0"/>
                <a:cs typeface="Arial" panose="020B0604020202020204" pitchFamily="34" charset="0"/>
              </a:rPr>
              <a:t>Learning Objectives</a:t>
            </a:r>
          </a:p>
          <a:p>
            <a:pPr marR="0" lvl="0" algn="ctr">
              <a:spcBef>
                <a:spcPts val="0"/>
              </a:spcBef>
              <a:spcAft>
                <a:spcPts val="0"/>
              </a:spcAft>
              <a:tabLst>
                <a:tab pos="228600" algn="l"/>
                <a:tab pos="457200" algn="l"/>
              </a:tabLst>
            </a:pPr>
            <a:endParaRPr lang="en-NZ" sz="2400" b="1" u="sng">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a:effectLst/>
                <a:latin typeface="+mj-lt"/>
                <a:ea typeface="Calibri" panose="020F0502020204030204" pitchFamily="34" charset="0"/>
                <a:cs typeface="Arial" panose="020B0604020202020204" pitchFamily="34" charset="0"/>
              </a:rPr>
              <a:t>What is the ESF?</a:t>
            </a:r>
          </a:p>
          <a:p>
            <a:pPr marL="342900" marR="0" lvl="0" indent="-342900">
              <a:spcBef>
                <a:spcPts val="0"/>
              </a:spcBef>
              <a:spcAft>
                <a:spcPts val="0"/>
              </a:spcAft>
              <a:buFont typeface="Symbol" panose="05050102010706020507" pitchFamily="18" charset="2"/>
              <a:buChar char=""/>
              <a:tabLst>
                <a:tab pos="228600" algn="l"/>
                <a:tab pos="457200" algn="l"/>
              </a:tabLst>
            </a:pPr>
            <a:endParaRPr lang="en-NZ" sz="2400">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a:effectLst/>
                <a:latin typeface="+mj-lt"/>
                <a:ea typeface="Calibri" panose="020F0502020204030204" pitchFamily="34" charset="0"/>
                <a:cs typeface="Arial" panose="020B0604020202020204" pitchFamily="34" charset="0"/>
              </a:rPr>
              <a:t>The topics covered by the ten Environmental and Social Standards (ESSs)</a:t>
            </a:r>
          </a:p>
          <a:p>
            <a:pPr marL="342900" marR="0" lvl="0" indent="-342900">
              <a:spcBef>
                <a:spcPts val="0"/>
              </a:spcBef>
              <a:spcAft>
                <a:spcPts val="0"/>
              </a:spcAft>
              <a:buFont typeface="Symbol" panose="05050102010706020507" pitchFamily="18" charset="2"/>
              <a:buChar char=""/>
              <a:tabLst>
                <a:tab pos="228600" algn="l"/>
                <a:tab pos="457200" algn="l"/>
              </a:tabLst>
            </a:pPr>
            <a:endParaRPr lang="en-NZ" sz="2400">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a:latin typeface="+mj-lt"/>
                <a:ea typeface="Calibri" panose="020F0502020204030204" pitchFamily="34" charset="0"/>
                <a:cs typeface="Arial" panose="020B0604020202020204" pitchFamily="34" charset="0"/>
              </a:rPr>
              <a:t>H</a:t>
            </a:r>
            <a:r>
              <a:rPr lang="en-US" sz="2400">
                <a:effectLst/>
                <a:latin typeface="+mj-lt"/>
                <a:ea typeface="Calibri" panose="020F0502020204030204" pitchFamily="34" charset="0"/>
                <a:cs typeface="Arial" panose="020B0604020202020204" pitchFamily="34" charset="0"/>
              </a:rPr>
              <a:t>ow the ESF is applied to World Bank financed projects</a:t>
            </a:r>
          </a:p>
          <a:p>
            <a:pPr marL="342900" marR="0" lvl="0" indent="-342900">
              <a:spcBef>
                <a:spcPts val="0"/>
              </a:spcBef>
              <a:spcAft>
                <a:spcPts val="0"/>
              </a:spcAft>
              <a:buFont typeface="Symbol" panose="05050102010706020507" pitchFamily="18" charset="2"/>
              <a:buChar char=""/>
              <a:tabLst>
                <a:tab pos="228600" algn="l"/>
                <a:tab pos="457200" algn="l"/>
              </a:tabLst>
            </a:pPr>
            <a:endParaRPr lang="en-US" sz="2400">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2400">
                <a:effectLst/>
                <a:latin typeface="+mj-lt"/>
                <a:ea typeface="Calibri" panose="020F0502020204030204" pitchFamily="34" charset="0"/>
                <a:cs typeface="Arial" panose="020B0604020202020204" pitchFamily="34" charset="0"/>
              </a:rPr>
              <a:t>The role that procurement related actions play in achieving the Environmental and Social Standards</a:t>
            </a:r>
          </a:p>
          <a:p>
            <a:pPr marL="342900" marR="0" lvl="0" indent="-342900">
              <a:spcBef>
                <a:spcPts val="0"/>
              </a:spcBef>
              <a:spcAft>
                <a:spcPts val="0"/>
              </a:spcAft>
              <a:buFont typeface="Symbol" panose="05050102010706020507" pitchFamily="18" charset="2"/>
              <a:buChar char=""/>
              <a:tabLst>
                <a:tab pos="228600" algn="l"/>
                <a:tab pos="457200" algn="l"/>
              </a:tabLst>
            </a:pPr>
            <a:endParaRPr lang="en-US" sz="2400">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2400">
                <a:latin typeface="+mj-lt"/>
                <a:ea typeface="Calibri" panose="020F0502020204030204" pitchFamily="34" charset="0"/>
                <a:cs typeface="Arial" panose="020B0604020202020204" pitchFamily="34" charset="0"/>
              </a:rPr>
              <a:t>How E&amp;S risks can be mitigated through bidding/proposal documents</a:t>
            </a:r>
          </a:p>
        </p:txBody>
      </p:sp>
      <p:grpSp>
        <p:nvGrpSpPr>
          <p:cNvPr id="4" name="Group 3">
            <a:extLst>
              <a:ext uri="{FF2B5EF4-FFF2-40B4-BE49-F238E27FC236}">
                <a16:creationId xmlns:a16="http://schemas.microsoft.com/office/drawing/2014/main" id="{F8C0AB74-0591-9503-9696-F2C24C92CABA}"/>
              </a:ext>
            </a:extLst>
          </p:cNvPr>
          <p:cNvGrpSpPr/>
          <p:nvPr/>
        </p:nvGrpSpPr>
        <p:grpSpPr>
          <a:xfrm>
            <a:off x="162299" y="6487165"/>
            <a:ext cx="6731117" cy="263050"/>
            <a:chOff x="162299" y="6477226"/>
            <a:chExt cx="6731117" cy="263050"/>
          </a:xfrm>
        </p:grpSpPr>
        <p:sp>
          <p:nvSpPr>
            <p:cNvPr id="6" name="Arrow: Chevron 5">
              <a:extLst>
                <a:ext uri="{FF2B5EF4-FFF2-40B4-BE49-F238E27FC236}">
                  <a16:creationId xmlns:a16="http://schemas.microsoft.com/office/drawing/2014/main" id="{66AB441C-9FFF-E756-9275-D8DDC3B83992}"/>
                </a:ext>
              </a:extLst>
            </p:cNvPr>
            <p:cNvSpPr/>
            <p:nvPr/>
          </p:nvSpPr>
          <p:spPr>
            <a:xfrm>
              <a:off x="162299" y="6477226"/>
              <a:ext cx="1117902" cy="263050"/>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Part One</a:t>
              </a:r>
            </a:p>
          </p:txBody>
        </p:sp>
        <p:sp>
          <p:nvSpPr>
            <p:cNvPr id="7" name="Arrow: Chevron 6">
              <a:extLst>
                <a:ext uri="{FF2B5EF4-FFF2-40B4-BE49-F238E27FC236}">
                  <a16:creationId xmlns:a16="http://schemas.microsoft.com/office/drawing/2014/main" id="{1BD10C9F-3264-F0D8-C036-70224600F63C}"/>
                </a:ext>
              </a:extLst>
            </p:cNvPr>
            <p:cNvSpPr/>
            <p:nvPr/>
          </p:nvSpPr>
          <p:spPr>
            <a:xfrm>
              <a:off x="1284942" y="6477226"/>
              <a:ext cx="1117902" cy="263050"/>
            </a:xfrm>
            <a:prstGeom prst="chevron">
              <a:avLst/>
            </a:prstGeom>
            <a:solidFill>
              <a:schemeClr val="accent1"/>
            </a:solidFill>
            <a:effectLst>
              <a:glow rad="228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bg1"/>
                  </a:solidFill>
                </a:rPr>
                <a:t>Part Two</a:t>
              </a:r>
            </a:p>
          </p:txBody>
        </p:sp>
        <p:sp>
          <p:nvSpPr>
            <p:cNvPr id="8" name="Arrow: Chevron 7">
              <a:extLst>
                <a:ext uri="{FF2B5EF4-FFF2-40B4-BE49-F238E27FC236}">
                  <a16:creationId xmlns:a16="http://schemas.microsoft.com/office/drawing/2014/main" id="{EDCFD610-4231-7522-467E-8879210A1D77}"/>
                </a:ext>
              </a:extLst>
            </p:cNvPr>
            <p:cNvSpPr/>
            <p:nvPr/>
          </p:nvSpPr>
          <p:spPr>
            <a:xfrm>
              <a:off x="2407585"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9" name="Arrow: Chevron 8">
              <a:extLst>
                <a:ext uri="{FF2B5EF4-FFF2-40B4-BE49-F238E27FC236}">
                  <a16:creationId xmlns:a16="http://schemas.microsoft.com/office/drawing/2014/main" id="{07611916-2BB6-D461-0DCF-A4D2D12AFC6E}"/>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10" name="Arrow: Chevron 9">
              <a:extLst>
                <a:ext uri="{FF2B5EF4-FFF2-40B4-BE49-F238E27FC236}">
                  <a16:creationId xmlns:a16="http://schemas.microsoft.com/office/drawing/2014/main" id="{742C1E1C-1EDF-19DD-214C-59A59FFA4DBD}"/>
                </a:ext>
              </a:extLst>
            </p:cNvPr>
            <p:cNvSpPr/>
            <p:nvPr/>
          </p:nvSpPr>
          <p:spPr>
            <a:xfrm>
              <a:off x="4652871"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11" name="Arrow: Chevron 10">
              <a:extLst>
                <a:ext uri="{FF2B5EF4-FFF2-40B4-BE49-F238E27FC236}">
                  <a16:creationId xmlns:a16="http://schemas.microsoft.com/office/drawing/2014/main" id="{BFFE11A7-E907-2E01-761F-211CC46CDCB0}"/>
                </a:ext>
              </a:extLst>
            </p:cNvPr>
            <p:cNvSpPr/>
            <p:nvPr/>
          </p:nvSpPr>
          <p:spPr>
            <a:xfrm>
              <a:off x="3530228"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grpSp>
    </p:spTree>
    <p:extLst>
      <p:ext uri="{BB962C8B-B14F-4D97-AF65-F5344CB8AC3E}">
        <p14:creationId xmlns:p14="http://schemas.microsoft.com/office/powerpoint/2010/main" val="1609943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716096" y="1279396"/>
            <a:ext cx="10796531" cy="3181742"/>
          </a:xfrm>
        </p:spPr>
        <p:txBody>
          <a:bodyPr vert="horz" lIns="0" tIns="0" rIns="0" bIns="0" rtlCol="0" anchor="t">
            <a:noAutofit/>
          </a:bodyPr>
          <a:lstStyle/>
          <a:p>
            <a:pPr marR="0">
              <a:spcBef>
                <a:spcPts val="0"/>
              </a:spcBef>
              <a:spcAft>
                <a:spcPts val="600"/>
              </a:spcAft>
            </a:pPr>
            <a:r>
              <a:rPr lang="en-US" sz="3600">
                <a:effectLst/>
                <a:latin typeface="+mj-lt"/>
                <a:ea typeface="Calibri" panose="020F0502020204030204" pitchFamily="34" charset="0"/>
                <a:cs typeface="Calibri" panose="020F0502020204030204" pitchFamily="34" charset="0"/>
              </a:rPr>
              <a:t>The ESF applies to all IPF projects regardless of value, but “</a:t>
            </a:r>
            <a:r>
              <a:rPr lang="en-US" sz="3600" i="1">
                <a:effectLst/>
                <a:latin typeface="+mj-lt"/>
                <a:ea typeface="Calibri" panose="020F0502020204030204" pitchFamily="34" charset="0"/>
                <a:cs typeface="Calibri" panose="020F0502020204030204" pitchFamily="34" charset="0"/>
              </a:rPr>
              <a:t>uses a </a:t>
            </a:r>
            <a:r>
              <a:rPr lang="en-US" sz="3600" b="1" i="1">
                <a:effectLst/>
                <a:latin typeface="+mj-lt"/>
                <a:ea typeface="Calibri" panose="020F0502020204030204" pitchFamily="34" charset="0"/>
                <a:cs typeface="Calibri" panose="020F0502020204030204" pitchFamily="34" charset="0"/>
              </a:rPr>
              <a:t>risk-based and proportionate approach </a:t>
            </a:r>
            <a:r>
              <a:rPr lang="en-US" sz="3600" i="1">
                <a:effectLst/>
                <a:latin typeface="+mj-lt"/>
                <a:ea typeface="Calibri" panose="020F0502020204030204" pitchFamily="34" charset="0"/>
                <a:cs typeface="Calibri" panose="020F0502020204030204" pitchFamily="34" charset="0"/>
              </a:rPr>
              <a:t>that applies increased oversight and resources to complex projects and allows for greater responsiveness to changes in project circumstances through </a:t>
            </a:r>
            <a:r>
              <a:rPr lang="en-US" sz="3600" b="1" i="1">
                <a:effectLst/>
                <a:latin typeface="+mj-lt"/>
                <a:ea typeface="Calibri" panose="020F0502020204030204" pitchFamily="34" charset="0"/>
                <a:cs typeface="Calibri" panose="020F0502020204030204" pitchFamily="34" charset="0"/>
              </a:rPr>
              <a:t>adaptive risk management </a:t>
            </a:r>
            <a:r>
              <a:rPr lang="en-US" sz="3600" i="1">
                <a:effectLst/>
                <a:latin typeface="+mj-lt"/>
                <a:ea typeface="Calibri" panose="020F0502020204030204" pitchFamily="34" charset="0"/>
                <a:cs typeface="Calibri" panose="020F0502020204030204" pitchFamily="34" charset="0"/>
              </a:rPr>
              <a:t>and stakeholder engagement”</a:t>
            </a:r>
          </a:p>
          <a:p>
            <a:pPr marR="0" algn="r">
              <a:spcBef>
                <a:spcPts val="0"/>
              </a:spcBef>
              <a:spcAft>
                <a:spcPts val="600"/>
              </a:spcAft>
            </a:pPr>
            <a:r>
              <a:rPr lang="en-US" sz="2800">
                <a:effectLst/>
                <a:latin typeface="+mj-lt"/>
                <a:ea typeface="Calibri" panose="020F0502020204030204" pitchFamily="34" charset="0"/>
                <a:cs typeface="Calibri" panose="020F0502020204030204" pitchFamily="34" charset="0"/>
              </a:rPr>
              <a:t>World Bank (2018)</a:t>
            </a:r>
          </a:p>
          <a:p>
            <a:pPr marL="285750" marR="0" indent="-285750">
              <a:spcBef>
                <a:spcPts val="0"/>
              </a:spcBef>
              <a:spcAft>
                <a:spcPts val="600"/>
              </a:spcAft>
              <a:buFont typeface="Arial" panose="020B0604020202020204" pitchFamily="34" charset="0"/>
              <a:buChar char="•"/>
            </a:pPr>
            <a:endParaRPr lang="en-US" sz="3600">
              <a:effectLst/>
              <a:latin typeface="+mj-lt"/>
              <a:ea typeface="Calibri" panose="020F0502020204030204" pitchFamily="34" charset="0"/>
              <a:cs typeface="Calibri" panose="020F0502020204030204" pitchFamily="34" charset="0"/>
            </a:endParaRPr>
          </a:p>
          <a:p>
            <a:pPr marL="285750" marR="0" indent="-285750">
              <a:spcBef>
                <a:spcPts val="0"/>
              </a:spcBef>
              <a:spcAft>
                <a:spcPts val="600"/>
              </a:spcAft>
              <a:buFont typeface="Arial" panose="020B0604020202020204" pitchFamily="34" charset="0"/>
              <a:buChar char="•"/>
            </a:pPr>
            <a:endParaRPr lang="en-US" sz="3600"/>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127321"/>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The ESF</a:t>
            </a:r>
          </a:p>
        </p:txBody>
      </p:sp>
    </p:spTree>
    <p:extLst>
      <p:ext uri="{BB962C8B-B14F-4D97-AF65-F5344CB8AC3E}">
        <p14:creationId xmlns:p14="http://schemas.microsoft.com/office/powerpoint/2010/main" val="4112163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chemeClr val="bg1"/>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NZ" altLang="en-US" sz="1400" b="1" i="0" u="none" strike="noStrike" kern="1200" cap="none" spc="0" normalizeH="0" baseline="0" noProof="0">
              <a:ln>
                <a:noFill/>
              </a:ln>
              <a:solidFill>
                <a:schemeClr val="bg1"/>
              </a:solidFill>
              <a:effectLst/>
              <a:uLnTx/>
              <a:uFillTx/>
              <a:latin typeface="Andes" pitchFamily="50" charset="0"/>
              <a:ea typeface="+mn-ea"/>
              <a:cs typeface="Arial"/>
            </a:endParaRPr>
          </a:p>
        </p:txBody>
      </p:sp>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4294967295"/>
          </p:nvPr>
        </p:nvSpPr>
        <p:spPr>
          <a:xfrm>
            <a:off x="350837" y="1393724"/>
            <a:ext cx="11490325" cy="4370468"/>
          </a:xfrm>
        </p:spPr>
        <p:txBody>
          <a:bodyPr vert="horz" lIns="0" tIns="0" rIns="0" bIns="0" rtlCol="0" anchor="t">
            <a:noAutofit/>
          </a:bodyPr>
          <a:lstStyle/>
          <a:p>
            <a:pPr>
              <a:spcBef>
                <a:spcPts val="600"/>
              </a:spcBef>
            </a:pPr>
            <a:r>
              <a:rPr lang="en-US" sz="2400" b="1">
                <a:solidFill>
                  <a:schemeClr val="accent6"/>
                </a:solidFill>
              </a:rPr>
              <a:t>Day One</a:t>
            </a:r>
          </a:p>
          <a:p>
            <a:pPr marL="341312">
              <a:spcBef>
                <a:spcPts val="600"/>
              </a:spcBef>
              <a:buSzPct val="100000"/>
              <a:buFont typeface="Arial" panose="020B0604020202020204" pitchFamily="34" charset="0"/>
              <a:buChar char="•"/>
            </a:pPr>
            <a:r>
              <a:rPr lang="en-US" sz="2400" b="1"/>
              <a:t>Part One: </a:t>
            </a:r>
            <a:r>
              <a:rPr lang="en-US" sz="2400"/>
              <a:t>Introduction to Sustainable Public Procurement</a:t>
            </a:r>
          </a:p>
          <a:p>
            <a:pPr marL="341312">
              <a:spcBef>
                <a:spcPts val="600"/>
              </a:spcBef>
              <a:buSzPct val="100000"/>
              <a:buFont typeface="Arial" panose="020B0604020202020204" pitchFamily="34" charset="0"/>
              <a:buChar char="•"/>
            </a:pPr>
            <a:r>
              <a:rPr lang="en-US" sz="2400" b="1"/>
              <a:t>Part Two: </a:t>
            </a:r>
            <a:r>
              <a:rPr lang="en-US" sz="2400"/>
              <a:t>Understanding the ESF and Procurement Framework</a:t>
            </a:r>
          </a:p>
          <a:p>
            <a:pPr marL="341312">
              <a:spcBef>
                <a:spcPts val="600"/>
              </a:spcBef>
              <a:buSzPct val="100000"/>
              <a:buFont typeface="Arial" panose="020B0604020202020204" pitchFamily="34" charset="0"/>
              <a:buChar char="•"/>
            </a:pPr>
            <a:r>
              <a:rPr lang="en-US" sz="2400" b="1"/>
              <a:t>Part Three: </a:t>
            </a:r>
            <a:r>
              <a:rPr lang="en-US" sz="2400"/>
              <a:t>The Bank’s Project Cycle, ESF vis a vis Operations Procurement</a:t>
            </a:r>
          </a:p>
          <a:p>
            <a:pPr marL="341312">
              <a:spcBef>
                <a:spcPts val="600"/>
              </a:spcBef>
              <a:buSzPct val="100000"/>
              <a:buFont typeface="Arial" panose="020B0604020202020204" pitchFamily="34" charset="0"/>
              <a:buChar char="•"/>
            </a:pPr>
            <a:r>
              <a:rPr lang="en-US" sz="2400" b="1"/>
              <a:t>Part Four: </a:t>
            </a:r>
            <a:r>
              <a:rPr lang="en-US" sz="2400"/>
              <a:t>Preparation Stage – Identification / Concept</a:t>
            </a:r>
          </a:p>
          <a:p>
            <a:pPr marL="341312">
              <a:spcBef>
                <a:spcPts val="600"/>
              </a:spcBef>
              <a:buSzPct val="100000"/>
              <a:buFont typeface="Arial" panose="020B0604020202020204" pitchFamily="34" charset="0"/>
              <a:buChar char="•"/>
            </a:pPr>
            <a:endParaRPr lang="en-US" sz="2400"/>
          </a:p>
          <a:p>
            <a:pPr>
              <a:spcBef>
                <a:spcPts val="600"/>
              </a:spcBef>
            </a:pPr>
            <a:r>
              <a:rPr lang="en-US" sz="2400" b="1">
                <a:solidFill>
                  <a:schemeClr val="accent6"/>
                </a:solidFill>
              </a:rPr>
              <a:t>Day Two</a:t>
            </a:r>
          </a:p>
          <a:p>
            <a:pPr marL="341312">
              <a:spcBef>
                <a:spcPts val="600"/>
              </a:spcBef>
              <a:buSzPct val="100000"/>
              <a:buFont typeface="Arial" panose="020B0604020202020204" pitchFamily="34" charset="0"/>
              <a:buChar char="•"/>
            </a:pPr>
            <a:r>
              <a:rPr lang="en-US" sz="2400" b="1"/>
              <a:t>Part Five: </a:t>
            </a:r>
            <a:r>
              <a:rPr lang="en-US" sz="2400"/>
              <a:t>Preparation Stage – Appraisal </a:t>
            </a:r>
          </a:p>
          <a:p>
            <a:pPr marL="341312">
              <a:spcBef>
                <a:spcPts val="600"/>
              </a:spcBef>
              <a:buSzPct val="100000"/>
              <a:buFont typeface="Arial" panose="020B0604020202020204" pitchFamily="34" charset="0"/>
              <a:buChar char="•"/>
            </a:pPr>
            <a:r>
              <a:rPr lang="en-US" sz="2400" b="1"/>
              <a:t>Part Six: </a:t>
            </a:r>
            <a:r>
              <a:rPr lang="en-US" sz="2400"/>
              <a:t>Implementation</a:t>
            </a:r>
          </a:p>
        </p:txBody>
      </p:sp>
      <p:sp>
        <p:nvSpPr>
          <p:cNvPr id="8" name="Rectangle 7">
            <a:extLst>
              <a:ext uri="{FF2B5EF4-FFF2-40B4-BE49-F238E27FC236}">
                <a16:creationId xmlns:a16="http://schemas.microsoft.com/office/drawing/2014/main" id="{F9EDF6A6-2292-463F-19D1-377094B13A53}"/>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a:ea typeface="+mn-ea"/>
                <a:cs typeface="+mn-cs"/>
              </a:rPr>
              <a:t>Agenda</a:t>
            </a:r>
          </a:p>
        </p:txBody>
      </p:sp>
    </p:spTree>
    <p:extLst>
      <p:ext uri="{BB962C8B-B14F-4D97-AF65-F5344CB8AC3E}">
        <p14:creationId xmlns:p14="http://schemas.microsoft.com/office/powerpoint/2010/main" val="2046560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162299" y="1177607"/>
            <a:ext cx="11759625" cy="5680393"/>
          </a:xfrm>
        </p:spPr>
        <p:txBody>
          <a:bodyPr vert="horz" lIns="0" tIns="0" rIns="0" bIns="0" rtlCol="0" anchor="t">
            <a:noAutofit/>
          </a:bodyPr>
          <a:lstStyle/>
          <a:p>
            <a:pPr marL="285750" marR="0" indent="-285750">
              <a:spcBef>
                <a:spcPts val="0"/>
              </a:spcBef>
              <a:spcAft>
                <a:spcPts val="600"/>
              </a:spcAft>
              <a:buFont typeface="Arial" panose="020B0604020202020204" pitchFamily="34" charset="0"/>
              <a:buChar char="•"/>
            </a:pPr>
            <a:r>
              <a:rPr lang="en-US" sz="2400">
                <a:effectLst/>
                <a:latin typeface="+mj-lt"/>
                <a:ea typeface="Calibri" panose="020F0502020204030204" pitchFamily="34" charset="0"/>
                <a:cs typeface="Calibri" panose="020F0502020204030204" pitchFamily="34" charset="0"/>
              </a:rPr>
              <a:t>All IPF projects initiated on or after October 1, 2018 </a:t>
            </a:r>
            <a:r>
              <a:rPr lang="en-US" sz="2400">
                <a:latin typeface="+mj-lt"/>
                <a:ea typeface="Calibri" panose="020F0502020204030204" pitchFamily="34" charset="0"/>
                <a:cs typeface="Calibri" panose="020F0502020204030204" pitchFamily="34" charset="0"/>
              </a:rPr>
              <a:t>must apply the</a:t>
            </a:r>
            <a:r>
              <a:rPr lang="en-US" sz="2400">
                <a:effectLst/>
                <a:latin typeface="+mj-lt"/>
                <a:ea typeface="Calibri" panose="020F0502020204030204" pitchFamily="34" charset="0"/>
                <a:cs typeface="Calibri" panose="020F0502020204030204" pitchFamily="34" charset="0"/>
              </a:rPr>
              <a:t> ESF (ten </a:t>
            </a:r>
            <a:r>
              <a:rPr lang="en-US" sz="2400">
                <a:latin typeface="+mj-lt"/>
                <a:ea typeface="Calibri" panose="020F0502020204030204" pitchFamily="34" charset="0"/>
                <a:cs typeface="Calibri" panose="020F0502020204030204" pitchFamily="34" charset="0"/>
              </a:rPr>
              <a:t>ESSs) and the Procurement Framework</a:t>
            </a:r>
          </a:p>
          <a:p>
            <a:pPr marL="285750" marR="0" indent="-285750">
              <a:spcBef>
                <a:spcPts val="0"/>
              </a:spcBef>
              <a:spcAft>
                <a:spcPts val="600"/>
              </a:spcAft>
              <a:buFont typeface="Arial" panose="020B0604020202020204" pitchFamily="34" charset="0"/>
              <a:buChar char="•"/>
            </a:pPr>
            <a:r>
              <a:rPr lang="en-US" sz="2400">
                <a:latin typeface="+mj-lt"/>
                <a:ea typeface="Calibri" panose="020F0502020204030204" pitchFamily="34" charset="0"/>
                <a:cs typeface="Calibri" panose="020F0502020204030204" pitchFamily="34" charset="0"/>
              </a:rPr>
              <a:t>C</a:t>
            </a:r>
            <a:r>
              <a:rPr lang="en-US" sz="2400">
                <a:effectLst/>
                <a:latin typeface="+mj-lt"/>
                <a:ea typeface="Calibri" panose="020F0502020204030204" pitchFamily="34" charset="0"/>
                <a:cs typeface="Calibri" panose="020F0502020204030204" pitchFamily="34" charset="0"/>
              </a:rPr>
              <a:t>o-financed projects with MDBs or delivered with UN agree a ‘common approach’</a:t>
            </a:r>
          </a:p>
          <a:p>
            <a:pPr marL="285750" marR="0" indent="-285750">
              <a:spcBef>
                <a:spcPts val="0"/>
              </a:spcBef>
              <a:spcAft>
                <a:spcPts val="600"/>
              </a:spcAft>
              <a:buFont typeface="Arial" panose="020B0604020202020204" pitchFamily="34" charset="0"/>
              <a:buChar char="•"/>
            </a:pPr>
            <a:r>
              <a:rPr lang="en-US" sz="2400">
                <a:latin typeface="+mj-lt"/>
                <a:ea typeface="Calibri" panose="020F0502020204030204" pitchFamily="34" charset="0"/>
                <a:cs typeface="Calibri" panose="020F0502020204030204" pitchFamily="34" charset="0"/>
              </a:rPr>
              <a:t>As a first step, the Borrower’s own E&amp;S legislative and policy framework is assessed to identify any potential gaps relating to project E&amp;S risks</a:t>
            </a:r>
          </a:p>
          <a:p>
            <a:pPr marL="285750" marR="0" indent="-285750">
              <a:spcBef>
                <a:spcPts val="0"/>
              </a:spcBef>
              <a:spcAft>
                <a:spcPts val="600"/>
              </a:spcAft>
              <a:buFont typeface="Arial" panose="020B0604020202020204" pitchFamily="34" charset="0"/>
              <a:buChar char="•"/>
            </a:pPr>
            <a:r>
              <a:rPr lang="en-US" sz="2400">
                <a:latin typeface="+mj-lt"/>
                <a:ea typeface="Calibri" panose="020F0502020204030204" pitchFamily="34" charset="0"/>
                <a:cs typeface="Calibri" panose="020F0502020204030204" pitchFamily="34" charset="0"/>
              </a:rPr>
              <a:t>Most Borrowers have signed international standards consistent with ESSs as part of ILO treaties or other obligations e.g. forced labor, child labor, climate change</a:t>
            </a:r>
          </a:p>
          <a:p>
            <a:pPr marL="285750" marR="0" indent="-285750">
              <a:spcBef>
                <a:spcPts val="0"/>
              </a:spcBef>
              <a:spcAft>
                <a:spcPts val="600"/>
              </a:spcAft>
              <a:buFont typeface="Arial" panose="020B0604020202020204" pitchFamily="34" charset="0"/>
              <a:buChar char="•"/>
            </a:pPr>
            <a:r>
              <a:rPr lang="en-US" sz="2400" u="sng">
                <a:effectLst/>
                <a:latin typeface="+mj-lt"/>
                <a:ea typeface="Calibri" panose="020F0502020204030204" pitchFamily="34" charset="0"/>
                <a:cs typeface="Calibri" panose="020F0502020204030204" pitchFamily="34" charset="0"/>
              </a:rPr>
              <a:t>ESS1 sets out the ‘how’ of the ESF </a:t>
            </a:r>
            <a:r>
              <a:rPr lang="en-US" sz="2400">
                <a:effectLst/>
                <a:latin typeface="+mj-lt"/>
                <a:ea typeface="Calibri" panose="020F0502020204030204" pitchFamily="34" charset="0"/>
                <a:cs typeface="Calibri" panose="020F0502020204030204" pitchFamily="34" charset="0"/>
              </a:rPr>
              <a:t>(i.e., analysis, processes and documents that may be required), whereas </a:t>
            </a:r>
            <a:r>
              <a:rPr lang="en-US" sz="2400" u="sng">
                <a:effectLst/>
                <a:latin typeface="+mj-lt"/>
                <a:ea typeface="Calibri" panose="020F0502020204030204" pitchFamily="34" charset="0"/>
                <a:cs typeface="Calibri" panose="020F0502020204030204" pitchFamily="34" charset="0"/>
              </a:rPr>
              <a:t>ESS2–10 sets out the ‘what’ (main links to Procurement</a:t>
            </a:r>
            <a:r>
              <a:rPr lang="en-US" sz="2400">
                <a:effectLst/>
                <a:latin typeface="+mj-lt"/>
                <a:ea typeface="Calibri" panose="020F0502020204030204" pitchFamily="34" charset="0"/>
                <a:cs typeface="Calibri" panose="020F0502020204030204" pitchFamily="34" charset="0"/>
              </a:rPr>
              <a:t>)</a:t>
            </a:r>
          </a:p>
          <a:p>
            <a:pPr marL="285750" marR="0" indent="-285750">
              <a:spcBef>
                <a:spcPts val="0"/>
              </a:spcBef>
              <a:spcAft>
                <a:spcPts val="600"/>
              </a:spcAft>
              <a:buFont typeface="Arial" panose="020B0604020202020204" pitchFamily="34" charset="0"/>
              <a:buChar char="•"/>
            </a:pPr>
            <a:r>
              <a:rPr lang="en-US" sz="2400">
                <a:effectLst/>
                <a:latin typeface="+mj-lt"/>
                <a:ea typeface="Calibri" panose="020F0502020204030204" pitchFamily="34" charset="0"/>
                <a:cs typeface="Calibri" panose="020F0502020204030204" pitchFamily="34" charset="0"/>
              </a:rPr>
              <a:t>Changes to (or </a:t>
            </a:r>
            <a:r>
              <a:rPr lang="en-US" sz="2400">
                <a:latin typeface="+mj-lt"/>
                <a:ea typeface="Calibri" panose="020F0502020204030204" pitchFamily="34" charset="0"/>
                <a:cs typeface="Calibri" panose="020F0502020204030204" pitchFamily="34" charset="0"/>
              </a:rPr>
              <a:t>waivers</a:t>
            </a:r>
            <a:r>
              <a:rPr lang="en-US" sz="2400">
                <a:effectLst/>
                <a:latin typeface="+mj-lt"/>
                <a:ea typeface="Calibri" panose="020F0502020204030204" pitchFamily="34" charset="0"/>
                <a:cs typeface="Calibri" panose="020F0502020204030204" pitchFamily="34" charset="0"/>
              </a:rPr>
              <a:t> from) the ESF require Board </a:t>
            </a:r>
            <a:r>
              <a:rPr lang="en-US" sz="2400">
                <a:latin typeface="+mj-lt"/>
                <a:ea typeface="Calibri" panose="020F0502020204030204" pitchFamily="34" charset="0"/>
                <a:cs typeface="Calibri" panose="020F0502020204030204" pitchFamily="34" charset="0"/>
              </a:rPr>
              <a:t>approval</a:t>
            </a:r>
          </a:p>
          <a:p>
            <a:pPr marL="285750" marR="0" indent="-285750">
              <a:spcBef>
                <a:spcPts val="0"/>
              </a:spcBef>
              <a:spcAft>
                <a:spcPts val="600"/>
              </a:spcAft>
              <a:buFont typeface="Arial" panose="020B0604020202020204" pitchFamily="34" charset="0"/>
              <a:buChar char="•"/>
            </a:pPr>
            <a:r>
              <a:rPr lang="en-US" sz="2400">
                <a:latin typeface="+mj-lt"/>
                <a:cs typeface="Calibri" panose="020F0502020204030204" pitchFamily="34" charset="0"/>
              </a:rPr>
              <a:t>Management cannot change ESF without Board approval, whereas Board delegated CPO responsibility to change/waive Procurement Regulation’s (E&amp;S have far less flexibility than Procurement)</a:t>
            </a:r>
            <a:endParaRPr lang="en-US" sz="2400"/>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127321"/>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Scope of ESF application</a:t>
            </a:r>
          </a:p>
        </p:txBody>
      </p:sp>
    </p:spTree>
    <p:extLst>
      <p:ext uri="{BB962C8B-B14F-4D97-AF65-F5344CB8AC3E}">
        <p14:creationId xmlns:p14="http://schemas.microsoft.com/office/powerpoint/2010/main" val="1239376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a:xfrm>
            <a:off x="8935637" y="6994659"/>
            <a:ext cx="683971" cy="28453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pic>
        <p:nvPicPr>
          <p:cNvPr id="3" name="Picture 2">
            <a:extLst>
              <a:ext uri="{FF2B5EF4-FFF2-40B4-BE49-F238E27FC236}">
                <a16:creationId xmlns:a16="http://schemas.microsoft.com/office/drawing/2014/main" id="{98C2A767-7F6A-60B1-3271-553F1B5F033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379" y="804873"/>
            <a:ext cx="10520733" cy="6009118"/>
          </a:xfrm>
          <a:prstGeom prst="rect">
            <a:avLst/>
          </a:prstGeom>
          <a:noFill/>
        </p:spPr>
      </p:pic>
      <p:sp>
        <p:nvSpPr>
          <p:cNvPr id="24" name="TextBox 23">
            <a:extLst>
              <a:ext uri="{FF2B5EF4-FFF2-40B4-BE49-F238E27FC236}">
                <a16:creationId xmlns:a16="http://schemas.microsoft.com/office/drawing/2014/main" id="{9EA9D9D7-E2E7-500C-2F03-4075E3DDFFED}"/>
              </a:ext>
            </a:extLst>
          </p:cNvPr>
          <p:cNvSpPr txBox="1"/>
          <p:nvPr/>
        </p:nvSpPr>
        <p:spPr>
          <a:xfrm>
            <a:off x="1130157" y="136497"/>
            <a:ext cx="10930364"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solidFill>
                  <a:schemeClr val="accent1"/>
                </a:solidFill>
              </a:rPr>
              <a:t>ESS1 - Sets out the Borrower’s responsibilities for assessing, managing and monitoring environmental and social risks and impacts associated with each stage of a Project, using a set of instruments and procedures</a:t>
            </a:r>
          </a:p>
        </p:txBody>
      </p:sp>
      <p:sp>
        <p:nvSpPr>
          <p:cNvPr id="6" name="Rectangle 5">
            <a:extLst>
              <a:ext uri="{FF2B5EF4-FFF2-40B4-BE49-F238E27FC236}">
                <a16:creationId xmlns:a16="http://schemas.microsoft.com/office/drawing/2014/main" id="{02263C40-4C01-42AF-2043-920A8CC03A31}"/>
              </a:ext>
            </a:extLst>
          </p:cNvPr>
          <p:cNvSpPr/>
          <p:nvPr/>
        </p:nvSpPr>
        <p:spPr>
          <a:xfrm rot="16200000">
            <a:off x="-2910898" y="2910898"/>
            <a:ext cx="6858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3200">
                <a:solidFill>
                  <a:prstClr val="white"/>
                </a:solidFill>
              </a:rPr>
              <a:t>ESSs with Procurement Aspects</a:t>
            </a:r>
          </a:p>
        </p:txBody>
      </p:sp>
    </p:spTree>
    <p:extLst>
      <p:ext uri="{BB962C8B-B14F-4D97-AF65-F5344CB8AC3E}">
        <p14:creationId xmlns:p14="http://schemas.microsoft.com/office/powerpoint/2010/main" val="2348077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295665" y="1239258"/>
            <a:ext cx="11734036" cy="5012329"/>
          </a:xfrm>
        </p:spPr>
        <p:txBody>
          <a:bodyPr vert="horz" lIns="0" tIns="0" rIns="0" bIns="0" rtlCol="0" anchor="t">
            <a:noAutofit/>
          </a:bodyPr>
          <a:lstStyle/>
          <a:p>
            <a:pPr marL="285750" marR="0" indent="-285750">
              <a:spcBef>
                <a:spcPts val="0"/>
              </a:spcBef>
              <a:spcAft>
                <a:spcPts val="600"/>
              </a:spcAft>
              <a:buFont typeface="Arial" panose="020B0604020202020204" pitchFamily="34" charset="0"/>
              <a:buChar char="•"/>
            </a:pPr>
            <a:r>
              <a:rPr lang="en-US" sz="2400">
                <a:effectLst/>
                <a:latin typeface="+mj-lt"/>
                <a:ea typeface="Calibri" panose="020F0502020204030204" pitchFamily="34" charset="0"/>
                <a:cs typeface="Calibri" panose="020F0502020204030204" pitchFamily="34" charset="0"/>
              </a:rPr>
              <a:t>Under the Legal Agreement, the Borrower is accountable for complying with the ESSs (regardless of </a:t>
            </a:r>
            <a:r>
              <a:rPr lang="en-US" sz="2400">
                <a:latin typeface="+mj-lt"/>
                <a:ea typeface="Calibri" panose="020F0502020204030204" pitchFamily="34" charset="0"/>
                <a:cs typeface="Calibri" panose="020F0502020204030204" pitchFamily="34" charset="0"/>
              </a:rPr>
              <a:t>p</a:t>
            </a:r>
            <a:r>
              <a:rPr lang="en-US" sz="2400">
                <a:effectLst/>
                <a:latin typeface="+mj-lt"/>
                <a:ea typeface="Calibri" panose="020F0502020204030204" pitchFamily="34" charset="0"/>
                <a:cs typeface="Calibri" panose="020F0502020204030204" pitchFamily="34" charset="0"/>
              </a:rPr>
              <a:t>rocurement approach)</a:t>
            </a:r>
          </a:p>
          <a:p>
            <a:pPr marL="285750" marR="0" indent="-285750">
              <a:spcBef>
                <a:spcPts val="0"/>
              </a:spcBef>
              <a:spcAft>
                <a:spcPts val="600"/>
              </a:spcAft>
              <a:buFont typeface="Arial" panose="020B0604020202020204" pitchFamily="34" charset="0"/>
              <a:buChar char="•"/>
            </a:pPr>
            <a:r>
              <a:rPr lang="en-US" sz="2400">
                <a:latin typeface="+mj-lt"/>
                <a:ea typeface="Calibri" panose="020F0502020204030204" pitchFamily="34" charset="0"/>
                <a:cs typeface="Calibri" panose="020F0502020204030204" pitchFamily="34" charset="0"/>
              </a:rPr>
              <a:t>Most IPF projects involve procurement of Contractors, Suppliers or Consultants. In most cases, they will need to manage at least some (if not most) of the project’s E&amp;S risks</a:t>
            </a:r>
            <a:endParaRPr lang="en-US" sz="2400">
              <a:effectLst/>
              <a:latin typeface="+mj-lt"/>
              <a:ea typeface="Calibri" panose="020F0502020204030204" pitchFamily="34" charset="0"/>
              <a:cs typeface="Calibri" panose="020F0502020204030204" pitchFamily="34" charset="0"/>
            </a:endParaRPr>
          </a:p>
          <a:p>
            <a:pPr marL="285750" marR="0" indent="-285750">
              <a:spcBef>
                <a:spcPts val="0"/>
              </a:spcBef>
              <a:spcAft>
                <a:spcPts val="600"/>
              </a:spcAft>
              <a:buFont typeface="Arial" panose="020B0604020202020204" pitchFamily="34" charset="0"/>
              <a:buChar char="•"/>
            </a:pPr>
            <a:r>
              <a:rPr lang="en-US" sz="2400">
                <a:effectLst/>
                <a:latin typeface="+mj-lt"/>
                <a:ea typeface="Calibri" panose="020F0502020204030204" pitchFamily="34" charset="0"/>
                <a:cs typeface="Calibri" panose="020F0502020204030204" pitchFamily="34" charset="0"/>
              </a:rPr>
              <a:t>Needs a great deal of coordination between the Borrower, Contractors, Suppliers and Consultants to manage E&amp;S risks (some may be outside the Borrower’s country)</a:t>
            </a:r>
          </a:p>
          <a:p>
            <a:pPr marL="285750" marR="0" indent="-285750">
              <a:spcBef>
                <a:spcPts val="0"/>
              </a:spcBef>
              <a:spcAft>
                <a:spcPts val="600"/>
              </a:spcAft>
              <a:buFont typeface="Arial" panose="020B0604020202020204" pitchFamily="34" charset="0"/>
              <a:buChar char="•"/>
            </a:pPr>
            <a:r>
              <a:rPr lang="en-US" sz="2400">
                <a:effectLst/>
                <a:latin typeface="+mj-lt"/>
                <a:ea typeface="Calibri" panose="020F0502020204030204" pitchFamily="34" charset="0"/>
                <a:cs typeface="Calibri" panose="020F0502020204030204" pitchFamily="34" charset="0"/>
              </a:rPr>
              <a:t>Many contracts involve sub-contractors</a:t>
            </a:r>
            <a:r>
              <a:rPr lang="en-US" sz="2400">
                <a:latin typeface="+mj-lt"/>
                <a:ea typeface="Calibri" panose="020F0502020204030204" pitchFamily="34" charset="0"/>
                <a:cs typeface="Calibri" panose="020F0502020204030204" pitchFamily="34" charset="0"/>
              </a:rPr>
              <a:t>, sub-suppliers, </a:t>
            </a:r>
            <a:r>
              <a:rPr lang="en-US" sz="2400">
                <a:effectLst/>
                <a:latin typeface="+mj-lt"/>
                <a:ea typeface="Calibri" panose="020F0502020204030204" pitchFamily="34" charset="0"/>
                <a:cs typeface="Calibri" panose="020F0502020204030204" pitchFamily="34" charset="0"/>
              </a:rPr>
              <a:t>sub-consultants, who in turn may also subcontract to other parties, creating a long and sometimes complex supply chain</a:t>
            </a:r>
          </a:p>
          <a:p>
            <a:pPr marL="285750" marR="0" indent="-285750">
              <a:spcBef>
                <a:spcPts val="0"/>
              </a:spcBef>
              <a:spcAft>
                <a:spcPts val="600"/>
              </a:spcAft>
              <a:buFont typeface="Arial" panose="020B0604020202020204" pitchFamily="34" charset="0"/>
              <a:buChar char="•"/>
            </a:pPr>
            <a:r>
              <a:rPr lang="en-US" sz="2400">
                <a:effectLst/>
                <a:latin typeface="+mj-lt"/>
                <a:ea typeface="Calibri" panose="020F0502020204030204" pitchFamily="34" charset="0"/>
                <a:cs typeface="Calibri" panose="020F0502020204030204" pitchFamily="34" charset="0"/>
              </a:rPr>
              <a:t>The [main] Contractor in a Works contract is singly responsible for all the actions of their sub-contractors and other parties within their supply chain (the ESF cascades certain requirements)</a:t>
            </a:r>
          </a:p>
          <a:p>
            <a:pPr marL="285750" marR="0" indent="-285750">
              <a:spcBef>
                <a:spcPts val="0"/>
              </a:spcBef>
              <a:spcAft>
                <a:spcPts val="600"/>
              </a:spcAft>
              <a:buFont typeface="Arial" panose="020B0604020202020204" pitchFamily="34" charset="0"/>
              <a:buChar char="•"/>
            </a:pPr>
            <a:endParaRPr lang="en-US" sz="2400">
              <a:effectLst/>
              <a:latin typeface="+mj-lt"/>
              <a:ea typeface="Calibri" panose="020F0502020204030204" pitchFamily="34" charset="0"/>
              <a:cs typeface="Calibri" panose="020F0502020204030204" pitchFamily="34" charset="0"/>
            </a:endParaRPr>
          </a:p>
          <a:p>
            <a:pPr marL="285750" marR="0" indent="-285750">
              <a:spcBef>
                <a:spcPts val="0"/>
              </a:spcBef>
              <a:spcAft>
                <a:spcPts val="600"/>
              </a:spcAft>
              <a:buFont typeface="Arial" panose="020B0604020202020204" pitchFamily="34" charset="0"/>
              <a:buChar char="•"/>
            </a:pPr>
            <a:endParaRPr lang="en-US" sz="2400"/>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Applying the ESF to the project’s supply chain</a:t>
            </a:r>
          </a:p>
        </p:txBody>
      </p:sp>
    </p:spTree>
    <p:extLst>
      <p:ext uri="{BB962C8B-B14F-4D97-AF65-F5344CB8AC3E}">
        <p14:creationId xmlns:p14="http://schemas.microsoft.com/office/powerpoint/2010/main" val="32215612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Cascade of E&amp;S obligations</a:t>
            </a:r>
          </a:p>
        </p:txBody>
      </p:sp>
      <p:pic>
        <p:nvPicPr>
          <p:cNvPr id="13" name="Picture 12">
            <a:extLst>
              <a:ext uri="{FF2B5EF4-FFF2-40B4-BE49-F238E27FC236}">
                <a16:creationId xmlns:a16="http://schemas.microsoft.com/office/drawing/2014/main" id="{0FE58F79-17BB-5B0E-5BCD-0FB4A47159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07" y="1662481"/>
            <a:ext cx="12026250" cy="5699018"/>
          </a:xfrm>
          <a:prstGeom prst="rect">
            <a:avLst/>
          </a:prstGeom>
          <a:noFill/>
          <a:ln>
            <a:noFill/>
          </a:ln>
        </p:spPr>
      </p:pic>
    </p:spTree>
    <p:extLst>
      <p:ext uri="{BB962C8B-B14F-4D97-AF65-F5344CB8AC3E}">
        <p14:creationId xmlns:p14="http://schemas.microsoft.com/office/powerpoint/2010/main" val="3525402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a:xfrm>
            <a:off x="11584279" y="6597372"/>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34</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ESS1 Annex 3</a:t>
            </a:r>
          </a:p>
        </p:txBody>
      </p:sp>
      <p:sp>
        <p:nvSpPr>
          <p:cNvPr id="13" name="TextBox 12">
            <a:extLst>
              <a:ext uri="{FF2B5EF4-FFF2-40B4-BE49-F238E27FC236}">
                <a16:creationId xmlns:a16="http://schemas.microsoft.com/office/drawing/2014/main" id="{3132F4B2-48F7-45A4-B141-2B29A5BD9783}"/>
              </a:ext>
            </a:extLst>
          </p:cNvPr>
          <p:cNvSpPr txBox="1"/>
          <p:nvPr/>
        </p:nvSpPr>
        <p:spPr>
          <a:xfrm>
            <a:off x="4350327" y="654450"/>
            <a:ext cx="2487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 </a:t>
            </a:r>
          </a:p>
        </p:txBody>
      </p:sp>
      <p:sp>
        <p:nvSpPr>
          <p:cNvPr id="3" name="Rectangle 2">
            <a:extLst>
              <a:ext uri="{FF2B5EF4-FFF2-40B4-BE49-F238E27FC236}">
                <a16:creationId xmlns:a16="http://schemas.microsoft.com/office/drawing/2014/main" id="{AB7FCCAB-234A-41EE-AB72-B1846D0B4DAA}"/>
              </a:ext>
            </a:extLst>
          </p:cNvPr>
          <p:cNvSpPr/>
          <p:nvPr/>
        </p:nvSpPr>
        <p:spPr>
          <a:xfrm>
            <a:off x="162299" y="1277631"/>
            <a:ext cx="11725384" cy="5078313"/>
          </a:xfrm>
          <a:prstGeom prst="rect">
            <a:avLst/>
          </a:prstGeom>
        </p:spPr>
        <p:txBody>
          <a:bodyPr wrap="square">
            <a:spAutoFit/>
          </a:bodyPr>
          <a:lstStyle/>
          <a:p>
            <a:pPr>
              <a:spcAft>
                <a:spcPts val="600"/>
              </a:spcAft>
            </a:pPr>
            <a:r>
              <a:rPr lang="en-US" sz="2100">
                <a:solidFill>
                  <a:schemeClr val="accent1"/>
                </a:solidFill>
              </a:rPr>
              <a:t>“</a:t>
            </a:r>
            <a:r>
              <a:rPr lang="en-US" sz="2100" b="1" i="1" u="sng">
                <a:solidFill>
                  <a:schemeClr val="accent1"/>
                </a:solidFill>
              </a:rPr>
              <a:t>The Borrower will require that all contractors engaged on the project operate in a manner consistent with the requirements of the ESSs</a:t>
            </a:r>
            <a:r>
              <a:rPr lang="en-US" sz="2100" b="1" i="1">
                <a:solidFill>
                  <a:schemeClr val="accent1"/>
                </a:solidFill>
              </a:rPr>
              <a:t>, including the specific requirements set out in the ESCP. The Borrower will manage all contractors in an effective manner, including</a:t>
            </a:r>
            <a:r>
              <a:rPr lang="en-US" sz="2100" i="1">
                <a:solidFill>
                  <a:schemeClr val="accent1"/>
                </a:solidFill>
              </a:rPr>
              <a:t>:</a:t>
            </a:r>
          </a:p>
          <a:p>
            <a:pPr marL="574675" indent="-400050">
              <a:spcAft>
                <a:spcPts val="600"/>
              </a:spcAft>
            </a:pPr>
            <a:r>
              <a:rPr lang="en-US" sz="2100" i="1">
                <a:solidFill>
                  <a:schemeClr val="accent1"/>
                </a:solidFill>
              </a:rPr>
              <a:t>(a) Assessing the environmental and social risks and impacts associated with such contracts;</a:t>
            </a:r>
          </a:p>
          <a:p>
            <a:pPr marL="574675" indent="-400050">
              <a:spcAft>
                <a:spcPts val="600"/>
              </a:spcAft>
            </a:pPr>
            <a:r>
              <a:rPr lang="en-US" sz="2100" i="1">
                <a:solidFill>
                  <a:schemeClr val="accent1"/>
                </a:solidFill>
              </a:rPr>
              <a:t>(b) Ascertaining that contractors engaged in connection with the project are legitimate and reliable enterprises, and have knowledge and skills to perform their project tasks in accordance with their contractual commitments;</a:t>
            </a:r>
          </a:p>
          <a:p>
            <a:pPr marL="574675" indent="-400050">
              <a:spcAft>
                <a:spcPts val="600"/>
              </a:spcAft>
            </a:pPr>
            <a:r>
              <a:rPr lang="en-US" sz="2100" i="1">
                <a:solidFill>
                  <a:schemeClr val="accent1"/>
                </a:solidFill>
              </a:rPr>
              <a:t>(c) 	Incorporating all relevant aspects of the ESCP into tender documents;</a:t>
            </a:r>
          </a:p>
          <a:p>
            <a:pPr marL="574675" indent="-400050">
              <a:spcAft>
                <a:spcPts val="600"/>
              </a:spcAft>
            </a:pPr>
            <a:r>
              <a:rPr lang="en-US" sz="2100" i="1">
                <a:solidFill>
                  <a:schemeClr val="accent1"/>
                </a:solidFill>
              </a:rPr>
              <a:t>(d) Contractually requiring contractors to apply the relevant aspects of the ESCP and the relevant management tools, and including appropriate and effective non-compliance remedies;</a:t>
            </a:r>
          </a:p>
          <a:p>
            <a:pPr marL="574675" indent="-400050">
              <a:spcAft>
                <a:spcPts val="600"/>
              </a:spcAft>
            </a:pPr>
            <a:r>
              <a:rPr lang="en-US" sz="2100" i="1">
                <a:solidFill>
                  <a:schemeClr val="accent1"/>
                </a:solidFill>
              </a:rPr>
              <a:t>(e) Monitoring contractor compliance with their contractual commitments; and</a:t>
            </a:r>
          </a:p>
          <a:p>
            <a:pPr marL="574675" indent="-400050">
              <a:spcAft>
                <a:spcPts val="600"/>
              </a:spcAft>
            </a:pPr>
            <a:r>
              <a:rPr lang="en-US" sz="2100" i="1">
                <a:solidFill>
                  <a:schemeClr val="accent1"/>
                </a:solidFill>
              </a:rPr>
              <a:t>(f) 	In the case of subcontracting, requiring contractors to have equivalent arrangements with their sub-contractors</a:t>
            </a:r>
            <a:r>
              <a:rPr lang="en-US" sz="2100">
                <a:solidFill>
                  <a:schemeClr val="accent1"/>
                </a:solidFill>
              </a:rPr>
              <a:t>.”   See </a:t>
            </a:r>
            <a:r>
              <a:rPr lang="en-US" sz="2100" b="1">
                <a:solidFill>
                  <a:schemeClr val="accent1"/>
                </a:solidFill>
              </a:rPr>
              <a:t>ESF Page 29</a:t>
            </a:r>
          </a:p>
        </p:txBody>
      </p:sp>
    </p:spTree>
    <p:extLst>
      <p:ext uri="{BB962C8B-B14F-4D97-AF65-F5344CB8AC3E}">
        <p14:creationId xmlns:p14="http://schemas.microsoft.com/office/powerpoint/2010/main" val="11230016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Obvious E&amp;S links with procurement</a:t>
            </a:r>
          </a:p>
        </p:txBody>
      </p:sp>
      <p:sp>
        <p:nvSpPr>
          <p:cNvPr id="7" name="Rectangle 6">
            <a:extLst>
              <a:ext uri="{FF2B5EF4-FFF2-40B4-BE49-F238E27FC236}">
                <a16:creationId xmlns:a16="http://schemas.microsoft.com/office/drawing/2014/main" id="{F5292234-5D62-4148-B9B6-52B8EC4842FD}"/>
              </a:ext>
            </a:extLst>
          </p:cNvPr>
          <p:cNvSpPr/>
          <p:nvPr/>
        </p:nvSpPr>
        <p:spPr>
          <a:xfrm>
            <a:off x="8068274" y="1773484"/>
            <a:ext cx="3920359" cy="4623234"/>
          </a:xfrm>
          <a:prstGeom prst="rect">
            <a:avLst/>
          </a:prstGeom>
          <a:solidFill>
            <a:schemeClr val="bg1"/>
          </a:solidFill>
          <a:ln w="25400">
            <a:solidFill>
              <a:srgbClr val="F78D28"/>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a:ln>
                  <a:noFill/>
                </a:ln>
                <a:solidFill>
                  <a:srgbClr val="F78D28"/>
                </a:solidFill>
                <a:effectLst/>
                <a:uLnTx/>
                <a:uFillTx/>
                <a:latin typeface="Arial"/>
                <a:ea typeface="+mn-ea"/>
                <a:cs typeface="+mn-cs"/>
              </a:rPr>
              <a:t>ESS1 Annex 3 means: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a:solidFill>
                  <a:srgbClr val="003D7A"/>
                </a:solidFill>
                <a:latin typeface="Arial"/>
              </a:rPr>
              <a:t>T</a:t>
            </a:r>
            <a:r>
              <a:rPr kumimoji="0" lang="en-US" sz="1800" b="0" i="0" u="none" strike="noStrike" kern="1200" cap="none" spc="0" normalizeH="0" baseline="0" noProof="0">
                <a:ln>
                  <a:noFill/>
                </a:ln>
                <a:solidFill>
                  <a:srgbClr val="003D7A"/>
                </a:solidFill>
                <a:effectLst/>
                <a:uLnTx/>
                <a:uFillTx/>
                <a:latin typeface="Arial"/>
                <a:ea typeface="+mn-ea"/>
                <a:cs typeface="+mn-cs"/>
              </a:rPr>
              <a:t>he </a:t>
            </a:r>
            <a:r>
              <a:rPr kumimoji="0" lang="en-US" sz="1800" b="0" i="0" u="sng" strike="noStrike" kern="1200" cap="none" spc="0" normalizeH="0" baseline="0" noProof="0">
                <a:ln>
                  <a:noFill/>
                </a:ln>
                <a:solidFill>
                  <a:srgbClr val="003D7A"/>
                </a:solidFill>
                <a:effectLst/>
                <a:uLnTx/>
                <a:uFillTx/>
                <a:latin typeface="Arial"/>
                <a:ea typeface="+mn-ea"/>
                <a:cs typeface="+mn-cs"/>
              </a:rPr>
              <a:t>Borrower must include relevant E&amp;S obligations in its contracts </a:t>
            </a:r>
            <a:r>
              <a:rPr kumimoji="0" lang="en-US" sz="1800" b="0" i="0" u="none" strike="noStrike" kern="1200" cap="none" spc="0" normalizeH="0" baseline="0" noProof="0">
                <a:ln>
                  <a:noFill/>
                </a:ln>
                <a:solidFill>
                  <a:srgbClr val="003D7A"/>
                </a:solidFill>
                <a:effectLst/>
                <a:uLnTx/>
                <a:uFillTx/>
                <a:latin typeface="Arial"/>
                <a:ea typeface="+mn-ea"/>
                <a:cs typeface="+mn-cs"/>
              </a:rPr>
              <a:t>with the:</a:t>
            </a:r>
          </a:p>
          <a:p>
            <a:pPr marL="461963" marR="0" lvl="0" indent="-174625" algn="l" defTabSz="914400" rtl="0" eaLnBrk="1" fontAlgn="auto" latinLnBrk="0" hangingPunct="1">
              <a:lnSpc>
                <a:spcPct val="100000"/>
              </a:lnSpc>
              <a:spcBef>
                <a:spcPts val="600"/>
              </a:spcBef>
              <a:spcAft>
                <a:spcPts val="0"/>
              </a:spcAft>
              <a:buClrTx/>
              <a:buSzTx/>
              <a:buFont typeface="Andes Bold" panose="02000000000000000000" pitchFamily="50" charset="0"/>
              <a:buChar char="-"/>
              <a:tabLst/>
              <a:defRPr/>
            </a:pPr>
            <a:r>
              <a:rPr lang="en-US">
                <a:solidFill>
                  <a:srgbClr val="003D7A"/>
                </a:solidFill>
                <a:latin typeface="Arial"/>
              </a:rPr>
              <a:t>C</a:t>
            </a:r>
            <a:r>
              <a:rPr kumimoji="0" lang="en-US" sz="1800" b="0" i="0" u="none" strike="noStrike" kern="1200" cap="none" spc="0" normalizeH="0" baseline="0" noProof="0" err="1">
                <a:ln>
                  <a:noFill/>
                </a:ln>
                <a:solidFill>
                  <a:srgbClr val="003D7A"/>
                </a:solidFill>
                <a:effectLst/>
                <a:uLnTx/>
                <a:uFillTx/>
                <a:latin typeface="Arial"/>
                <a:ea typeface="+mn-ea"/>
                <a:cs typeface="+mn-cs"/>
              </a:rPr>
              <a:t>ontractor</a:t>
            </a:r>
            <a:r>
              <a:rPr kumimoji="0" lang="en-US" sz="1800" b="0" i="0" u="none" strike="noStrike" kern="1200" cap="none" spc="0" normalizeH="0" baseline="0" noProof="0">
                <a:ln>
                  <a:noFill/>
                </a:ln>
                <a:solidFill>
                  <a:srgbClr val="003D7A"/>
                </a:solidFill>
                <a:effectLst/>
                <a:uLnTx/>
                <a:uFillTx/>
                <a:latin typeface="Arial"/>
                <a:ea typeface="+mn-ea"/>
                <a:cs typeface="+mn-cs"/>
              </a:rPr>
              <a:t> who will deliver the works</a:t>
            </a:r>
          </a:p>
          <a:p>
            <a:pPr marL="461963" marR="0" lvl="0" indent="-174625" algn="l" defTabSz="914400" rtl="0" eaLnBrk="1" fontAlgn="auto" latinLnBrk="0" hangingPunct="1">
              <a:lnSpc>
                <a:spcPct val="100000"/>
              </a:lnSpc>
              <a:spcBef>
                <a:spcPts val="600"/>
              </a:spcBef>
              <a:spcAft>
                <a:spcPts val="0"/>
              </a:spcAft>
              <a:buClrTx/>
              <a:buSzTx/>
              <a:buFont typeface="Andes Bold" panose="02000000000000000000" pitchFamily="50" charset="0"/>
              <a:buChar char="-"/>
              <a:tabLst/>
              <a:defRPr/>
            </a:pPr>
            <a:r>
              <a:rPr lang="en-US">
                <a:solidFill>
                  <a:srgbClr val="003D7A"/>
                </a:solidFill>
                <a:latin typeface="Arial"/>
              </a:rPr>
              <a:t>S</a:t>
            </a:r>
            <a:r>
              <a:rPr kumimoji="0" lang="en-US" sz="1800" b="0" i="0" u="none" strike="noStrike" kern="1200" cap="none" spc="0" normalizeH="0" baseline="0" noProof="0" err="1">
                <a:ln>
                  <a:noFill/>
                </a:ln>
                <a:solidFill>
                  <a:srgbClr val="003D7A"/>
                </a:solidFill>
                <a:effectLst/>
                <a:uLnTx/>
                <a:uFillTx/>
                <a:latin typeface="Arial"/>
                <a:ea typeface="+mn-ea"/>
                <a:cs typeface="+mn-cs"/>
              </a:rPr>
              <a:t>upervising</a:t>
            </a:r>
            <a:r>
              <a:rPr kumimoji="0" lang="en-US" sz="1800" b="0" i="0" u="none" strike="noStrike" kern="1200" cap="none" spc="0" normalizeH="0" baseline="0" noProof="0">
                <a:ln>
                  <a:noFill/>
                </a:ln>
                <a:solidFill>
                  <a:srgbClr val="003D7A"/>
                </a:solidFill>
                <a:effectLst/>
                <a:uLnTx/>
                <a:uFillTx/>
                <a:latin typeface="Arial"/>
                <a:ea typeface="+mn-ea"/>
                <a:cs typeface="+mn-cs"/>
              </a:rPr>
              <a:t> Engineer</a:t>
            </a:r>
          </a:p>
          <a:p>
            <a:pPr marL="285750" marR="0" lvl="0" indent="-28575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D7A"/>
                </a:solidFill>
                <a:effectLst/>
                <a:uLnTx/>
                <a:uFillTx/>
                <a:latin typeface="Arial"/>
                <a:ea typeface="+mn-ea"/>
                <a:cs typeface="+mn-cs"/>
              </a:rPr>
              <a:t>The </a:t>
            </a:r>
            <a:r>
              <a:rPr kumimoji="0" lang="en-US" sz="1800" b="0" i="0" u="sng" strike="noStrike" kern="1200" cap="none" spc="0" normalizeH="0" baseline="0" noProof="0">
                <a:ln>
                  <a:noFill/>
                </a:ln>
                <a:solidFill>
                  <a:srgbClr val="003D7A"/>
                </a:solidFill>
                <a:effectLst/>
                <a:uLnTx/>
                <a:uFillTx/>
                <a:latin typeface="Arial"/>
                <a:ea typeface="+mn-ea"/>
                <a:cs typeface="+mn-cs"/>
              </a:rPr>
              <a:t>Contractor must impose similar E&amp;S obligations </a:t>
            </a:r>
            <a:r>
              <a:rPr kumimoji="0" lang="en-US" sz="1800" b="0" i="0" u="none" strike="noStrike" kern="1200" cap="none" spc="0" normalizeH="0" baseline="0" noProof="0">
                <a:ln>
                  <a:noFill/>
                </a:ln>
                <a:solidFill>
                  <a:srgbClr val="003D7A"/>
                </a:solidFill>
                <a:effectLst/>
                <a:uLnTx/>
                <a:uFillTx/>
                <a:latin typeface="Arial"/>
                <a:ea typeface="+mn-ea"/>
                <a:cs typeface="+mn-cs"/>
              </a:rPr>
              <a:t>(as appropriate) on its sub-contractors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D7A"/>
                </a:solidFill>
                <a:effectLst/>
                <a:uLnTx/>
                <a:uFillTx/>
                <a:latin typeface="Arial"/>
                <a:ea typeface="+mn-ea"/>
                <a:cs typeface="+mn-cs"/>
              </a:rPr>
              <a:t>Special E&amp;S provisions apply to </a:t>
            </a:r>
            <a:r>
              <a:rPr kumimoji="0" lang="en-US" sz="1800" b="0" i="0" u="sng" strike="noStrike" kern="1200" cap="none" spc="0" normalizeH="0" baseline="0" noProof="0">
                <a:ln>
                  <a:noFill/>
                </a:ln>
                <a:solidFill>
                  <a:srgbClr val="003D7A"/>
                </a:solidFill>
                <a:effectLst/>
                <a:uLnTx/>
                <a:uFillTx/>
                <a:latin typeface="Arial"/>
                <a:ea typeface="+mn-ea"/>
                <a:cs typeface="+mn-cs"/>
              </a:rPr>
              <a:t>Primary </a:t>
            </a:r>
            <a:r>
              <a:rPr lang="en-US" u="sng">
                <a:solidFill>
                  <a:srgbClr val="003D7A"/>
                </a:solidFill>
                <a:latin typeface="Arial"/>
              </a:rPr>
              <a:t>S</a:t>
            </a:r>
            <a:r>
              <a:rPr kumimoji="0" lang="en-US" sz="1800" b="0" i="0" u="sng" strike="noStrike" kern="1200" cap="none" spc="0" normalizeH="0" baseline="0" noProof="0" err="1">
                <a:ln>
                  <a:noFill/>
                </a:ln>
                <a:solidFill>
                  <a:srgbClr val="003D7A"/>
                </a:solidFill>
                <a:effectLst/>
                <a:uLnTx/>
                <a:uFillTx/>
                <a:latin typeface="Arial"/>
                <a:ea typeface="+mn-ea"/>
                <a:cs typeface="+mn-cs"/>
              </a:rPr>
              <a:t>uppliers</a:t>
            </a:r>
            <a:endParaRPr kumimoji="0" lang="en-US" sz="1800" b="0" i="0" u="sng" strike="noStrike" kern="1200" cap="none" spc="0" normalizeH="0" baseline="0" noProof="0">
              <a:ln>
                <a:noFill/>
              </a:ln>
              <a:solidFill>
                <a:srgbClr val="003D7A"/>
              </a:solidFill>
              <a:effectLst/>
              <a:uLnTx/>
              <a:uFillTx/>
              <a:latin typeface="Arial"/>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endParaRPr kumimoji="0" lang="en-US" sz="1800" b="0" i="0" u="none" strike="noStrike" kern="1200" cap="none" spc="0" normalizeH="0" baseline="0" noProof="0">
              <a:ln>
                <a:noFill/>
              </a:ln>
              <a:solidFill>
                <a:srgbClr val="F78D28"/>
              </a:solidFill>
              <a:effectLst/>
              <a:uLnTx/>
              <a:uFillTx/>
              <a:latin typeface="Arial"/>
              <a:ea typeface="+mn-ea"/>
              <a:cs typeface="+mn-cs"/>
            </a:endParaRPr>
          </a:p>
        </p:txBody>
      </p:sp>
      <p:sp>
        <p:nvSpPr>
          <p:cNvPr id="9" name="Rectangle 8">
            <a:extLst>
              <a:ext uri="{FF2B5EF4-FFF2-40B4-BE49-F238E27FC236}">
                <a16:creationId xmlns:a16="http://schemas.microsoft.com/office/drawing/2014/main" id="{15317856-6F53-4A12-B03E-E2C57F597F66}"/>
              </a:ext>
            </a:extLst>
          </p:cNvPr>
          <p:cNvSpPr/>
          <p:nvPr/>
        </p:nvSpPr>
        <p:spPr>
          <a:xfrm>
            <a:off x="8068274" y="1342779"/>
            <a:ext cx="3920359" cy="385482"/>
          </a:xfrm>
          <a:prstGeom prst="rect">
            <a:avLst/>
          </a:prstGeom>
          <a:solidFill>
            <a:srgbClr val="F78D28"/>
          </a:solidFill>
          <a:ln>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600"/>
              </a:spcBef>
              <a:spcAft>
                <a:spcPts val="0"/>
              </a:spcAft>
              <a:buClrTx/>
              <a:buSzTx/>
              <a:buFontTx/>
              <a:buNone/>
              <a:tabLst>
                <a:tab pos="8402638" algn="r"/>
              </a:tabLst>
              <a:defRPr/>
            </a:pPr>
            <a:r>
              <a:rPr kumimoji="0" lang="en-US" sz="1800" b="1" i="0" u="none" strike="noStrike" kern="1200" cap="none" spc="0" normalizeH="0" baseline="0" noProof="0">
                <a:ln>
                  <a:noFill/>
                </a:ln>
                <a:solidFill>
                  <a:prstClr val="white"/>
                </a:solidFill>
                <a:effectLst/>
                <a:uLnTx/>
                <a:uFillTx/>
                <a:latin typeface="Arial"/>
                <a:ea typeface="+mn-ea"/>
                <a:cs typeface="+mn-cs"/>
              </a:rPr>
              <a:t>Cascading E&amp;S obligations</a:t>
            </a:r>
          </a:p>
        </p:txBody>
      </p:sp>
      <p:sp>
        <p:nvSpPr>
          <p:cNvPr id="11" name="Text Placeholder 2">
            <a:extLst>
              <a:ext uri="{FF2B5EF4-FFF2-40B4-BE49-F238E27FC236}">
                <a16:creationId xmlns:a16="http://schemas.microsoft.com/office/drawing/2014/main" id="{4907293C-880E-40D3-8925-A01FA768CA9A}"/>
              </a:ext>
            </a:extLst>
          </p:cNvPr>
          <p:cNvSpPr>
            <a:spLocks noGrp="1"/>
          </p:cNvSpPr>
          <p:nvPr>
            <p:ph type="body" sz="quarter" idx="13"/>
          </p:nvPr>
        </p:nvSpPr>
        <p:spPr>
          <a:xfrm>
            <a:off x="349040" y="1396700"/>
            <a:ext cx="7549374" cy="5139758"/>
          </a:xfrm>
        </p:spPr>
        <p:txBody>
          <a:bodyPr vert="horz" lIns="0" tIns="0" rIns="0" bIns="0" rtlCol="0" anchor="t">
            <a:noAutofit/>
          </a:bodyPr>
          <a:lstStyle/>
          <a:p>
            <a:pPr>
              <a:spcBef>
                <a:spcPts val="400"/>
              </a:spcBef>
            </a:pPr>
            <a:r>
              <a:rPr lang="en-US" sz="2000">
                <a:solidFill>
                  <a:srgbClr val="00B0F0"/>
                </a:solidFill>
              </a:rPr>
              <a:t>              </a:t>
            </a:r>
            <a:r>
              <a:rPr lang="en-US" sz="2000" b="1">
                <a:solidFill>
                  <a:srgbClr val="F78D28"/>
                </a:solidFill>
              </a:rPr>
              <a:t>Borrower’s responsibilities</a:t>
            </a:r>
            <a:endParaRPr lang="en-US" sz="2000">
              <a:solidFill>
                <a:srgbClr val="F78D28"/>
              </a:solidFill>
            </a:endParaRPr>
          </a:p>
          <a:p>
            <a:pPr marL="342900" indent="-342900">
              <a:lnSpc>
                <a:spcPct val="110000"/>
              </a:lnSpc>
              <a:spcBef>
                <a:spcPct val="20000"/>
              </a:spcBef>
              <a:buClr>
                <a:srgbClr val="F78D28"/>
              </a:buClr>
              <a:buFont typeface="Wingdings" panose="05000000000000000000" pitchFamily="2" charset="2"/>
              <a:buChar char="§"/>
            </a:pPr>
            <a:r>
              <a:rPr lang="en-US" sz="1900">
                <a:solidFill>
                  <a:srgbClr val="003D7A"/>
                </a:solidFill>
              </a:rPr>
              <a:t>The Borrower’s overall responsibilities are to: </a:t>
            </a:r>
          </a:p>
          <a:p>
            <a:pPr marL="574675" indent="-234950">
              <a:lnSpc>
                <a:spcPct val="110000"/>
              </a:lnSpc>
              <a:spcBef>
                <a:spcPct val="20000"/>
              </a:spcBef>
              <a:buClr>
                <a:srgbClr val="F78D28"/>
              </a:buClr>
              <a:buFont typeface="Andes Bold" panose="02000000000000000000" pitchFamily="50" charset="0"/>
              <a:buChar char="-"/>
            </a:pPr>
            <a:r>
              <a:rPr lang="en-US" sz="1900">
                <a:solidFill>
                  <a:srgbClr val="003D7A"/>
                </a:solidFill>
              </a:rPr>
              <a:t>assess</a:t>
            </a:r>
          </a:p>
          <a:p>
            <a:pPr marL="574675" indent="-234950">
              <a:lnSpc>
                <a:spcPct val="110000"/>
              </a:lnSpc>
              <a:spcBef>
                <a:spcPct val="20000"/>
              </a:spcBef>
              <a:buClr>
                <a:srgbClr val="F78D28"/>
              </a:buClr>
              <a:buFont typeface="Andes Bold" panose="02000000000000000000" pitchFamily="50" charset="0"/>
              <a:buChar char="-"/>
            </a:pPr>
            <a:r>
              <a:rPr lang="en-US" sz="1900">
                <a:solidFill>
                  <a:srgbClr val="003D7A"/>
                </a:solidFill>
              </a:rPr>
              <a:t>manage</a:t>
            </a:r>
          </a:p>
          <a:p>
            <a:pPr marL="574675" indent="-234950">
              <a:lnSpc>
                <a:spcPct val="110000"/>
              </a:lnSpc>
              <a:spcBef>
                <a:spcPct val="20000"/>
              </a:spcBef>
              <a:buClr>
                <a:srgbClr val="F78D28"/>
              </a:buClr>
              <a:buFont typeface="Andes Bold" panose="02000000000000000000" pitchFamily="50" charset="0"/>
              <a:buChar char="-"/>
            </a:pPr>
            <a:r>
              <a:rPr lang="en-US" sz="1900">
                <a:solidFill>
                  <a:srgbClr val="003D7A"/>
                </a:solidFill>
              </a:rPr>
              <a:t>monitor</a:t>
            </a:r>
          </a:p>
          <a:p>
            <a:pPr marL="339725">
              <a:lnSpc>
                <a:spcPct val="110000"/>
              </a:lnSpc>
              <a:spcBef>
                <a:spcPct val="20000"/>
              </a:spcBef>
              <a:spcAft>
                <a:spcPts val="1200"/>
              </a:spcAft>
              <a:buClr>
                <a:srgbClr val="F78D28"/>
              </a:buClr>
            </a:pPr>
            <a:r>
              <a:rPr lang="en-US" sz="1900">
                <a:solidFill>
                  <a:srgbClr val="003D7A"/>
                </a:solidFill>
              </a:rPr>
              <a:t>the E&amp;S risks and impacts at </a:t>
            </a:r>
            <a:r>
              <a:rPr lang="en-US" sz="1900" b="1" u="sng">
                <a:solidFill>
                  <a:srgbClr val="003D7A"/>
                </a:solidFill>
              </a:rPr>
              <a:t>each stage in the project</a:t>
            </a:r>
          </a:p>
          <a:p>
            <a:pPr>
              <a:spcBef>
                <a:spcPts val="1800"/>
              </a:spcBef>
            </a:pPr>
            <a:r>
              <a:rPr lang="en-US" sz="1900" b="1">
                <a:solidFill>
                  <a:srgbClr val="A1BB22"/>
                </a:solidFill>
              </a:rPr>
              <a:t>                                   </a:t>
            </a:r>
            <a:r>
              <a:rPr lang="en-US" sz="1900" b="1">
                <a:solidFill>
                  <a:srgbClr val="F78D28"/>
                </a:solidFill>
              </a:rPr>
              <a:t>Obligations passed on to contractors</a:t>
            </a:r>
          </a:p>
          <a:p>
            <a:pPr marL="342900" indent="-342900">
              <a:lnSpc>
                <a:spcPct val="110000"/>
              </a:lnSpc>
              <a:spcBef>
                <a:spcPct val="20000"/>
              </a:spcBef>
              <a:buClr>
                <a:srgbClr val="F78D28"/>
              </a:buClr>
              <a:buFont typeface="Wingdings" panose="05000000000000000000" pitchFamily="2" charset="2"/>
              <a:buChar char="§"/>
            </a:pPr>
            <a:r>
              <a:rPr lang="en-US" sz="1900">
                <a:solidFill>
                  <a:srgbClr val="003D7A"/>
                </a:solidFill>
              </a:rPr>
              <a:t>The </a:t>
            </a:r>
            <a:r>
              <a:rPr lang="en-US" sz="1900" b="1" u="sng">
                <a:solidFill>
                  <a:srgbClr val="003D7A"/>
                </a:solidFill>
              </a:rPr>
              <a:t>Borrower must ensure that all Contractors operate in a manner consistent with the ESSs</a:t>
            </a:r>
            <a:r>
              <a:rPr lang="en-US" sz="1900">
                <a:solidFill>
                  <a:srgbClr val="003D7A"/>
                </a:solidFill>
              </a:rPr>
              <a:t>, including project-specific requirements set out in the Environmental and Social Commitment Plan (ESCP)</a:t>
            </a:r>
          </a:p>
          <a:p>
            <a:pPr marL="342900" indent="-342900">
              <a:lnSpc>
                <a:spcPct val="110000"/>
              </a:lnSpc>
              <a:spcBef>
                <a:spcPct val="20000"/>
              </a:spcBef>
              <a:buClr>
                <a:srgbClr val="F78D28"/>
              </a:buClr>
              <a:buFont typeface="Wingdings" panose="05000000000000000000" pitchFamily="2" charset="2"/>
              <a:buChar char="§"/>
            </a:pPr>
            <a:r>
              <a:rPr lang="en-US" sz="1900">
                <a:solidFill>
                  <a:srgbClr val="003D7A"/>
                </a:solidFill>
              </a:rPr>
              <a:t>This means the Borrower must include relevant E&amp;S obligations in contracts and require that relevant E&amp;S obligations are included by contractors in their sub-contracts (</a:t>
            </a:r>
            <a:r>
              <a:rPr lang="en-US" sz="1900" b="1">
                <a:solidFill>
                  <a:srgbClr val="003D7A"/>
                </a:solidFill>
              </a:rPr>
              <a:t>page 29</a:t>
            </a:r>
            <a:r>
              <a:rPr lang="en-US" sz="1900">
                <a:solidFill>
                  <a:srgbClr val="003D7A"/>
                </a:solidFill>
              </a:rPr>
              <a:t>)</a:t>
            </a:r>
          </a:p>
          <a:p>
            <a:pPr>
              <a:spcBef>
                <a:spcPts val="600"/>
              </a:spcBef>
            </a:pPr>
            <a:endParaRPr lang="en-US" sz="2000">
              <a:solidFill>
                <a:srgbClr val="002345"/>
              </a:solidFill>
            </a:endParaRPr>
          </a:p>
        </p:txBody>
      </p:sp>
      <p:sp>
        <p:nvSpPr>
          <p:cNvPr id="8" name="TextBox 7">
            <a:extLst>
              <a:ext uri="{FF2B5EF4-FFF2-40B4-BE49-F238E27FC236}">
                <a16:creationId xmlns:a16="http://schemas.microsoft.com/office/drawing/2014/main" id="{3AC96282-1B56-4794-BF1A-234A61BEE7C2}"/>
              </a:ext>
            </a:extLst>
          </p:cNvPr>
          <p:cNvSpPr txBox="1"/>
          <p:nvPr/>
        </p:nvSpPr>
        <p:spPr>
          <a:xfrm>
            <a:off x="270817" y="1204789"/>
            <a:ext cx="945078" cy="400110"/>
          </a:xfrm>
          <a:prstGeom prst="rect">
            <a:avLst/>
          </a:prstGeom>
          <a:solidFill>
            <a:srgbClr val="F78D2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ESS1</a:t>
            </a:r>
          </a:p>
        </p:txBody>
      </p:sp>
      <p:sp>
        <p:nvSpPr>
          <p:cNvPr id="10" name="TextBox 9">
            <a:extLst>
              <a:ext uri="{FF2B5EF4-FFF2-40B4-BE49-F238E27FC236}">
                <a16:creationId xmlns:a16="http://schemas.microsoft.com/office/drawing/2014/main" id="{9D4ADCD8-28E8-4712-9343-295EC4B26F3D}"/>
              </a:ext>
            </a:extLst>
          </p:cNvPr>
          <p:cNvSpPr txBox="1"/>
          <p:nvPr/>
        </p:nvSpPr>
        <p:spPr>
          <a:xfrm>
            <a:off x="270817" y="3885046"/>
            <a:ext cx="2283939" cy="400110"/>
          </a:xfrm>
          <a:prstGeom prst="rect">
            <a:avLst/>
          </a:prstGeom>
          <a:solidFill>
            <a:srgbClr val="F78D2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ESS1 – Annex 3</a:t>
            </a:r>
          </a:p>
        </p:txBody>
      </p:sp>
    </p:spTree>
    <p:extLst>
      <p:ext uri="{BB962C8B-B14F-4D97-AF65-F5344CB8AC3E}">
        <p14:creationId xmlns:p14="http://schemas.microsoft.com/office/powerpoint/2010/main" val="1277501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Standard Contract for large works (Red Book)</a:t>
            </a:r>
          </a:p>
        </p:txBody>
      </p:sp>
      <p:pic>
        <p:nvPicPr>
          <p:cNvPr id="7" name="Picture 6" descr="Image result for fidic red book">
            <a:extLst>
              <a:ext uri="{FF2B5EF4-FFF2-40B4-BE49-F238E27FC236}">
                <a16:creationId xmlns:a16="http://schemas.microsoft.com/office/drawing/2014/main" id="{F19EEA9F-406D-4D3F-AC5D-485DBD42E6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51" t="1434" r="36076" b="5046"/>
          <a:stretch/>
        </p:blipFill>
        <p:spPr bwMode="auto">
          <a:xfrm>
            <a:off x="7972745" y="1151007"/>
            <a:ext cx="3690367" cy="5108295"/>
          </a:xfrm>
          <a:prstGeom prst="rect">
            <a:avLst/>
          </a:prstGeom>
          <a:noFill/>
          <a:effectLst>
            <a:outerShdw blurRad="127000" dist="38100" dir="5400000" sx="102000" sy="102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AF3C6A9-35DC-41DB-A858-AA94A6E75C6E}"/>
              </a:ext>
            </a:extLst>
          </p:cNvPr>
          <p:cNvSpPr/>
          <p:nvPr/>
        </p:nvSpPr>
        <p:spPr>
          <a:xfrm>
            <a:off x="487311" y="1221395"/>
            <a:ext cx="7413516" cy="1569660"/>
          </a:xfrm>
          <a:prstGeom prst="rect">
            <a:avLst/>
          </a:prstGeom>
        </p:spPr>
        <p:txBody>
          <a:bodyPr wrap="square">
            <a:spAutoFit/>
          </a:bodyPr>
          <a:lstStyle/>
          <a:p>
            <a:pPr lvl="0">
              <a:defRPr/>
            </a:pPr>
            <a:r>
              <a:rPr kumimoji="0" lang="fr-FR" sz="2400" b="0" i="0" u="none" strike="noStrike" kern="1200" cap="none" spc="0" normalizeH="0" baseline="0" noProof="0">
                <a:ln>
                  <a:noFill/>
                </a:ln>
                <a:solidFill>
                  <a:schemeClr val="accent1"/>
                </a:solidFill>
                <a:effectLst/>
                <a:uLnTx/>
                <a:uFillTx/>
                <a:latin typeface="Arial"/>
                <a:ea typeface="+mn-ea"/>
                <a:cs typeface="+mn-cs"/>
              </a:rPr>
              <a:t>For large </a:t>
            </a:r>
            <a:r>
              <a:rPr kumimoji="0" lang="fr-FR" sz="2400" b="0" i="0" u="none" strike="noStrike" kern="1200" cap="none" spc="0" normalizeH="0" baseline="0" noProof="0" err="1">
                <a:ln>
                  <a:noFill/>
                </a:ln>
                <a:solidFill>
                  <a:schemeClr val="accent1"/>
                </a:solidFill>
                <a:effectLst/>
                <a:uLnTx/>
                <a:uFillTx/>
                <a:latin typeface="Arial"/>
                <a:ea typeface="+mn-ea"/>
                <a:cs typeface="+mn-cs"/>
              </a:rPr>
              <a:t>works</a:t>
            </a:r>
            <a:r>
              <a:rPr kumimoji="0" lang="fr-FR" sz="2400" b="0" i="0" u="none" strike="noStrike" kern="1200" cap="none" spc="0" normalizeH="0" baseline="0" noProof="0">
                <a:ln>
                  <a:noFill/>
                </a:ln>
                <a:solidFill>
                  <a:schemeClr val="accent1"/>
                </a:solidFill>
                <a:effectLst/>
                <a:uLnTx/>
                <a:uFillTx/>
                <a:latin typeface="Arial"/>
                <a:ea typeface="+mn-ea"/>
                <a:cs typeface="+mn-cs"/>
              </a:rPr>
              <a:t> </a:t>
            </a:r>
            <a:r>
              <a:rPr lang="fr-FR" sz="2400" err="1">
                <a:solidFill>
                  <a:schemeClr val="accent1"/>
                </a:solidFill>
                <a:latin typeface="Arial"/>
              </a:rPr>
              <a:t>projects</a:t>
            </a:r>
            <a:r>
              <a:rPr lang="fr-FR" sz="2400">
                <a:solidFill>
                  <a:schemeClr val="accent1"/>
                </a:solidFill>
                <a:latin typeface="Arial"/>
              </a:rPr>
              <a:t> t</a:t>
            </a:r>
            <a:r>
              <a:rPr kumimoji="0" lang="fr-FR" sz="2400" b="0" i="0" u="none" strike="noStrike" kern="1200" cap="none" spc="0" normalizeH="0" baseline="0" noProof="0" err="1">
                <a:ln>
                  <a:noFill/>
                </a:ln>
                <a:solidFill>
                  <a:schemeClr val="accent1"/>
                </a:solidFill>
                <a:effectLst/>
                <a:uLnTx/>
                <a:uFillTx/>
                <a:latin typeface="Arial"/>
                <a:ea typeface="+mn-ea"/>
                <a:cs typeface="+mn-cs"/>
              </a:rPr>
              <a:t>he</a:t>
            </a:r>
            <a:r>
              <a:rPr kumimoji="0" lang="fr-FR" sz="2400" b="0" i="0" u="none" strike="noStrike" kern="1200" cap="none" spc="0" normalizeH="0" baseline="0" noProof="0">
                <a:ln>
                  <a:noFill/>
                </a:ln>
                <a:solidFill>
                  <a:schemeClr val="accent1"/>
                </a:solidFill>
                <a:effectLst/>
                <a:uLnTx/>
                <a:uFillTx/>
                <a:latin typeface="Arial"/>
                <a:ea typeface="+mn-ea"/>
                <a:cs typeface="+mn-cs"/>
              </a:rPr>
              <a:t> Bank uses the</a:t>
            </a:r>
          </a:p>
          <a:p>
            <a:pPr lvl="0">
              <a:defRPr/>
            </a:pPr>
            <a:r>
              <a:rPr kumimoji="0" lang="fr-FR" sz="2400" b="0" i="0" u="sng" strike="noStrike" kern="1200" cap="none" spc="0" normalizeH="0" baseline="0" noProof="0">
                <a:ln>
                  <a:noFill/>
                </a:ln>
                <a:solidFill>
                  <a:schemeClr val="accent1"/>
                </a:solidFill>
                <a:effectLst/>
                <a:uLnTx/>
                <a:uFillTx/>
                <a:latin typeface="Arial"/>
                <a:ea typeface="+mn-ea"/>
                <a:cs typeface="+mn-cs"/>
              </a:rPr>
              <a:t>FIDIC Conditions of </a:t>
            </a:r>
            <a:r>
              <a:rPr kumimoji="0" lang="fr-FR" sz="2400" b="0" i="0" u="sng" strike="noStrike" kern="1200" cap="none" spc="0" normalizeH="0" baseline="0" noProof="0" err="1">
                <a:ln>
                  <a:noFill/>
                </a:ln>
                <a:solidFill>
                  <a:schemeClr val="accent1"/>
                </a:solidFill>
                <a:effectLst/>
                <a:uLnTx/>
                <a:uFillTx/>
                <a:latin typeface="Arial"/>
                <a:ea typeface="+mn-ea"/>
                <a:cs typeface="+mn-cs"/>
              </a:rPr>
              <a:t>Contract</a:t>
            </a:r>
            <a:r>
              <a:rPr kumimoji="0" lang="fr-FR" sz="2400" b="0" i="0" u="sng" strike="noStrike" kern="1200" cap="none" spc="0" normalizeH="0" baseline="0" noProof="0">
                <a:ln>
                  <a:noFill/>
                </a:ln>
                <a:solidFill>
                  <a:schemeClr val="accent1"/>
                </a:solidFill>
                <a:effectLst/>
                <a:uLnTx/>
                <a:uFillTx/>
                <a:latin typeface="Arial"/>
                <a:ea typeface="+mn-ea"/>
                <a:cs typeface="+mn-cs"/>
              </a:rPr>
              <a:t> for Construction </a:t>
            </a:r>
            <a:r>
              <a:rPr kumimoji="0" lang="fr-FR" sz="2400" b="0" i="0" u="none" strike="noStrike" kern="1200" cap="none" spc="0" normalizeH="0" baseline="0" noProof="0">
                <a:ln>
                  <a:noFill/>
                </a:ln>
                <a:solidFill>
                  <a:schemeClr val="accent1"/>
                </a:solidFill>
                <a:effectLst/>
                <a:uLnTx/>
                <a:uFillTx/>
                <a:latin typeface="Arial"/>
                <a:ea typeface="+mn-ea"/>
                <a:cs typeface="+mn-cs"/>
              </a:rPr>
              <a:t>(2017) </a:t>
            </a:r>
          </a:p>
          <a:p>
            <a:pPr lvl="0">
              <a:defRPr/>
            </a:pPr>
            <a:endParaRPr lang="fr-FR" sz="2400">
              <a:solidFill>
                <a:schemeClr val="accent1"/>
              </a:solidFill>
              <a:latin typeface="Arial"/>
            </a:endParaRPr>
          </a:p>
          <a:p>
            <a:pPr lvl="0">
              <a:defRPr/>
            </a:pPr>
            <a:r>
              <a:rPr lang="fr-FR" sz="2400">
                <a:solidFill>
                  <a:schemeClr val="accent1"/>
                </a:solidFill>
                <a:latin typeface="Arial"/>
              </a:rPr>
              <a:t>The conditions of </a:t>
            </a:r>
            <a:r>
              <a:rPr lang="en-US" sz="2400">
                <a:solidFill>
                  <a:schemeClr val="accent1"/>
                </a:solidFill>
                <a:latin typeface="Arial"/>
              </a:rPr>
              <a:t>contract</a:t>
            </a:r>
            <a:r>
              <a:rPr lang="fr-FR" sz="2400">
                <a:solidFill>
                  <a:schemeClr val="accent1"/>
                </a:solidFill>
                <a:latin typeface="Arial"/>
              </a:rPr>
              <a:t> </a:t>
            </a:r>
            <a:r>
              <a:rPr lang="en-US" sz="2400">
                <a:solidFill>
                  <a:schemeClr val="accent1"/>
                </a:solidFill>
                <a:latin typeface="Arial"/>
              </a:rPr>
              <a:t>that</a:t>
            </a:r>
            <a:r>
              <a:rPr lang="fr-FR" sz="2400">
                <a:solidFill>
                  <a:schemeClr val="accent1"/>
                </a:solidFill>
                <a:latin typeface="Arial"/>
              </a:rPr>
              <a:t> </a:t>
            </a:r>
            <a:r>
              <a:rPr lang="en-US" sz="2400">
                <a:solidFill>
                  <a:schemeClr val="accent1"/>
                </a:solidFill>
                <a:latin typeface="Arial"/>
              </a:rPr>
              <a:t>apply</a:t>
            </a:r>
            <a:r>
              <a:rPr lang="fr-FR" sz="2400">
                <a:solidFill>
                  <a:schemeClr val="accent1"/>
                </a:solidFill>
                <a:latin typeface="Arial"/>
              </a:rPr>
              <a:t> comprise:</a:t>
            </a:r>
          </a:p>
        </p:txBody>
      </p:sp>
      <p:sp>
        <p:nvSpPr>
          <p:cNvPr id="15" name="Rectangle 14">
            <a:extLst>
              <a:ext uri="{FF2B5EF4-FFF2-40B4-BE49-F238E27FC236}">
                <a16:creationId xmlns:a16="http://schemas.microsoft.com/office/drawing/2014/main" id="{A6429FDB-00AC-490F-9484-D09A2764A88D}"/>
              </a:ext>
            </a:extLst>
          </p:cNvPr>
          <p:cNvSpPr/>
          <p:nvPr/>
        </p:nvSpPr>
        <p:spPr>
          <a:xfrm>
            <a:off x="7208780" y="6280136"/>
            <a:ext cx="4820921" cy="338554"/>
          </a:xfrm>
          <a:prstGeom prst="rect">
            <a:avLst/>
          </a:prstGeom>
        </p:spPr>
        <p:txBody>
          <a:bodyPr wrap="square">
            <a:spAutoFit/>
          </a:bodyPr>
          <a:lstStyle/>
          <a:p>
            <a:pPr lvl="0" algn="ctr">
              <a:defRPr/>
            </a:pPr>
            <a:r>
              <a:rPr lang="fr-FR" sz="1600" i="1">
                <a:solidFill>
                  <a:schemeClr val="accent1"/>
                </a:solidFill>
              </a:rPr>
              <a:t>Fédération Internationale des Ingénieurs-Conseils</a:t>
            </a:r>
          </a:p>
        </p:txBody>
      </p:sp>
      <p:graphicFrame>
        <p:nvGraphicFramePr>
          <p:cNvPr id="16" name="Table 15">
            <a:extLst>
              <a:ext uri="{FF2B5EF4-FFF2-40B4-BE49-F238E27FC236}">
                <a16:creationId xmlns:a16="http://schemas.microsoft.com/office/drawing/2014/main" id="{34C2412D-3049-4FCF-9E3A-EE0D90B95CD8}"/>
              </a:ext>
            </a:extLst>
          </p:cNvPr>
          <p:cNvGraphicFramePr>
            <a:graphicFrameLocks noGrp="1"/>
          </p:cNvGraphicFramePr>
          <p:nvPr>
            <p:extLst>
              <p:ext uri="{D42A27DB-BD31-4B8C-83A1-F6EECF244321}">
                <p14:modId xmlns:p14="http://schemas.microsoft.com/office/powerpoint/2010/main" val="3752750381"/>
              </p:ext>
            </p:extLst>
          </p:nvPr>
        </p:nvGraphicFramePr>
        <p:xfrm>
          <a:off x="574555" y="2924529"/>
          <a:ext cx="6346889" cy="1828800"/>
        </p:xfrm>
        <a:graphic>
          <a:graphicData uri="http://schemas.openxmlformats.org/drawingml/2006/table">
            <a:tbl>
              <a:tblPr firstRow="1" bandRow="1">
                <a:tableStyleId>{21E4AEA4-8DFA-4A89-87EB-49C32662AFE0}</a:tableStyleId>
              </a:tblPr>
              <a:tblGrid>
                <a:gridCol w="2997200">
                  <a:extLst>
                    <a:ext uri="{9D8B030D-6E8A-4147-A177-3AD203B41FA5}">
                      <a16:colId xmlns:a16="http://schemas.microsoft.com/office/drawing/2014/main" val="799830413"/>
                    </a:ext>
                  </a:extLst>
                </a:gridCol>
                <a:gridCol w="3349689">
                  <a:extLst>
                    <a:ext uri="{9D8B030D-6E8A-4147-A177-3AD203B41FA5}">
                      <a16:colId xmlns:a16="http://schemas.microsoft.com/office/drawing/2014/main" val="1762885882"/>
                    </a:ext>
                  </a:extLst>
                </a:gridCol>
              </a:tblGrid>
              <a:tr h="370840">
                <a:tc>
                  <a:txBody>
                    <a:bodyPr/>
                    <a:lstStyle/>
                    <a:p>
                      <a:pPr algn="ctr"/>
                      <a:r>
                        <a:rPr lang="en-US"/>
                        <a:t>FIDIC </a:t>
                      </a:r>
                    </a:p>
                    <a:p>
                      <a:pPr algn="ctr"/>
                      <a:r>
                        <a:rPr lang="en-US"/>
                        <a:t>General Conditions (GCs)</a:t>
                      </a:r>
                    </a:p>
                  </a:txBody>
                  <a:tcPr>
                    <a:solidFill>
                      <a:srgbClr val="A40052"/>
                    </a:solidFill>
                  </a:tcPr>
                </a:tc>
                <a:tc>
                  <a:txBody>
                    <a:bodyPr/>
                    <a:lstStyle/>
                    <a:p>
                      <a:pPr algn="ctr"/>
                      <a:r>
                        <a:rPr lang="en-US"/>
                        <a:t>Bank’s </a:t>
                      </a:r>
                    </a:p>
                    <a:p>
                      <a:pPr algn="ctr"/>
                      <a:r>
                        <a:rPr lang="en-US"/>
                        <a:t>Particular Conditions (PCs)</a:t>
                      </a:r>
                    </a:p>
                  </a:txBody>
                  <a:tcPr>
                    <a:solidFill>
                      <a:srgbClr val="A40052"/>
                    </a:solidFill>
                  </a:tcPr>
                </a:tc>
                <a:extLst>
                  <a:ext uri="{0D108BD9-81ED-4DB2-BD59-A6C34878D82A}">
                    <a16:rowId xmlns:a16="http://schemas.microsoft.com/office/drawing/2014/main" val="1306492540"/>
                  </a:ext>
                </a:extLst>
              </a:tr>
              <a:tr h="370840">
                <a:tc>
                  <a:txBody>
                    <a:bodyPr/>
                    <a:lstStyle/>
                    <a:p>
                      <a:r>
                        <a:rPr lang="en-US">
                          <a:solidFill>
                            <a:schemeClr val="accent1"/>
                          </a:solidFill>
                        </a:rPr>
                        <a:t>FIDIC “Red Book” stipulates industry standard E&amp;S provisions</a:t>
                      </a:r>
                    </a:p>
                  </a:txBody>
                  <a:tcPr>
                    <a:solidFill>
                      <a:schemeClr val="bg1">
                        <a:lumMod val="85000"/>
                      </a:schemeClr>
                    </a:solidFill>
                  </a:tcPr>
                </a:tc>
                <a:tc>
                  <a:txBody>
                    <a:bodyPr/>
                    <a:lstStyle/>
                    <a:p>
                      <a:pPr>
                        <a:spcAft>
                          <a:spcPts val="600"/>
                        </a:spcAft>
                      </a:pPr>
                      <a:r>
                        <a:rPr lang="en-US">
                          <a:solidFill>
                            <a:schemeClr val="accent1"/>
                          </a:solidFill>
                        </a:rPr>
                        <a:t>Conditions that supplement the FIDIC “Red Book” to reflect Bank Policy. These include ESF related provisions</a:t>
                      </a:r>
                    </a:p>
                  </a:txBody>
                  <a:tcPr>
                    <a:solidFill>
                      <a:schemeClr val="bg1">
                        <a:lumMod val="85000"/>
                      </a:schemeClr>
                    </a:solidFill>
                  </a:tcPr>
                </a:tc>
                <a:extLst>
                  <a:ext uri="{0D108BD9-81ED-4DB2-BD59-A6C34878D82A}">
                    <a16:rowId xmlns:a16="http://schemas.microsoft.com/office/drawing/2014/main" val="1211010585"/>
                  </a:ext>
                </a:extLst>
              </a:tr>
            </a:tbl>
          </a:graphicData>
        </a:graphic>
      </p:graphicFrame>
      <p:sp>
        <p:nvSpPr>
          <p:cNvPr id="3" name="Rectangle: Rounded Corners 2">
            <a:extLst>
              <a:ext uri="{FF2B5EF4-FFF2-40B4-BE49-F238E27FC236}">
                <a16:creationId xmlns:a16="http://schemas.microsoft.com/office/drawing/2014/main" id="{FF10480C-B83A-4C81-8181-5DBCA5A10EA7}"/>
              </a:ext>
            </a:extLst>
          </p:cNvPr>
          <p:cNvSpPr/>
          <p:nvPr/>
        </p:nvSpPr>
        <p:spPr>
          <a:xfrm>
            <a:off x="1372839" y="5067356"/>
            <a:ext cx="5993731" cy="766582"/>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sz="2000">
                <a:solidFill>
                  <a:schemeClr val="bg1"/>
                </a:solidFill>
              </a:rPr>
              <a:t>The Bank’s PCs have been updated to reflect the ESF for </a:t>
            </a:r>
            <a:r>
              <a:rPr lang="en-US" sz="2000" b="1" i="1">
                <a:solidFill>
                  <a:schemeClr val="bg1"/>
                </a:solidFill>
              </a:rPr>
              <a:t>general construction E&amp;S matters</a:t>
            </a:r>
            <a:endParaRPr lang="en-US" sz="2800" b="1" i="1">
              <a:solidFill>
                <a:schemeClr val="bg1"/>
              </a:solidFill>
            </a:endParaRPr>
          </a:p>
        </p:txBody>
      </p:sp>
      <p:pic>
        <p:nvPicPr>
          <p:cNvPr id="13" name="Picture 12">
            <a:extLst>
              <a:ext uri="{FF2B5EF4-FFF2-40B4-BE49-F238E27FC236}">
                <a16:creationId xmlns:a16="http://schemas.microsoft.com/office/drawing/2014/main" id="{E3476F02-1A9F-4268-A23D-844FFD842ECB}"/>
              </a:ext>
            </a:extLst>
          </p:cNvPr>
          <p:cNvPicPr>
            <a:picLocks noChangeAspect="1"/>
          </p:cNvPicPr>
          <p:nvPr/>
        </p:nvPicPr>
        <p:blipFill>
          <a:blip r:embed="rId4"/>
          <a:stretch>
            <a:fillRect/>
          </a:stretch>
        </p:blipFill>
        <p:spPr>
          <a:xfrm>
            <a:off x="574555" y="5067356"/>
            <a:ext cx="766582" cy="844439"/>
          </a:xfrm>
          <a:prstGeom prst="rect">
            <a:avLst/>
          </a:prstGeom>
        </p:spPr>
      </p:pic>
    </p:spTree>
    <p:extLst>
      <p:ext uri="{BB962C8B-B14F-4D97-AF65-F5344CB8AC3E}">
        <p14:creationId xmlns:p14="http://schemas.microsoft.com/office/powerpoint/2010/main" val="636965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F02C2A-7B1F-4A5C-955A-DCE167F318D8}"/>
              </a:ext>
            </a:extLst>
          </p:cNvPr>
          <p:cNvSpPr>
            <a:spLocks noGrp="1"/>
          </p:cNvSpPr>
          <p:nvPr>
            <p:ph type="sldNum" sz="quarter" idx="15"/>
          </p:nvPr>
        </p:nvSpPr>
        <p:spPr>
          <a:xfrm>
            <a:off x="11421980" y="6482323"/>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37</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110" name="Rectangle 109">
            <a:extLst>
              <a:ext uri="{FF2B5EF4-FFF2-40B4-BE49-F238E27FC236}">
                <a16:creationId xmlns:a16="http://schemas.microsoft.com/office/drawing/2014/main" id="{F2C2DA22-7E08-4907-B491-5B5F631A2635}"/>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Aft>
                <a:spcPct val="0"/>
              </a:spcAft>
            </a:pPr>
            <a:r>
              <a:rPr lang="en-US" sz="4000">
                <a:solidFill>
                  <a:prstClr val="white"/>
                </a:solidFill>
              </a:rPr>
              <a:t>Types of E&amp;S contract conditions</a:t>
            </a:r>
          </a:p>
        </p:txBody>
      </p:sp>
      <p:sp>
        <p:nvSpPr>
          <p:cNvPr id="17" name="Rectangle 16">
            <a:extLst>
              <a:ext uri="{FF2B5EF4-FFF2-40B4-BE49-F238E27FC236}">
                <a16:creationId xmlns:a16="http://schemas.microsoft.com/office/drawing/2014/main" id="{9E021336-B5DE-4060-87ED-5C7053FCD67A}"/>
              </a:ext>
            </a:extLst>
          </p:cNvPr>
          <p:cNvSpPr/>
          <p:nvPr/>
        </p:nvSpPr>
        <p:spPr>
          <a:xfrm>
            <a:off x="182701" y="1396896"/>
            <a:ext cx="3312728" cy="830997"/>
          </a:xfrm>
          <a:prstGeom prst="rect">
            <a:avLst/>
          </a:prstGeom>
        </p:spPr>
        <p:txBody>
          <a:bodyPr wrap="square" anchor="t" anchorCtr="0">
            <a:spAutoFit/>
          </a:bodyPr>
          <a:lstStyle/>
          <a:p>
            <a:r>
              <a:rPr lang="en-US" sz="2400">
                <a:solidFill>
                  <a:srgbClr val="024370"/>
                </a:solidFill>
              </a:rPr>
              <a:t>Industry standard E&amp;S</a:t>
            </a:r>
          </a:p>
          <a:p>
            <a:r>
              <a:rPr lang="en-US" sz="2400" b="1">
                <a:solidFill>
                  <a:srgbClr val="024370"/>
                </a:solidFill>
              </a:rPr>
              <a:t>FIDIC GCs</a:t>
            </a:r>
            <a:r>
              <a:rPr lang="en-US" sz="2400">
                <a:solidFill>
                  <a:srgbClr val="024370"/>
                </a:solidFill>
              </a:rPr>
              <a:t>, general</a:t>
            </a:r>
            <a:endParaRPr lang="en-US" sz="2400" b="1">
              <a:solidFill>
                <a:srgbClr val="024370"/>
              </a:solidFill>
            </a:endParaRPr>
          </a:p>
        </p:txBody>
      </p:sp>
      <p:sp>
        <p:nvSpPr>
          <p:cNvPr id="21" name="Rectangle 20">
            <a:extLst>
              <a:ext uri="{FF2B5EF4-FFF2-40B4-BE49-F238E27FC236}">
                <a16:creationId xmlns:a16="http://schemas.microsoft.com/office/drawing/2014/main" id="{1D28B2A8-B078-41CB-A3D2-D7C85EF4A4E9}"/>
              </a:ext>
            </a:extLst>
          </p:cNvPr>
          <p:cNvSpPr/>
          <p:nvPr/>
        </p:nvSpPr>
        <p:spPr>
          <a:xfrm>
            <a:off x="3495428" y="1348918"/>
            <a:ext cx="3312728" cy="830997"/>
          </a:xfrm>
          <a:prstGeom prst="rect">
            <a:avLst/>
          </a:prstGeom>
        </p:spPr>
        <p:txBody>
          <a:bodyPr wrap="square" anchor="t" anchorCtr="0">
            <a:spAutoFit/>
          </a:bodyPr>
          <a:lstStyle/>
          <a:p>
            <a:r>
              <a:rPr lang="en-US" sz="2400">
                <a:solidFill>
                  <a:srgbClr val="024370"/>
                </a:solidFill>
              </a:rPr>
              <a:t>Bank specific E&amp;S</a:t>
            </a:r>
          </a:p>
          <a:p>
            <a:r>
              <a:rPr lang="en-US" sz="2400" b="1">
                <a:solidFill>
                  <a:srgbClr val="024370"/>
                </a:solidFill>
              </a:rPr>
              <a:t>Bank’s PCs</a:t>
            </a:r>
            <a:r>
              <a:rPr lang="en-US" sz="2400">
                <a:solidFill>
                  <a:srgbClr val="024370"/>
                </a:solidFill>
              </a:rPr>
              <a:t>, general</a:t>
            </a:r>
            <a:endParaRPr lang="en-US" sz="2400" b="1">
              <a:solidFill>
                <a:srgbClr val="024370"/>
              </a:solidFill>
            </a:endParaRPr>
          </a:p>
        </p:txBody>
      </p:sp>
      <p:sp>
        <p:nvSpPr>
          <p:cNvPr id="30" name="Rectangle 29">
            <a:extLst>
              <a:ext uri="{FF2B5EF4-FFF2-40B4-BE49-F238E27FC236}">
                <a16:creationId xmlns:a16="http://schemas.microsoft.com/office/drawing/2014/main" id="{E6EA4FEC-FA04-413B-A6AE-521F500EAE88}"/>
              </a:ext>
            </a:extLst>
          </p:cNvPr>
          <p:cNvSpPr/>
          <p:nvPr/>
        </p:nvSpPr>
        <p:spPr>
          <a:xfrm>
            <a:off x="6737036" y="1275378"/>
            <a:ext cx="5499072" cy="830997"/>
          </a:xfrm>
          <a:prstGeom prst="rect">
            <a:avLst/>
          </a:prstGeom>
        </p:spPr>
        <p:txBody>
          <a:bodyPr wrap="square" anchor="t" anchorCtr="0">
            <a:spAutoFit/>
          </a:bodyPr>
          <a:lstStyle/>
          <a:p>
            <a:r>
              <a:rPr lang="en-US" sz="2400">
                <a:solidFill>
                  <a:srgbClr val="024370"/>
                </a:solidFill>
              </a:rPr>
              <a:t>Project specific E&amp;S</a:t>
            </a:r>
          </a:p>
          <a:p>
            <a:r>
              <a:rPr lang="en-US" sz="2400" b="1">
                <a:solidFill>
                  <a:srgbClr val="024370"/>
                </a:solidFill>
              </a:rPr>
              <a:t>Requirements that need instruction</a:t>
            </a:r>
          </a:p>
        </p:txBody>
      </p:sp>
      <p:sp>
        <p:nvSpPr>
          <p:cNvPr id="6" name="Rectangle 5">
            <a:extLst>
              <a:ext uri="{FF2B5EF4-FFF2-40B4-BE49-F238E27FC236}">
                <a16:creationId xmlns:a16="http://schemas.microsoft.com/office/drawing/2014/main" id="{F3D71E28-DA7D-43E1-B908-0A6D3D2034B9}"/>
              </a:ext>
            </a:extLst>
          </p:cNvPr>
          <p:cNvSpPr/>
          <p:nvPr/>
        </p:nvSpPr>
        <p:spPr>
          <a:xfrm>
            <a:off x="182701" y="2204359"/>
            <a:ext cx="3312727" cy="1677382"/>
          </a:xfrm>
          <a:prstGeom prst="rect">
            <a:avLst/>
          </a:prstGeom>
        </p:spPr>
        <p:txBody>
          <a:bodyPr wrap="square">
            <a:spAutoFit/>
          </a:bodyPr>
          <a:lstStyle/>
          <a:p>
            <a:pPr marL="168275" lvl="0" indent="-168275" defTabSz="457200">
              <a:spcAft>
                <a:spcPts val="400"/>
              </a:spcAft>
              <a:buClr>
                <a:srgbClr val="F78D28"/>
              </a:buClr>
              <a:buFont typeface="Wingdings" panose="05000000000000000000" pitchFamily="2" charset="2"/>
              <a:buChar char="§"/>
              <a:tabLst>
                <a:tab pos="8402638" algn="r"/>
              </a:tabLst>
            </a:pPr>
            <a:r>
              <a:rPr lang="en-US" sz="2000">
                <a:solidFill>
                  <a:srgbClr val="003D7A"/>
                </a:solidFill>
              </a:rPr>
              <a:t>OHS obligations</a:t>
            </a:r>
          </a:p>
          <a:p>
            <a:pPr marL="168275" lvl="0" indent="-168275" defTabSz="457200">
              <a:spcAft>
                <a:spcPts val="400"/>
              </a:spcAft>
              <a:buClr>
                <a:srgbClr val="F78D28"/>
              </a:buClr>
              <a:buFont typeface="Wingdings" panose="05000000000000000000" pitchFamily="2" charset="2"/>
              <a:buChar char="§"/>
              <a:tabLst>
                <a:tab pos="8402638" algn="r"/>
              </a:tabLst>
            </a:pPr>
            <a:r>
              <a:rPr lang="en-US" sz="2000">
                <a:solidFill>
                  <a:srgbClr val="003D7A"/>
                </a:solidFill>
              </a:rPr>
              <a:t>Protection of the environment</a:t>
            </a:r>
          </a:p>
          <a:p>
            <a:pPr lvl="0">
              <a:spcBef>
                <a:spcPts val="1800"/>
              </a:spcBef>
            </a:pPr>
            <a:endParaRPr lang="en-US">
              <a:solidFill>
                <a:prstClr val="black"/>
              </a:solidFill>
            </a:endParaRPr>
          </a:p>
        </p:txBody>
      </p:sp>
      <p:sp>
        <p:nvSpPr>
          <p:cNvPr id="31" name="Rectangle 30">
            <a:extLst>
              <a:ext uri="{FF2B5EF4-FFF2-40B4-BE49-F238E27FC236}">
                <a16:creationId xmlns:a16="http://schemas.microsoft.com/office/drawing/2014/main" id="{FECDDFF6-B835-46F4-B814-7D73D4923D30}"/>
              </a:ext>
            </a:extLst>
          </p:cNvPr>
          <p:cNvSpPr/>
          <p:nvPr/>
        </p:nvSpPr>
        <p:spPr>
          <a:xfrm>
            <a:off x="3298944" y="2101786"/>
            <a:ext cx="3634576" cy="2144177"/>
          </a:xfrm>
          <a:prstGeom prst="rect">
            <a:avLst/>
          </a:prstGeom>
        </p:spPr>
        <p:txBody>
          <a:bodyPr wrap="square">
            <a:spAutoFit/>
          </a:bodyPr>
          <a:lstStyle/>
          <a:p>
            <a:pPr marL="168275" indent="-168275" defTabSz="457200">
              <a:spcAft>
                <a:spcPts val="400"/>
              </a:spcAft>
              <a:buClr>
                <a:srgbClr val="F78D28"/>
              </a:buClr>
              <a:buFont typeface="Wingdings" panose="05000000000000000000" pitchFamily="2" charset="2"/>
              <a:buChar char="§"/>
              <a:tabLst>
                <a:tab pos="8402638" algn="r"/>
              </a:tabLst>
            </a:pPr>
            <a:r>
              <a:rPr lang="en-US" sz="2000">
                <a:solidFill>
                  <a:srgbClr val="003D7A"/>
                </a:solidFill>
              </a:rPr>
              <a:t>Code of conduct</a:t>
            </a:r>
          </a:p>
          <a:p>
            <a:pPr marL="168275" indent="-168275" defTabSz="457200">
              <a:spcAft>
                <a:spcPts val="400"/>
              </a:spcAft>
              <a:buClr>
                <a:srgbClr val="F78D28"/>
              </a:buClr>
              <a:buFont typeface="Wingdings" panose="05000000000000000000" pitchFamily="2" charset="2"/>
              <a:buChar char="§"/>
              <a:tabLst>
                <a:tab pos="8402638" algn="r"/>
              </a:tabLst>
            </a:pPr>
            <a:r>
              <a:rPr lang="en-US" sz="2000">
                <a:solidFill>
                  <a:srgbClr val="003D7A"/>
                </a:solidFill>
              </a:rPr>
              <a:t>E&amp;S training of personnel</a:t>
            </a:r>
          </a:p>
          <a:p>
            <a:pPr marL="168275" indent="-168275" defTabSz="457200">
              <a:spcAft>
                <a:spcPts val="400"/>
              </a:spcAft>
              <a:buClr>
                <a:srgbClr val="F78D28"/>
              </a:buClr>
              <a:buFont typeface="Wingdings" panose="05000000000000000000" pitchFamily="2" charset="2"/>
              <a:buChar char="§"/>
              <a:tabLst>
                <a:tab pos="8402638" algn="r"/>
              </a:tabLst>
            </a:pPr>
            <a:r>
              <a:rPr lang="en-US" sz="2000">
                <a:solidFill>
                  <a:srgbClr val="003D7A"/>
                </a:solidFill>
              </a:rPr>
              <a:t>Contractor’s personnel grievance mechanism</a:t>
            </a:r>
          </a:p>
          <a:p>
            <a:pPr marL="168275" indent="-168275" defTabSz="457200">
              <a:spcAft>
                <a:spcPts val="400"/>
              </a:spcAft>
              <a:buClr>
                <a:srgbClr val="F78D28"/>
              </a:buClr>
              <a:buFont typeface="Wingdings" panose="05000000000000000000" pitchFamily="2" charset="2"/>
              <a:buChar char="§"/>
              <a:tabLst>
                <a:tab pos="8402638" algn="r"/>
              </a:tabLst>
            </a:pPr>
            <a:r>
              <a:rPr lang="en-US" sz="2000">
                <a:solidFill>
                  <a:srgbClr val="003D7A"/>
                </a:solidFill>
              </a:rPr>
              <a:t>Forced labor and child labor</a:t>
            </a:r>
          </a:p>
          <a:p>
            <a:pPr marL="168275" lvl="0" indent="-168275" defTabSz="457200">
              <a:spcAft>
                <a:spcPts val="400"/>
              </a:spcAft>
              <a:buClr>
                <a:srgbClr val="F78D28"/>
              </a:buClr>
              <a:buFont typeface="Wingdings" panose="05000000000000000000" pitchFamily="2" charset="2"/>
              <a:buChar char="§"/>
              <a:tabLst>
                <a:tab pos="8402638" algn="r"/>
              </a:tabLst>
            </a:pPr>
            <a:r>
              <a:rPr lang="en-US" sz="2000">
                <a:solidFill>
                  <a:srgbClr val="003D7A"/>
                </a:solidFill>
              </a:rPr>
              <a:t>E&amp;S reporting</a:t>
            </a:r>
          </a:p>
        </p:txBody>
      </p:sp>
      <p:sp>
        <p:nvSpPr>
          <p:cNvPr id="32" name="Rectangle 31">
            <a:extLst>
              <a:ext uri="{FF2B5EF4-FFF2-40B4-BE49-F238E27FC236}">
                <a16:creationId xmlns:a16="http://schemas.microsoft.com/office/drawing/2014/main" id="{1708CAE2-05E1-4BBC-8E67-F7E26C581B5A}"/>
              </a:ext>
            </a:extLst>
          </p:cNvPr>
          <p:cNvSpPr/>
          <p:nvPr/>
        </p:nvSpPr>
        <p:spPr>
          <a:xfrm>
            <a:off x="6716474" y="2121989"/>
            <a:ext cx="3960198" cy="2600712"/>
          </a:xfrm>
          <a:prstGeom prst="rect">
            <a:avLst/>
          </a:prstGeom>
        </p:spPr>
        <p:txBody>
          <a:bodyPr wrap="square">
            <a:spAutoFit/>
          </a:bodyPr>
          <a:lstStyle/>
          <a:p>
            <a:pPr marL="168275" indent="-168275" defTabSz="457200">
              <a:spcAft>
                <a:spcPts val="400"/>
              </a:spcAft>
              <a:buClr>
                <a:srgbClr val="F78D28"/>
              </a:buClr>
              <a:buFont typeface="Wingdings" panose="05000000000000000000" pitchFamily="2" charset="2"/>
              <a:buChar char="§"/>
              <a:tabLst>
                <a:tab pos="8402638" algn="r"/>
              </a:tabLst>
            </a:pPr>
            <a:r>
              <a:rPr lang="en-US" sz="2000">
                <a:solidFill>
                  <a:srgbClr val="003D7A"/>
                </a:solidFill>
              </a:rPr>
              <a:t>Provision of a health service provider on site</a:t>
            </a:r>
          </a:p>
          <a:p>
            <a:pPr marL="168275" indent="-168275" defTabSz="457200">
              <a:spcAft>
                <a:spcPts val="400"/>
              </a:spcAft>
              <a:buClr>
                <a:srgbClr val="F78D28"/>
              </a:buClr>
              <a:buFont typeface="Wingdings" panose="05000000000000000000" pitchFamily="2" charset="2"/>
              <a:buChar char="§"/>
              <a:tabLst>
                <a:tab pos="8402638" algn="r"/>
              </a:tabLst>
            </a:pPr>
            <a:r>
              <a:rPr lang="en-US" sz="2000">
                <a:solidFill>
                  <a:srgbClr val="003D7A"/>
                </a:solidFill>
              </a:rPr>
              <a:t>Specific values for emissions, surface discharges, effluent etc.</a:t>
            </a:r>
          </a:p>
          <a:p>
            <a:pPr marL="168275" indent="-168275" defTabSz="457200">
              <a:spcAft>
                <a:spcPts val="400"/>
              </a:spcAft>
              <a:buClr>
                <a:srgbClr val="F78D28"/>
              </a:buClr>
              <a:buFont typeface="Wingdings" panose="05000000000000000000" pitchFamily="2" charset="2"/>
              <a:buChar char="§"/>
              <a:tabLst>
                <a:tab pos="8402638" algn="r"/>
              </a:tabLst>
            </a:pPr>
            <a:r>
              <a:rPr lang="en-US" sz="2000">
                <a:solidFill>
                  <a:srgbClr val="003D7A"/>
                </a:solidFill>
              </a:rPr>
              <a:t>Applicable rates of wages and conditions of labor</a:t>
            </a:r>
          </a:p>
          <a:p>
            <a:pPr lvl="0">
              <a:spcBef>
                <a:spcPts val="1800"/>
              </a:spcBef>
            </a:pPr>
            <a:endParaRPr lang="en-US">
              <a:solidFill>
                <a:prstClr val="black"/>
              </a:solidFill>
            </a:endParaRPr>
          </a:p>
        </p:txBody>
      </p:sp>
      <p:sp>
        <p:nvSpPr>
          <p:cNvPr id="7" name="Rectangle 6">
            <a:extLst>
              <a:ext uri="{FF2B5EF4-FFF2-40B4-BE49-F238E27FC236}">
                <a16:creationId xmlns:a16="http://schemas.microsoft.com/office/drawing/2014/main" id="{9C66BC09-62CF-44E2-932B-0B658D44430E}"/>
              </a:ext>
            </a:extLst>
          </p:cNvPr>
          <p:cNvSpPr/>
          <p:nvPr/>
        </p:nvSpPr>
        <p:spPr>
          <a:xfrm>
            <a:off x="619195" y="5579584"/>
            <a:ext cx="10802785" cy="1090693"/>
          </a:xfrm>
          <a:prstGeom prst="rect">
            <a:avLst/>
          </a:prstGeom>
          <a:solidFill>
            <a:srgbClr val="F78D28"/>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spcAft>
                <a:spcPts val="600"/>
              </a:spcAft>
            </a:pPr>
            <a:r>
              <a:rPr lang="en-US" sz="2000" b="1">
                <a:solidFill>
                  <a:schemeClr val="bg1"/>
                </a:solidFill>
              </a:rPr>
              <a:t>Example: </a:t>
            </a:r>
            <a:r>
              <a:rPr lang="en-US" sz="2000" b="1" u="sng">
                <a:solidFill>
                  <a:schemeClr val="bg1"/>
                </a:solidFill>
              </a:rPr>
              <a:t>project specific E&amp;S issue to be included in the specification</a:t>
            </a:r>
            <a:r>
              <a:rPr lang="en-US" sz="2000" b="1">
                <a:solidFill>
                  <a:schemeClr val="bg1"/>
                </a:solidFill>
              </a:rPr>
              <a:t>:</a:t>
            </a:r>
          </a:p>
          <a:p>
            <a:pPr>
              <a:spcAft>
                <a:spcPts val="600"/>
              </a:spcAft>
            </a:pPr>
            <a:r>
              <a:rPr lang="en-US" sz="2000" b="1">
                <a:solidFill>
                  <a:schemeClr val="bg1"/>
                </a:solidFill>
              </a:rPr>
              <a:t>PC  4.1 (g) </a:t>
            </a:r>
            <a:r>
              <a:rPr lang="en-US" sz="2000" b="1" i="1">
                <a:solidFill>
                  <a:schemeClr val="bg1"/>
                </a:solidFill>
              </a:rPr>
              <a:t>“</a:t>
            </a:r>
            <a:r>
              <a:rPr lang="en-US" sz="2000" b="1" i="1" u="sng">
                <a:solidFill>
                  <a:schemeClr val="bg1"/>
                </a:solidFill>
              </a:rPr>
              <a:t>If so stated in the specification</a:t>
            </a:r>
            <a:r>
              <a:rPr lang="en-US" sz="2000" i="1">
                <a:solidFill>
                  <a:schemeClr val="bg1"/>
                </a:solidFill>
              </a:rPr>
              <a:t>, the contractor shall design work requirements for structural elements of the works taking into account climate change considerations”</a:t>
            </a:r>
          </a:p>
        </p:txBody>
      </p:sp>
      <p:sp>
        <p:nvSpPr>
          <p:cNvPr id="2" name="Rectangle 1">
            <a:extLst>
              <a:ext uri="{FF2B5EF4-FFF2-40B4-BE49-F238E27FC236}">
                <a16:creationId xmlns:a16="http://schemas.microsoft.com/office/drawing/2014/main" id="{747258DA-FF3B-9D96-1327-943EA0DE8B38}"/>
              </a:ext>
            </a:extLst>
          </p:cNvPr>
          <p:cNvSpPr/>
          <p:nvPr/>
        </p:nvSpPr>
        <p:spPr>
          <a:xfrm>
            <a:off x="619194" y="4656235"/>
            <a:ext cx="10802785" cy="870043"/>
          </a:xfrm>
          <a:prstGeom prst="rect">
            <a:avLst/>
          </a:prstGeom>
          <a:solidFill>
            <a:schemeClr val="bg1"/>
          </a:solid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spcAft>
                <a:spcPts val="600"/>
              </a:spcAft>
            </a:pPr>
            <a:r>
              <a:rPr lang="en-US" sz="2000" b="1">
                <a:solidFill>
                  <a:schemeClr val="accent1"/>
                </a:solidFill>
              </a:rPr>
              <a:t>*Note! </a:t>
            </a:r>
            <a:r>
              <a:rPr lang="en-US" sz="2000" b="1" u="sng">
                <a:solidFill>
                  <a:schemeClr val="accent1"/>
                </a:solidFill>
              </a:rPr>
              <a:t>The Bank’s SPDs only cover general E&amp;S matters</a:t>
            </a:r>
            <a:r>
              <a:rPr lang="en-US" sz="2000" b="1">
                <a:solidFill>
                  <a:schemeClr val="accent1"/>
                </a:solidFill>
              </a:rPr>
              <a:t>. Each project will need to incorporate additional measures to address project-specific E&amp;S risks</a:t>
            </a:r>
            <a:endParaRPr lang="en-US" sz="2000" b="1" i="1">
              <a:solidFill>
                <a:schemeClr val="accent1"/>
              </a:solidFill>
            </a:endParaRPr>
          </a:p>
        </p:txBody>
      </p:sp>
    </p:spTree>
    <p:extLst>
      <p:ext uri="{BB962C8B-B14F-4D97-AF65-F5344CB8AC3E}">
        <p14:creationId xmlns:p14="http://schemas.microsoft.com/office/powerpoint/2010/main" val="2115468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F2C2DA22-7E08-4907-B491-5B5F631A2635}"/>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Aft>
                <a:spcPct val="0"/>
              </a:spcAft>
            </a:pPr>
            <a:r>
              <a:rPr lang="en-US" sz="4000">
                <a:solidFill>
                  <a:prstClr val="white"/>
                </a:solidFill>
              </a:rPr>
              <a:t>Bank PC enhancements</a:t>
            </a:r>
          </a:p>
        </p:txBody>
      </p:sp>
      <p:graphicFrame>
        <p:nvGraphicFramePr>
          <p:cNvPr id="2" name="Table 1">
            <a:extLst>
              <a:ext uri="{FF2B5EF4-FFF2-40B4-BE49-F238E27FC236}">
                <a16:creationId xmlns:a16="http://schemas.microsoft.com/office/drawing/2014/main" id="{D4FA9E7A-B0BB-F041-D7C8-9510F5605A40}"/>
              </a:ext>
            </a:extLst>
          </p:cNvPr>
          <p:cNvGraphicFramePr>
            <a:graphicFrameLocks noGrp="1"/>
          </p:cNvGraphicFramePr>
          <p:nvPr>
            <p:extLst>
              <p:ext uri="{D42A27DB-BD31-4B8C-83A1-F6EECF244321}">
                <p14:modId xmlns:p14="http://schemas.microsoft.com/office/powerpoint/2010/main" val="3580637148"/>
              </p:ext>
            </p:extLst>
          </p:nvPr>
        </p:nvGraphicFramePr>
        <p:xfrm>
          <a:off x="92467" y="1119882"/>
          <a:ext cx="12010490" cy="5661061"/>
        </p:xfrm>
        <a:graphic>
          <a:graphicData uri="http://schemas.openxmlformats.org/drawingml/2006/table">
            <a:tbl>
              <a:tblPr firstRow="1" firstCol="1" bandRow="1">
                <a:tableStyleId>{22838BEF-8BB2-4498-84A7-C5851F593DF1}</a:tableStyleId>
              </a:tblPr>
              <a:tblGrid>
                <a:gridCol w="1520576">
                  <a:extLst>
                    <a:ext uri="{9D8B030D-6E8A-4147-A177-3AD203B41FA5}">
                      <a16:colId xmlns:a16="http://schemas.microsoft.com/office/drawing/2014/main" val="893462343"/>
                    </a:ext>
                  </a:extLst>
                </a:gridCol>
                <a:gridCol w="1979411">
                  <a:extLst>
                    <a:ext uri="{9D8B030D-6E8A-4147-A177-3AD203B41FA5}">
                      <a16:colId xmlns:a16="http://schemas.microsoft.com/office/drawing/2014/main" val="3558191342"/>
                    </a:ext>
                  </a:extLst>
                </a:gridCol>
                <a:gridCol w="8510503">
                  <a:extLst>
                    <a:ext uri="{9D8B030D-6E8A-4147-A177-3AD203B41FA5}">
                      <a16:colId xmlns:a16="http://schemas.microsoft.com/office/drawing/2014/main" val="3985907542"/>
                    </a:ext>
                  </a:extLst>
                </a:gridCol>
              </a:tblGrid>
              <a:tr h="549509">
                <a:tc>
                  <a:txBody>
                    <a:bodyPr/>
                    <a:lstStyle/>
                    <a:p>
                      <a:pPr marL="0" marR="0" algn="ctr">
                        <a:lnSpc>
                          <a:spcPct val="107000"/>
                        </a:lnSpc>
                        <a:spcBef>
                          <a:spcPts val="0"/>
                        </a:spcBef>
                        <a:spcAft>
                          <a:spcPts val="0"/>
                        </a:spcAft>
                      </a:pPr>
                      <a:r>
                        <a:rPr lang="en-GB" sz="1600" b="1" u="none">
                          <a:solidFill>
                            <a:srgbClr val="003D7A"/>
                          </a:solidFill>
                          <a:effectLst/>
                          <a:latin typeface="+mj-lt"/>
                          <a:ea typeface="Calibri" panose="020F0502020204030204" pitchFamily="34" charset="0"/>
                          <a:cs typeface="Times New Roman" panose="02020603050405020304" pitchFamily="18" charset="0"/>
                        </a:rPr>
                        <a:t>Description</a:t>
                      </a:r>
                      <a:endParaRPr lang="en-US" sz="1600" b="1" u="none">
                        <a:solidFill>
                          <a:srgbClr val="003D7A"/>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ctr">
                        <a:lnSpc>
                          <a:spcPct val="107000"/>
                        </a:lnSpc>
                        <a:spcBef>
                          <a:spcPts val="0"/>
                        </a:spcBef>
                        <a:spcAft>
                          <a:spcPts val="0"/>
                        </a:spcAft>
                      </a:pPr>
                      <a:r>
                        <a:rPr lang="en-GB" sz="1600" b="1" u="none">
                          <a:solidFill>
                            <a:srgbClr val="003D7A"/>
                          </a:solidFill>
                          <a:effectLst/>
                          <a:latin typeface="+mj-lt"/>
                          <a:ea typeface="Calibri" panose="020F0502020204030204" pitchFamily="34" charset="0"/>
                          <a:cs typeface="Times New Roman" panose="02020603050405020304" pitchFamily="18" charset="0"/>
                        </a:rPr>
                        <a:t>FIDIC General Condition</a:t>
                      </a:r>
                      <a:endParaRPr lang="en-US" sz="1600" b="1" u="none">
                        <a:solidFill>
                          <a:srgbClr val="003D7A"/>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tc>
                  <a:txBody>
                    <a:bodyPr/>
                    <a:lstStyle/>
                    <a:p>
                      <a:pPr marL="0" marR="0" algn="ctr">
                        <a:lnSpc>
                          <a:spcPct val="107000"/>
                        </a:lnSpc>
                        <a:spcBef>
                          <a:spcPts val="0"/>
                        </a:spcBef>
                        <a:spcAft>
                          <a:spcPts val="0"/>
                        </a:spcAft>
                      </a:pPr>
                      <a:r>
                        <a:rPr lang="en-GB" sz="1600" b="1" u="none">
                          <a:solidFill>
                            <a:srgbClr val="003D7A"/>
                          </a:solidFill>
                          <a:effectLst/>
                          <a:latin typeface="+mj-lt"/>
                          <a:ea typeface="Calibri" panose="020F0502020204030204" pitchFamily="34" charset="0"/>
                          <a:cs typeface="Times New Roman" panose="02020603050405020304" pitchFamily="18" charset="0"/>
                        </a:rPr>
                        <a:t>= FIDIC General Condition + Bank Particular Conditions</a:t>
                      </a:r>
                      <a:endParaRPr lang="en-US" sz="1600" b="1" u="none">
                        <a:solidFill>
                          <a:srgbClr val="003D7A"/>
                        </a:solidFill>
                        <a:effectLst/>
                        <a:latin typeface="+mj-lt"/>
                        <a:ea typeface="Calibri" panose="020F0502020204030204" pitchFamily="34" charset="0"/>
                        <a:cs typeface="Times New Roman" panose="02020603050405020304" pitchFamily="18" charset="0"/>
                      </a:endParaRPr>
                    </a:p>
                  </a:txBody>
                  <a:tcPr marL="68580" marR="68580" marT="0" marB="0">
                    <a:solidFill>
                      <a:schemeClr val="bg1">
                        <a:lumMod val="85000"/>
                      </a:schemeClr>
                    </a:solidFill>
                  </a:tcPr>
                </a:tc>
                <a:extLst>
                  <a:ext uri="{0D108BD9-81ED-4DB2-BD59-A6C34878D82A}">
                    <a16:rowId xmlns:a16="http://schemas.microsoft.com/office/drawing/2014/main" val="2728553193"/>
                  </a:ext>
                </a:extLst>
              </a:tr>
              <a:tr h="5111552">
                <a:tc>
                  <a:txBody>
                    <a:bodyPr/>
                    <a:lstStyle/>
                    <a:p>
                      <a:pPr marL="0" marR="0">
                        <a:lnSpc>
                          <a:spcPct val="107000"/>
                        </a:lnSpc>
                        <a:spcBef>
                          <a:spcPts val="0"/>
                        </a:spcBef>
                        <a:spcAft>
                          <a:spcPts val="0"/>
                        </a:spcAft>
                      </a:pPr>
                      <a:r>
                        <a:rPr lang="en-GB" sz="1800" b="0">
                          <a:solidFill>
                            <a:srgbClr val="003D7A"/>
                          </a:solidFill>
                          <a:effectLst/>
                          <a:latin typeface="+mj-lt"/>
                        </a:rPr>
                        <a:t>Engagement of Staff and Labour</a:t>
                      </a:r>
                      <a:endParaRPr lang="en-US" sz="2400" b="0">
                        <a:solidFill>
                          <a:srgbClr val="003D7A"/>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800" b="0">
                          <a:solidFill>
                            <a:srgbClr val="003D7A"/>
                          </a:solidFill>
                          <a:effectLst/>
                          <a:latin typeface="+mj-lt"/>
                        </a:rPr>
                        <a:t>Except as otherwise stated in the Specification, the Contractor shall make arrangements for the engagement of all Contractor’s Personnel, and for their payment, accommodation, feeding, transport and welfare.</a:t>
                      </a:r>
                      <a:endParaRPr lang="en-US" sz="2400" b="0">
                        <a:solidFill>
                          <a:srgbClr val="003D7A"/>
                        </a:solidFill>
                        <a:effectLst/>
                        <a:latin typeface="+mj-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800" b="0">
                          <a:solidFill>
                            <a:srgbClr val="003D7A"/>
                          </a:solidFill>
                          <a:effectLst/>
                          <a:latin typeface="+mj-lt"/>
                        </a:rPr>
                        <a:t>Except as otherwise stated in the Specification, the Contractor shall make arrangements for the engagement of all Contractor’s Personnel, and for their payment, accommodation, feeding, transport and welfare.</a:t>
                      </a:r>
                      <a:endParaRPr lang="en-US" sz="2400" b="0">
                        <a:solidFill>
                          <a:srgbClr val="003D7A"/>
                        </a:solidFill>
                        <a:effectLst/>
                        <a:latin typeface="+mj-lt"/>
                      </a:endParaRPr>
                    </a:p>
                    <a:p>
                      <a:pPr marL="0" marR="0">
                        <a:lnSpc>
                          <a:spcPct val="107000"/>
                        </a:lnSpc>
                        <a:spcBef>
                          <a:spcPts val="0"/>
                        </a:spcBef>
                        <a:spcAft>
                          <a:spcPts val="0"/>
                        </a:spcAft>
                      </a:pPr>
                      <a:r>
                        <a:rPr lang="en-GB" sz="1800" b="0">
                          <a:solidFill>
                            <a:srgbClr val="003D7A"/>
                          </a:solidFill>
                          <a:effectLst/>
                          <a:highlight>
                            <a:srgbClr val="FFFF00"/>
                          </a:highlight>
                          <a:latin typeface="+mj-lt"/>
                        </a:rPr>
                        <a:t>The Contractor shall provide the Contractor’s Personnel information and documentation that are clear and understandable regarding their terms and conditions of employment. The information and documentation shall set out their rights under relevant labour Laws applicable to the Contractor’s Personnel (which will include any applicable collective agreements), including their rights related to hours of work, wages, overtime, compensation and benefits, </a:t>
                      </a:r>
                      <a:r>
                        <a:rPr lang="en-GB" sz="1800" b="1" u="sng">
                          <a:solidFill>
                            <a:srgbClr val="003D7A"/>
                          </a:solidFill>
                          <a:effectLst/>
                          <a:highlight>
                            <a:srgbClr val="FFFF00"/>
                          </a:highlight>
                          <a:latin typeface="+mj-lt"/>
                        </a:rPr>
                        <a:t>as well as those arising from any requirements in the Specification</a:t>
                      </a:r>
                      <a:r>
                        <a:rPr lang="en-GB" sz="1800" b="0">
                          <a:solidFill>
                            <a:srgbClr val="003D7A"/>
                          </a:solidFill>
                          <a:effectLst/>
                          <a:highlight>
                            <a:srgbClr val="FFFF00"/>
                          </a:highlight>
                          <a:latin typeface="+mj-lt"/>
                        </a:rPr>
                        <a:t>; and shall also include the Code of Conduct for Contractor’s Personnel as set forth in Sub-Clause 4.25. The Contractor’s Personnel shall be informed when any material changes to their terms or conditions of employment occur. </a:t>
                      </a:r>
                      <a:endParaRPr lang="en-US" sz="2400" b="0">
                        <a:solidFill>
                          <a:srgbClr val="003D7A"/>
                        </a:solidFill>
                        <a:effectLst/>
                        <a:highlight>
                          <a:srgbClr val="FFFF00"/>
                        </a:highlight>
                        <a:latin typeface="+mj-lt"/>
                      </a:endParaRPr>
                    </a:p>
                    <a:p>
                      <a:pPr marL="0" marR="0">
                        <a:lnSpc>
                          <a:spcPct val="107000"/>
                        </a:lnSpc>
                        <a:spcBef>
                          <a:spcPts val="0"/>
                        </a:spcBef>
                        <a:spcAft>
                          <a:spcPts val="0"/>
                        </a:spcAft>
                      </a:pPr>
                      <a:r>
                        <a:rPr lang="en-GB" sz="1800" b="0">
                          <a:solidFill>
                            <a:srgbClr val="003D7A"/>
                          </a:solidFill>
                          <a:effectLst/>
                          <a:highlight>
                            <a:srgbClr val="FFFF00"/>
                          </a:highlight>
                          <a:latin typeface="+mj-lt"/>
                        </a:rPr>
                        <a:t> </a:t>
                      </a:r>
                      <a:endParaRPr lang="en-US" sz="2400" b="0">
                        <a:solidFill>
                          <a:srgbClr val="003D7A"/>
                        </a:solidFill>
                        <a:effectLst/>
                        <a:highlight>
                          <a:srgbClr val="FFFF00"/>
                        </a:highlight>
                        <a:latin typeface="+mj-lt"/>
                      </a:endParaRPr>
                    </a:p>
                    <a:p>
                      <a:pPr marL="0" marR="0">
                        <a:lnSpc>
                          <a:spcPct val="107000"/>
                        </a:lnSpc>
                        <a:spcBef>
                          <a:spcPts val="0"/>
                        </a:spcBef>
                        <a:spcAft>
                          <a:spcPts val="0"/>
                        </a:spcAft>
                      </a:pPr>
                      <a:r>
                        <a:rPr lang="en-GB" sz="1800" b="0">
                          <a:solidFill>
                            <a:srgbClr val="003D7A"/>
                          </a:solidFill>
                          <a:effectLst/>
                          <a:highlight>
                            <a:srgbClr val="FFFF00"/>
                          </a:highlight>
                          <a:latin typeface="+mj-lt"/>
                        </a:rPr>
                        <a:t>The Contractor is encouraged, to the extent practicable and reasonable, to employ staff and labour with appropriate qualifications and experience from sources within the Country.</a:t>
                      </a:r>
                      <a:endParaRPr lang="en-US" sz="2400" b="0">
                        <a:solidFill>
                          <a:srgbClr val="003D7A"/>
                        </a:solidFill>
                        <a:effectLst/>
                        <a:highlight>
                          <a:srgbClr val="FFFF00"/>
                        </a:highligh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0865108"/>
                  </a:ext>
                </a:extLst>
              </a:tr>
            </a:tbl>
          </a:graphicData>
        </a:graphic>
      </p:graphicFrame>
    </p:spTree>
    <p:extLst>
      <p:ext uri="{BB962C8B-B14F-4D97-AF65-F5344CB8AC3E}">
        <p14:creationId xmlns:p14="http://schemas.microsoft.com/office/powerpoint/2010/main" val="197931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57B9C2-3652-4FF5-A585-3C373EF8F3C5}"/>
              </a:ext>
            </a:extLst>
          </p:cNvPr>
          <p:cNvSpPr/>
          <p:nvPr/>
        </p:nvSpPr>
        <p:spPr>
          <a:xfrm>
            <a:off x="0" y="1036204"/>
            <a:ext cx="12192000" cy="5821796"/>
          </a:xfrm>
          <a:prstGeom prst="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417065" y="1102936"/>
            <a:ext cx="11867402" cy="5755064"/>
          </a:xfrm>
        </p:spPr>
        <p:txBody>
          <a:bodyPr vert="horz" lIns="0" tIns="0" rIns="0" bIns="0" rtlCol="0" anchor="t">
            <a:noAutofit/>
          </a:bodyPr>
          <a:lstStyle/>
          <a:p>
            <a:pPr lvl="0" defTabSz="914400" fontAlgn="base">
              <a:spcBef>
                <a:spcPct val="0"/>
              </a:spcBef>
              <a:spcAft>
                <a:spcPct val="0"/>
              </a:spcAft>
              <a:tabLst/>
            </a:pPr>
            <a:r>
              <a:rPr lang="en-US" sz="1400" b="1">
                <a:solidFill>
                  <a:srgbClr val="003D7A"/>
                </a:solidFill>
                <a:latin typeface="Arial"/>
              </a:rPr>
              <a:t>Working Hours (P, S)		Wages (P, S)		Overtime (P, S)		Pay frequency </a:t>
            </a:r>
            <a:r>
              <a:rPr lang="en-US" sz="1400" b="1">
                <a:solidFill>
                  <a:srgbClr val="003D7A"/>
                </a:solidFill>
              </a:rPr>
              <a:t>(P, S) </a:t>
            </a:r>
            <a:r>
              <a:rPr lang="en-US" sz="1400" b="1">
                <a:solidFill>
                  <a:srgbClr val="003D7A"/>
                </a:solidFill>
                <a:latin typeface="Arial"/>
              </a:rPr>
              <a:t>	</a:t>
            </a:r>
          </a:p>
          <a:p>
            <a:pPr lvl="0" defTabSz="914400" fontAlgn="base">
              <a:spcBef>
                <a:spcPct val="0"/>
              </a:spcBef>
              <a:spcAft>
                <a:spcPct val="0"/>
              </a:spcAft>
              <a:tabLst/>
            </a:pPr>
            <a:endParaRPr lang="en-US" sz="1400" b="1">
              <a:solidFill>
                <a:srgbClr val="003D7A"/>
              </a:solidFill>
              <a:latin typeface="Arial"/>
            </a:endParaRPr>
          </a:p>
          <a:p>
            <a:pPr lvl="0" defTabSz="914400" fontAlgn="base">
              <a:spcBef>
                <a:spcPct val="0"/>
              </a:spcBef>
              <a:spcAft>
                <a:spcPct val="0"/>
              </a:spcAft>
              <a:tabLst/>
            </a:pPr>
            <a:r>
              <a:rPr lang="en-US" sz="1400" b="1">
                <a:solidFill>
                  <a:srgbClr val="003D7A"/>
                </a:solidFill>
                <a:latin typeface="Arial"/>
              </a:rPr>
              <a:t>Deductions </a:t>
            </a:r>
            <a:r>
              <a:rPr lang="en-US" sz="1400" b="1">
                <a:solidFill>
                  <a:srgbClr val="003D7A"/>
                </a:solidFill>
              </a:rPr>
              <a:t>(P, S) </a:t>
            </a:r>
            <a:r>
              <a:rPr lang="en-US" sz="1400" b="1">
                <a:solidFill>
                  <a:srgbClr val="003D7A"/>
                </a:solidFill>
                <a:latin typeface="Arial"/>
              </a:rPr>
              <a:t>		Rest breaks </a:t>
            </a:r>
            <a:r>
              <a:rPr lang="en-US" sz="1400" b="1">
                <a:solidFill>
                  <a:srgbClr val="003D7A"/>
                </a:solidFill>
              </a:rPr>
              <a:t>(P, S) </a:t>
            </a:r>
            <a:r>
              <a:rPr lang="en-US" sz="1400" b="1">
                <a:solidFill>
                  <a:srgbClr val="003D7A"/>
                </a:solidFill>
                <a:latin typeface="Arial"/>
              </a:rPr>
              <a:t>		Public Holidays/Vacation </a:t>
            </a:r>
            <a:r>
              <a:rPr lang="en-US" sz="1400" b="1">
                <a:solidFill>
                  <a:srgbClr val="003D7A"/>
                </a:solidFill>
              </a:rPr>
              <a:t>(P, S) </a:t>
            </a:r>
            <a:r>
              <a:rPr lang="en-US" sz="1400" b="1">
                <a:solidFill>
                  <a:srgbClr val="003D7A"/>
                </a:solidFill>
                <a:latin typeface="Arial"/>
              </a:rPr>
              <a:t>	Sickness/Sick Pay </a:t>
            </a:r>
            <a:r>
              <a:rPr lang="en-US" sz="1400" b="1">
                <a:solidFill>
                  <a:srgbClr val="003D7A"/>
                </a:solidFill>
              </a:rPr>
              <a:t>(P, S) </a:t>
            </a:r>
            <a:r>
              <a:rPr lang="en-US" sz="1400" b="1">
                <a:solidFill>
                  <a:srgbClr val="003D7A"/>
                </a:solidFill>
                <a:latin typeface="Arial"/>
              </a:rPr>
              <a:t>		</a:t>
            </a:r>
          </a:p>
          <a:p>
            <a:pPr lvl="0" defTabSz="914400" fontAlgn="base">
              <a:spcBef>
                <a:spcPct val="0"/>
              </a:spcBef>
              <a:spcAft>
                <a:spcPct val="0"/>
              </a:spcAft>
              <a:tabLst/>
            </a:pPr>
            <a:r>
              <a:rPr lang="en-US" sz="1400" b="1">
                <a:solidFill>
                  <a:srgbClr val="003D7A"/>
                </a:solidFill>
                <a:latin typeface="Arial"/>
              </a:rPr>
              <a:t>Maternity leave/Pay </a:t>
            </a:r>
            <a:r>
              <a:rPr lang="en-US" sz="1400" b="1">
                <a:solidFill>
                  <a:srgbClr val="003D7A"/>
                </a:solidFill>
              </a:rPr>
              <a:t>(P, S) </a:t>
            </a:r>
            <a:r>
              <a:rPr lang="en-US" sz="1400" b="1">
                <a:solidFill>
                  <a:srgbClr val="003D7A"/>
                </a:solidFill>
                <a:latin typeface="Arial"/>
              </a:rPr>
              <a:t>	Family leave/Pay </a:t>
            </a:r>
            <a:r>
              <a:rPr lang="en-US" sz="1400" b="1">
                <a:solidFill>
                  <a:srgbClr val="003D7A"/>
                </a:solidFill>
              </a:rPr>
              <a:t>(P, S) </a:t>
            </a:r>
            <a:r>
              <a:rPr lang="en-US" sz="1400" b="1">
                <a:solidFill>
                  <a:srgbClr val="003D7A"/>
                </a:solidFill>
                <a:latin typeface="Arial"/>
              </a:rPr>
              <a:t>	</a:t>
            </a:r>
            <a:r>
              <a:rPr lang="en-US" sz="1400" b="1">
                <a:solidFill>
                  <a:srgbClr val="003D7A"/>
                </a:solidFill>
              </a:rPr>
              <a:t>Nondiscrimination (P, S) 	</a:t>
            </a:r>
            <a:r>
              <a:rPr lang="en-US" sz="1400" b="1">
                <a:solidFill>
                  <a:srgbClr val="003D7A"/>
                </a:solidFill>
                <a:latin typeface="Arial"/>
              </a:rPr>
              <a:t>Termination of employment (P, S) 	</a:t>
            </a:r>
          </a:p>
          <a:p>
            <a:pPr lvl="0" defTabSz="914400" fontAlgn="base">
              <a:spcBef>
                <a:spcPct val="0"/>
              </a:spcBef>
              <a:spcAft>
                <a:spcPct val="0"/>
              </a:spcAft>
              <a:tabLst/>
            </a:pPr>
            <a:r>
              <a:rPr lang="en-US" sz="1400" b="1">
                <a:solidFill>
                  <a:srgbClr val="003D7A"/>
                </a:solidFill>
                <a:latin typeface="Arial"/>
              </a:rPr>
              <a:t>Equality (P)		Worker Organizations (P)	Worker Rights (F, P)		</a:t>
            </a:r>
            <a:r>
              <a:rPr lang="en-US" sz="1400" b="1">
                <a:solidFill>
                  <a:schemeClr val="bg1"/>
                </a:solidFill>
                <a:highlight>
                  <a:srgbClr val="000000"/>
                </a:highlight>
                <a:latin typeface="Arial"/>
              </a:rPr>
              <a:t>Child labor </a:t>
            </a:r>
            <a:r>
              <a:rPr lang="en-US" sz="1400" b="1">
                <a:solidFill>
                  <a:srgbClr val="003D7A"/>
                </a:solidFill>
                <a:latin typeface="Arial"/>
              </a:rPr>
              <a:t>(F, P)	</a:t>
            </a:r>
          </a:p>
          <a:p>
            <a:pPr lvl="0" defTabSz="914400" fontAlgn="base">
              <a:spcBef>
                <a:spcPct val="0"/>
              </a:spcBef>
              <a:spcAft>
                <a:spcPct val="0"/>
              </a:spcAft>
              <a:tabLst/>
            </a:pPr>
            <a:endParaRPr lang="en-US" sz="1400" b="1">
              <a:solidFill>
                <a:srgbClr val="003D7A"/>
              </a:solidFill>
              <a:latin typeface="Arial"/>
            </a:endParaRPr>
          </a:p>
          <a:p>
            <a:pPr lvl="0" defTabSz="914400" fontAlgn="base">
              <a:spcBef>
                <a:spcPct val="0"/>
              </a:spcBef>
              <a:spcAft>
                <a:spcPct val="0"/>
              </a:spcAft>
              <a:tabLst/>
            </a:pPr>
            <a:r>
              <a:rPr lang="en-US" sz="1400" b="1">
                <a:solidFill>
                  <a:schemeClr val="bg1"/>
                </a:solidFill>
                <a:highlight>
                  <a:srgbClr val="000000"/>
                </a:highlight>
                <a:latin typeface="Arial"/>
              </a:rPr>
              <a:t>Forced labor </a:t>
            </a:r>
            <a:r>
              <a:rPr lang="en-US" sz="1400" b="1">
                <a:solidFill>
                  <a:srgbClr val="003D7A"/>
                </a:solidFill>
                <a:latin typeface="Arial"/>
              </a:rPr>
              <a:t>(P)		SEA/SH Prevention (P)	Grievance Redress (F, P)	Working environment (P, S)	</a:t>
            </a:r>
          </a:p>
          <a:p>
            <a:pPr lvl="0" defTabSz="914400" fontAlgn="base">
              <a:spcBef>
                <a:spcPct val="0"/>
              </a:spcBef>
              <a:spcAft>
                <a:spcPct val="0"/>
              </a:spcAft>
              <a:tabLst/>
            </a:pPr>
            <a:endParaRPr lang="en-US" sz="1400" b="1">
              <a:solidFill>
                <a:srgbClr val="003D7A"/>
              </a:solidFill>
              <a:latin typeface="Arial"/>
            </a:endParaRPr>
          </a:p>
          <a:p>
            <a:pPr lvl="0" defTabSz="914400" fontAlgn="base">
              <a:spcBef>
                <a:spcPct val="0"/>
              </a:spcBef>
              <a:spcAft>
                <a:spcPct val="0"/>
              </a:spcAft>
              <a:tabLst/>
            </a:pPr>
            <a:r>
              <a:rPr lang="en-US" sz="1400" b="1">
                <a:solidFill>
                  <a:srgbClr val="003D7A"/>
                </a:solidFill>
                <a:latin typeface="Arial"/>
              </a:rPr>
              <a:t>Hazard Identification (F, P, S)	Training of workers </a:t>
            </a:r>
            <a:r>
              <a:rPr lang="en-US" sz="1400" b="1">
                <a:solidFill>
                  <a:srgbClr val="003D7A"/>
                </a:solidFill>
              </a:rPr>
              <a:t>(F, P, S) </a:t>
            </a:r>
            <a:r>
              <a:rPr lang="en-US" sz="1400" b="1">
                <a:solidFill>
                  <a:srgbClr val="003D7A"/>
                </a:solidFill>
                <a:latin typeface="Arial"/>
              </a:rPr>
              <a:t> 	Training records (P, S)	</a:t>
            </a:r>
            <a:r>
              <a:rPr lang="en-US" sz="1400" b="1">
                <a:solidFill>
                  <a:srgbClr val="003D7A"/>
                </a:solidFill>
              </a:rPr>
              <a:t>Occupational Health &amp; Safety (F, P, S) </a:t>
            </a:r>
            <a:r>
              <a:rPr lang="en-US" sz="1400" b="1">
                <a:solidFill>
                  <a:srgbClr val="003D7A"/>
                </a:solidFill>
                <a:latin typeface="Arial"/>
              </a:rPr>
              <a:t>	</a:t>
            </a:r>
          </a:p>
          <a:p>
            <a:pPr defTabSz="914400" fontAlgn="base">
              <a:spcBef>
                <a:spcPct val="0"/>
              </a:spcBef>
              <a:spcAft>
                <a:spcPct val="0"/>
              </a:spcAft>
              <a:tabLst/>
            </a:pPr>
            <a:r>
              <a:rPr lang="en-US" sz="1400" b="1">
                <a:solidFill>
                  <a:srgbClr val="003D7A"/>
                </a:solidFill>
                <a:latin typeface="Arial"/>
              </a:rPr>
              <a:t>Emergency Preparedness (P, S)	Design &amp; Safety (F, P, S)	Remedies for injuries (P, S) 	</a:t>
            </a:r>
            <a:r>
              <a:rPr lang="en-US" sz="1400" b="1">
                <a:solidFill>
                  <a:srgbClr val="003D7A"/>
                </a:solidFill>
              </a:rPr>
              <a:t>Worker reporting of unsafe practices (P, S)</a:t>
            </a:r>
          </a:p>
          <a:p>
            <a:pPr lvl="0" defTabSz="914400" fontAlgn="base">
              <a:spcBef>
                <a:spcPct val="0"/>
              </a:spcBef>
              <a:spcAft>
                <a:spcPct val="0"/>
              </a:spcAft>
              <a:tabLst/>
            </a:pPr>
            <a:r>
              <a:rPr lang="en-US" sz="1400" b="1">
                <a:solidFill>
                  <a:srgbClr val="003D7A"/>
                </a:solidFill>
                <a:latin typeface="Arial"/>
              </a:rPr>
              <a:t>		</a:t>
            </a:r>
          </a:p>
          <a:p>
            <a:pPr defTabSz="914400" fontAlgn="base">
              <a:spcBef>
                <a:spcPct val="0"/>
              </a:spcBef>
              <a:spcAft>
                <a:spcPct val="0"/>
              </a:spcAft>
              <a:tabLst/>
            </a:pPr>
            <a:r>
              <a:rPr lang="en-US" sz="1400" b="1">
                <a:solidFill>
                  <a:srgbClr val="003D7A"/>
                </a:solidFill>
              </a:rPr>
              <a:t>Traffic &amp; Road Safety (S)	Community Engagement (S)	Stakeholder Engagement (S) 	Worker accommodations/canteens (P, S)</a:t>
            </a:r>
          </a:p>
          <a:p>
            <a:pPr lvl="0" defTabSz="914400" fontAlgn="base">
              <a:spcBef>
                <a:spcPct val="0"/>
              </a:spcBef>
              <a:spcAft>
                <a:spcPct val="0"/>
              </a:spcAft>
              <a:tabLst/>
            </a:pPr>
            <a:endParaRPr lang="en-US" sz="1400" b="1">
              <a:solidFill>
                <a:srgbClr val="003D7A"/>
              </a:solidFill>
            </a:endParaRPr>
          </a:p>
          <a:p>
            <a:pPr lvl="0" defTabSz="914400" fontAlgn="base">
              <a:spcBef>
                <a:spcPct val="0"/>
              </a:spcBef>
              <a:spcAft>
                <a:spcPct val="0"/>
              </a:spcAft>
              <a:tabLst/>
            </a:pPr>
            <a:r>
              <a:rPr lang="en-US" sz="1400" b="1">
                <a:solidFill>
                  <a:srgbClr val="003D7A"/>
                </a:solidFill>
              </a:rPr>
              <a:t>3rd Party Access/Audits (F, P, S)</a:t>
            </a:r>
            <a:r>
              <a:rPr lang="en-US" sz="1400" b="1">
                <a:solidFill>
                  <a:srgbClr val="003D7A"/>
                </a:solidFill>
                <a:latin typeface="Arial"/>
              </a:rPr>
              <a:t>	Contracted Worker rights (P, S)	Primary Suppliers (P, S)	Primary Supply Worker rights (P, S)</a:t>
            </a:r>
          </a:p>
          <a:p>
            <a:pPr lvl="0" defTabSz="914400" fontAlgn="base">
              <a:spcBef>
                <a:spcPct val="0"/>
              </a:spcBef>
              <a:spcAft>
                <a:spcPct val="0"/>
              </a:spcAft>
              <a:tabLst/>
            </a:pPr>
            <a:endParaRPr lang="en-US" sz="1400" b="1">
              <a:solidFill>
                <a:srgbClr val="003D7A"/>
              </a:solidFill>
              <a:latin typeface="Arial"/>
            </a:endParaRPr>
          </a:p>
          <a:p>
            <a:pPr lvl="0" defTabSz="914400" fontAlgn="base">
              <a:spcBef>
                <a:spcPct val="0"/>
              </a:spcBef>
              <a:spcAft>
                <a:spcPct val="0"/>
              </a:spcAft>
              <a:tabLst/>
            </a:pPr>
            <a:r>
              <a:rPr lang="en-US" sz="1400" b="1">
                <a:solidFill>
                  <a:srgbClr val="003D7A"/>
                </a:solidFill>
                <a:latin typeface="Arial"/>
              </a:rPr>
              <a:t>Community Worker rights (P, S)	Resource efficiency (S)	Energy use (S)		Water use (S)		</a:t>
            </a:r>
          </a:p>
          <a:p>
            <a:pPr lvl="0" defTabSz="914400" fontAlgn="base">
              <a:spcBef>
                <a:spcPct val="0"/>
              </a:spcBef>
              <a:spcAft>
                <a:spcPct val="0"/>
              </a:spcAft>
              <a:tabLst/>
            </a:pPr>
            <a:endParaRPr lang="en-US" sz="1400" b="1">
              <a:solidFill>
                <a:srgbClr val="003D7A"/>
              </a:solidFill>
              <a:latin typeface="Arial"/>
            </a:endParaRPr>
          </a:p>
          <a:p>
            <a:pPr lvl="0" defTabSz="914400" fontAlgn="base">
              <a:spcBef>
                <a:spcPct val="0"/>
              </a:spcBef>
              <a:spcAft>
                <a:spcPct val="0"/>
              </a:spcAft>
              <a:tabLst/>
            </a:pPr>
            <a:r>
              <a:rPr lang="en-US" sz="1400" b="1">
                <a:solidFill>
                  <a:srgbClr val="003D7A"/>
                </a:solidFill>
              </a:rPr>
              <a:t>Biodiversity (S)		Habitats (S)		</a:t>
            </a:r>
            <a:r>
              <a:rPr lang="en-US" sz="1400" b="1">
                <a:solidFill>
                  <a:srgbClr val="003D7A"/>
                </a:solidFill>
                <a:latin typeface="Arial"/>
              </a:rPr>
              <a:t>Invasive alien species (S)	</a:t>
            </a:r>
            <a:r>
              <a:rPr lang="en-US" sz="1400" b="1">
                <a:solidFill>
                  <a:schemeClr val="bg1"/>
                </a:solidFill>
                <a:highlight>
                  <a:srgbClr val="000000"/>
                </a:highlight>
                <a:latin typeface="Arial"/>
              </a:rPr>
              <a:t>Sust. Mgt. of living natural resource </a:t>
            </a:r>
            <a:r>
              <a:rPr lang="en-US" sz="1400" b="1">
                <a:solidFill>
                  <a:srgbClr val="003D7A"/>
                </a:solidFill>
                <a:latin typeface="Arial"/>
              </a:rPr>
              <a:t>(S)	</a:t>
            </a:r>
          </a:p>
          <a:p>
            <a:pPr defTabSz="914400" fontAlgn="base">
              <a:spcBef>
                <a:spcPct val="0"/>
              </a:spcBef>
              <a:spcAft>
                <a:spcPct val="0"/>
              </a:spcAft>
              <a:tabLst/>
            </a:pPr>
            <a:r>
              <a:rPr lang="en-US" sz="1400" b="1">
                <a:solidFill>
                  <a:srgbClr val="003D7A"/>
                </a:solidFill>
                <a:latin typeface="Arial"/>
              </a:rPr>
              <a:t>Air Emissions/Pollution (F, P, S)	Wastes (Land &amp; Water) (F, P, S)	Chemicals (S)		</a:t>
            </a:r>
            <a:r>
              <a:rPr lang="en-US" sz="1400" b="1">
                <a:solidFill>
                  <a:srgbClr val="003D7A"/>
                </a:solidFill>
              </a:rPr>
              <a:t>Pollution Prevention and Mgt. (F, P, S) </a:t>
            </a:r>
          </a:p>
          <a:p>
            <a:pPr defTabSz="914400" fontAlgn="base">
              <a:spcBef>
                <a:spcPct val="0"/>
              </a:spcBef>
              <a:spcAft>
                <a:spcPct val="0"/>
              </a:spcAft>
              <a:tabLst/>
            </a:pPr>
            <a:endParaRPr lang="en-US" sz="1400" b="1">
              <a:solidFill>
                <a:srgbClr val="003D7A"/>
              </a:solidFill>
              <a:latin typeface="Arial"/>
            </a:endParaRPr>
          </a:p>
          <a:p>
            <a:pPr defTabSz="914400" fontAlgn="base">
              <a:spcBef>
                <a:spcPct val="0"/>
              </a:spcBef>
              <a:spcAft>
                <a:spcPct val="0"/>
              </a:spcAft>
              <a:tabLst/>
            </a:pPr>
            <a:r>
              <a:rPr lang="en-US" sz="1400" b="1">
                <a:solidFill>
                  <a:srgbClr val="003D7A"/>
                </a:solidFill>
                <a:latin typeface="Arial"/>
              </a:rPr>
              <a:t>Pesticides	(S)		Security Personnel/weapons (S)	Equitable Project benefits (S)	Cultural Heritage (F, P, S)</a:t>
            </a:r>
          </a:p>
          <a:p>
            <a:pPr lvl="0" defTabSz="914400" fontAlgn="base">
              <a:spcBef>
                <a:spcPct val="0"/>
              </a:spcBef>
              <a:spcAft>
                <a:spcPct val="0"/>
              </a:spcAft>
              <a:tabLst/>
            </a:pPr>
            <a:endParaRPr lang="en-US" sz="1100" b="1">
              <a:solidFill>
                <a:srgbClr val="003D7A"/>
              </a:solidFill>
              <a:ea typeface="MS PGothic" panose="020B0600070205080204" pitchFamily="34" charset="-128"/>
            </a:endParaRPr>
          </a:p>
          <a:p>
            <a:pPr lvl="0" defTabSz="914400" fontAlgn="base">
              <a:spcBef>
                <a:spcPct val="0"/>
              </a:spcBef>
              <a:spcAft>
                <a:spcPct val="0"/>
              </a:spcAft>
              <a:tabLst/>
            </a:pPr>
            <a:endParaRPr lang="en-US" sz="1100" b="1">
              <a:ea typeface="MS PGothic" panose="020B0600070205080204" pitchFamily="34" charset="-128"/>
            </a:endParaRPr>
          </a:p>
          <a:p>
            <a:pPr lvl="0" defTabSz="914400" fontAlgn="base">
              <a:spcBef>
                <a:spcPct val="0"/>
              </a:spcBef>
              <a:spcAft>
                <a:spcPct val="0"/>
              </a:spcAft>
              <a:tabLst/>
            </a:pPr>
            <a:r>
              <a:rPr lang="en-US" sz="1100" b="1">
                <a:ea typeface="MS PGothic" panose="020B0600070205080204" pitchFamily="34" charset="-128"/>
              </a:rPr>
              <a:t>		</a:t>
            </a:r>
          </a:p>
          <a:p>
            <a:pPr defTabSz="914400" fontAlgn="base">
              <a:spcBef>
                <a:spcPct val="0"/>
              </a:spcBef>
              <a:spcAft>
                <a:spcPct val="0"/>
              </a:spcAft>
              <a:tabLst/>
            </a:pPr>
            <a:r>
              <a:rPr lang="en-US" sz="1100" b="1">
                <a:ea typeface="MS PGothic" panose="020B0600070205080204" pitchFamily="34" charset="-128"/>
              </a:rPr>
              <a:t>		</a:t>
            </a:r>
          </a:p>
          <a:p>
            <a:pPr lvl="0" defTabSz="914400" fontAlgn="base">
              <a:spcBef>
                <a:spcPct val="0"/>
              </a:spcBef>
              <a:spcAft>
                <a:spcPct val="0"/>
              </a:spcAft>
              <a:tabLst/>
            </a:pPr>
            <a:r>
              <a:rPr lang="en-US" sz="1100" b="1">
                <a:ea typeface="MS PGothic" panose="020B0600070205080204" pitchFamily="34" charset="-128"/>
              </a:rPr>
              <a:t>	</a:t>
            </a:r>
          </a:p>
          <a:p>
            <a:pPr>
              <a:spcBef>
                <a:spcPts val="1200"/>
              </a:spcBef>
            </a:pPr>
            <a:endParaRPr lang="en-US" b="1">
              <a:highlight>
                <a:srgbClr val="FFFF00"/>
              </a:highlight>
            </a:endParaRPr>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chemeClr val="bg1"/>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39</a:t>
            </a:fld>
            <a:endParaRPr kumimoji="0" lang="en-NZ" altLang="en-US" sz="1400" b="1" i="0" u="none" strike="noStrike" kern="1200" cap="none" spc="0" normalizeH="0" baseline="0" noProof="0">
              <a:ln>
                <a:noFill/>
              </a:ln>
              <a:solidFill>
                <a:schemeClr val="bg1"/>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ESF issues that cascade to contractors</a:t>
            </a:r>
          </a:p>
        </p:txBody>
      </p:sp>
      <p:sp>
        <p:nvSpPr>
          <p:cNvPr id="6" name="Rectangle 5">
            <a:extLst>
              <a:ext uri="{FF2B5EF4-FFF2-40B4-BE49-F238E27FC236}">
                <a16:creationId xmlns:a16="http://schemas.microsoft.com/office/drawing/2014/main" id="{1461789E-1742-48AD-961B-CFB8E98AA95F}"/>
              </a:ext>
            </a:extLst>
          </p:cNvPr>
          <p:cNvSpPr/>
          <p:nvPr/>
        </p:nvSpPr>
        <p:spPr>
          <a:xfrm>
            <a:off x="1825499" y="6550223"/>
            <a:ext cx="8095581" cy="307777"/>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accent2">
                    <a:lumMod val="50000"/>
                  </a:schemeClr>
                </a:solidFill>
                <a:effectLst/>
                <a:uLnTx/>
                <a:uFillTx/>
                <a:latin typeface="Arial"/>
                <a:ea typeface="+mn-ea"/>
                <a:cs typeface="+mn-cs"/>
              </a:rPr>
              <a:t>F = FIDIC General Conditions    P = Bank Particular Conditions    S = Specification</a:t>
            </a:r>
          </a:p>
        </p:txBody>
      </p:sp>
    </p:spTree>
    <p:extLst>
      <p:ext uri="{BB962C8B-B14F-4D97-AF65-F5344CB8AC3E}">
        <p14:creationId xmlns:p14="http://schemas.microsoft.com/office/powerpoint/2010/main" val="2038269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149399" y="1304775"/>
            <a:ext cx="11711489" cy="4479571"/>
          </a:xfrm>
        </p:spPr>
        <p:txBody>
          <a:bodyPr vert="horz" lIns="0" tIns="0" rIns="0" bIns="0" rtlCol="0" anchor="t">
            <a:noAutofit/>
          </a:bodyPr>
          <a:lstStyle/>
          <a:p>
            <a:pPr marL="342900" lvl="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Introduction:</a:t>
            </a:r>
          </a:p>
          <a:p>
            <a:pPr marL="819150" lvl="2" indent="-457200">
              <a:lnSpc>
                <a:spcPct val="110000"/>
              </a:lnSpc>
              <a:buClr>
                <a:srgbClr val="F78D28"/>
              </a:buClr>
              <a:buFont typeface="+mj-lt"/>
              <a:buAutoNum type="alphaLcParenR"/>
            </a:pPr>
            <a:r>
              <a:rPr lang="en-029" sz="2400"/>
              <a:t>Implementing Sustainable Public Procurement: Challenges and Opportunities</a:t>
            </a:r>
          </a:p>
          <a:p>
            <a:pPr marL="819150" lvl="2" indent="-457200">
              <a:lnSpc>
                <a:spcPct val="110000"/>
              </a:lnSpc>
              <a:buClr>
                <a:srgbClr val="F78D28"/>
              </a:buClr>
              <a:buFont typeface="+mj-lt"/>
              <a:buAutoNum type="alphaLcParenR"/>
            </a:pPr>
            <a:r>
              <a:rPr lang="en-029" sz="2400"/>
              <a:t>ESF cascade to Contractors</a:t>
            </a:r>
          </a:p>
          <a:p>
            <a:pPr marL="819150" lvl="2" indent="-457200">
              <a:lnSpc>
                <a:spcPct val="110000"/>
              </a:lnSpc>
              <a:buClr>
                <a:srgbClr val="F78D28"/>
              </a:buClr>
              <a:buFont typeface="+mj-lt"/>
              <a:buAutoNum type="alphaLcParenR"/>
            </a:pPr>
            <a:r>
              <a:rPr lang="en-US" sz="2400"/>
              <a:t>Pop quiz on ESF</a:t>
            </a:r>
          </a:p>
          <a:p>
            <a:pPr marL="361950" lvl="2" indent="0">
              <a:lnSpc>
                <a:spcPct val="110000"/>
              </a:lnSpc>
              <a:buClr>
                <a:srgbClr val="F78D28"/>
              </a:buClr>
            </a:pPr>
            <a:endParaRPr lang="en-029" sz="2400"/>
          </a:p>
          <a:p>
            <a:pPr marL="34290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SPP Approach will be built step by step:</a:t>
            </a:r>
          </a:p>
          <a:p>
            <a:pPr marL="819150" lvl="2" indent="-457200">
              <a:lnSpc>
                <a:spcPct val="110000"/>
              </a:lnSpc>
              <a:buClr>
                <a:srgbClr val="F78D28"/>
              </a:buClr>
              <a:buFont typeface="+mj-lt"/>
              <a:buAutoNum type="arabicPeriod"/>
            </a:pPr>
            <a:r>
              <a:rPr lang="en-US" sz="2400"/>
              <a:t>Risk identification and mitigation</a:t>
            </a:r>
          </a:p>
          <a:p>
            <a:pPr marL="819150" lvl="2" indent="-457200">
              <a:lnSpc>
                <a:spcPct val="110000"/>
              </a:lnSpc>
              <a:spcAft>
                <a:spcPts val="400"/>
              </a:spcAft>
              <a:buClr>
                <a:srgbClr val="F78D28"/>
              </a:buClr>
              <a:buSzPct val="100000"/>
              <a:buFont typeface="+mj-lt"/>
              <a:buAutoNum type="arabicPeriod"/>
              <a:tabLst>
                <a:tab pos="8402638" algn="r"/>
              </a:tabLst>
            </a:pPr>
            <a:r>
              <a:rPr lang="en-US" sz="2400"/>
              <a:t>Procurement-related actions</a:t>
            </a:r>
          </a:p>
          <a:p>
            <a:pPr marL="819150" lvl="2" indent="-457200">
              <a:lnSpc>
                <a:spcPct val="110000"/>
              </a:lnSpc>
              <a:spcAft>
                <a:spcPts val="400"/>
              </a:spcAft>
              <a:buClr>
                <a:srgbClr val="F78D28"/>
              </a:buClr>
              <a:buSzPct val="100000"/>
              <a:buFont typeface="+mj-lt"/>
              <a:buAutoNum type="arabicPeriod"/>
              <a:tabLst>
                <a:tab pos="8402638" algn="r"/>
              </a:tabLst>
            </a:pPr>
            <a:r>
              <a:rPr lang="en-US" sz="2400"/>
              <a:t>Prepare bidding documents</a:t>
            </a:r>
          </a:p>
          <a:p>
            <a:pPr marL="819150" lvl="2" indent="-457200">
              <a:lnSpc>
                <a:spcPct val="110000"/>
              </a:lnSpc>
              <a:spcAft>
                <a:spcPts val="400"/>
              </a:spcAft>
              <a:buClr>
                <a:srgbClr val="F78D28"/>
              </a:buClr>
              <a:buSzPct val="100000"/>
              <a:buFont typeface="+mj-lt"/>
              <a:buAutoNum type="arabicPeriod"/>
              <a:tabLst>
                <a:tab pos="8402638" algn="r"/>
              </a:tabLst>
            </a:pPr>
            <a:r>
              <a:rPr lang="en-US" sz="2400"/>
              <a:t>Engaging the Supervising Engineer</a:t>
            </a:r>
          </a:p>
          <a:p>
            <a:pPr marL="819150" lvl="2" indent="-457200">
              <a:lnSpc>
                <a:spcPct val="110000"/>
              </a:lnSpc>
              <a:spcAft>
                <a:spcPts val="400"/>
              </a:spcAft>
              <a:buClr>
                <a:srgbClr val="F78D28"/>
              </a:buClr>
              <a:buSzPct val="100000"/>
              <a:buFont typeface="+mj-lt"/>
              <a:buAutoNum type="arabicPeriod"/>
              <a:tabLst>
                <a:tab pos="8402638" algn="r"/>
              </a:tabLst>
            </a:pPr>
            <a:endParaRPr lang="en-US" sz="2400"/>
          </a:p>
          <a:p>
            <a:pPr marL="0" lvl="3" indent="0">
              <a:lnSpc>
                <a:spcPct val="110000"/>
              </a:lnSpc>
              <a:spcAft>
                <a:spcPts val="400"/>
              </a:spcAft>
              <a:buClr>
                <a:srgbClr val="F78D28"/>
              </a:buClr>
              <a:buSzPct val="100000"/>
              <a:buNone/>
              <a:tabLst>
                <a:tab pos="8402638" algn="r"/>
              </a:tabLst>
            </a:pPr>
            <a:endParaRPr lang="en-US" sz="2400"/>
          </a:p>
          <a:p>
            <a:pPr marL="704850" lvl="2" indent="-342900">
              <a:lnSpc>
                <a:spcPct val="110000"/>
              </a:lnSpc>
              <a:buClr>
                <a:srgbClr val="F78D28"/>
              </a:buClr>
              <a:buFont typeface="Wingdings" panose="05000000000000000000" pitchFamily="2" charset="2"/>
              <a:buChar char="§"/>
            </a:pPr>
            <a:endParaRPr lang="en-US" sz="2400"/>
          </a:p>
          <a:p>
            <a:pPr marL="704850" lvl="2" indent="-342900">
              <a:lnSpc>
                <a:spcPct val="110000"/>
              </a:lnSpc>
              <a:buClr>
                <a:srgbClr val="F78D28"/>
              </a:buClr>
              <a:buFont typeface="Wingdings" panose="05000000000000000000" pitchFamily="2" charset="2"/>
              <a:buChar char="§"/>
            </a:pPr>
            <a:endParaRPr lang="en-US" sz="2400"/>
          </a:p>
          <a:p>
            <a:pPr marL="800100" lvl="1" indent="-342900">
              <a:lnSpc>
                <a:spcPct val="110000"/>
              </a:lnSpc>
              <a:spcBef>
                <a:spcPct val="20000"/>
              </a:spcBef>
              <a:buClr>
                <a:srgbClr val="F78D28"/>
              </a:buClr>
              <a:buFont typeface="Wingdings" panose="05000000000000000000" pitchFamily="2" charset="2"/>
              <a:buChar char="§"/>
            </a:pPr>
            <a:endParaRPr lang="en-029" sz="3600" b="1"/>
          </a:p>
          <a:p>
            <a:pPr marL="876300" lvl="2" indent="-514350">
              <a:lnSpc>
                <a:spcPct val="110000"/>
              </a:lnSpc>
              <a:buClr>
                <a:srgbClr val="F78D28"/>
              </a:buClr>
              <a:buFont typeface="+mj-lt"/>
              <a:buAutoNum type="arabicPeriod"/>
            </a:pPr>
            <a:endParaRPr lang="en-029" sz="3200"/>
          </a:p>
          <a:p>
            <a:pPr marL="342900" lvl="0" indent="-342900">
              <a:lnSpc>
                <a:spcPct val="110000"/>
              </a:lnSpc>
              <a:spcBef>
                <a:spcPct val="20000"/>
              </a:spcBef>
              <a:buClr>
                <a:srgbClr val="F78D28"/>
              </a:buClr>
              <a:buFont typeface="Wingdings" panose="05000000000000000000" pitchFamily="2" charset="2"/>
              <a:buChar char="§"/>
            </a:pPr>
            <a:endParaRPr lang="en-029" sz="2000"/>
          </a:p>
          <a:p>
            <a:pPr marL="342900" lvl="0" indent="-342900">
              <a:lnSpc>
                <a:spcPct val="110000"/>
              </a:lnSpc>
              <a:spcBef>
                <a:spcPct val="20000"/>
              </a:spcBef>
              <a:buClr>
                <a:srgbClr val="F78D28"/>
              </a:buClr>
              <a:buFont typeface="Wingdings" panose="05000000000000000000" pitchFamily="2" charset="2"/>
              <a:buChar char="§"/>
            </a:pPr>
            <a:endParaRPr lang="en-029" sz="2000"/>
          </a:p>
          <a:p>
            <a:pPr marL="0" lvl="0" indent="0">
              <a:lnSpc>
                <a:spcPct val="110000"/>
              </a:lnSpc>
              <a:spcBef>
                <a:spcPct val="20000"/>
              </a:spcBef>
              <a:buClr>
                <a:srgbClr val="F78D28"/>
              </a:buClr>
              <a:buNone/>
            </a:pPr>
            <a:endParaRPr lang="en-029" sz="2000">
              <a:solidFill>
                <a:srgbClr val="003D7A"/>
              </a:solidFil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4000" b="1">
                <a:solidFill>
                  <a:srgbClr val="FFFF00"/>
                </a:solidFill>
                <a:latin typeface="Arial"/>
              </a:rPr>
              <a:t>Overview of Group Exercises</a:t>
            </a:r>
            <a:endParaRPr kumimoji="0" lang="en-US" sz="4000" b="1" i="0" u="none" strike="noStrike" kern="1200" cap="none" spc="0" normalizeH="0" baseline="0" noProof="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1380915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40</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To sum up…</a:t>
            </a:r>
          </a:p>
        </p:txBody>
      </p:sp>
      <p:sp>
        <p:nvSpPr>
          <p:cNvPr id="8" name="Rectangle 7">
            <a:extLst>
              <a:ext uri="{FF2B5EF4-FFF2-40B4-BE49-F238E27FC236}">
                <a16:creationId xmlns:a16="http://schemas.microsoft.com/office/drawing/2014/main" id="{998C0180-7A9A-419B-AAC4-D56FF2F177F2}"/>
              </a:ext>
            </a:extLst>
          </p:cNvPr>
          <p:cNvSpPr/>
          <p:nvPr/>
        </p:nvSpPr>
        <p:spPr>
          <a:xfrm>
            <a:off x="4048018" y="1728392"/>
            <a:ext cx="7981683" cy="4585871"/>
          </a:xfrm>
          <a:prstGeom prst="rect">
            <a:avLst/>
          </a:prstGeom>
        </p:spPr>
        <p:txBody>
          <a:bodyPr wrap="square">
            <a:spAutoFit/>
          </a:bodyPr>
          <a:lstStyle/>
          <a:p>
            <a:pPr marL="174625" lvl="1" indent="-174625" defTabSz="457200">
              <a:spcAft>
                <a:spcPts val="600"/>
              </a:spcAft>
              <a:buClr>
                <a:srgbClr val="F78D28"/>
              </a:buClr>
              <a:buFont typeface="Wingdings" panose="05000000000000000000" pitchFamily="2" charset="2"/>
              <a:buChar char="§"/>
              <a:tabLst>
                <a:tab pos="8402638" algn="r"/>
              </a:tabLst>
            </a:pPr>
            <a:r>
              <a:rPr lang="en-US">
                <a:solidFill>
                  <a:schemeClr val="accent1"/>
                </a:solidFill>
              </a:rPr>
              <a:t>Borrower responsible for managing E&amp;S risks at every stage – ESS1</a:t>
            </a:r>
          </a:p>
          <a:p>
            <a:pPr marL="174625" lvl="1" indent="-174625" defTabSz="457200">
              <a:spcAft>
                <a:spcPts val="600"/>
              </a:spcAft>
              <a:buClr>
                <a:srgbClr val="F78D28"/>
              </a:buClr>
              <a:buFont typeface="Wingdings" panose="05000000000000000000" pitchFamily="2" charset="2"/>
              <a:buChar char="§"/>
              <a:tabLst>
                <a:tab pos="8402638" algn="r"/>
              </a:tabLst>
            </a:pPr>
            <a:r>
              <a:rPr lang="en-US">
                <a:solidFill>
                  <a:schemeClr val="accent1"/>
                </a:solidFill>
              </a:rPr>
              <a:t>Obligation to manage project E&amp;S risks must be cascaded by the Borrower to the Contractor/sub-contractors through procurement – ESS1 Annex 3</a:t>
            </a:r>
          </a:p>
          <a:p>
            <a:pPr marL="174625" lvl="1" indent="-174625" defTabSz="457200">
              <a:spcAft>
                <a:spcPts val="400"/>
              </a:spcAft>
              <a:buClr>
                <a:srgbClr val="F78D28"/>
              </a:buClr>
              <a:buFont typeface="Wingdings" panose="05000000000000000000" pitchFamily="2" charset="2"/>
              <a:buChar char="§"/>
              <a:tabLst>
                <a:tab pos="8402638" algn="r"/>
              </a:tabLst>
            </a:pPr>
            <a:r>
              <a:rPr lang="en-US">
                <a:solidFill>
                  <a:schemeClr val="accent1"/>
                </a:solidFill>
              </a:rPr>
              <a:t>E&amp;S risks should be mitigated in the contract through:</a:t>
            </a:r>
          </a:p>
          <a:p>
            <a:pPr marL="400050" lvl="1" indent="-234950" defTabSz="457200">
              <a:spcAft>
                <a:spcPts val="400"/>
              </a:spcAft>
              <a:buClr>
                <a:srgbClr val="F78D28"/>
              </a:buClr>
              <a:buFont typeface="Andes Bold" panose="02000000000000000000" pitchFamily="50" charset="0"/>
              <a:buChar char="-"/>
              <a:tabLst>
                <a:tab pos="8402638" algn="r"/>
              </a:tabLst>
            </a:pPr>
            <a:r>
              <a:rPr lang="en-US">
                <a:solidFill>
                  <a:schemeClr val="accent1"/>
                </a:solidFill>
              </a:rPr>
              <a:t>FIDIC </a:t>
            </a:r>
            <a:r>
              <a:rPr lang="en-US" i="1">
                <a:solidFill>
                  <a:schemeClr val="accent1"/>
                </a:solidFill>
              </a:rPr>
              <a:t>General Conditions</a:t>
            </a:r>
          </a:p>
          <a:p>
            <a:pPr marL="400050" lvl="1" indent="-234950" defTabSz="457200">
              <a:spcAft>
                <a:spcPts val="400"/>
              </a:spcAft>
              <a:buClr>
                <a:srgbClr val="F78D28"/>
              </a:buClr>
              <a:buFont typeface="Andes Bold" panose="02000000000000000000" pitchFamily="50" charset="0"/>
              <a:buChar char="-"/>
              <a:tabLst>
                <a:tab pos="8402638" algn="r"/>
              </a:tabLst>
            </a:pPr>
            <a:r>
              <a:rPr lang="en-US">
                <a:solidFill>
                  <a:schemeClr val="accent1"/>
                </a:solidFill>
              </a:rPr>
              <a:t>Bank’s </a:t>
            </a:r>
            <a:r>
              <a:rPr lang="en-US" i="1">
                <a:solidFill>
                  <a:schemeClr val="accent1"/>
                </a:solidFill>
              </a:rPr>
              <a:t>Particular Conditions</a:t>
            </a:r>
          </a:p>
          <a:p>
            <a:pPr marL="400050" lvl="1" indent="-234950" defTabSz="457200">
              <a:spcAft>
                <a:spcPts val="600"/>
              </a:spcAft>
              <a:buClr>
                <a:srgbClr val="F78D28"/>
              </a:buClr>
              <a:buFont typeface="Andes Bold" panose="02000000000000000000" pitchFamily="50" charset="0"/>
              <a:buChar char="-"/>
              <a:tabLst>
                <a:tab pos="8402638" algn="r"/>
              </a:tabLst>
            </a:pPr>
            <a:r>
              <a:rPr lang="en-US">
                <a:solidFill>
                  <a:schemeClr val="accent1"/>
                </a:solidFill>
              </a:rPr>
              <a:t>the Borrower including project-specific risks as Specifications in the </a:t>
            </a:r>
            <a:r>
              <a:rPr lang="en-US" i="1">
                <a:solidFill>
                  <a:schemeClr val="accent1"/>
                </a:solidFill>
              </a:rPr>
              <a:t>Works’ Requirements</a:t>
            </a:r>
          </a:p>
          <a:p>
            <a:pPr marL="174625" lvl="1" indent="-174625" defTabSz="457200">
              <a:spcAft>
                <a:spcPts val="600"/>
              </a:spcAft>
              <a:buClr>
                <a:srgbClr val="F78D28"/>
              </a:buClr>
              <a:buFont typeface="Wingdings" panose="05000000000000000000" pitchFamily="2" charset="2"/>
              <a:buChar char="§"/>
              <a:tabLst>
                <a:tab pos="8402638" algn="r"/>
              </a:tabLst>
            </a:pPr>
            <a:r>
              <a:rPr lang="en-US">
                <a:solidFill>
                  <a:schemeClr val="accent1"/>
                </a:solidFill>
              </a:rPr>
              <a:t>E&amp;S considerations are woven through the procurement process - we will look at these individual parts of the process later</a:t>
            </a:r>
          </a:p>
          <a:p>
            <a:pPr marL="174625" lvl="1" indent="-174625" defTabSz="457200">
              <a:spcAft>
                <a:spcPts val="400"/>
              </a:spcAft>
              <a:buClr>
                <a:srgbClr val="F78D28"/>
              </a:buClr>
              <a:buFont typeface="Wingdings" panose="05000000000000000000" pitchFamily="2" charset="2"/>
              <a:buChar char="§"/>
              <a:tabLst>
                <a:tab pos="8402638" algn="r"/>
              </a:tabLst>
            </a:pPr>
            <a:r>
              <a:rPr lang="en-US">
                <a:solidFill>
                  <a:schemeClr val="accent1"/>
                </a:solidFill>
              </a:rPr>
              <a:t>Essential to include E&amp;S in Operations Procurement, otherwise:</a:t>
            </a:r>
          </a:p>
          <a:p>
            <a:pPr marL="400050" lvl="1" indent="-234950" defTabSz="457200">
              <a:spcAft>
                <a:spcPts val="400"/>
              </a:spcAft>
              <a:buClr>
                <a:srgbClr val="F78D28"/>
              </a:buClr>
              <a:buFont typeface="Andes Bold" panose="02000000000000000000" pitchFamily="50" charset="0"/>
              <a:buChar char="-"/>
              <a:tabLst>
                <a:tab pos="8402638" algn="r"/>
              </a:tabLst>
              <a:defRPr/>
            </a:pPr>
            <a:r>
              <a:rPr lang="en-US">
                <a:solidFill>
                  <a:schemeClr val="accent1"/>
                </a:solidFill>
              </a:rPr>
              <a:t>they are not costed</a:t>
            </a:r>
          </a:p>
          <a:p>
            <a:pPr marL="400050" lvl="1" indent="-234950" defTabSz="457200">
              <a:spcAft>
                <a:spcPts val="400"/>
              </a:spcAft>
              <a:buClr>
                <a:srgbClr val="F78D28"/>
              </a:buClr>
              <a:buFont typeface="Andes Bold" panose="02000000000000000000" pitchFamily="50" charset="0"/>
              <a:buChar char="-"/>
              <a:tabLst>
                <a:tab pos="8402638" algn="r"/>
              </a:tabLst>
              <a:defRPr/>
            </a:pPr>
            <a:r>
              <a:rPr lang="en-US">
                <a:solidFill>
                  <a:schemeClr val="accent1"/>
                </a:solidFill>
              </a:rPr>
              <a:t>there is no obligation on the Contractor to deliver them</a:t>
            </a:r>
          </a:p>
          <a:p>
            <a:pPr marL="400050" lvl="1" indent="-234950" defTabSz="457200">
              <a:spcAft>
                <a:spcPts val="600"/>
              </a:spcAft>
              <a:buClr>
                <a:srgbClr val="F78D28"/>
              </a:buClr>
              <a:buFont typeface="Andes Bold" panose="02000000000000000000" pitchFamily="50" charset="0"/>
              <a:buChar char="-"/>
              <a:tabLst>
                <a:tab pos="8402638" algn="r"/>
              </a:tabLst>
              <a:defRPr/>
            </a:pPr>
            <a:r>
              <a:rPr lang="en-US">
                <a:solidFill>
                  <a:schemeClr val="accent1"/>
                </a:solidFill>
              </a:rPr>
              <a:t>they are not managed “on the ground”</a:t>
            </a:r>
          </a:p>
        </p:txBody>
      </p:sp>
      <p:pic>
        <p:nvPicPr>
          <p:cNvPr id="3" name="Picture 2">
            <a:extLst>
              <a:ext uri="{FF2B5EF4-FFF2-40B4-BE49-F238E27FC236}">
                <a16:creationId xmlns:a16="http://schemas.microsoft.com/office/drawing/2014/main" id="{8B9037BF-C347-4FA8-9A17-EFD6024C4833}"/>
              </a:ext>
            </a:extLst>
          </p:cNvPr>
          <p:cNvPicPr>
            <a:picLocks noChangeAspect="1"/>
          </p:cNvPicPr>
          <p:nvPr/>
        </p:nvPicPr>
        <p:blipFill rotWithShape="1">
          <a:blip r:embed="rId3"/>
          <a:srcRect l="21332" r="10677"/>
          <a:stretch/>
        </p:blipFill>
        <p:spPr>
          <a:xfrm>
            <a:off x="209306" y="1750901"/>
            <a:ext cx="3735970" cy="3671094"/>
          </a:xfrm>
          <a:prstGeom prst="rect">
            <a:avLst/>
          </a:prstGeom>
          <a:effectLst>
            <a:outerShdw blurRad="139700" dist="38100" dir="2700000" sx="103000" sy="103000" algn="tl" rotWithShape="0">
              <a:prstClr val="black">
                <a:alpha val="40000"/>
              </a:prstClr>
            </a:outerShdw>
          </a:effectLst>
        </p:spPr>
      </p:pic>
      <p:sp>
        <p:nvSpPr>
          <p:cNvPr id="4" name="Rectangle 3">
            <a:extLst>
              <a:ext uri="{FF2B5EF4-FFF2-40B4-BE49-F238E27FC236}">
                <a16:creationId xmlns:a16="http://schemas.microsoft.com/office/drawing/2014/main" id="{E810F765-1CED-475A-BF4D-B69E50ADF090}"/>
              </a:ext>
            </a:extLst>
          </p:cNvPr>
          <p:cNvSpPr/>
          <p:nvPr/>
        </p:nvSpPr>
        <p:spPr>
          <a:xfrm>
            <a:off x="99317" y="1143617"/>
            <a:ext cx="10935128" cy="584775"/>
          </a:xfrm>
          <a:prstGeom prst="rect">
            <a:avLst/>
          </a:prstGeom>
        </p:spPr>
        <p:txBody>
          <a:bodyPr wrap="square">
            <a:spAutoFit/>
          </a:bodyPr>
          <a:lstStyle/>
          <a:p>
            <a:pPr marL="0" lvl="1" defTabSz="457200">
              <a:spcBef>
                <a:spcPts val="1200"/>
              </a:spcBef>
              <a:buClr>
                <a:srgbClr val="F78D28"/>
              </a:buClr>
              <a:tabLst>
                <a:tab pos="8402638" algn="r"/>
              </a:tabLst>
            </a:pPr>
            <a:r>
              <a:rPr lang="en-US" sz="3200" b="1">
                <a:solidFill>
                  <a:srgbClr val="F78D28"/>
                </a:solidFill>
              </a:rPr>
              <a:t>Part 2</a:t>
            </a:r>
            <a:r>
              <a:rPr lang="en-US" sz="3200">
                <a:solidFill>
                  <a:srgbClr val="F78D28"/>
                </a:solidFill>
              </a:rPr>
              <a:t>: ESF and Procurement</a:t>
            </a:r>
          </a:p>
        </p:txBody>
      </p:sp>
      <p:grpSp>
        <p:nvGrpSpPr>
          <p:cNvPr id="6" name="Group 5">
            <a:extLst>
              <a:ext uri="{FF2B5EF4-FFF2-40B4-BE49-F238E27FC236}">
                <a16:creationId xmlns:a16="http://schemas.microsoft.com/office/drawing/2014/main" id="{B02784B6-0275-EC7A-9EC5-F1BB3F838FB9}"/>
              </a:ext>
            </a:extLst>
          </p:cNvPr>
          <p:cNvGrpSpPr/>
          <p:nvPr/>
        </p:nvGrpSpPr>
        <p:grpSpPr>
          <a:xfrm>
            <a:off x="162299" y="6487165"/>
            <a:ext cx="6731117" cy="263050"/>
            <a:chOff x="162299" y="6477226"/>
            <a:chExt cx="6731117" cy="263050"/>
          </a:xfrm>
        </p:grpSpPr>
        <p:sp>
          <p:nvSpPr>
            <p:cNvPr id="7" name="Arrow: Chevron 6">
              <a:extLst>
                <a:ext uri="{FF2B5EF4-FFF2-40B4-BE49-F238E27FC236}">
                  <a16:creationId xmlns:a16="http://schemas.microsoft.com/office/drawing/2014/main" id="{7DB16BC7-FC25-2DA4-5F22-8A4F3E8421EF}"/>
                </a:ext>
              </a:extLst>
            </p:cNvPr>
            <p:cNvSpPr/>
            <p:nvPr/>
          </p:nvSpPr>
          <p:spPr>
            <a:xfrm>
              <a:off x="162299" y="6477226"/>
              <a:ext cx="1117902" cy="263050"/>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Part One</a:t>
              </a:r>
            </a:p>
          </p:txBody>
        </p:sp>
        <p:sp>
          <p:nvSpPr>
            <p:cNvPr id="9" name="Arrow: Chevron 8">
              <a:extLst>
                <a:ext uri="{FF2B5EF4-FFF2-40B4-BE49-F238E27FC236}">
                  <a16:creationId xmlns:a16="http://schemas.microsoft.com/office/drawing/2014/main" id="{B9835686-DB80-EC90-0F14-C15997474B84}"/>
                </a:ext>
              </a:extLst>
            </p:cNvPr>
            <p:cNvSpPr/>
            <p:nvPr/>
          </p:nvSpPr>
          <p:spPr>
            <a:xfrm>
              <a:off x="1284942" y="6477226"/>
              <a:ext cx="1117902" cy="263050"/>
            </a:xfrm>
            <a:prstGeom prst="chevron">
              <a:avLst/>
            </a:prstGeom>
            <a:solidFill>
              <a:schemeClr val="accent1"/>
            </a:solidFill>
            <a:effectLst>
              <a:glow rad="228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bg1"/>
                  </a:solidFill>
                </a:rPr>
                <a:t>Part Two</a:t>
              </a:r>
            </a:p>
          </p:txBody>
        </p:sp>
        <p:sp>
          <p:nvSpPr>
            <p:cNvPr id="10" name="Arrow: Chevron 9">
              <a:extLst>
                <a:ext uri="{FF2B5EF4-FFF2-40B4-BE49-F238E27FC236}">
                  <a16:creationId xmlns:a16="http://schemas.microsoft.com/office/drawing/2014/main" id="{A661E616-C732-3722-5CC9-6022E365C577}"/>
                </a:ext>
              </a:extLst>
            </p:cNvPr>
            <p:cNvSpPr/>
            <p:nvPr/>
          </p:nvSpPr>
          <p:spPr>
            <a:xfrm>
              <a:off x="2407585"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11" name="Arrow: Chevron 10">
              <a:extLst>
                <a:ext uri="{FF2B5EF4-FFF2-40B4-BE49-F238E27FC236}">
                  <a16:creationId xmlns:a16="http://schemas.microsoft.com/office/drawing/2014/main" id="{6F746B1D-C1AF-F6DF-B17E-E37A2DEBCEA5}"/>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12" name="Arrow: Chevron 11">
              <a:extLst>
                <a:ext uri="{FF2B5EF4-FFF2-40B4-BE49-F238E27FC236}">
                  <a16:creationId xmlns:a16="http://schemas.microsoft.com/office/drawing/2014/main" id="{8A5067EA-B20D-D2F4-6F58-F59E40181295}"/>
                </a:ext>
              </a:extLst>
            </p:cNvPr>
            <p:cNvSpPr/>
            <p:nvPr/>
          </p:nvSpPr>
          <p:spPr>
            <a:xfrm>
              <a:off x="4652871"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13" name="Arrow: Chevron 12">
              <a:extLst>
                <a:ext uri="{FF2B5EF4-FFF2-40B4-BE49-F238E27FC236}">
                  <a16:creationId xmlns:a16="http://schemas.microsoft.com/office/drawing/2014/main" id="{E1DD2FC0-2B1A-5A9F-7927-559602FB3771}"/>
                </a:ext>
              </a:extLst>
            </p:cNvPr>
            <p:cNvSpPr/>
            <p:nvPr/>
          </p:nvSpPr>
          <p:spPr>
            <a:xfrm>
              <a:off x="3530228"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grpSp>
    </p:spTree>
    <p:extLst>
      <p:ext uri="{BB962C8B-B14F-4D97-AF65-F5344CB8AC3E}">
        <p14:creationId xmlns:p14="http://schemas.microsoft.com/office/powerpoint/2010/main" val="3629326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schemeClr val="bg1"/>
                </a:solidFill>
              </a:rPr>
              <a:t>Key messages – ESF and Procurement Framework</a:t>
            </a:r>
            <a:endParaRPr lang="en-US">
              <a:solidFill>
                <a:schemeClr val="bg1"/>
              </a:solidFill>
            </a:endParaRPr>
          </a:p>
        </p:txBody>
      </p:sp>
      <p:sp>
        <p:nvSpPr>
          <p:cNvPr id="94" name="Slide Number Placeholder 4">
            <a:extLst>
              <a:ext uri="{FF2B5EF4-FFF2-40B4-BE49-F238E27FC236}">
                <a16:creationId xmlns:a16="http://schemas.microsoft.com/office/drawing/2014/main" id="{174DB891-10E0-4D73-B5BA-9BD5B1404F5E}"/>
              </a:ext>
            </a:extLst>
          </p:cNvPr>
          <p:cNvSpPr txBox="1">
            <a:spLocks/>
          </p:cNvSpPr>
          <p:nvPr/>
        </p:nvSpPr>
        <p:spPr bwMode="auto">
          <a:xfrm>
            <a:off x="11421980" y="6482323"/>
            <a:ext cx="607721" cy="27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36000" rIns="0" bIns="0" numCol="1" anchor="ctr" anchorCtr="0" compatLnSpc="1">
            <a:prstTxWarp prst="textNoShape">
              <a:avLst/>
            </a:prstTxWarp>
          </a:bodyPr>
          <a:lstStyle>
            <a:defPPr>
              <a:defRPr lang="en-US"/>
            </a:defPPr>
            <a:lvl1pPr marL="0" algn="ctr" defTabSz="914400" rtl="0" eaLnBrk="1" latinLnBrk="0" hangingPunct="1">
              <a:defRPr sz="1400" b="1" kern="1200">
                <a:solidFill>
                  <a:schemeClr val="accent1"/>
                </a:solidFill>
                <a:latin typeface="Andes" pitchFamily="50"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41</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97" name="Rectangle: Rounded Corners 96">
            <a:extLst>
              <a:ext uri="{FF2B5EF4-FFF2-40B4-BE49-F238E27FC236}">
                <a16:creationId xmlns:a16="http://schemas.microsoft.com/office/drawing/2014/main" id="{8E321E98-032D-4271-95FF-C10673DF55C2}"/>
              </a:ext>
            </a:extLst>
          </p:cNvPr>
          <p:cNvSpPr/>
          <p:nvPr/>
        </p:nvSpPr>
        <p:spPr>
          <a:xfrm>
            <a:off x="2713125" y="3595544"/>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b="1">
                <a:solidFill>
                  <a:schemeClr val="bg1"/>
                </a:solidFill>
              </a:rPr>
              <a:t>I</a:t>
            </a:r>
            <a:r>
              <a:rPr lang="en-US">
                <a:solidFill>
                  <a:schemeClr val="bg1"/>
                </a:solidFill>
              </a:rPr>
              <a:t>f a Borrower’s national procurement documents are used, they </a:t>
            </a:r>
            <a:r>
              <a:rPr lang="en-US" b="1">
                <a:solidFill>
                  <a:schemeClr val="bg1"/>
                </a:solidFill>
              </a:rPr>
              <a:t>ARE UNLIKELY to </a:t>
            </a:r>
            <a:r>
              <a:rPr lang="en-US">
                <a:solidFill>
                  <a:schemeClr val="bg1"/>
                </a:solidFill>
              </a:rPr>
              <a:t>include all related ESF provisions</a:t>
            </a:r>
          </a:p>
        </p:txBody>
      </p:sp>
      <p:pic>
        <p:nvPicPr>
          <p:cNvPr id="98" name="Picture 97">
            <a:extLst>
              <a:ext uri="{FF2B5EF4-FFF2-40B4-BE49-F238E27FC236}">
                <a16:creationId xmlns:a16="http://schemas.microsoft.com/office/drawing/2014/main" id="{6AF5BA1C-A77E-4987-B3D1-7CEB112C6D40}"/>
              </a:ext>
            </a:extLst>
          </p:cNvPr>
          <p:cNvPicPr>
            <a:picLocks noChangeAspect="1"/>
          </p:cNvPicPr>
          <p:nvPr/>
        </p:nvPicPr>
        <p:blipFill>
          <a:blip r:embed="rId3"/>
          <a:stretch>
            <a:fillRect/>
          </a:stretch>
        </p:blipFill>
        <p:spPr>
          <a:xfrm>
            <a:off x="1674687" y="3595544"/>
            <a:ext cx="994047" cy="1089316"/>
          </a:xfrm>
          <a:prstGeom prst="rect">
            <a:avLst/>
          </a:prstGeom>
        </p:spPr>
      </p:pic>
      <p:sp>
        <p:nvSpPr>
          <p:cNvPr id="101" name="Rectangle: Rounded Corners 100">
            <a:extLst>
              <a:ext uri="{FF2B5EF4-FFF2-40B4-BE49-F238E27FC236}">
                <a16:creationId xmlns:a16="http://schemas.microsoft.com/office/drawing/2014/main" id="{DA148506-5BA7-45CF-B6FF-DF42135BE298}"/>
              </a:ext>
            </a:extLst>
          </p:cNvPr>
          <p:cNvSpPr/>
          <p:nvPr/>
        </p:nvSpPr>
        <p:spPr>
          <a:xfrm>
            <a:off x="2713125" y="2377949"/>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a:solidFill>
                  <a:schemeClr val="bg1"/>
                </a:solidFill>
              </a:rPr>
              <a:t>Elements of the ESF have been integrated into the Bank’s SPDs. They will </a:t>
            </a:r>
            <a:r>
              <a:rPr lang="en-US" b="1">
                <a:solidFill>
                  <a:schemeClr val="bg1"/>
                </a:solidFill>
              </a:rPr>
              <a:t>still require project-specific enhancements</a:t>
            </a:r>
          </a:p>
        </p:txBody>
      </p:sp>
      <p:pic>
        <p:nvPicPr>
          <p:cNvPr id="102" name="Picture 101">
            <a:extLst>
              <a:ext uri="{FF2B5EF4-FFF2-40B4-BE49-F238E27FC236}">
                <a16:creationId xmlns:a16="http://schemas.microsoft.com/office/drawing/2014/main" id="{47DC3364-EB1A-402B-8864-A8E281431587}"/>
              </a:ext>
            </a:extLst>
          </p:cNvPr>
          <p:cNvPicPr>
            <a:picLocks noChangeAspect="1"/>
          </p:cNvPicPr>
          <p:nvPr/>
        </p:nvPicPr>
        <p:blipFill>
          <a:blip r:embed="rId3"/>
          <a:stretch>
            <a:fillRect/>
          </a:stretch>
        </p:blipFill>
        <p:spPr>
          <a:xfrm>
            <a:off x="1674687" y="2371867"/>
            <a:ext cx="994047" cy="1089316"/>
          </a:xfrm>
          <a:prstGeom prst="rect">
            <a:avLst/>
          </a:prstGeom>
        </p:spPr>
      </p:pic>
      <p:sp>
        <p:nvSpPr>
          <p:cNvPr id="103" name="Rectangle: Rounded Corners 102">
            <a:extLst>
              <a:ext uri="{FF2B5EF4-FFF2-40B4-BE49-F238E27FC236}">
                <a16:creationId xmlns:a16="http://schemas.microsoft.com/office/drawing/2014/main" id="{BBE9CD17-1644-4C8D-94EE-099F4B5DDA2F}"/>
              </a:ext>
            </a:extLst>
          </p:cNvPr>
          <p:cNvSpPr/>
          <p:nvPr/>
        </p:nvSpPr>
        <p:spPr>
          <a:xfrm>
            <a:off x="2713125" y="4812202"/>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a:solidFill>
                  <a:schemeClr val="bg1"/>
                </a:solidFill>
              </a:rPr>
              <a:t>Regardless of cascading E&amp;S requirements through contracts, the Borrower remains responsible to the Bank for managing E&amp;S risks and impacts</a:t>
            </a:r>
          </a:p>
        </p:txBody>
      </p:sp>
      <p:pic>
        <p:nvPicPr>
          <p:cNvPr id="104" name="Picture 103">
            <a:extLst>
              <a:ext uri="{FF2B5EF4-FFF2-40B4-BE49-F238E27FC236}">
                <a16:creationId xmlns:a16="http://schemas.microsoft.com/office/drawing/2014/main" id="{5725F2DC-85E4-464A-9FDD-18E60A727F05}"/>
              </a:ext>
            </a:extLst>
          </p:cNvPr>
          <p:cNvPicPr>
            <a:picLocks noChangeAspect="1"/>
          </p:cNvPicPr>
          <p:nvPr/>
        </p:nvPicPr>
        <p:blipFill>
          <a:blip r:embed="rId3"/>
          <a:stretch>
            <a:fillRect/>
          </a:stretch>
        </p:blipFill>
        <p:spPr>
          <a:xfrm>
            <a:off x="1674687" y="4806120"/>
            <a:ext cx="994047" cy="1089316"/>
          </a:xfrm>
          <a:prstGeom prst="rect">
            <a:avLst/>
          </a:prstGeom>
        </p:spPr>
      </p:pic>
      <p:grpSp>
        <p:nvGrpSpPr>
          <p:cNvPr id="3" name="Group 2">
            <a:extLst>
              <a:ext uri="{FF2B5EF4-FFF2-40B4-BE49-F238E27FC236}">
                <a16:creationId xmlns:a16="http://schemas.microsoft.com/office/drawing/2014/main" id="{17301B2A-3183-4658-3567-5053758D3C38}"/>
              </a:ext>
            </a:extLst>
          </p:cNvPr>
          <p:cNvGrpSpPr/>
          <p:nvPr/>
        </p:nvGrpSpPr>
        <p:grpSpPr>
          <a:xfrm>
            <a:off x="162299" y="6487165"/>
            <a:ext cx="6731117" cy="263050"/>
            <a:chOff x="162299" y="6477226"/>
            <a:chExt cx="6731117" cy="263050"/>
          </a:xfrm>
        </p:grpSpPr>
        <p:sp>
          <p:nvSpPr>
            <p:cNvPr id="4" name="Arrow: Chevron 3">
              <a:extLst>
                <a:ext uri="{FF2B5EF4-FFF2-40B4-BE49-F238E27FC236}">
                  <a16:creationId xmlns:a16="http://schemas.microsoft.com/office/drawing/2014/main" id="{45DB28E0-7EE8-5B96-3C71-FC56415B936D}"/>
                </a:ext>
              </a:extLst>
            </p:cNvPr>
            <p:cNvSpPr/>
            <p:nvPr/>
          </p:nvSpPr>
          <p:spPr>
            <a:xfrm>
              <a:off x="162299" y="6477226"/>
              <a:ext cx="1117902" cy="263050"/>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Part One</a:t>
              </a:r>
            </a:p>
          </p:txBody>
        </p:sp>
        <p:sp>
          <p:nvSpPr>
            <p:cNvPr id="5" name="Arrow: Chevron 4">
              <a:extLst>
                <a:ext uri="{FF2B5EF4-FFF2-40B4-BE49-F238E27FC236}">
                  <a16:creationId xmlns:a16="http://schemas.microsoft.com/office/drawing/2014/main" id="{C572CC38-B583-197B-6306-CD8EA089C20D}"/>
                </a:ext>
              </a:extLst>
            </p:cNvPr>
            <p:cNvSpPr/>
            <p:nvPr/>
          </p:nvSpPr>
          <p:spPr>
            <a:xfrm>
              <a:off x="1284942" y="6477226"/>
              <a:ext cx="1117902" cy="263050"/>
            </a:xfrm>
            <a:prstGeom prst="chevron">
              <a:avLst/>
            </a:prstGeom>
            <a:solidFill>
              <a:schemeClr val="accent1"/>
            </a:solidFill>
            <a:effectLst>
              <a:glow rad="228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bg1"/>
                  </a:solidFill>
                </a:rPr>
                <a:t>Part Two</a:t>
              </a:r>
            </a:p>
          </p:txBody>
        </p:sp>
        <p:sp>
          <p:nvSpPr>
            <p:cNvPr id="6" name="Arrow: Chevron 5">
              <a:extLst>
                <a:ext uri="{FF2B5EF4-FFF2-40B4-BE49-F238E27FC236}">
                  <a16:creationId xmlns:a16="http://schemas.microsoft.com/office/drawing/2014/main" id="{F97DFADF-BF5C-F545-8B32-8A314452A292}"/>
                </a:ext>
              </a:extLst>
            </p:cNvPr>
            <p:cNvSpPr/>
            <p:nvPr/>
          </p:nvSpPr>
          <p:spPr>
            <a:xfrm>
              <a:off x="2407585"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7" name="Arrow: Chevron 6">
              <a:extLst>
                <a:ext uri="{FF2B5EF4-FFF2-40B4-BE49-F238E27FC236}">
                  <a16:creationId xmlns:a16="http://schemas.microsoft.com/office/drawing/2014/main" id="{4CE1F2CF-E2FC-9DFE-BF68-02D70FC7B331}"/>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8" name="Arrow: Chevron 7">
              <a:extLst>
                <a:ext uri="{FF2B5EF4-FFF2-40B4-BE49-F238E27FC236}">
                  <a16:creationId xmlns:a16="http://schemas.microsoft.com/office/drawing/2014/main" id="{BFD3ADE1-3919-729A-7FB4-780940505421}"/>
                </a:ext>
              </a:extLst>
            </p:cNvPr>
            <p:cNvSpPr/>
            <p:nvPr/>
          </p:nvSpPr>
          <p:spPr>
            <a:xfrm>
              <a:off x="4652871"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9" name="Arrow: Chevron 8">
              <a:extLst>
                <a:ext uri="{FF2B5EF4-FFF2-40B4-BE49-F238E27FC236}">
                  <a16:creationId xmlns:a16="http://schemas.microsoft.com/office/drawing/2014/main" id="{69A38C0A-B0FE-8A20-9467-13B17839E70C}"/>
                </a:ext>
              </a:extLst>
            </p:cNvPr>
            <p:cNvSpPr/>
            <p:nvPr/>
          </p:nvSpPr>
          <p:spPr>
            <a:xfrm>
              <a:off x="3530228"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grpSp>
      <p:sp>
        <p:nvSpPr>
          <p:cNvPr id="10" name="Rectangle: Rounded Corners 9">
            <a:extLst>
              <a:ext uri="{FF2B5EF4-FFF2-40B4-BE49-F238E27FC236}">
                <a16:creationId xmlns:a16="http://schemas.microsoft.com/office/drawing/2014/main" id="{E4408188-B6E2-CF03-2DE0-4153E88B93B5}"/>
              </a:ext>
            </a:extLst>
          </p:cNvPr>
          <p:cNvSpPr/>
          <p:nvPr/>
        </p:nvSpPr>
        <p:spPr>
          <a:xfrm>
            <a:off x="2680593" y="1266628"/>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a:solidFill>
                  <a:schemeClr val="bg1"/>
                </a:solidFill>
              </a:rPr>
              <a:t>Procurement-related actions are key to implementing the ESF</a:t>
            </a:r>
          </a:p>
        </p:txBody>
      </p:sp>
      <p:pic>
        <p:nvPicPr>
          <p:cNvPr id="11" name="Picture 10">
            <a:extLst>
              <a:ext uri="{FF2B5EF4-FFF2-40B4-BE49-F238E27FC236}">
                <a16:creationId xmlns:a16="http://schemas.microsoft.com/office/drawing/2014/main" id="{19DC0F6F-617A-5035-255D-D421C6EEF602}"/>
              </a:ext>
            </a:extLst>
          </p:cNvPr>
          <p:cNvPicPr>
            <a:picLocks noChangeAspect="1"/>
          </p:cNvPicPr>
          <p:nvPr/>
        </p:nvPicPr>
        <p:blipFill>
          <a:blip r:embed="rId3"/>
          <a:stretch>
            <a:fillRect/>
          </a:stretch>
        </p:blipFill>
        <p:spPr>
          <a:xfrm>
            <a:off x="1642155" y="1260546"/>
            <a:ext cx="994047" cy="1089316"/>
          </a:xfrm>
          <a:prstGeom prst="rect">
            <a:avLst/>
          </a:prstGeom>
        </p:spPr>
      </p:pic>
    </p:spTree>
    <p:extLst>
      <p:ext uri="{BB962C8B-B14F-4D97-AF65-F5344CB8AC3E}">
        <p14:creationId xmlns:p14="http://schemas.microsoft.com/office/powerpoint/2010/main" val="2690936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82193" y="1304775"/>
            <a:ext cx="11969394" cy="4479571"/>
          </a:xfrm>
        </p:spPr>
        <p:txBody>
          <a:bodyPr vert="horz" lIns="0" tIns="0" rIns="0" bIns="0" rtlCol="0" anchor="t">
            <a:noAutofit/>
          </a:bodyPr>
          <a:lstStyle/>
          <a:p>
            <a:pPr marL="342900" lvl="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Introduction:</a:t>
            </a:r>
          </a:p>
          <a:p>
            <a:pPr marL="819150" lvl="2" indent="-457200">
              <a:lnSpc>
                <a:spcPct val="110000"/>
              </a:lnSpc>
              <a:buClr>
                <a:srgbClr val="F78D28"/>
              </a:buClr>
              <a:buFont typeface="+mj-lt"/>
              <a:buAutoNum type="alphaLcParenR"/>
            </a:pPr>
            <a:r>
              <a:rPr lang="en-029" sz="2400">
                <a:solidFill>
                  <a:schemeClr val="bg1">
                    <a:lumMod val="50000"/>
                  </a:schemeClr>
                </a:solidFill>
              </a:rPr>
              <a:t>Implementing SPP: Challenges and Opportunities</a:t>
            </a:r>
          </a:p>
          <a:p>
            <a:pPr marL="819150" lvl="2" indent="-457200">
              <a:lnSpc>
                <a:spcPct val="110000"/>
              </a:lnSpc>
              <a:buClr>
                <a:srgbClr val="F78D28"/>
              </a:buClr>
              <a:buFont typeface="+mj-lt"/>
              <a:buAutoNum type="alphaLcParenR"/>
            </a:pPr>
            <a:r>
              <a:rPr lang="en-029" sz="2400" b="1" u="sng"/>
              <a:t>ESF cascade to Contractors</a:t>
            </a:r>
          </a:p>
          <a:p>
            <a:pPr marL="819150" lvl="2" indent="-457200">
              <a:lnSpc>
                <a:spcPct val="110000"/>
              </a:lnSpc>
              <a:buClr>
                <a:srgbClr val="F78D28"/>
              </a:buClr>
              <a:buFont typeface="+mj-lt"/>
              <a:buAutoNum type="alphaLcParenR"/>
            </a:pPr>
            <a:r>
              <a:rPr lang="en-US" sz="2400">
                <a:solidFill>
                  <a:schemeClr val="bg1">
                    <a:lumMod val="50000"/>
                  </a:schemeClr>
                </a:solidFill>
              </a:rPr>
              <a:t>Pop quiz on ESF</a:t>
            </a:r>
            <a:endParaRPr lang="en-029" sz="2400" b="1" u="sng"/>
          </a:p>
          <a:p>
            <a:pPr marL="34290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SPP Approach will be built step by step:</a:t>
            </a:r>
          </a:p>
          <a:p>
            <a:pPr marL="819150" lvl="2" indent="-457200">
              <a:lnSpc>
                <a:spcPct val="110000"/>
              </a:lnSpc>
              <a:buClr>
                <a:srgbClr val="F78D28"/>
              </a:buClr>
              <a:buFont typeface="+mj-lt"/>
              <a:buAutoNum type="arabicPeriod"/>
            </a:pPr>
            <a:r>
              <a:rPr lang="en-US" sz="2400">
                <a:solidFill>
                  <a:schemeClr val="bg1">
                    <a:lumMod val="50000"/>
                  </a:schemeClr>
                </a:solidFill>
              </a:rPr>
              <a:t>Risk identification and mitigation</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Procurement-related actions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Prepare bidding documents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Engaging the Supervising Engineer</a:t>
            </a:r>
          </a:p>
          <a:p>
            <a:pPr marL="819150" lvl="2" indent="-457200">
              <a:lnSpc>
                <a:spcPct val="110000"/>
              </a:lnSpc>
              <a:spcAft>
                <a:spcPts val="400"/>
              </a:spcAft>
              <a:buClr>
                <a:srgbClr val="F78D28"/>
              </a:buClr>
              <a:buSzPct val="100000"/>
              <a:buFont typeface="+mj-lt"/>
              <a:buAutoNum type="arabicPeriod"/>
              <a:tabLst>
                <a:tab pos="8402638" algn="r"/>
              </a:tabLst>
            </a:pPr>
            <a:endParaRPr lang="en-US" sz="2400"/>
          </a:p>
          <a:p>
            <a:pPr marL="0" lvl="3" indent="0">
              <a:lnSpc>
                <a:spcPct val="110000"/>
              </a:lnSpc>
              <a:spcAft>
                <a:spcPts val="400"/>
              </a:spcAft>
              <a:buClr>
                <a:srgbClr val="F78D28"/>
              </a:buClr>
              <a:buSzPct val="100000"/>
              <a:buNone/>
              <a:tabLst>
                <a:tab pos="8402638" algn="r"/>
              </a:tabLst>
            </a:pPr>
            <a:endParaRPr lang="en-US" sz="2400"/>
          </a:p>
          <a:p>
            <a:pPr marL="704850" lvl="2" indent="-342900">
              <a:lnSpc>
                <a:spcPct val="110000"/>
              </a:lnSpc>
              <a:buClr>
                <a:srgbClr val="F78D28"/>
              </a:buClr>
              <a:buFont typeface="Wingdings" panose="05000000000000000000" pitchFamily="2" charset="2"/>
              <a:buChar char="§"/>
            </a:pPr>
            <a:endParaRPr lang="en-US" sz="2400"/>
          </a:p>
          <a:p>
            <a:pPr marL="704850" lvl="2" indent="-342900">
              <a:lnSpc>
                <a:spcPct val="110000"/>
              </a:lnSpc>
              <a:buClr>
                <a:srgbClr val="F78D28"/>
              </a:buClr>
              <a:buFont typeface="Wingdings" panose="05000000000000000000" pitchFamily="2" charset="2"/>
              <a:buChar char="§"/>
            </a:pPr>
            <a:endParaRPr lang="en-US" sz="2400"/>
          </a:p>
          <a:p>
            <a:pPr marL="800100" lvl="1" indent="-342900">
              <a:lnSpc>
                <a:spcPct val="110000"/>
              </a:lnSpc>
              <a:spcBef>
                <a:spcPct val="20000"/>
              </a:spcBef>
              <a:buClr>
                <a:srgbClr val="F78D28"/>
              </a:buClr>
              <a:buFont typeface="Wingdings" panose="05000000000000000000" pitchFamily="2" charset="2"/>
              <a:buChar char="§"/>
            </a:pPr>
            <a:endParaRPr lang="en-029" sz="3600" b="1"/>
          </a:p>
          <a:p>
            <a:pPr marL="876300" lvl="2" indent="-514350">
              <a:lnSpc>
                <a:spcPct val="110000"/>
              </a:lnSpc>
              <a:buClr>
                <a:srgbClr val="F78D28"/>
              </a:buClr>
              <a:buFont typeface="+mj-lt"/>
              <a:buAutoNum type="arabicPeriod"/>
            </a:pPr>
            <a:endParaRPr lang="en-029" sz="3200"/>
          </a:p>
          <a:p>
            <a:pPr marL="342900" lvl="0" indent="-342900">
              <a:lnSpc>
                <a:spcPct val="110000"/>
              </a:lnSpc>
              <a:spcBef>
                <a:spcPct val="20000"/>
              </a:spcBef>
              <a:buClr>
                <a:srgbClr val="F78D28"/>
              </a:buClr>
              <a:buFont typeface="Wingdings" panose="05000000000000000000" pitchFamily="2" charset="2"/>
              <a:buChar char="§"/>
            </a:pPr>
            <a:endParaRPr lang="en-029" sz="2000"/>
          </a:p>
          <a:p>
            <a:pPr marL="342900" lvl="0" indent="-342900">
              <a:lnSpc>
                <a:spcPct val="110000"/>
              </a:lnSpc>
              <a:spcBef>
                <a:spcPct val="20000"/>
              </a:spcBef>
              <a:buClr>
                <a:srgbClr val="F78D28"/>
              </a:buClr>
              <a:buFont typeface="Wingdings" panose="05000000000000000000" pitchFamily="2" charset="2"/>
              <a:buChar char="§"/>
            </a:pPr>
            <a:endParaRPr lang="en-029" sz="2000"/>
          </a:p>
          <a:p>
            <a:pPr marL="0" lvl="0" indent="0">
              <a:lnSpc>
                <a:spcPct val="110000"/>
              </a:lnSpc>
              <a:spcBef>
                <a:spcPct val="20000"/>
              </a:spcBef>
              <a:buClr>
                <a:srgbClr val="F78D28"/>
              </a:buClr>
              <a:buNone/>
            </a:pPr>
            <a:endParaRPr lang="en-029" sz="2000">
              <a:solidFill>
                <a:srgbClr val="003D7A"/>
              </a:solidFil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mn-ea"/>
                <a:cs typeface="+mn-cs"/>
              </a:rPr>
              <a:t>Progress Group Exercises</a:t>
            </a:r>
          </a:p>
        </p:txBody>
      </p:sp>
    </p:spTree>
    <p:extLst>
      <p:ext uri="{BB962C8B-B14F-4D97-AF65-F5344CB8AC3E}">
        <p14:creationId xmlns:p14="http://schemas.microsoft.com/office/powerpoint/2010/main" val="4173784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0B8DCC-4EEE-1F04-C578-968F2BEA6B4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1685D9E-3336-29A5-73FC-F88777209CFD}"/>
              </a:ext>
            </a:extLst>
          </p:cNvPr>
          <p:cNvSpPr>
            <a:spLocks noGrp="1"/>
          </p:cNvSpPr>
          <p:nvPr>
            <p:ph type="sldNum" sz="quarter" idx="12"/>
          </p:nvPr>
        </p:nvSpPr>
        <p:spPr>
          <a:xfrm>
            <a:off x="0" y="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1E550D4-F690-40E0-95F7-DABE347B8F1F}" type="slidenum">
              <a:rPr lang="en-US" smtClean="0"/>
              <a:pPr>
                <a:defRPr/>
              </a:pPr>
              <a:t>43</a:t>
            </a:fld>
            <a:endParaRPr lang="en-US"/>
          </a:p>
        </p:txBody>
      </p:sp>
      <p:sp>
        <p:nvSpPr>
          <p:cNvPr id="5" name="Rectangle 4">
            <a:extLst>
              <a:ext uri="{FF2B5EF4-FFF2-40B4-BE49-F238E27FC236}">
                <a16:creationId xmlns:a16="http://schemas.microsoft.com/office/drawing/2014/main" id="{DB996E5B-5D40-17A4-CD9F-20E8AD8E0799}"/>
              </a:ext>
            </a:extLst>
          </p:cNvPr>
          <p:cNvSpPr/>
          <p:nvPr/>
        </p:nvSpPr>
        <p:spPr>
          <a:xfrm>
            <a:off x="0" y="0"/>
            <a:ext cx="12192000" cy="1488558"/>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b="1">
                <a:solidFill>
                  <a:srgbClr val="FFFF00"/>
                </a:solidFill>
              </a:rPr>
              <a:t>Group Exercise (b): </a:t>
            </a:r>
          </a:p>
          <a:p>
            <a:pPr algn="ctr" fontAlgn="base">
              <a:spcAft>
                <a:spcPct val="0"/>
              </a:spcAft>
            </a:pPr>
            <a:r>
              <a:rPr lang="en-US" sz="4000" b="1">
                <a:solidFill>
                  <a:srgbClr val="FFFF00"/>
                </a:solidFill>
              </a:rPr>
              <a:t>ESF cascade to Contractors</a:t>
            </a:r>
          </a:p>
        </p:txBody>
      </p:sp>
      <p:sp>
        <p:nvSpPr>
          <p:cNvPr id="2" name="TextBox 1">
            <a:extLst>
              <a:ext uri="{FF2B5EF4-FFF2-40B4-BE49-F238E27FC236}">
                <a16:creationId xmlns:a16="http://schemas.microsoft.com/office/drawing/2014/main" id="{F0490EED-C8C2-B88B-1767-139B68746400}"/>
              </a:ext>
            </a:extLst>
          </p:cNvPr>
          <p:cNvSpPr txBox="1"/>
          <p:nvPr/>
        </p:nvSpPr>
        <p:spPr>
          <a:xfrm>
            <a:off x="106325" y="1564160"/>
            <a:ext cx="11979349" cy="4616648"/>
          </a:xfrm>
          <a:prstGeom prst="rect">
            <a:avLst/>
          </a:prstGeom>
          <a:noFill/>
        </p:spPr>
        <p:txBody>
          <a:bodyPr wrap="square" rtlCol="0">
            <a:spAutoFit/>
          </a:bodyPr>
          <a:lstStyle/>
          <a:p>
            <a:r>
              <a:rPr lang="en-US" sz="2100" dirty="0"/>
              <a:t>In your groups, please </a:t>
            </a:r>
            <a:r>
              <a:rPr lang="en-US" sz="2100" b="1" u="sng" dirty="0"/>
              <a:t>spend 20 minutes</a:t>
            </a:r>
            <a:r>
              <a:rPr lang="en-US" sz="2100" dirty="0"/>
              <a:t>: </a:t>
            </a:r>
          </a:p>
          <a:p>
            <a:endParaRPr lang="en-US" sz="2100" dirty="0"/>
          </a:p>
          <a:p>
            <a:r>
              <a:rPr lang="en-US" sz="2100" dirty="0"/>
              <a:t>Read and discuss the ESF paragraph you have been asked to examine and identify procurement-related E&amp;S obligations that will likely need to be communicated to Contractors to be implemented in projects:</a:t>
            </a:r>
          </a:p>
          <a:p>
            <a:endParaRPr lang="en-US" sz="2100" dirty="0"/>
          </a:p>
          <a:p>
            <a:pPr marL="342900" indent="-342900">
              <a:buFont typeface="Arial" panose="020B0604020202020204" pitchFamily="34" charset="0"/>
              <a:buChar char="•"/>
            </a:pPr>
            <a:r>
              <a:rPr lang="en-US" sz="2100" dirty="0"/>
              <a:t>Group 1: ESS 2, page 33, paragraph 13</a:t>
            </a:r>
          </a:p>
          <a:p>
            <a:pPr marL="342900" indent="-342900">
              <a:buFont typeface="Arial" panose="020B0604020202020204" pitchFamily="34" charset="0"/>
              <a:buChar char="•"/>
            </a:pPr>
            <a:r>
              <a:rPr lang="en-US" sz="2100" dirty="0"/>
              <a:t>Group 2: ESS 2, page 33, paragraph 16</a:t>
            </a:r>
          </a:p>
          <a:p>
            <a:pPr marL="342900" indent="-342900">
              <a:buFont typeface="Arial" panose="020B0604020202020204" pitchFamily="34" charset="0"/>
              <a:buChar char="•"/>
            </a:pPr>
            <a:r>
              <a:rPr lang="en-US" sz="2100" dirty="0"/>
              <a:t>Group 3: ESS 2, page 34, paragraphs 21 and 22</a:t>
            </a:r>
          </a:p>
          <a:p>
            <a:pPr marL="342900" indent="-342900">
              <a:buFont typeface="Arial" panose="020B0604020202020204" pitchFamily="34" charset="0"/>
              <a:buChar char="•"/>
            </a:pPr>
            <a:r>
              <a:rPr lang="en-US" sz="2100" dirty="0"/>
              <a:t>Group 4: ESS 8, page 86, paragraphs 10 and 11</a:t>
            </a:r>
          </a:p>
          <a:p>
            <a:pPr marL="342900" indent="-342900">
              <a:buFont typeface="Arial" panose="020B0604020202020204" pitchFamily="34" charset="0"/>
              <a:buChar char="•"/>
            </a:pPr>
            <a:r>
              <a:rPr lang="en-US" sz="2100" dirty="0"/>
              <a:t>Group 5, please examine and determine what actions a Borrower should take to implement the requirement in ESS 6, page 72, paragraphs 38 and 39.</a:t>
            </a:r>
          </a:p>
          <a:p>
            <a:endParaRPr lang="en-US" sz="2100" dirty="0"/>
          </a:p>
          <a:p>
            <a:r>
              <a:rPr lang="en-US" sz="2100" dirty="0"/>
              <a:t>Prepare a flipchart with E&amp;S topics that need to cascade (no need to write clauses)</a:t>
            </a:r>
          </a:p>
        </p:txBody>
      </p:sp>
    </p:spTree>
    <p:extLst>
      <p:ext uri="{BB962C8B-B14F-4D97-AF65-F5344CB8AC3E}">
        <p14:creationId xmlns:p14="http://schemas.microsoft.com/office/powerpoint/2010/main" val="3278273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watercraft, shore&#10;&#10;Description automatically generated">
            <a:extLst>
              <a:ext uri="{FF2B5EF4-FFF2-40B4-BE49-F238E27FC236}">
                <a16:creationId xmlns:a16="http://schemas.microsoft.com/office/drawing/2014/main" id="{4628BA9F-47D5-B4F4-E5D1-37B63EDEF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23080"/>
          </a:xfrm>
          <a:prstGeom prst="rect">
            <a:avLst/>
          </a:prstGeom>
        </p:spPr>
      </p:pic>
      <p:sp>
        <p:nvSpPr>
          <p:cNvPr id="4" name="Slide Number Placeholder 3">
            <a:extLst>
              <a:ext uri="{FF2B5EF4-FFF2-40B4-BE49-F238E27FC236}">
                <a16:creationId xmlns:a16="http://schemas.microsoft.com/office/drawing/2014/main" id="{BFF154D7-195B-4BBC-8020-7FD18EB5A829}"/>
              </a:ext>
            </a:extLst>
          </p:cNvPr>
          <p:cNvSpPr>
            <a:spLocks noGrp="1"/>
          </p:cNvSpPr>
          <p:nvPr>
            <p:ph type="sldNum" sz="quarter" idx="4294967295"/>
          </p:nvPr>
        </p:nvSpPr>
        <p:spPr>
          <a:xfrm>
            <a:off x="11583988" y="6481763"/>
            <a:ext cx="608012" cy="2730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DCF66A72-D93B-4E0F-BE94-A5B8EB3B7544}"/>
              </a:ext>
            </a:extLst>
          </p:cNvPr>
          <p:cNvSpPr/>
          <p:nvPr/>
        </p:nvSpPr>
        <p:spPr>
          <a:xfrm>
            <a:off x="1" y="4595149"/>
            <a:ext cx="12192000" cy="2313534"/>
          </a:xfrm>
          <a:prstGeom prst="rect">
            <a:avLst/>
          </a:prstGeom>
          <a:solidFill>
            <a:srgbClr val="002345">
              <a:alpha val="84000"/>
            </a:srgbClr>
          </a:solidFill>
          <a:ln>
            <a:noFill/>
          </a:ln>
          <a:effectLst/>
        </p:spPr>
        <p:txBody>
          <a:bodyPr vert="horz" wrap="square" lIns="0" tIns="0" rIns="0" bIns="0" numCol="1" anchor="b" anchorCtr="0" compatLnSpc="1">
            <a:prstTxWarp prst="textNoShape">
              <a:avLst/>
            </a:prstTxWarp>
          </a:bodyPr>
          <a:lstStyle/>
          <a:p>
            <a:pPr algn="r" defTabSz="457200">
              <a:spcBef>
                <a:spcPts val="300"/>
              </a:spcBef>
              <a:spcAft>
                <a:spcPts val="300"/>
              </a:spcAft>
            </a:pPr>
            <a:endParaRPr lang="en-US" sz="4400" b="1">
              <a:solidFill>
                <a:schemeClr val="bg1"/>
              </a:solidFill>
              <a:latin typeface="+mj-lt"/>
              <a:ea typeface="+mj-ea"/>
              <a:cs typeface="Arial"/>
            </a:endParaRPr>
          </a:p>
        </p:txBody>
      </p:sp>
      <p:sp>
        <p:nvSpPr>
          <p:cNvPr id="9" name="Title 5">
            <a:extLst>
              <a:ext uri="{FF2B5EF4-FFF2-40B4-BE49-F238E27FC236}">
                <a16:creationId xmlns:a16="http://schemas.microsoft.com/office/drawing/2014/main" id="{F14A5A68-DE7D-4100-926A-7029349D9EEB}"/>
              </a:ext>
            </a:extLst>
          </p:cNvPr>
          <p:cNvSpPr>
            <a:spLocks noGrp="1"/>
          </p:cNvSpPr>
          <p:nvPr>
            <p:ph type="ctrTitle"/>
          </p:nvPr>
        </p:nvSpPr>
        <p:spPr>
          <a:xfrm>
            <a:off x="897482" y="4431863"/>
            <a:ext cx="11186142" cy="2213186"/>
          </a:xfrm>
          <a:noFill/>
        </p:spPr>
        <p:txBody>
          <a:bodyPr/>
          <a:lstStyle/>
          <a:p>
            <a:pPr algn="r">
              <a:spcBef>
                <a:spcPts val="300"/>
              </a:spcBef>
              <a:spcAft>
                <a:spcPts val="300"/>
              </a:spcAft>
            </a:pPr>
            <a:r>
              <a:rPr lang="en-US" sz="4400" b="1" dirty="0">
                <a:solidFill>
                  <a:schemeClr val="bg1"/>
                </a:solidFill>
                <a:latin typeface="+mj-lt"/>
              </a:rPr>
              <a:t>Part 3 </a:t>
            </a:r>
            <a:br>
              <a:rPr lang="en-US" sz="4400" b="1" dirty="0">
                <a:solidFill>
                  <a:schemeClr val="bg1"/>
                </a:solidFill>
                <a:latin typeface="+mj-lt"/>
              </a:rPr>
            </a:br>
            <a:r>
              <a:rPr lang="en-US" sz="4400" b="1" dirty="0">
                <a:solidFill>
                  <a:schemeClr val="bg1"/>
                </a:solidFill>
                <a:latin typeface="+mj-lt"/>
              </a:rPr>
              <a:t>Key Aspects of the Bank Project Cycle, ESF and Operations Procurement</a:t>
            </a:r>
            <a:endParaRPr lang="en-US" sz="4000" b="1" dirty="0">
              <a:solidFill>
                <a:schemeClr val="bg1"/>
              </a:solidFill>
              <a:latin typeface="+mj-lt"/>
            </a:endParaRPr>
          </a:p>
        </p:txBody>
      </p:sp>
      <p:sp>
        <p:nvSpPr>
          <p:cNvPr id="3" name="TextBox 2">
            <a:extLst>
              <a:ext uri="{FF2B5EF4-FFF2-40B4-BE49-F238E27FC236}">
                <a16:creationId xmlns:a16="http://schemas.microsoft.com/office/drawing/2014/main" id="{BA3D2D47-3281-CC8C-D43A-78E753C5E24D}"/>
              </a:ext>
            </a:extLst>
          </p:cNvPr>
          <p:cNvSpPr txBox="1"/>
          <p:nvPr/>
        </p:nvSpPr>
        <p:spPr>
          <a:xfrm>
            <a:off x="9372430" y="6560947"/>
            <a:ext cx="2515564" cy="369332"/>
          </a:xfrm>
          <a:prstGeom prst="rect">
            <a:avLst/>
          </a:prstGeom>
          <a:noFill/>
        </p:spPr>
        <p:txBody>
          <a:bodyPr wrap="square" rtlCol="0">
            <a:spAutoFit/>
          </a:bodyPr>
          <a:lstStyle/>
          <a:p>
            <a:pPr algn="r"/>
            <a:r>
              <a:rPr lang="en-US" b="1" dirty="0">
                <a:solidFill>
                  <a:schemeClr val="bg1"/>
                </a:solidFill>
              </a:rPr>
              <a:t>Andy Cochrane</a:t>
            </a:r>
          </a:p>
        </p:txBody>
      </p:sp>
    </p:spTree>
    <p:extLst>
      <p:ext uri="{BB962C8B-B14F-4D97-AF65-F5344CB8AC3E}">
        <p14:creationId xmlns:p14="http://schemas.microsoft.com/office/powerpoint/2010/main" val="170596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Introduction to Bank Project Cycle</a:t>
            </a:r>
          </a:p>
        </p:txBody>
      </p:sp>
      <p:sp>
        <p:nvSpPr>
          <p:cNvPr id="19" name="Arrow: Chevron 18">
            <a:extLst>
              <a:ext uri="{FF2B5EF4-FFF2-40B4-BE49-F238E27FC236}">
                <a16:creationId xmlns:a16="http://schemas.microsoft.com/office/drawing/2014/main" id="{49B43148-DF6E-F9EC-82AF-B57D94DB2CB7}"/>
              </a:ext>
            </a:extLst>
          </p:cNvPr>
          <p:cNvSpPr/>
          <p:nvPr/>
        </p:nvSpPr>
        <p:spPr>
          <a:xfrm>
            <a:off x="2421808" y="6487247"/>
            <a:ext cx="1117902" cy="263050"/>
          </a:xfrm>
          <a:prstGeom prst="chevron">
            <a:avLst/>
          </a:prstGeom>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Part Three</a:t>
            </a:r>
          </a:p>
        </p:txBody>
      </p:sp>
      <p:sp>
        <p:nvSpPr>
          <p:cNvPr id="20" name="Arrow: Chevron 19">
            <a:extLst>
              <a:ext uri="{FF2B5EF4-FFF2-40B4-BE49-F238E27FC236}">
                <a16:creationId xmlns:a16="http://schemas.microsoft.com/office/drawing/2014/main" id="{6FA2F44B-D31E-EB2A-2921-FDFC735A5585}"/>
              </a:ext>
            </a:extLst>
          </p:cNvPr>
          <p:cNvSpPr/>
          <p:nvPr/>
        </p:nvSpPr>
        <p:spPr>
          <a:xfrm>
            <a:off x="1284942"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21" name="Arrow: Chevron 20">
            <a:extLst>
              <a:ext uri="{FF2B5EF4-FFF2-40B4-BE49-F238E27FC236}">
                <a16:creationId xmlns:a16="http://schemas.microsoft.com/office/drawing/2014/main" id="{D140EF2C-96C5-0230-59A7-8F6D11BFDF18}"/>
              </a:ext>
            </a:extLst>
          </p:cNvPr>
          <p:cNvSpPr/>
          <p:nvPr/>
        </p:nvSpPr>
        <p:spPr>
          <a:xfrm>
            <a:off x="162299"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One</a:t>
            </a:r>
          </a:p>
        </p:txBody>
      </p:sp>
      <p:sp>
        <p:nvSpPr>
          <p:cNvPr id="23" name="Arrow: Chevron 22">
            <a:extLst>
              <a:ext uri="{FF2B5EF4-FFF2-40B4-BE49-F238E27FC236}">
                <a16:creationId xmlns:a16="http://schemas.microsoft.com/office/drawing/2014/main" id="{FB37087B-4217-2445-79B3-BECFDFC5C12F}"/>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24" name="Arrow: Chevron 23">
            <a:extLst>
              <a:ext uri="{FF2B5EF4-FFF2-40B4-BE49-F238E27FC236}">
                <a16:creationId xmlns:a16="http://schemas.microsoft.com/office/drawing/2014/main" id="{F1E99CE4-24D9-9AFE-0388-BCC1824015AF}"/>
              </a:ext>
            </a:extLst>
          </p:cNvPr>
          <p:cNvSpPr/>
          <p:nvPr/>
        </p:nvSpPr>
        <p:spPr>
          <a:xfrm>
            <a:off x="4652871"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25" name="Arrow: Chevron 24">
            <a:extLst>
              <a:ext uri="{FF2B5EF4-FFF2-40B4-BE49-F238E27FC236}">
                <a16:creationId xmlns:a16="http://schemas.microsoft.com/office/drawing/2014/main" id="{F1A723FF-E21B-A38F-6255-02C0747940C3}"/>
              </a:ext>
            </a:extLst>
          </p:cNvPr>
          <p:cNvSpPr/>
          <p:nvPr/>
        </p:nvSpPr>
        <p:spPr>
          <a:xfrm>
            <a:off x="3530228"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sp>
        <p:nvSpPr>
          <p:cNvPr id="3" name="Text Placeholder 2">
            <a:extLst>
              <a:ext uri="{FF2B5EF4-FFF2-40B4-BE49-F238E27FC236}">
                <a16:creationId xmlns:a16="http://schemas.microsoft.com/office/drawing/2014/main" id="{EFDB2D75-A613-4385-F4E5-CE6EB2A52EDC}"/>
              </a:ext>
            </a:extLst>
          </p:cNvPr>
          <p:cNvSpPr>
            <a:spLocks noGrp="1"/>
          </p:cNvSpPr>
          <p:nvPr>
            <p:ph type="body" sz="quarter" idx="13"/>
          </p:nvPr>
        </p:nvSpPr>
        <p:spPr>
          <a:xfrm>
            <a:off x="287078" y="1307671"/>
            <a:ext cx="11451265" cy="4516596"/>
          </a:xfrm>
        </p:spPr>
        <p:txBody>
          <a:bodyPr vert="horz" lIns="0" tIns="0" rIns="0" bIns="0" rtlCol="0" anchor="t">
            <a:noAutofit/>
          </a:bodyPr>
          <a:lstStyle/>
          <a:p>
            <a:pPr marR="0" lvl="0" algn="ctr">
              <a:spcBef>
                <a:spcPts val="0"/>
              </a:spcBef>
              <a:spcAft>
                <a:spcPts val="0"/>
              </a:spcAft>
              <a:tabLst>
                <a:tab pos="228600" algn="l"/>
                <a:tab pos="457200" algn="l"/>
              </a:tabLst>
            </a:pPr>
            <a:r>
              <a:rPr lang="en-NZ" sz="2400" b="1" u="sng">
                <a:latin typeface="+mj-lt"/>
                <a:ea typeface="Calibri" panose="020F0502020204030204" pitchFamily="34" charset="0"/>
                <a:cs typeface="Arial" panose="020B0604020202020204" pitchFamily="34" charset="0"/>
              </a:rPr>
              <a:t>Part 3: </a:t>
            </a:r>
            <a:r>
              <a:rPr lang="en-NZ" sz="2400" b="1" u="sng">
                <a:effectLst/>
                <a:latin typeface="+mj-lt"/>
                <a:ea typeface="Calibri" panose="020F0502020204030204" pitchFamily="34" charset="0"/>
                <a:cs typeface="Arial" panose="020B0604020202020204" pitchFamily="34" charset="0"/>
              </a:rPr>
              <a:t>Learning Objectives</a:t>
            </a:r>
          </a:p>
          <a:p>
            <a:pPr marR="0" lvl="0" algn="ctr">
              <a:spcBef>
                <a:spcPts val="0"/>
              </a:spcBef>
              <a:spcAft>
                <a:spcPts val="0"/>
              </a:spcAft>
              <a:tabLst>
                <a:tab pos="228600" algn="l"/>
                <a:tab pos="457200" algn="l"/>
              </a:tabLst>
            </a:pPr>
            <a:endParaRPr lang="en-NZ" sz="2400" b="1" u="sng">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a:effectLst/>
                <a:latin typeface="+mj-lt"/>
                <a:ea typeface="Calibri" panose="020F0502020204030204" pitchFamily="34" charset="0"/>
                <a:cs typeface="Arial" panose="020B0604020202020204" pitchFamily="34" charset="0"/>
              </a:rPr>
              <a:t>Stages of the Bank Project Cycle and key SPP steps at each stage</a:t>
            </a:r>
          </a:p>
          <a:p>
            <a:pPr marL="342900" marR="0" lvl="0" indent="-342900">
              <a:spcBef>
                <a:spcPts val="0"/>
              </a:spcBef>
              <a:spcAft>
                <a:spcPts val="0"/>
              </a:spcAft>
              <a:buFont typeface="Symbol" panose="05050102010706020507" pitchFamily="18" charset="2"/>
              <a:buChar char=""/>
              <a:tabLst>
                <a:tab pos="228600" algn="l"/>
                <a:tab pos="457200" algn="l"/>
              </a:tabLst>
            </a:pPr>
            <a:endParaRPr lang="en-US" sz="2800">
              <a:effectLst/>
              <a:latin typeface="+mj-lt"/>
              <a:ea typeface="Calibri" panose="020F0502020204030204" pitchFamily="34" charset="0"/>
              <a:cs typeface="Arial" panose="020B0604020202020204" pitchFamily="34" charset="0"/>
            </a:endParaRPr>
          </a:p>
          <a:p>
            <a:pPr marL="342900" indent="-342900">
              <a:spcBef>
                <a:spcPts val="0"/>
              </a:spcBef>
              <a:buFont typeface="Symbol" panose="05050102010706020507" pitchFamily="18" charset="2"/>
              <a:buChar char=""/>
              <a:tabLst>
                <a:tab pos="228600" algn="l"/>
                <a:tab pos="457200" algn="l"/>
              </a:tabLst>
            </a:pPr>
            <a:r>
              <a:rPr lang="en-US" sz="2400">
                <a:latin typeface="+mj-lt"/>
                <a:cs typeface="Arial" panose="020B0604020202020204" pitchFamily="34" charset="0"/>
              </a:rPr>
              <a:t>The Seven Stages of Operations Procurement’s fit with ESF</a:t>
            </a:r>
          </a:p>
          <a:p>
            <a:pPr marL="342900" indent="-342900">
              <a:spcBef>
                <a:spcPts val="0"/>
              </a:spcBef>
              <a:buFont typeface="Symbol" panose="05050102010706020507" pitchFamily="18" charset="2"/>
              <a:buChar char=""/>
              <a:tabLst>
                <a:tab pos="228600" algn="l"/>
                <a:tab pos="457200" algn="l"/>
              </a:tabLst>
            </a:pPr>
            <a:endParaRPr lang="en-US" sz="2400">
              <a:latin typeface="+mj-lt"/>
              <a:cs typeface="Arial" panose="020B0604020202020204" pitchFamily="34" charset="0"/>
            </a:endParaRPr>
          </a:p>
          <a:p>
            <a:pPr marL="342900" indent="-342900">
              <a:spcBef>
                <a:spcPts val="0"/>
              </a:spcBef>
              <a:buFont typeface="Symbol" panose="05050102010706020507" pitchFamily="18" charset="2"/>
              <a:buChar char=""/>
              <a:tabLst>
                <a:tab pos="228600" algn="l"/>
                <a:tab pos="457200" algn="l"/>
              </a:tabLst>
            </a:pPr>
            <a:r>
              <a:rPr lang="en-US" sz="2400">
                <a:latin typeface="+mj-lt"/>
                <a:cs typeface="Arial" panose="020B0604020202020204" pitchFamily="34" charset="0"/>
              </a:rPr>
              <a:t>Roles and responsibilities across the Task Team in relation to implementing SPP</a:t>
            </a:r>
          </a:p>
          <a:p>
            <a:pPr marL="342900" indent="-342900">
              <a:spcBef>
                <a:spcPts val="0"/>
              </a:spcBef>
              <a:buFont typeface="Symbol" panose="05050102010706020507" pitchFamily="18" charset="2"/>
              <a:buChar char=""/>
              <a:tabLst>
                <a:tab pos="228600" algn="l"/>
                <a:tab pos="457200" algn="l"/>
              </a:tabLst>
            </a:pPr>
            <a:endParaRPr lang="en-NZ" sz="2400">
              <a:effectLst/>
            </a:endParaRPr>
          </a:p>
          <a:p>
            <a:pPr marL="342900" indent="-342900">
              <a:spcBef>
                <a:spcPts val="0"/>
              </a:spcBef>
              <a:buFont typeface="Symbol" panose="05050102010706020507" pitchFamily="18" charset="2"/>
              <a:buChar char=""/>
              <a:tabLst>
                <a:tab pos="228600" algn="l"/>
                <a:tab pos="457200" algn="l"/>
              </a:tabLst>
            </a:pPr>
            <a:r>
              <a:rPr lang="en-NZ" sz="2400">
                <a:effectLst/>
              </a:rPr>
              <a:t>Responsibilities of the Contractor, the Borrower, the Supervising Engineer and the Task Team when implementing the project and managing the contract</a:t>
            </a:r>
            <a:endParaRPr lang="en-US" sz="2400">
              <a:effectLst/>
            </a:endParaRPr>
          </a:p>
        </p:txBody>
      </p:sp>
    </p:spTree>
    <p:extLst>
      <p:ext uri="{BB962C8B-B14F-4D97-AF65-F5344CB8AC3E}">
        <p14:creationId xmlns:p14="http://schemas.microsoft.com/office/powerpoint/2010/main" val="19413023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timeline&#10;&#10;Description automatically generated">
            <a:extLst>
              <a:ext uri="{FF2B5EF4-FFF2-40B4-BE49-F238E27FC236}">
                <a16:creationId xmlns:a16="http://schemas.microsoft.com/office/drawing/2014/main" id="{64DC2143-9A40-29AC-C7E8-031C6A9DC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989" y="2363163"/>
            <a:ext cx="6088517" cy="2538446"/>
          </a:xfrm>
          <a:prstGeom prst="rect">
            <a:avLst/>
          </a:prstGeom>
        </p:spPr>
      </p:pic>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1"/>
            <a:ext cx="12192000" cy="1138735"/>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Project cycle and Operations Procurement</a:t>
            </a:r>
          </a:p>
        </p:txBody>
      </p:sp>
      <p:pic>
        <p:nvPicPr>
          <p:cNvPr id="3" name="Picture 2">
            <a:extLst>
              <a:ext uri="{FF2B5EF4-FFF2-40B4-BE49-F238E27FC236}">
                <a16:creationId xmlns:a16="http://schemas.microsoft.com/office/drawing/2014/main" id="{9129B5C3-1781-3559-7BE7-018F8AB0619C}"/>
              </a:ext>
            </a:extLst>
          </p:cNvPr>
          <p:cNvPicPr>
            <a:picLocks noChangeAspect="1"/>
          </p:cNvPicPr>
          <p:nvPr/>
        </p:nvPicPr>
        <p:blipFill rotWithShape="1">
          <a:blip r:embed="rId4"/>
          <a:srcRect l="5207" t="4193" r="1806" b="3566"/>
          <a:stretch/>
        </p:blipFill>
        <p:spPr>
          <a:xfrm>
            <a:off x="280256" y="1725560"/>
            <a:ext cx="6237502" cy="3586149"/>
          </a:xfrm>
          <a:prstGeom prst="rect">
            <a:avLst/>
          </a:prstGeom>
        </p:spPr>
      </p:pic>
      <p:cxnSp>
        <p:nvCxnSpPr>
          <p:cNvPr id="7" name="Connector: Elbow 6">
            <a:extLst>
              <a:ext uri="{FF2B5EF4-FFF2-40B4-BE49-F238E27FC236}">
                <a16:creationId xmlns:a16="http://schemas.microsoft.com/office/drawing/2014/main" id="{E0A955C7-E2A5-E075-596A-8C883246A7E8}"/>
              </a:ext>
            </a:extLst>
          </p:cNvPr>
          <p:cNvCxnSpPr>
            <a:cxnSpLocks/>
            <a:stCxn id="6" idx="2"/>
            <a:endCxn id="3" idx="1"/>
          </p:cNvCxnSpPr>
          <p:nvPr/>
        </p:nvCxnSpPr>
        <p:spPr>
          <a:xfrm rot="5400000" flipH="1">
            <a:off x="4060765" y="-261874"/>
            <a:ext cx="1382974" cy="8943992"/>
          </a:xfrm>
          <a:prstGeom prst="bentConnector4">
            <a:avLst>
              <a:gd name="adj1" fmla="val -46183"/>
              <a:gd name="adj2" fmla="val 102556"/>
            </a:avLst>
          </a:prstGeom>
          <a:ln w="22225">
            <a:solidFill>
              <a:srgbClr val="00B0F0"/>
            </a:solidFill>
            <a:prstDash val="sysDash"/>
            <a:headEnd type="triangle" w="med" len="sm"/>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0144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47</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95002"/>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Overview of SPP Steps in Project Cycle</a:t>
            </a:r>
          </a:p>
        </p:txBody>
      </p:sp>
      <p:sp>
        <p:nvSpPr>
          <p:cNvPr id="4" name="Arrow: Chevron 3">
            <a:extLst>
              <a:ext uri="{FF2B5EF4-FFF2-40B4-BE49-F238E27FC236}">
                <a16:creationId xmlns:a16="http://schemas.microsoft.com/office/drawing/2014/main" id="{2B1FEC2D-ECDB-9684-AAAA-542208198623}"/>
              </a:ext>
            </a:extLst>
          </p:cNvPr>
          <p:cNvSpPr/>
          <p:nvPr/>
        </p:nvSpPr>
        <p:spPr>
          <a:xfrm>
            <a:off x="93969" y="2437346"/>
            <a:ext cx="2814453" cy="991657"/>
          </a:xfrm>
          <a:prstGeom prst="chevron">
            <a:avLst/>
          </a:prstGeom>
          <a:solidFill>
            <a:srgbClr val="FFC000"/>
          </a:solidFill>
          <a:ln w="38100">
            <a:solidFill>
              <a:srgbClr val="EE8E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a:solidFill>
                  <a:srgbClr val="003D7A"/>
                </a:solidFill>
              </a:rPr>
              <a:t>1a. Preparation (Identification / Concept)</a:t>
            </a:r>
          </a:p>
        </p:txBody>
      </p:sp>
      <p:sp>
        <p:nvSpPr>
          <p:cNvPr id="8" name="Arrow: Chevron 7">
            <a:extLst>
              <a:ext uri="{FF2B5EF4-FFF2-40B4-BE49-F238E27FC236}">
                <a16:creationId xmlns:a16="http://schemas.microsoft.com/office/drawing/2014/main" id="{5B96E720-06A4-6A6D-1991-418008748099}"/>
              </a:ext>
            </a:extLst>
          </p:cNvPr>
          <p:cNvSpPr/>
          <p:nvPr/>
        </p:nvSpPr>
        <p:spPr>
          <a:xfrm>
            <a:off x="2823316" y="2437345"/>
            <a:ext cx="2388920" cy="991657"/>
          </a:xfrm>
          <a:prstGeom prst="chevron">
            <a:avLst/>
          </a:prstGeom>
          <a:solidFill>
            <a:srgbClr val="FFC000"/>
          </a:solidFill>
          <a:ln w="38100">
            <a:solidFill>
              <a:srgbClr val="EE8E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a:solidFill>
                  <a:srgbClr val="003D7A"/>
                </a:solidFill>
              </a:rPr>
              <a:t>1b. Preparation (Appraisal)</a:t>
            </a:r>
          </a:p>
        </p:txBody>
      </p:sp>
      <p:sp>
        <p:nvSpPr>
          <p:cNvPr id="9" name="Arrow: Chevron 8">
            <a:extLst>
              <a:ext uri="{FF2B5EF4-FFF2-40B4-BE49-F238E27FC236}">
                <a16:creationId xmlns:a16="http://schemas.microsoft.com/office/drawing/2014/main" id="{B78BE564-F8F7-AAAD-CDCE-AA1DDDE4F7EA}"/>
              </a:ext>
            </a:extLst>
          </p:cNvPr>
          <p:cNvSpPr/>
          <p:nvPr/>
        </p:nvSpPr>
        <p:spPr>
          <a:xfrm>
            <a:off x="5125149" y="2437345"/>
            <a:ext cx="2388920" cy="991657"/>
          </a:xfrm>
          <a:prstGeom prst="chevron">
            <a:avLst/>
          </a:prstGeom>
          <a:solidFill>
            <a:srgbClr val="FFC000"/>
          </a:solidFill>
          <a:ln w="38100">
            <a:solidFill>
              <a:srgbClr val="EE8E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a:solidFill>
                  <a:srgbClr val="003D7A"/>
                </a:solidFill>
              </a:rPr>
              <a:t>2. Negotiation</a:t>
            </a:r>
          </a:p>
          <a:p>
            <a:pPr algn="ctr"/>
            <a:r>
              <a:rPr lang="en-US" sz="1400" b="1">
                <a:solidFill>
                  <a:srgbClr val="003D7A"/>
                </a:solidFill>
              </a:rPr>
              <a:t>&amp;</a:t>
            </a:r>
          </a:p>
          <a:p>
            <a:pPr algn="ctr"/>
            <a:r>
              <a:rPr lang="en-US" sz="1400" b="1">
                <a:solidFill>
                  <a:srgbClr val="003D7A"/>
                </a:solidFill>
              </a:rPr>
              <a:t>3. Approval</a:t>
            </a:r>
          </a:p>
        </p:txBody>
      </p:sp>
      <p:sp>
        <p:nvSpPr>
          <p:cNvPr id="10" name="Arrow: Chevron 9">
            <a:extLst>
              <a:ext uri="{FF2B5EF4-FFF2-40B4-BE49-F238E27FC236}">
                <a16:creationId xmlns:a16="http://schemas.microsoft.com/office/drawing/2014/main" id="{E2CF9664-5729-F051-A557-F0BE690BC229}"/>
              </a:ext>
            </a:extLst>
          </p:cNvPr>
          <p:cNvSpPr/>
          <p:nvPr/>
        </p:nvSpPr>
        <p:spPr>
          <a:xfrm>
            <a:off x="7428963" y="2437344"/>
            <a:ext cx="2557518" cy="991657"/>
          </a:xfrm>
          <a:prstGeom prst="chevron">
            <a:avLst/>
          </a:prstGeom>
          <a:solidFill>
            <a:srgbClr val="FFC000"/>
          </a:solidFill>
          <a:ln w="38100">
            <a:solidFill>
              <a:srgbClr val="EE8E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a:solidFill>
                  <a:srgbClr val="003D7A"/>
                </a:solidFill>
              </a:rPr>
              <a:t>4. Implementation and Support</a:t>
            </a:r>
          </a:p>
        </p:txBody>
      </p:sp>
      <p:sp>
        <p:nvSpPr>
          <p:cNvPr id="11" name="Arrow: Chevron 10">
            <a:extLst>
              <a:ext uri="{FF2B5EF4-FFF2-40B4-BE49-F238E27FC236}">
                <a16:creationId xmlns:a16="http://schemas.microsoft.com/office/drawing/2014/main" id="{20B50160-4311-829E-225E-40BA1205ECCD}"/>
              </a:ext>
            </a:extLst>
          </p:cNvPr>
          <p:cNvSpPr/>
          <p:nvPr/>
        </p:nvSpPr>
        <p:spPr>
          <a:xfrm>
            <a:off x="9754549" y="2437343"/>
            <a:ext cx="2388920" cy="991657"/>
          </a:xfrm>
          <a:prstGeom prst="chevron">
            <a:avLst/>
          </a:prstGeom>
          <a:solidFill>
            <a:srgbClr val="FFC000"/>
          </a:solidFill>
          <a:ln w="38100">
            <a:solidFill>
              <a:srgbClr val="EE8E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a:solidFill>
                  <a:srgbClr val="003D7A"/>
                </a:solidFill>
              </a:rPr>
              <a:t>5. Completion and Evaluation</a:t>
            </a:r>
          </a:p>
        </p:txBody>
      </p:sp>
      <p:cxnSp>
        <p:nvCxnSpPr>
          <p:cNvPr id="6" name="Straight Arrow Connector 5">
            <a:extLst>
              <a:ext uri="{FF2B5EF4-FFF2-40B4-BE49-F238E27FC236}">
                <a16:creationId xmlns:a16="http://schemas.microsoft.com/office/drawing/2014/main" id="{869D62DF-2358-CAD9-5878-F3803614D8F8}"/>
              </a:ext>
            </a:extLst>
          </p:cNvPr>
          <p:cNvCxnSpPr/>
          <p:nvPr/>
        </p:nvCxnSpPr>
        <p:spPr>
          <a:xfrm>
            <a:off x="308658" y="4618300"/>
            <a:ext cx="1157468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6E5F5C8-0ABD-95B9-0E8B-6403AB66D418}"/>
              </a:ext>
            </a:extLst>
          </p:cNvPr>
          <p:cNvSpPr txBox="1"/>
          <p:nvPr/>
        </p:nvSpPr>
        <p:spPr>
          <a:xfrm>
            <a:off x="182789" y="3566615"/>
            <a:ext cx="2095018" cy="954107"/>
          </a:xfrm>
          <a:prstGeom prst="rect">
            <a:avLst/>
          </a:prstGeom>
          <a:noFill/>
        </p:spPr>
        <p:txBody>
          <a:bodyPr wrap="square" rtlCol="0">
            <a:spAutoFit/>
          </a:bodyPr>
          <a:lstStyle/>
          <a:p>
            <a:r>
              <a:rPr lang="en-US" sz="1400" b="1">
                <a:solidFill>
                  <a:srgbClr val="003D7A"/>
                </a:solidFill>
              </a:rPr>
              <a:t>Concept-stage Environmental and Social Review Summary (C-ESRS)</a:t>
            </a:r>
          </a:p>
        </p:txBody>
      </p:sp>
      <p:sp>
        <p:nvSpPr>
          <p:cNvPr id="19" name="TextBox 18">
            <a:extLst>
              <a:ext uri="{FF2B5EF4-FFF2-40B4-BE49-F238E27FC236}">
                <a16:creationId xmlns:a16="http://schemas.microsoft.com/office/drawing/2014/main" id="{C93F720B-C832-0334-8EE4-749D8FA01F4E}"/>
              </a:ext>
            </a:extLst>
          </p:cNvPr>
          <p:cNvSpPr txBox="1"/>
          <p:nvPr/>
        </p:nvSpPr>
        <p:spPr>
          <a:xfrm>
            <a:off x="1576500" y="4727910"/>
            <a:ext cx="2808518" cy="1384995"/>
          </a:xfrm>
          <a:prstGeom prst="rect">
            <a:avLst/>
          </a:prstGeom>
          <a:noFill/>
        </p:spPr>
        <p:txBody>
          <a:bodyPr wrap="square" rtlCol="0">
            <a:spAutoFit/>
          </a:bodyPr>
          <a:lstStyle/>
          <a:p>
            <a:r>
              <a:rPr lang="en-US" sz="1400" b="1">
                <a:solidFill>
                  <a:srgbClr val="003D7A"/>
                </a:solidFill>
              </a:rPr>
              <a:t>Environmental and Social Assessment (ESA), which may involve developing public facing Environmental and Social Impact Assessment (ESIA)</a:t>
            </a:r>
          </a:p>
        </p:txBody>
      </p:sp>
      <p:sp>
        <p:nvSpPr>
          <p:cNvPr id="20" name="TextBox 19">
            <a:extLst>
              <a:ext uri="{FF2B5EF4-FFF2-40B4-BE49-F238E27FC236}">
                <a16:creationId xmlns:a16="http://schemas.microsoft.com/office/drawing/2014/main" id="{ABCE96A9-4A11-CA5F-FAB4-510AA71E6A29}"/>
              </a:ext>
            </a:extLst>
          </p:cNvPr>
          <p:cNvSpPr txBox="1"/>
          <p:nvPr/>
        </p:nvSpPr>
        <p:spPr>
          <a:xfrm>
            <a:off x="2498758" y="3515316"/>
            <a:ext cx="2814452" cy="523220"/>
          </a:xfrm>
          <a:prstGeom prst="rect">
            <a:avLst/>
          </a:prstGeom>
          <a:noFill/>
        </p:spPr>
        <p:txBody>
          <a:bodyPr wrap="square" rtlCol="0">
            <a:spAutoFit/>
          </a:bodyPr>
          <a:lstStyle/>
          <a:p>
            <a:r>
              <a:rPr lang="en-US" sz="1400" b="1">
                <a:solidFill>
                  <a:srgbClr val="003D7A"/>
                </a:solidFill>
              </a:rPr>
              <a:t>Environmental and Social Management Plan (ESMP)</a:t>
            </a:r>
          </a:p>
        </p:txBody>
      </p:sp>
      <p:sp>
        <p:nvSpPr>
          <p:cNvPr id="21" name="TextBox 20">
            <a:extLst>
              <a:ext uri="{FF2B5EF4-FFF2-40B4-BE49-F238E27FC236}">
                <a16:creationId xmlns:a16="http://schemas.microsoft.com/office/drawing/2014/main" id="{59D17CD7-B4D2-7EAE-D4A4-E58E0E70E741}"/>
              </a:ext>
            </a:extLst>
          </p:cNvPr>
          <p:cNvSpPr txBox="1"/>
          <p:nvPr/>
        </p:nvSpPr>
        <p:spPr>
          <a:xfrm>
            <a:off x="2656910" y="4049096"/>
            <a:ext cx="2095018" cy="523220"/>
          </a:xfrm>
          <a:prstGeom prst="rect">
            <a:avLst/>
          </a:prstGeom>
          <a:noFill/>
        </p:spPr>
        <p:txBody>
          <a:bodyPr wrap="square" rtlCol="0">
            <a:spAutoFit/>
          </a:bodyPr>
          <a:lstStyle/>
          <a:p>
            <a:r>
              <a:rPr lang="en-US" sz="1400" b="1">
                <a:solidFill>
                  <a:srgbClr val="003D7A"/>
                </a:solidFill>
              </a:rPr>
              <a:t>Appraisal-stage ESRS (A-ESRS)</a:t>
            </a:r>
          </a:p>
        </p:txBody>
      </p:sp>
      <p:sp>
        <p:nvSpPr>
          <p:cNvPr id="22" name="TextBox 21">
            <a:extLst>
              <a:ext uri="{FF2B5EF4-FFF2-40B4-BE49-F238E27FC236}">
                <a16:creationId xmlns:a16="http://schemas.microsoft.com/office/drawing/2014/main" id="{DA5545F3-6F66-86EC-80CB-6B1E916BA673}"/>
              </a:ext>
            </a:extLst>
          </p:cNvPr>
          <p:cNvSpPr txBox="1"/>
          <p:nvPr/>
        </p:nvSpPr>
        <p:spPr>
          <a:xfrm>
            <a:off x="5140005" y="4852365"/>
            <a:ext cx="2388920" cy="523220"/>
          </a:xfrm>
          <a:prstGeom prst="rect">
            <a:avLst/>
          </a:prstGeom>
          <a:noFill/>
        </p:spPr>
        <p:txBody>
          <a:bodyPr wrap="square" rtlCol="0">
            <a:spAutoFit/>
          </a:bodyPr>
          <a:lstStyle/>
          <a:p>
            <a:r>
              <a:rPr lang="en-US" sz="1400" b="1">
                <a:solidFill>
                  <a:srgbClr val="003D7A"/>
                </a:solidFill>
              </a:rPr>
              <a:t>Environmental and Social Commitment Plan (ESCP)</a:t>
            </a:r>
          </a:p>
        </p:txBody>
      </p:sp>
      <p:sp>
        <p:nvSpPr>
          <p:cNvPr id="23" name="TextBox 22">
            <a:extLst>
              <a:ext uri="{FF2B5EF4-FFF2-40B4-BE49-F238E27FC236}">
                <a16:creationId xmlns:a16="http://schemas.microsoft.com/office/drawing/2014/main" id="{597931FF-8893-8FD7-29F1-B933F0CFCFCD}"/>
              </a:ext>
            </a:extLst>
          </p:cNvPr>
          <p:cNvSpPr txBox="1"/>
          <p:nvPr/>
        </p:nvSpPr>
        <p:spPr>
          <a:xfrm>
            <a:off x="5148954" y="3572042"/>
            <a:ext cx="2658028" cy="954107"/>
          </a:xfrm>
          <a:prstGeom prst="rect">
            <a:avLst/>
          </a:prstGeom>
          <a:noFill/>
        </p:spPr>
        <p:txBody>
          <a:bodyPr wrap="square" rtlCol="0">
            <a:spAutoFit/>
          </a:bodyPr>
          <a:lstStyle/>
          <a:p>
            <a:r>
              <a:rPr lang="en-US" sz="1400" b="1">
                <a:solidFill>
                  <a:srgbClr val="003D7A"/>
                </a:solidFill>
              </a:rPr>
              <a:t>Targeted plans such as Biodiversity Management Plan or Resettlement Action Plan</a:t>
            </a:r>
          </a:p>
        </p:txBody>
      </p:sp>
      <p:sp>
        <p:nvSpPr>
          <p:cNvPr id="24" name="TextBox 23">
            <a:extLst>
              <a:ext uri="{FF2B5EF4-FFF2-40B4-BE49-F238E27FC236}">
                <a16:creationId xmlns:a16="http://schemas.microsoft.com/office/drawing/2014/main" id="{3D083A60-DC96-D2AA-B42C-C69B7F2D9FF7}"/>
              </a:ext>
            </a:extLst>
          </p:cNvPr>
          <p:cNvSpPr txBox="1"/>
          <p:nvPr/>
        </p:nvSpPr>
        <p:spPr>
          <a:xfrm>
            <a:off x="7806982" y="4814913"/>
            <a:ext cx="2808518" cy="738664"/>
          </a:xfrm>
          <a:prstGeom prst="rect">
            <a:avLst/>
          </a:prstGeom>
          <a:noFill/>
        </p:spPr>
        <p:txBody>
          <a:bodyPr wrap="square" rtlCol="0">
            <a:spAutoFit/>
          </a:bodyPr>
          <a:lstStyle/>
          <a:p>
            <a:r>
              <a:rPr lang="en-US" sz="1400" b="1">
                <a:solidFill>
                  <a:srgbClr val="003D7A"/>
                </a:solidFill>
              </a:rPr>
              <a:t>Contractor Environmental and Social Management Plan (C-ESMP)</a:t>
            </a:r>
          </a:p>
        </p:txBody>
      </p:sp>
      <p:sp>
        <p:nvSpPr>
          <p:cNvPr id="25" name="TextBox 24">
            <a:extLst>
              <a:ext uri="{FF2B5EF4-FFF2-40B4-BE49-F238E27FC236}">
                <a16:creationId xmlns:a16="http://schemas.microsoft.com/office/drawing/2014/main" id="{1716D926-E086-A749-F405-0735B438F2D8}"/>
              </a:ext>
            </a:extLst>
          </p:cNvPr>
          <p:cNvSpPr txBox="1"/>
          <p:nvPr/>
        </p:nvSpPr>
        <p:spPr>
          <a:xfrm>
            <a:off x="7919415" y="3717765"/>
            <a:ext cx="2808518" cy="523220"/>
          </a:xfrm>
          <a:prstGeom prst="rect">
            <a:avLst/>
          </a:prstGeom>
          <a:noFill/>
        </p:spPr>
        <p:txBody>
          <a:bodyPr wrap="square" rtlCol="0">
            <a:spAutoFit/>
          </a:bodyPr>
          <a:lstStyle/>
          <a:p>
            <a:r>
              <a:rPr lang="en-US" sz="1400" b="1">
                <a:solidFill>
                  <a:srgbClr val="003D7A"/>
                </a:solidFill>
              </a:rPr>
              <a:t>E&amp;S Reporting and Grievance Redress Mechanism</a:t>
            </a:r>
          </a:p>
        </p:txBody>
      </p:sp>
      <p:sp>
        <p:nvSpPr>
          <p:cNvPr id="29" name="Text Placeholder 2">
            <a:extLst>
              <a:ext uri="{FF2B5EF4-FFF2-40B4-BE49-F238E27FC236}">
                <a16:creationId xmlns:a16="http://schemas.microsoft.com/office/drawing/2014/main" id="{F259A809-8230-370C-8C00-3BD1972CAAC4}"/>
              </a:ext>
            </a:extLst>
          </p:cNvPr>
          <p:cNvSpPr>
            <a:spLocks noGrp="1"/>
          </p:cNvSpPr>
          <p:nvPr>
            <p:ph type="body" sz="quarter" idx="13"/>
          </p:nvPr>
        </p:nvSpPr>
        <p:spPr>
          <a:xfrm>
            <a:off x="414049" y="1177607"/>
            <a:ext cx="11425649" cy="811007"/>
          </a:xfrm>
        </p:spPr>
        <p:txBody>
          <a:bodyPr vert="horz" lIns="0" tIns="0" rIns="0" bIns="0" rtlCol="0" anchor="t">
            <a:noAutofit/>
          </a:bodyPr>
          <a:lstStyle/>
          <a:p>
            <a:pPr>
              <a:spcBef>
                <a:spcPts val="800"/>
              </a:spcBef>
              <a:buClr>
                <a:srgbClr val="F78D28"/>
              </a:buClr>
            </a:pPr>
            <a:r>
              <a:rPr lang="en-US" sz="2400"/>
              <a:t>ESS1 identifies a number of ESF ‘instruments’ for the Borrower to use to help them identify, assess and mitigate E&amp;S risks in the project e.g. C-ESRA, ESA, ESMP etc.</a:t>
            </a:r>
            <a:endParaRPr lang="en-US" sz="1800"/>
          </a:p>
        </p:txBody>
      </p:sp>
    </p:spTree>
    <p:extLst>
      <p:ext uri="{BB962C8B-B14F-4D97-AF65-F5344CB8AC3E}">
        <p14:creationId xmlns:p14="http://schemas.microsoft.com/office/powerpoint/2010/main" val="42116157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95002"/>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Overview of SPP Steps in Project Cycle</a:t>
            </a:r>
          </a:p>
        </p:txBody>
      </p:sp>
      <p:sp>
        <p:nvSpPr>
          <p:cNvPr id="4" name="Arrow: Chevron 3">
            <a:extLst>
              <a:ext uri="{FF2B5EF4-FFF2-40B4-BE49-F238E27FC236}">
                <a16:creationId xmlns:a16="http://schemas.microsoft.com/office/drawing/2014/main" id="{2B1FEC2D-ECDB-9684-AAAA-542208198623}"/>
              </a:ext>
            </a:extLst>
          </p:cNvPr>
          <p:cNvSpPr/>
          <p:nvPr/>
        </p:nvSpPr>
        <p:spPr>
          <a:xfrm>
            <a:off x="71250" y="1181258"/>
            <a:ext cx="2814453" cy="991657"/>
          </a:xfrm>
          <a:prstGeom prst="chevron">
            <a:avLst/>
          </a:prstGeom>
          <a:solidFill>
            <a:srgbClr val="FFC000"/>
          </a:solidFill>
          <a:ln w="38100">
            <a:solidFill>
              <a:srgbClr val="EE8E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solidFill>
                  <a:srgbClr val="003D7A"/>
                </a:solidFill>
              </a:rPr>
              <a:t>Preparation (Identification / Concept)</a:t>
            </a:r>
          </a:p>
        </p:txBody>
      </p:sp>
      <p:sp>
        <p:nvSpPr>
          <p:cNvPr id="8" name="Arrow: Chevron 7">
            <a:extLst>
              <a:ext uri="{FF2B5EF4-FFF2-40B4-BE49-F238E27FC236}">
                <a16:creationId xmlns:a16="http://schemas.microsoft.com/office/drawing/2014/main" id="{5B96E720-06A4-6A6D-1991-418008748099}"/>
              </a:ext>
            </a:extLst>
          </p:cNvPr>
          <p:cNvSpPr/>
          <p:nvPr/>
        </p:nvSpPr>
        <p:spPr>
          <a:xfrm>
            <a:off x="2800597" y="1181257"/>
            <a:ext cx="2388920" cy="991657"/>
          </a:xfrm>
          <a:prstGeom prst="chevron">
            <a:avLst/>
          </a:prstGeom>
          <a:solidFill>
            <a:srgbClr val="FFC000"/>
          </a:solidFill>
          <a:ln w="38100">
            <a:solidFill>
              <a:srgbClr val="EE8E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solidFill>
                  <a:srgbClr val="003D7A"/>
                </a:solidFill>
              </a:rPr>
              <a:t>Preparation (Appraisal)</a:t>
            </a:r>
          </a:p>
        </p:txBody>
      </p:sp>
      <p:sp>
        <p:nvSpPr>
          <p:cNvPr id="9" name="Arrow: Chevron 8">
            <a:extLst>
              <a:ext uri="{FF2B5EF4-FFF2-40B4-BE49-F238E27FC236}">
                <a16:creationId xmlns:a16="http://schemas.microsoft.com/office/drawing/2014/main" id="{B78BE564-F8F7-AAAD-CDCE-AA1DDDE4F7EA}"/>
              </a:ext>
            </a:extLst>
          </p:cNvPr>
          <p:cNvSpPr/>
          <p:nvPr/>
        </p:nvSpPr>
        <p:spPr>
          <a:xfrm>
            <a:off x="5102430" y="1181257"/>
            <a:ext cx="2388920" cy="991657"/>
          </a:xfrm>
          <a:prstGeom prst="chevron">
            <a:avLst/>
          </a:prstGeom>
          <a:solidFill>
            <a:srgbClr val="FFC000"/>
          </a:solidFill>
          <a:ln w="38100">
            <a:solidFill>
              <a:srgbClr val="EE8E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solidFill>
                  <a:srgbClr val="003D7A"/>
                </a:solidFill>
              </a:rPr>
              <a:t>Negotiation &amp; Approval</a:t>
            </a:r>
          </a:p>
        </p:txBody>
      </p:sp>
      <p:sp>
        <p:nvSpPr>
          <p:cNvPr id="10" name="Arrow: Chevron 9">
            <a:extLst>
              <a:ext uri="{FF2B5EF4-FFF2-40B4-BE49-F238E27FC236}">
                <a16:creationId xmlns:a16="http://schemas.microsoft.com/office/drawing/2014/main" id="{E2CF9664-5729-F051-A557-F0BE690BC229}"/>
              </a:ext>
            </a:extLst>
          </p:cNvPr>
          <p:cNvSpPr/>
          <p:nvPr/>
        </p:nvSpPr>
        <p:spPr>
          <a:xfrm>
            <a:off x="7406244" y="1181256"/>
            <a:ext cx="2528866" cy="991657"/>
          </a:xfrm>
          <a:prstGeom prst="chevron">
            <a:avLst/>
          </a:prstGeom>
          <a:solidFill>
            <a:srgbClr val="FFC000"/>
          </a:solidFill>
          <a:ln w="38100">
            <a:solidFill>
              <a:srgbClr val="EE8E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solidFill>
                  <a:srgbClr val="003D7A"/>
                </a:solidFill>
              </a:rPr>
              <a:t>Implementation and Support</a:t>
            </a:r>
          </a:p>
        </p:txBody>
      </p:sp>
      <p:sp>
        <p:nvSpPr>
          <p:cNvPr id="11" name="Arrow: Chevron 10">
            <a:extLst>
              <a:ext uri="{FF2B5EF4-FFF2-40B4-BE49-F238E27FC236}">
                <a16:creationId xmlns:a16="http://schemas.microsoft.com/office/drawing/2014/main" id="{20B50160-4311-829E-225E-40BA1205ECCD}"/>
              </a:ext>
            </a:extLst>
          </p:cNvPr>
          <p:cNvSpPr/>
          <p:nvPr/>
        </p:nvSpPr>
        <p:spPr>
          <a:xfrm>
            <a:off x="9731830" y="1181255"/>
            <a:ext cx="2388920" cy="991657"/>
          </a:xfrm>
          <a:prstGeom prst="chevron">
            <a:avLst/>
          </a:prstGeom>
          <a:solidFill>
            <a:srgbClr val="FFC000"/>
          </a:solidFill>
          <a:ln w="38100">
            <a:solidFill>
              <a:srgbClr val="EE8E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solidFill>
                  <a:srgbClr val="003D7A"/>
                </a:solidFill>
              </a:rPr>
              <a:t>Completion and Evaluation</a:t>
            </a:r>
          </a:p>
        </p:txBody>
      </p:sp>
      <p:sp>
        <p:nvSpPr>
          <p:cNvPr id="12" name="Rectangle 11">
            <a:extLst>
              <a:ext uri="{FF2B5EF4-FFF2-40B4-BE49-F238E27FC236}">
                <a16:creationId xmlns:a16="http://schemas.microsoft.com/office/drawing/2014/main" id="{C47571CC-7364-6399-92CE-562954A3837A}"/>
              </a:ext>
            </a:extLst>
          </p:cNvPr>
          <p:cNvSpPr/>
          <p:nvPr/>
        </p:nvSpPr>
        <p:spPr>
          <a:xfrm>
            <a:off x="71248" y="2478921"/>
            <a:ext cx="12049502" cy="1853358"/>
          </a:xfrm>
          <a:prstGeom prst="rect">
            <a:avLst/>
          </a:prstGeom>
        </p:spPr>
        <p:style>
          <a:lnRef idx="2">
            <a:schemeClr val="accent2"/>
          </a:lnRef>
          <a:fillRef idx="1">
            <a:schemeClr val="lt1"/>
          </a:fillRef>
          <a:effectRef idx="0">
            <a:schemeClr val="accent2"/>
          </a:effectRef>
          <a:fontRef idx="minor">
            <a:schemeClr val="dk1"/>
          </a:fontRef>
        </p:style>
        <p:txBody>
          <a:bodyPr vert="vert270" rtlCol="0" anchor="t"/>
          <a:lstStyle/>
          <a:p>
            <a:pPr algn="ctr"/>
            <a:r>
              <a:rPr lang="en-US" sz="1100">
                <a:solidFill>
                  <a:schemeClr val="accent1"/>
                </a:solidFill>
              </a:rPr>
              <a:t>Procurement activities</a:t>
            </a:r>
          </a:p>
        </p:txBody>
      </p:sp>
      <p:sp>
        <p:nvSpPr>
          <p:cNvPr id="13" name="Rectangle 12">
            <a:extLst>
              <a:ext uri="{FF2B5EF4-FFF2-40B4-BE49-F238E27FC236}">
                <a16:creationId xmlns:a16="http://schemas.microsoft.com/office/drawing/2014/main" id="{798597E7-3C67-BD20-C203-71723164FBB7}"/>
              </a:ext>
            </a:extLst>
          </p:cNvPr>
          <p:cNvSpPr/>
          <p:nvPr/>
        </p:nvSpPr>
        <p:spPr>
          <a:xfrm>
            <a:off x="71249" y="4477066"/>
            <a:ext cx="12049501" cy="2092416"/>
          </a:xfrm>
          <a:prstGeom prst="rect">
            <a:avLst/>
          </a:prstGeom>
          <a:ln>
            <a:solidFill>
              <a:srgbClr val="00B050"/>
            </a:solidFill>
          </a:ln>
        </p:spPr>
        <p:style>
          <a:lnRef idx="2">
            <a:schemeClr val="accent1"/>
          </a:lnRef>
          <a:fillRef idx="1">
            <a:schemeClr val="lt1"/>
          </a:fillRef>
          <a:effectRef idx="0">
            <a:schemeClr val="accent1"/>
          </a:effectRef>
          <a:fontRef idx="minor">
            <a:schemeClr val="dk1"/>
          </a:fontRef>
        </p:style>
        <p:txBody>
          <a:bodyPr vert="vert270" rtlCol="0" anchor="t"/>
          <a:lstStyle/>
          <a:p>
            <a:pPr algn="ctr"/>
            <a:r>
              <a:rPr lang="en-US" sz="1100">
                <a:solidFill>
                  <a:schemeClr val="accent1"/>
                </a:solidFill>
              </a:rPr>
              <a:t>E&amp;S activities</a:t>
            </a:r>
          </a:p>
        </p:txBody>
      </p:sp>
      <p:sp>
        <p:nvSpPr>
          <p:cNvPr id="14" name="TextBox 13">
            <a:extLst>
              <a:ext uri="{FF2B5EF4-FFF2-40B4-BE49-F238E27FC236}">
                <a16:creationId xmlns:a16="http://schemas.microsoft.com/office/drawing/2014/main" id="{768A6EB4-F890-8F38-C0B7-9B3E351BDC6D}"/>
              </a:ext>
            </a:extLst>
          </p:cNvPr>
          <p:cNvSpPr txBox="1"/>
          <p:nvPr/>
        </p:nvSpPr>
        <p:spPr>
          <a:xfrm>
            <a:off x="340425" y="2504118"/>
            <a:ext cx="257793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1"/>
                </a:solidFill>
              </a:rPr>
              <a:t>Early market engagement</a:t>
            </a:r>
          </a:p>
          <a:p>
            <a:pPr marL="285750" indent="-285750">
              <a:buFont typeface="Arial" panose="020B0604020202020204" pitchFamily="34" charset="0"/>
              <a:buChar char="•"/>
            </a:pPr>
            <a:r>
              <a:rPr lang="en-US" sz="1600" dirty="0">
                <a:solidFill>
                  <a:schemeClr val="accent1"/>
                </a:solidFill>
              </a:rPr>
              <a:t>Understand procurement risks</a:t>
            </a:r>
          </a:p>
          <a:p>
            <a:pPr marL="285750" indent="-285750">
              <a:buFont typeface="Arial" panose="020B0604020202020204" pitchFamily="34" charset="0"/>
              <a:buChar char="•"/>
            </a:pPr>
            <a:r>
              <a:rPr lang="en-US" sz="1600" dirty="0">
                <a:solidFill>
                  <a:schemeClr val="accent1"/>
                </a:solidFill>
              </a:rPr>
              <a:t>Consider alternatives</a:t>
            </a:r>
          </a:p>
        </p:txBody>
      </p:sp>
      <p:sp>
        <p:nvSpPr>
          <p:cNvPr id="15" name="TextBox 14">
            <a:extLst>
              <a:ext uri="{FF2B5EF4-FFF2-40B4-BE49-F238E27FC236}">
                <a16:creationId xmlns:a16="http://schemas.microsoft.com/office/drawing/2014/main" id="{980F5FA5-F4E3-50CB-E0BE-78BCA1A8D580}"/>
              </a:ext>
            </a:extLst>
          </p:cNvPr>
          <p:cNvSpPr txBox="1"/>
          <p:nvPr/>
        </p:nvSpPr>
        <p:spPr>
          <a:xfrm>
            <a:off x="323430" y="4551963"/>
            <a:ext cx="2458191"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1"/>
                </a:solidFill>
              </a:rPr>
              <a:t>Initial review of project E&amp;S risks </a:t>
            </a:r>
          </a:p>
          <a:p>
            <a:pPr marL="285750" indent="-285750">
              <a:buFont typeface="Arial" panose="020B0604020202020204" pitchFamily="34" charset="0"/>
              <a:buChar char="•"/>
            </a:pPr>
            <a:r>
              <a:rPr lang="en-US" sz="1600" dirty="0">
                <a:solidFill>
                  <a:schemeClr val="accent1"/>
                </a:solidFill>
              </a:rPr>
              <a:t>Analysis to support development of PCN</a:t>
            </a:r>
          </a:p>
        </p:txBody>
      </p:sp>
      <p:sp>
        <p:nvSpPr>
          <p:cNvPr id="16" name="TextBox 15">
            <a:extLst>
              <a:ext uri="{FF2B5EF4-FFF2-40B4-BE49-F238E27FC236}">
                <a16:creationId xmlns:a16="http://schemas.microsoft.com/office/drawing/2014/main" id="{296EEA03-D8AA-57A1-6895-BCF9A3A4EA03}"/>
              </a:ext>
            </a:extLst>
          </p:cNvPr>
          <p:cNvSpPr txBox="1"/>
          <p:nvPr/>
        </p:nvSpPr>
        <p:spPr>
          <a:xfrm>
            <a:off x="2500240" y="2448994"/>
            <a:ext cx="2694709"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1"/>
                </a:solidFill>
              </a:rPr>
              <a:t>Borrower develops project procurement strategy in PPSD</a:t>
            </a:r>
          </a:p>
          <a:p>
            <a:pPr marL="285750" indent="-285750">
              <a:buFont typeface="Arial" panose="020B0604020202020204" pitchFamily="34" charset="0"/>
              <a:buChar char="•"/>
            </a:pPr>
            <a:r>
              <a:rPr lang="en-US" sz="1600" dirty="0">
                <a:solidFill>
                  <a:schemeClr val="accent1"/>
                </a:solidFill>
              </a:rPr>
              <a:t>PPSD sets out procurement mitigations for E&amp;S risks</a:t>
            </a:r>
          </a:p>
        </p:txBody>
      </p:sp>
      <p:sp>
        <p:nvSpPr>
          <p:cNvPr id="17" name="TextBox 16">
            <a:extLst>
              <a:ext uri="{FF2B5EF4-FFF2-40B4-BE49-F238E27FC236}">
                <a16:creationId xmlns:a16="http://schemas.microsoft.com/office/drawing/2014/main" id="{2916D1CC-FB95-DA66-4B10-81A36B21A6A8}"/>
              </a:ext>
            </a:extLst>
          </p:cNvPr>
          <p:cNvSpPr txBox="1"/>
          <p:nvPr/>
        </p:nvSpPr>
        <p:spPr>
          <a:xfrm>
            <a:off x="2494808" y="4481362"/>
            <a:ext cx="2694709" cy="1815882"/>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accent1"/>
                </a:solidFill>
              </a:rPr>
              <a:t>Borrower carries out ESA process to review project E&amp;S risks </a:t>
            </a:r>
          </a:p>
          <a:p>
            <a:pPr marL="285750" indent="-285750">
              <a:buFont typeface="Arial" panose="020B0604020202020204" pitchFamily="34" charset="0"/>
              <a:buChar char="•"/>
            </a:pPr>
            <a:r>
              <a:rPr lang="en-US" sz="1600">
                <a:solidFill>
                  <a:schemeClr val="accent1"/>
                </a:solidFill>
              </a:rPr>
              <a:t>Environmental and Social Management Plan details project risks and mitigations</a:t>
            </a:r>
          </a:p>
        </p:txBody>
      </p:sp>
      <p:sp>
        <p:nvSpPr>
          <p:cNvPr id="18" name="TextBox 17">
            <a:extLst>
              <a:ext uri="{FF2B5EF4-FFF2-40B4-BE49-F238E27FC236}">
                <a16:creationId xmlns:a16="http://schemas.microsoft.com/office/drawing/2014/main" id="{A500E15A-EC7F-1BD1-7456-9F9C58D2BD22}"/>
              </a:ext>
            </a:extLst>
          </p:cNvPr>
          <p:cNvSpPr txBox="1"/>
          <p:nvPr/>
        </p:nvSpPr>
        <p:spPr>
          <a:xfrm>
            <a:off x="4927450" y="2448994"/>
            <a:ext cx="2458191"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1"/>
                </a:solidFill>
              </a:rPr>
              <a:t>Bank reviews PPSD and finalizes Procurement Plan</a:t>
            </a:r>
          </a:p>
          <a:p>
            <a:pPr marL="285750" indent="-285750">
              <a:buFont typeface="Arial" panose="020B0604020202020204" pitchFamily="34" charset="0"/>
              <a:buChar char="•"/>
            </a:pPr>
            <a:r>
              <a:rPr lang="en-US" sz="1600" dirty="0">
                <a:solidFill>
                  <a:schemeClr val="accent1"/>
                </a:solidFill>
              </a:rPr>
              <a:t>Sets out support provided by Bank, use of prior review, HEIS etc. </a:t>
            </a:r>
          </a:p>
        </p:txBody>
      </p:sp>
      <p:sp>
        <p:nvSpPr>
          <p:cNvPr id="35" name="TextBox 34">
            <a:extLst>
              <a:ext uri="{FF2B5EF4-FFF2-40B4-BE49-F238E27FC236}">
                <a16:creationId xmlns:a16="http://schemas.microsoft.com/office/drawing/2014/main" id="{CA6DB15E-1D18-3C91-81CE-ABAACD4F7A02}"/>
              </a:ext>
            </a:extLst>
          </p:cNvPr>
          <p:cNvSpPr txBox="1"/>
          <p:nvPr/>
        </p:nvSpPr>
        <p:spPr>
          <a:xfrm>
            <a:off x="4918367" y="4466452"/>
            <a:ext cx="2694709" cy="1815882"/>
          </a:xfrm>
          <a:prstGeom prst="rect">
            <a:avLst/>
          </a:prstGeom>
          <a:noFill/>
        </p:spPr>
        <p:txBody>
          <a:bodyPr wrap="square" rtlCol="0">
            <a:spAutoFit/>
          </a:bodyPr>
          <a:lstStyle/>
          <a:p>
            <a:pPr marL="115888" indent="-115888">
              <a:buFont typeface="Arial" panose="020B0604020202020204" pitchFamily="34" charset="0"/>
              <a:buChar char="•"/>
            </a:pPr>
            <a:r>
              <a:rPr lang="en-US" sz="1600" dirty="0">
                <a:solidFill>
                  <a:schemeClr val="accent1"/>
                </a:solidFill>
              </a:rPr>
              <a:t>Bank and Borrower agree ESCP, setting out how Borrower will meet the ESSs</a:t>
            </a:r>
          </a:p>
          <a:p>
            <a:pPr marL="115888" indent="-115888">
              <a:buFont typeface="Arial" panose="020B0604020202020204" pitchFamily="34" charset="0"/>
              <a:buChar char="•"/>
            </a:pPr>
            <a:r>
              <a:rPr lang="en-US" sz="1600" dirty="0">
                <a:solidFill>
                  <a:schemeClr val="accent1"/>
                </a:solidFill>
              </a:rPr>
              <a:t>Project given E&amp;S risk classification</a:t>
            </a:r>
          </a:p>
          <a:p>
            <a:pPr marL="115888" indent="-115888">
              <a:buFont typeface="Arial" panose="020B0604020202020204" pitchFamily="34" charset="0"/>
              <a:buChar char="•"/>
            </a:pPr>
            <a:r>
              <a:rPr lang="en-US" sz="1600" dirty="0">
                <a:solidFill>
                  <a:schemeClr val="accent1"/>
                </a:solidFill>
              </a:rPr>
              <a:t>PAD submitted to Board</a:t>
            </a:r>
          </a:p>
        </p:txBody>
      </p:sp>
      <p:sp>
        <p:nvSpPr>
          <p:cNvPr id="36" name="TextBox 35">
            <a:extLst>
              <a:ext uri="{FF2B5EF4-FFF2-40B4-BE49-F238E27FC236}">
                <a16:creationId xmlns:a16="http://schemas.microsoft.com/office/drawing/2014/main" id="{3FDC5BE3-D71C-9EF2-0AAD-327591FECC6C}"/>
              </a:ext>
            </a:extLst>
          </p:cNvPr>
          <p:cNvSpPr txBox="1"/>
          <p:nvPr/>
        </p:nvSpPr>
        <p:spPr>
          <a:xfrm>
            <a:off x="7263750" y="2448994"/>
            <a:ext cx="2928289" cy="230832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1"/>
                </a:solidFill>
              </a:rPr>
              <a:t>Borrower delivers the Procurement Plan</a:t>
            </a:r>
          </a:p>
          <a:p>
            <a:pPr marL="285750" indent="-285750">
              <a:buFont typeface="Arial" panose="020B0604020202020204" pitchFamily="34" charset="0"/>
              <a:buChar char="•"/>
            </a:pPr>
            <a:r>
              <a:rPr lang="en-US" sz="1600" dirty="0">
                <a:solidFill>
                  <a:schemeClr val="accent1"/>
                </a:solidFill>
              </a:rPr>
              <a:t>Bidding documents (either SPD or national) include E&amp;S risks mitigations as contract clauses, specs or evaluation criteria</a:t>
            </a:r>
          </a:p>
          <a:p>
            <a:pPr marL="285750" indent="-285750">
              <a:buFont typeface="Arial" panose="020B0604020202020204" pitchFamily="34" charset="0"/>
              <a:buChar char="•"/>
            </a:pPr>
            <a:endParaRPr lang="en-US" sz="1600" dirty="0">
              <a:solidFill>
                <a:schemeClr val="accent1"/>
              </a:solidFill>
            </a:endParaRPr>
          </a:p>
          <a:p>
            <a:pPr marL="285750" indent="-285750">
              <a:buFont typeface="Arial" panose="020B0604020202020204" pitchFamily="34" charset="0"/>
              <a:buChar char="•"/>
            </a:pPr>
            <a:endParaRPr lang="en-US" sz="1600" dirty="0">
              <a:solidFill>
                <a:schemeClr val="accent1"/>
              </a:solidFill>
            </a:endParaRPr>
          </a:p>
        </p:txBody>
      </p:sp>
      <p:sp>
        <p:nvSpPr>
          <p:cNvPr id="37" name="TextBox 36">
            <a:extLst>
              <a:ext uri="{FF2B5EF4-FFF2-40B4-BE49-F238E27FC236}">
                <a16:creationId xmlns:a16="http://schemas.microsoft.com/office/drawing/2014/main" id="{AA14D891-8917-1422-2517-82D8A97BB568}"/>
              </a:ext>
            </a:extLst>
          </p:cNvPr>
          <p:cNvSpPr txBox="1"/>
          <p:nvPr/>
        </p:nvSpPr>
        <p:spPr>
          <a:xfrm>
            <a:off x="7395183" y="4638285"/>
            <a:ext cx="2458191" cy="1569660"/>
          </a:xfrm>
          <a:prstGeom prst="rect">
            <a:avLst/>
          </a:prstGeom>
          <a:noFill/>
        </p:spPr>
        <p:txBody>
          <a:bodyPr wrap="square" rtlCol="0">
            <a:spAutoFit/>
          </a:bodyPr>
          <a:lstStyle/>
          <a:p>
            <a:pPr marL="169863" indent="-169863">
              <a:buFont typeface="Arial" panose="020B0604020202020204" pitchFamily="34" charset="0"/>
              <a:buChar char="•"/>
            </a:pPr>
            <a:r>
              <a:rPr lang="en-US" sz="1600" dirty="0">
                <a:solidFill>
                  <a:schemeClr val="accent1"/>
                </a:solidFill>
              </a:rPr>
              <a:t>Bank and Borrower discuss mitigations and additional controls such as third-party monitoring and role of Supervising Engineer</a:t>
            </a:r>
          </a:p>
        </p:txBody>
      </p:sp>
      <p:sp>
        <p:nvSpPr>
          <p:cNvPr id="38" name="TextBox 37">
            <a:extLst>
              <a:ext uri="{FF2B5EF4-FFF2-40B4-BE49-F238E27FC236}">
                <a16:creationId xmlns:a16="http://schemas.microsoft.com/office/drawing/2014/main" id="{AB64F0A7-A8E8-9720-FD50-795803F5D2C5}"/>
              </a:ext>
            </a:extLst>
          </p:cNvPr>
          <p:cNvSpPr txBox="1"/>
          <p:nvPr/>
        </p:nvSpPr>
        <p:spPr>
          <a:xfrm>
            <a:off x="9795164" y="2453112"/>
            <a:ext cx="2147957" cy="1569660"/>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accent1"/>
                </a:solidFill>
              </a:rPr>
              <a:t>Bank procurement staff review success of Borrower’s procurement activity</a:t>
            </a:r>
          </a:p>
        </p:txBody>
      </p:sp>
      <p:sp>
        <p:nvSpPr>
          <p:cNvPr id="39" name="TextBox 38">
            <a:extLst>
              <a:ext uri="{FF2B5EF4-FFF2-40B4-BE49-F238E27FC236}">
                <a16:creationId xmlns:a16="http://schemas.microsoft.com/office/drawing/2014/main" id="{4726BA71-988F-332C-6A9E-4C35D429CDA8}"/>
              </a:ext>
            </a:extLst>
          </p:cNvPr>
          <p:cNvSpPr txBox="1"/>
          <p:nvPr/>
        </p:nvSpPr>
        <p:spPr>
          <a:xfrm>
            <a:off x="9687309" y="4475256"/>
            <a:ext cx="2458191"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accent1"/>
                </a:solidFill>
              </a:rPr>
              <a:t>Bank looks for outstanding E&amp;S commitments for Borrower to fulfill</a:t>
            </a:r>
          </a:p>
          <a:p>
            <a:pPr marL="285750" indent="-285750">
              <a:buFont typeface="Arial" panose="020B0604020202020204" pitchFamily="34" charset="0"/>
              <a:buChar char="•"/>
            </a:pPr>
            <a:r>
              <a:rPr lang="en-US" sz="1600" dirty="0">
                <a:solidFill>
                  <a:schemeClr val="accent1"/>
                </a:solidFill>
              </a:rPr>
              <a:t>Bank evaluates project outcomes and results</a:t>
            </a:r>
          </a:p>
        </p:txBody>
      </p:sp>
    </p:spTree>
    <p:extLst>
      <p:ext uri="{BB962C8B-B14F-4D97-AF65-F5344CB8AC3E}">
        <p14:creationId xmlns:p14="http://schemas.microsoft.com/office/powerpoint/2010/main" val="1571080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49</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Key strengths of Procurement and E&amp;S</a:t>
            </a:r>
          </a:p>
        </p:txBody>
      </p:sp>
      <p:sp>
        <p:nvSpPr>
          <p:cNvPr id="14" name="Rectangle 13">
            <a:extLst>
              <a:ext uri="{FF2B5EF4-FFF2-40B4-BE49-F238E27FC236}">
                <a16:creationId xmlns:a16="http://schemas.microsoft.com/office/drawing/2014/main" id="{9FA67F70-BCD0-B0A8-AEEE-61EBA00F9875}"/>
              </a:ext>
            </a:extLst>
          </p:cNvPr>
          <p:cNvSpPr/>
          <p:nvPr/>
        </p:nvSpPr>
        <p:spPr>
          <a:xfrm>
            <a:off x="416688" y="1296365"/>
            <a:ext cx="5224445" cy="4907665"/>
          </a:xfrm>
          <a:prstGeom prst="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2000" b="1">
                <a:solidFill>
                  <a:schemeClr val="accent1"/>
                </a:solidFill>
              </a:rPr>
              <a:t>Procurement</a:t>
            </a:r>
          </a:p>
          <a:p>
            <a:pPr algn="ctr"/>
            <a:endParaRPr lang="en-US" sz="2000">
              <a:solidFill>
                <a:schemeClr val="accent1"/>
              </a:solidFill>
            </a:endParaRPr>
          </a:p>
          <a:p>
            <a:pPr marL="285750" indent="-285750">
              <a:buFont typeface="Arial" panose="020B0604020202020204" pitchFamily="34" charset="0"/>
              <a:buChar char="•"/>
            </a:pPr>
            <a:r>
              <a:rPr lang="en-US" sz="2000">
                <a:solidFill>
                  <a:schemeClr val="accent1"/>
                </a:solidFill>
              </a:rPr>
              <a:t>Understand supply market dynamics</a:t>
            </a:r>
          </a:p>
          <a:p>
            <a:pPr marL="285750" indent="-285750">
              <a:buFont typeface="Arial" panose="020B0604020202020204" pitchFamily="34" charset="0"/>
              <a:buChar char="•"/>
            </a:pPr>
            <a:r>
              <a:rPr lang="en-US" sz="2000">
                <a:solidFill>
                  <a:schemeClr val="accent1"/>
                </a:solidFill>
              </a:rPr>
              <a:t>Develop strategies for using the market to deliver project outcomes (PPSD)</a:t>
            </a:r>
          </a:p>
          <a:p>
            <a:pPr marL="285750" indent="-285750">
              <a:buFont typeface="Arial" panose="020B0604020202020204" pitchFamily="34" charset="0"/>
              <a:buChar char="•"/>
            </a:pPr>
            <a:r>
              <a:rPr lang="en-US" sz="2000">
                <a:solidFill>
                  <a:schemeClr val="accent1"/>
                </a:solidFill>
              </a:rPr>
              <a:t>Act as the interface between the project’s requirements and the market’s capabilities</a:t>
            </a:r>
          </a:p>
          <a:p>
            <a:pPr marL="285750" indent="-285750">
              <a:buFont typeface="Arial" panose="020B0604020202020204" pitchFamily="34" charset="0"/>
              <a:buChar char="•"/>
            </a:pPr>
            <a:r>
              <a:rPr lang="en-US" sz="2000">
                <a:solidFill>
                  <a:schemeClr val="accent1"/>
                </a:solidFill>
              </a:rPr>
              <a:t>Advise Borrower on appropriate process for managing risk and following good practice</a:t>
            </a:r>
          </a:p>
          <a:p>
            <a:pPr marL="285750" indent="-285750">
              <a:buFont typeface="Arial" panose="020B0604020202020204" pitchFamily="34" charset="0"/>
              <a:buChar char="•"/>
            </a:pPr>
            <a:r>
              <a:rPr lang="en-US" sz="2000">
                <a:solidFill>
                  <a:schemeClr val="accent1"/>
                </a:solidFill>
              </a:rPr>
              <a:t>Facilitate translation of requirements into specifications, evaluation criteria and KPIs</a:t>
            </a:r>
          </a:p>
          <a:p>
            <a:pPr marL="285750" indent="-285750">
              <a:buFont typeface="Arial" panose="020B0604020202020204" pitchFamily="34" charset="0"/>
              <a:buChar char="•"/>
            </a:pPr>
            <a:endParaRPr lang="en-US" sz="2000">
              <a:solidFill>
                <a:schemeClr val="accent1"/>
              </a:solidFill>
            </a:endParaRPr>
          </a:p>
        </p:txBody>
      </p:sp>
      <p:sp>
        <p:nvSpPr>
          <p:cNvPr id="17" name="Rectangle 16">
            <a:extLst>
              <a:ext uri="{FF2B5EF4-FFF2-40B4-BE49-F238E27FC236}">
                <a16:creationId xmlns:a16="http://schemas.microsoft.com/office/drawing/2014/main" id="{E964C142-2C35-6751-6203-AF959C6B0DD6}"/>
              </a:ext>
            </a:extLst>
          </p:cNvPr>
          <p:cNvSpPr/>
          <p:nvPr/>
        </p:nvSpPr>
        <p:spPr>
          <a:xfrm>
            <a:off x="6550865" y="1296364"/>
            <a:ext cx="5224445" cy="4907665"/>
          </a:xfrm>
          <a:prstGeom prst="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2000" b="1">
                <a:solidFill>
                  <a:schemeClr val="accent1"/>
                </a:solidFill>
              </a:rPr>
              <a:t>E&amp;S</a:t>
            </a:r>
          </a:p>
          <a:p>
            <a:endParaRPr lang="en-US" sz="2000" b="1">
              <a:solidFill>
                <a:schemeClr val="accent1"/>
              </a:solidFill>
            </a:endParaRPr>
          </a:p>
          <a:p>
            <a:pPr marL="285750" indent="-285750">
              <a:buFont typeface="Arial" panose="020B0604020202020204" pitchFamily="34" charset="0"/>
              <a:buChar char="•"/>
            </a:pPr>
            <a:r>
              <a:rPr lang="en-US" sz="2000">
                <a:solidFill>
                  <a:schemeClr val="accent1"/>
                </a:solidFill>
              </a:rPr>
              <a:t>Understand environmental and social context of the project including key risks and constraints</a:t>
            </a:r>
          </a:p>
          <a:p>
            <a:pPr marL="285750" indent="-285750">
              <a:buFont typeface="Arial" panose="020B0604020202020204" pitchFamily="34" charset="0"/>
              <a:buChar char="•"/>
            </a:pPr>
            <a:r>
              <a:rPr lang="en-US" sz="2000">
                <a:solidFill>
                  <a:schemeClr val="accent1"/>
                </a:solidFill>
              </a:rPr>
              <a:t>Can identify E&amp;S risks in relevant markets and sectors</a:t>
            </a:r>
          </a:p>
          <a:p>
            <a:pPr marL="285750" indent="-285750">
              <a:buFont typeface="Arial" panose="020B0604020202020204" pitchFamily="34" charset="0"/>
              <a:buChar char="•"/>
            </a:pPr>
            <a:r>
              <a:rPr lang="en-US" sz="2000">
                <a:solidFill>
                  <a:schemeClr val="accent1"/>
                </a:solidFill>
              </a:rPr>
              <a:t>Advise Borrower on mitigating E&amp;S risks through tools such as audits, contract provisions, monitoring etc.</a:t>
            </a:r>
          </a:p>
          <a:p>
            <a:pPr marL="285750" indent="-285750">
              <a:buFont typeface="Arial" panose="020B0604020202020204" pitchFamily="34" charset="0"/>
              <a:buChar char="•"/>
            </a:pPr>
            <a:r>
              <a:rPr lang="en-US" sz="2000">
                <a:solidFill>
                  <a:schemeClr val="accent1"/>
                </a:solidFill>
              </a:rPr>
              <a:t>Have technical knowledge on E&amp;S matters to facilitate development of appropriate actions</a:t>
            </a:r>
          </a:p>
        </p:txBody>
      </p:sp>
    </p:spTree>
    <p:extLst>
      <p:ext uri="{BB962C8B-B14F-4D97-AF65-F5344CB8AC3E}">
        <p14:creationId xmlns:p14="http://schemas.microsoft.com/office/powerpoint/2010/main" val="129658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45EBBE6-26C9-4441-9080-6F9F2AF1023D}"/>
              </a:ext>
            </a:extLst>
          </p:cNvPr>
          <p:cNvSpPr txBox="1"/>
          <p:nvPr/>
        </p:nvSpPr>
        <p:spPr>
          <a:xfrm>
            <a:off x="241522" y="1239930"/>
            <a:ext cx="11841601"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800"/>
              </a:spcAft>
              <a:buClrTx/>
              <a:buSzTx/>
              <a:tabLst/>
              <a:defRPr/>
            </a:pPr>
            <a:r>
              <a:rPr lang="en-US" sz="2400">
                <a:solidFill>
                  <a:prstClr val="black"/>
                </a:solidFill>
              </a:rPr>
              <a:t>Procurement and E&amp;S Practitioners may find the following support and advice helpful:</a:t>
            </a:r>
          </a:p>
        </p:txBody>
      </p:sp>
      <p:pic>
        <p:nvPicPr>
          <p:cNvPr id="5" name="Picture 4" descr="Graphical user interface, diagram&#10;&#10;Description automatically generated">
            <a:extLst>
              <a:ext uri="{FF2B5EF4-FFF2-40B4-BE49-F238E27FC236}">
                <a16:creationId xmlns:a16="http://schemas.microsoft.com/office/drawing/2014/main" id="{495ADB86-1784-4D5D-AF9C-891E2E9EA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44" y="2144842"/>
            <a:ext cx="1645009" cy="2129327"/>
          </a:xfrm>
          <a:prstGeom prst="rect">
            <a:avLst/>
          </a:prstGeom>
        </p:spPr>
      </p:pic>
      <p:sp>
        <p:nvSpPr>
          <p:cNvPr id="7" name="TextBox 6">
            <a:extLst>
              <a:ext uri="{FF2B5EF4-FFF2-40B4-BE49-F238E27FC236}">
                <a16:creationId xmlns:a16="http://schemas.microsoft.com/office/drawing/2014/main" id="{8142EA40-2703-4C4D-8367-BF194907A2B5}"/>
              </a:ext>
            </a:extLst>
          </p:cNvPr>
          <p:cNvSpPr txBox="1"/>
          <p:nvPr/>
        </p:nvSpPr>
        <p:spPr>
          <a:xfrm>
            <a:off x="139524" y="1823976"/>
            <a:ext cx="3206663" cy="400110"/>
          </a:xfrm>
          <a:prstGeom prst="rect">
            <a:avLst/>
          </a:prstGeom>
          <a:noFill/>
        </p:spPr>
        <p:txBody>
          <a:bodyPr wrap="square" rtlCol="0">
            <a:spAutoFit/>
          </a:bodyPr>
          <a:lstStyle/>
          <a:p>
            <a:pPr algn="ctr"/>
            <a:r>
              <a:rPr lang="en-US" sz="2000" b="1" u="sng"/>
              <a:t>Integrated Guidance</a:t>
            </a:r>
          </a:p>
        </p:txBody>
      </p:sp>
      <p:sp>
        <p:nvSpPr>
          <p:cNvPr id="4" name="TextBox 3">
            <a:extLst>
              <a:ext uri="{FF2B5EF4-FFF2-40B4-BE49-F238E27FC236}">
                <a16:creationId xmlns:a16="http://schemas.microsoft.com/office/drawing/2014/main" id="{BBA63FEC-53AE-AD0A-5FFD-6A8DFEA57397}"/>
              </a:ext>
            </a:extLst>
          </p:cNvPr>
          <p:cNvSpPr txBox="1"/>
          <p:nvPr/>
        </p:nvSpPr>
        <p:spPr>
          <a:xfrm>
            <a:off x="241523" y="4078429"/>
            <a:ext cx="4233798" cy="2585323"/>
          </a:xfrm>
          <a:prstGeom prst="rect">
            <a:avLst/>
          </a:prstGeom>
          <a:noFill/>
        </p:spPr>
        <p:txBody>
          <a:bodyPr wrap="square">
            <a:spAutoFit/>
          </a:bodyPr>
          <a:lstStyle/>
          <a:p>
            <a:pPr marL="285750" indent="-285750">
              <a:buFont typeface="Arial" panose="020B0604020202020204" pitchFamily="34" charset="0"/>
              <a:buChar char="•"/>
            </a:pPr>
            <a:r>
              <a:rPr lang="en-US"/>
              <a:t>Master document, all in one place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Tailored, shorter versions for different audiences e.g.</a:t>
            </a:r>
          </a:p>
          <a:p>
            <a:pPr marL="800100" lvl="1" indent="-342900">
              <a:buFont typeface="+mj-lt"/>
              <a:buAutoNum type="alphaLcParenR"/>
            </a:pPr>
            <a:r>
              <a:rPr lang="en-US"/>
              <a:t>Borrowers</a:t>
            </a:r>
          </a:p>
          <a:p>
            <a:pPr marL="800100" lvl="1" indent="-342900">
              <a:buFont typeface="+mj-lt"/>
              <a:buAutoNum type="alphaLcParenR"/>
            </a:pPr>
            <a:r>
              <a:rPr lang="en-US"/>
              <a:t>TTLs</a:t>
            </a:r>
          </a:p>
          <a:p>
            <a:pPr marL="800100" lvl="1" indent="-342900">
              <a:buFont typeface="+mj-lt"/>
              <a:buAutoNum type="alphaLcParenR"/>
            </a:pPr>
            <a:r>
              <a:rPr lang="en-US"/>
              <a:t>Procurement / E&amp;S practitioners</a:t>
            </a:r>
          </a:p>
          <a:p>
            <a:pPr marL="800100" lvl="1" indent="-342900">
              <a:buFont typeface="+mj-lt"/>
              <a:buAutoNum type="alphaLcParenR"/>
            </a:pPr>
            <a:r>
              <a:rPr lang="en-US"/>
              <a:t>Contractors / suppliers</a:t>
            </a:r>
          </a:p>
        </p:txBody>
      </p:sp>
      <p:sp>
        <p:nvSpPr>
          <p:cNvPr id="6" name="TextBox 5">
            <a:extLst>
              <a:ext uri="{FF2B5EF4-FFF2-40B4-BE49-F238E27FC236}">
                <a16:creationId xmlns:a16="http://schemas.microsoft.com/office/drawing/2014/main" id="{044D5E55-5574-F08E-E627-B3D3C6084DE9}"/>
              </a:ext>
            </a:extLst>
          </p:cNvPr>
          <p:cNvSpPr txBox="1"/>
          <p:nvPr/>
        </p:nvSpPr>
        <p:spPr>
          <a:xfrm>
            <a:off x="4826346" y="1823976"/>
            <a:ext cx="3206663" cy="400110"/>
          </a:xfrm>
          <a:prstGeom prst="rect">
            <a:avLst/>
          </a:prstGeom>
          <a:noFill/>
        </p:spPr>
        <p:txBody>
          <a:bodyPr wrap="square" rtlCol="0">
            <a:spAutoFit/>
          </a:bodyPr>
          <a:lstStyle/>
          <a:p>
            <a:pPr algn="ctr"/>
            <a:r>
              <a:rPr lang="en-US" sz="2000" b="1" u="sng"/>
              <a:t>F2F and e-Learning</a:t>
            </a:r>
          </a:p>
        </p:txBody>
      </p:sp>
      <p:pic>
        <p:nvPicPr>
          <p:cNvPr id="10" name="Graphic 9" descr="Lecturer with solid fill">
            <a:extLst>
              <a:ext uri="{FF2B5EF4-FFF2-40B4-BE49-F238E27FC236}">
                <a16:creationId xmlns:a16="http://schemas.microsoft.com/office/drawing/2014/main" id="{ABD141C7-A307-9A19-81FD-C516442536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05368" y="2421251"/>
            <a:ext cx="1310142" cy="1310142"/>
          </a:xfrm>
          <a:prstGeom prst="rect">
            <a:avLst/>
          </a:prstGeom>
        </p:spPr>
      </p:pic>
      <p:sp>
        <p:nvSpPr>
          <p:cNvPr id="13" name="TextBox 12">
            <a:extLst>
              <a:ext uri="{FF2B5EF4-FFF2-40B4-BE49-F238E27FC236}">
                <a16:creationId xmlns:a16="http://schemas.microsoft.com/office/drawing/2014/main" id="{055CD7D2-B305-8BF7-AA43-DC0E230CAAFA}"/>
              </a:ext>
            </a:extLst>
          </p:cNvPr>
          <p:cNvSpPr txBox="1"/>
          <p:nvPr/>
        </p:nvSpPr>
        <p:spPr>
          <a:xfrm>
            <a:off x="4552208" y="4078429"/>
            <a:ext cx="3718142" cy="2862322"/>
          </a:xfrm>
          <a:prstGeom prst="rect">
            <a:avLst/>
          </a:prstGeom>
          <a:noFill/>
        </p:spPr>
        <p:txBody>
          <a:bodyPr wrap="square">
            <a:spAutoFit/>
          </a:bodyPr>
          <a:lstStyle/>
          <a:p>
            <a:pPr marL="285750" indent="-285750">
              <a:buFont typeface="Arial" panose="020B0604020202020204" pitchFamily="34" charset="0"/>
              <a:buChar char="•"/>
            </a:pPr>
            <a:r>
              <a:rPr lang="en-US"/>
              <a:t>In-person 2-day training on SP/ESF targeting procurement practitioners</a:t>
            </a:r>
          </a:p>
          <a:p>
            <a:endParaRPr lang="en-US"/>
          </a:p>
          <a:p>
            <a:pPr marL="285750" indent="-285750">
              <a:buFont typeface="Arial" panose="020B0604020202020204" pitchFamily="34" charset="0"/>
              <a:buChar char="•"/>
            </a:pPr>
            <a:r>
              <a:rPr lang="en-US"/>
              <a:t>In-person 2-day training on Procurement for E&amp;S staff e.g. How SPDs, FIDIC work etc.</a:t>
            </a:r>
          </a:p>
          <a:p>
            <a:endParaRPr lang="en-US"/>
          </a:p>
          <a:p>
            <a:pPr marL="285750" indent="-285750">
              <a:buFont typeface="Arial" panose="020B0604020202020204" pitchFamily="34" charset="0"/>
              <a:buChar char="•"/>
            </a:pPr>
            <a:r>
              <a:rPr lang="en-US"/>
              <a:t>e-Learning, TTLs, Borrowers</a:t>
            </a:r>
          </a:p>
          <a:p>
            <a:pPr marL="285750" indent="-285750">
              <a:buFont typeface="Arial" panose="020B0604020202020204" pitchFamily="34" charset="0"/>
              <a:buChar char="•"/>
            </a:pPr>
            <a:endParaRPr lang="en-US"/>
          </a:p>
        </p:txBody>
      </p:sp>
      <p:sp>
        <p:nvSpPr>
          <p:cNvPr id="14" name="TextBox 13">
            <a:extLst>
              <a:ext uri="{FF2B5EF4-FFF2-40B4-BE49-F238E27FC236}">
                <a16:creationId xmlns:a16="http://schemas.microsoft.com/office/drawing/2014/main" id="{C00EF4DB-AC46-E313-BFE6-7E93FA06D029}"/>
              </a:ext>
            </a:extLst>
          </p:cNvPr>
          <p:cNvSpPr txBox="1"/>
          <p:nvPr/>
        </p:nvSpPr>
        <p:spPr>
          <a:xfrm>
            <a:off x="8733240" y="1823976"/>
            <a:ext cx="3206663" cy="400110"/>
          </a:xfrm>
          <a:prstGeom prst="rect">
            <a:avLst/>
          </a:prstGeom>
          <a:noFill/>
        </p:spPr>
        <p:txBody>
          <a:bodyPr wrap="square" rtlCol="0">
            <a:spAutoFit/>
          </a:bodyPr>
          <a:lstStyle/>
          <a:p>
            <a:pPr algn="ctr"/>
            <a:r>
              <a:rPr lang="en-US" sz="2000" b="1" u="sng"/>
              <a:t>Practical Tools</a:t>
            </a:r>
          </a:p>
        </p:txBody>
      </p:sp>
      <p:sp>
        <p:nvSpPr>
          <p:cNvPr id="15" name="TextBox 14">
            <a:extLst>
              <a:ext uri="{FF2B5EF4-FFF2-40B4-BE49-F238E27FC236}">
                <a16:creationId xmlns:a16="http://schemas.microsoft.com/office/drawing/2014/main" id="{FF490AA3-C25E-AB58-FC43-01780B3D5585}"/>
              </a:ext>
            </a:extLst>
          </p:cNvPr>
          <p:cNvSpPr txBox="1"/>
          <p:nvPr/>
        </p:nvSpPr>
        <p:spPr>
          <a:xfrm>
            <a:off x="8385723" y="4106669"/>
            <a:ext cx="3718142" cy="2585323"/>
          </a:xfrm>
          <a:prstGeom prst="rect">
            <a:avLst/>
          </a:prstGeom>
          <a:noFill/>
        </p:spPr>
        <p:txBody>
          <a:bodyPr wrap="square">
            <a:spAutoFit/>
          </a:bodyPr>
          <a:lstStyle/>
          <a:p>
            <a:pPr marL="285750" indent="-285750">
              <a:buFont typeface="Arial" panose="020B0604020202020204" pitchFamily="34" charset="0"/>
              <a:buChar char="•"/>
            </a:pPr>
            <a:r>
              <a:rPr lang="en-US"/>
              <a:t>‘Cascade Tool’ being developed to show how specific ESF topics are addressed in Project Cycle and Procurement e.g. Safety</a:t>
            </a:r>
          </a:p>
          <a:p>
            <a:endParaRPr lang="en-US"/>
          </a:p>
          <a:p>
            <a:pPr marL="285750" indent="-285750">
              <a:buFont typeface="Arial" panose="020B0604020202020204" pitchFamily="34" charset="0"/>
              <a:buChar char="•"/>
            </a:pPr>
            <a:r>
              <a:rPr lang="en-US"/>
              <a:t>Fact sheets to provide example KPIs, specifications, rated criteria etc.</a:t>
            </a:r>
          </a:p>
        </p:txBody>
      </p:sp>
      <p:pic>
        <p:nvPicPr>
          <p:cNvPr id="17" name="Graphic 16" descr="Mining tools with solid fill">
            <a:extLst>
              <a:ext uri="{FF2B5EF4-FFF2-40B4-BE49-F238E27FC236}">
                <a16:creationId xmlns:a16="http://schemas.microsoft.com/office/drawing/2014/main" id="{3448F8E7-8B02-3435-0044-6D0DBE6CB9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41849" y="2537414"/>
            <a:ext cx="914400" cy="914400"/>
          </a:xfrm>
          <a:prstGeom prst="rect">
            <a:avLst/>
          </a:prstGeom>
        </p:spPr>
      </p:pic>
      <p:sp>
        <p:nvSpPr>
          <p:cNvPr id="20" name="TextBox 53">
            <a:extLst>
              <a:ext uri="{FF2B5EF4-FFF2-40B4-BE49-F238E27FC236}">
                <a16:creationId xmlns:a16="http://schemas.microsoft.com/office/drawing/2014/main" id="{7884567B-3ECE-3024-A9F7-F4EF119ADC6D}"/>
              </a:ext>
            </a:extLst>
          </p:cNvPr>
          <p:cNvSpPr txBox="1"/>
          <p:nvPr/>
        </p:nvSpPr>
        <p:spPr>
          <a:xfrm>
            <a:off x="568104" y="254077"/>
            <a:ext cx="9176657" cy="267894"/>
          </a:xfrm>
          <a:prstGeom prst="rect">
            <a:avLst/>
          </a:prstGeom>
        </p:spPr>
        <p:txBody>
          <a:bodyPr wrap="square" lIns="0" tIns="0" rIns="0" bIns="0" rtlCol="0" anchor="t">
            <a:spAutoFit/>
          </a:bodyPr>
          <a:lstStyle/>
          <a:p>
            <a:pPr>
              <a:lnSpc>
                <a:spcPts val="1833"/>
              </a:lnSpc>
            </a:pPr>
            <a:r>
              <a:rPr lang="en-US" sz="2800" b="1">
                <a:solidFill>
                  <a:schemeClr val="bg1"/>
                </a:solidFill>
              </a:rPr>
              <a:t>Steps to integrate E&amp;S thinking into procurement</a:t>
            </a:r>
          </a:p>
        </p:txBody>
      </p:sp>
      <p:sp>
        <p:nvSpPr>
          <p:cNvPr id="8" name="Rectangle 7">
            <a:extLst>
              <a:ext uri="{FF2B5EF4-FFF2-40B4-BE49-F238E27FC236}">
                <a16:creationId xmlns:a16="http://schemas.microsoft.com/office/drawing/2014/main" id="{44D54BBE-351E-700A-075C-DF2E7BA56A6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a:r>
              <a:rPr lang="en-US" sz="4000" b="1">
                <a:solidFill>
                  <a:schemeClr val="bg1"/>
                </a:solidFill>
              </a:rPr>
              <a:t>Rollout of SPP Training and Support</a:t>
            </a:r>
          </a:p>
        </p:txBody>
      </p:sp>
    </p:spTree>
    <p:extLst>
      <p:ext uri="{BB962C8B-B14F-4D97-AF65-F5344CB8AC3E}">
        <p14:creationId xmlns:p14="http://schemas.microsoft.com/office/powerpoint/2010/main" val="4066472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50</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graphicFrame>
        <p:nvGraphicFramePr>
          <p:cNvPr id="12" name="Table 11">
            <a:extLst>
              <a:ext uri="{FF2B5EF4-FFF2-40B4-BE49-F238E27FC236}">
                <a16:creationId xmlns:a16="http://schemas.microsoft.com/office/drawing/2014/main" id="{566581CC-27EF-2D1D-3D93-C873915E2FF2}"/>
              </a:ext>
            </a:extLst>
          </p:cNvPr>
          <p:cNvGraphicFramePr>
            <a:graphicFrameLocks noGrp="1"/>
          </p:cNvGraphicFramePr>
          <p:nvPr>
            <p:extLst>
              <p:ext uri="{D42A27DB-BD31-4B8C-83A1-F6EECF244321}">
                <p14:modId xmlns:p14="http://schemas.microsoft.com/office/powerpoint/2010/main" val="1136395060"/>
              </p:ext>
            </p:extLst>
          </p:nvPr>
        </p:nvGraphicFramePr>
        <p:xfrm>
          <a:off x="162299" y="102778"/>
          <a:ext cx="11762152" cy="6755222"/>
        </p:xfrm>
        <a:graphic>
          <a:graphicData uri="http://schemas.openxmlformats.org/drawingml/2006/table">
            <a:tbl>
              <a:tblPr firstRow="1" firstCol="1" bandRow="1">
                <a:tableStyleId>{5940675A-B579-460E-94D1-54222C63F5DA}</a:tableStyleId>
              </a:tblPr>
              <a:tblGrid>
                <a:gridCol w="532535">
                  <a:extLst>
                    <a:ext uri="{9D8B030D-6E8A-4147-A177-3AD203B41FA5}">
                      <a16:colId xmlns:a16="http://schemas.microsoft.com/office/drawing/2014/main" val="1642230098"/>
                    </a:ext>
                  </a:extLst>
                </a:gridCol>
                <a:gridCol w="3511600">
                  <a:extLst>
                    <a:ext uri="{9D8B030D-6E8A-4147-A177-3AD203B41FA5}">
                      <a16:colId xmlns:a16="http://schemas.microsoft.com/office/drawing/2014/main" val="1972560336"/>
                    </a:ext>
                  </a:extLst>
                </a:gridCol>
                <a:gridCol w="3974811">
                  <a:extLst>
                    <a:ext uri="{9D8B030D-6E8A-4147-A177-3AD203B41FA5}">
                      <a16:colId xmlns:a16="http://schemas.microsoft.com/office/drawing/2014/main" val="2479019970"/>
                    </a:ext>
                  </a:extLst>
                </a:gridCol>
                <a:gridCol w="3743206">
                  <a:extLst>
                    <a:ext uri="{9D8B030D-6E8A-4147-A177-3AD203B41FA5}">
                      <a16:colId xmlns:a16="http://schemas.microsoft.com/office/drawing/2014/main" val="3859322405"/>
                    </a:ext>
                  </a:extLst>
                </a:gridCol>
              </a:tblGrid>
              <a:tr h="2974553">
                <a:tc>
                  <a:txBody>
                    <a:bodyPr/>
                    <a:lstStyle/>
                    <a:p>
                      <a:pPr marL="71755" marR="71755" algn="ctr">
                        <a:lnSpc>
                          <a:spcPct val="107000"/>
                        </a:lnSpc>
                        <a:spcBef>
                          <a:spcPts val="0"/>
                        </a:spcBef>
                        <a:spcAft>
                          <a:spcPts val="0"/>
                        </a:spcAft>
                      </a:pPr>
                      <a:r>
                        <a:rPr lang="en-US" sz="1600" b="1">
                          <a:solidFill>
                            <a:schemeClr val="accent1"/>
                          </a:solidFill>
                          <a:effectLst/>
                        </a:rPr>
                        <a:t>Bank roles</a:t>
                      </a:r>
                      <a:endParaRPr lang="en-US" sz="16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45928" marR="45928" marT="0" marB="0" vert="vert270">
                    <a:solidFill>
                      <a:schemeClr val="tx2">
                        <a:lumMod val="10000"/>
                        <a:lumOff val="90000"/>
                      </a:schemeClr>
                    </a:solidFill>
                  </a:tcPr>
                </a:tc>
                <a:tc>
                  <a:txBody>
                    <a:bodyPr/>
                    <a:lstStyle/>
                    <a:p>
                      <a:pPr marL="0" marR="0">
                        <a:lnSpc>
                          <a:spcPct val="107000"/>
                        </a:lnSpc>
                        <a:spcBef>
                          <a:spcPts val="0"/>
                        </a:spcBef>
                        <a:spcAft>
                          <a:spcPts val="0"/>
                        </a:spcAft>
                      </a:pPr>
                      <a:r>
                        <a:rPr lang="en-US" sz="1600" b="1">
                          <a:solidFill>
                            <a:schemeClr val="accent1"/>
                          </a:solidFill>
                          <a:effectLst/>
                        </a:rPr>
                        <a:t>Task Team Leader</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Overall project leadership</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Coordinate Task Team, bring together experts and make internal linkages (E&amp;S and Procurement)</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Lead determination Bank’s position on most project matters</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Interlocutor between the Bank, technical specialists and Borrower</a:t>
                      </a:r>
                      <a:endParaRPr lang="en-US" sz="1600">
                        <a:solidFill>
                          <a:schemeClr val="accent1"/>
                        </a:solidFill>
                        <a:effectLst/>
                        <a:latin typeface="Andes" panose="02000000000000000000" pitchFamily="50" charset="0"/>
                        <a:ea typeface="Calibri" panose="020F0502020204030204" pitchFamily="34" charset="0"/>
                        <a:cs typeface="Arial" panose="020B0604020202020204" pitchFamily="34" charset="0"/>
                      </a:endParaRPr>
                    </a:p>
                  </a:txBody>
                  <a:tcPr marL="45928" marR="45928" marT="0" marB="0"/>
                </a:tc>
                <a:tc>
                  <a:txBody>
                    <a:bodyPr/>
                    <a:lstStyle/>
                    <a:p>
                      <a:pPr marL="0" marR="0">
                        <a:lnSpc>
                          <a:spcPct val="107000"/>
                        </a:lnSpc>
                        <a:spcBef>
                          <a:spcPts val="0"/>
                        </a:spcBef>
                        <a:spcAft>
                          <a:spcPts val="0"/>
                        </a:spcAft>
                      </a:pPr>
                      <a:r>
                        <a:rPr lang="en-US" sz="1600" b="1">
                          <a:solidFill>
                            <a:schemeClr val="accent1"/>
                          </a:solidFill>
                          <a:effectLst/>
                        </a:rPr>
                        <a:t>Environmental &amp; Social Specialists</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Technical E&amp;S support and due diligence on ESF </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Advise on mitigating E&amp;S risks, including criteria for bidders, performance measures etc.</a:t>
                      </a:r>
                      <a:endParaRPr lang="en-US" sz="1600">
                        <a:solidFill>
                          <a:schemeClr val="accent1"/>
                        </a:solidFill>
                        <a:effectLst/>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Work with procurement to incorporate E&amp;S requirements in bidding docs</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Supervise Contractor against E&amp;S commitments</a:t>
                      </a:r>
                      <a:endParaRPr lang="en-US" sz="1600">
                        <a:solidFill>
                          <a:schemeClr val="accent1"/>
                        </a:solidFill>
                        <a:effectLst/>
                        <a:latin typeface="Andes" panose="02000000000000000000" pitchFamily="50" charset="0"/>
                        <a:ea typeface="Calibri" panose="020F0502020204030204" pitchFamily="34" charset="0"/>
                        <a:cs typeface="Arial" panose="020B0604020202020204" pitchFamily="34" charset="0"/>
                      </a:endParaRPr>
                    </a:p>
                  </a:txBody>
                  <a:tcPr marL="45928" marR="45928" marT="0" marB="0"/>
                </a:tc>
                <a:tc>
                  <a:txBody>
                    <a:bodyPr/>
                    <a:lstStyle/>
                    <a:p>
                      <a:pPr marL="0" marR="0">
                        <a:lnSpc>
                          <a:spcPct val="107000"/>
                        </a:lnSpc>
                        <a:spcBef>
                          <a:spcPts val="0"/>
                        </a:spcBef>
                        <a:spcAft>
                          <a:spcPts val="0"/>
                        </a:spcAft>
                      </a:pPr>
                      <a:r>
                        <a:rPr lang="en-US" sz="1600" b="1">
                          <a:solidFill>
                            <a:schemeClr val="accent1"/>
                          </a:solidFill>
                          <a:effectLst/>
                        </a:rPr>
                        <a:t>Procurement Specialist</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Procurement advice to Task Team including application of Procurement Framework</a:t>
                      </a:r>
                      <a:endParaRPr lang="en-US" sz="1600">
                        <a:solidFill>
                          <a:schemeClr val="accent1"/>
                        </a:solidFill>
                        <a:effectLst/>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Recommend appropriate bid documents that use Bank standard E&amp;S clauses </a:t>
                      </a:r>
                      <a:endParaRPr lang="en-US" sz="1600">
                        <a:solidFill>
                          <a:schemeClr val="accent1"/>
                        </a:solidFill>
                        <a:effectLst/>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Liaise with E&amp;S Specialist to confirm E&amp;S requirements have been incorporated throughout process</a:t>
                      </a:r>
                    </a:p>
                    <a:p>
                      <a:pPr marL="342900" marR="0" lvl="0" indent="-342900">
                        <a:spcBef>
                          <a:spcPts val="0"/>
                        </a:spcBef>
                        <a:spcAft>
                          <a:spcPts val="200"/>
                        </a:spcAft>
                        <a:buFont typeface="Symbol" panose="05050102010706020507" pitchFamily="18" charset="2"/>
                        <a:buChar char=""/>
                        <a:tabLst>
                          <a:tab pos="228600" algn="l"/>
                          <a:tab pos="457200" algn="l"/>
                        </a:tabLst>
                      </a:pPr>
                      <a:r>
                        <a:rPr lang="en-NZ" sz="1600">
                          <a:solidFill>
                            <a:schemeClr val="accent1"/>
                          </a:solidFill>
                          <a:effectLst/>
                        </a:rPr>
                        <a:t>Supervise procurement for alignment with PPSD</a:t>
                      </a:r>
                      <a:endParaRPr lang="en-US" sz="1600">
                        <a:solidFill>
                          <a:schemeClr val="accent1"/>
                        </a:solidFill>
                        <a:effectLst/>
                        <a:latin typeface="Andes" panose="02000000000000000000" pitchFamily="50" charset="0"/>
                        <a:ea typeface="Calibri" panose="020F0502020204030204" pitchFamily="34" charset="0"/>
                        <a:cs typeface="Arial" panose="020B0604020202020204" pitchFamily="34" charset="0"/>
                      </a:endParaRPr>
                    </a:p>
                  </a:txBody>
                  <a:tcPr marL="45928" marR="45928" marT="0" marB="0"/>
                </a:tc>
                <a:extLst>
                  <a:ext uri="{0D108BD9-81ED-4DB2-BD59-A6C34878D82A}">
                    <a16:rowId xmlns:a16="http://schemas.microsoft.com/office/drawing/2014/main" val="2412554544"/>
                  </a:ext>
                </a:extLst>
              </a:tr>
              <a:tr h="3780669">
                <a:tc>
                  <a:txBody>
                    <a:bodyPr/>
                    <a:lstStyle/>
                    <a:p>
                      <a:pPr marL="71755" marR="71755" algn="ctr">
                        <a:lnSpc>
                          <a:spcPct val="107000"/>
                        </a:lnSpc>
                        <a:spcBef>
                          <a:spcPts val="0"/>
                        </a:spcBef>
                        <a:spcAft>
                          <a:spcPts val="0"/>
                        </a:spcAft>
                      </a:pPr>
                      <a:r>
                        <a:rPr lang="en-US" sz="1600" b="1">
                          <a:solidFill>
                            <a:schemeClr val="accent1"/>
                          </a:solidFill>
                          <a:effectLst/>
                        </a:rPr>
                        <a:t>Borrower roles</a:t>
                      </a:r>
                      <a:endParaRPr lang="en-US" sz="1600" b="1">
                        <a:solidFill>
                          <a:schemeClr val="accent1"/>
                        </a:solidFill>
                        <a:effectLst/>
                        <a:latin typeface="Calibri" panose="020F0502020204030204" pitchFamily="34" charset="0"/>
                        <a:ea typeface="Calibri" panose="020F0502020204030204" pitchFamily="34" charset="0"/>
                        <a:cs typeface="Arial" panose="020B0604020202020204" pitchFamily="34" charset="0"/>
                      </a:endParaRPr>
                    </a:p>
                  </a:txBody>
                  <a:tcPr marL="45928" marR="45928" marT="0" marB="0" vert="vert270">
                    <a:solidFill>
                      <a:srgbClr val="CCFFCC"/>
                    </a:solidFill>
                  </a:tcPr>
                </a:tc>
                <a:tc>
                  <a:txBody>
                    <a:bodyPr/>
                    <a:lstStyle/>
                    <a:p>
                      <a:pPr marL="0" marR="0">
                        <a:lnSpc>
                          <a:spcPct val="107000"/>
                        </a:lnSpc>
                        <a:spcBef>
                          <a:spcPts val="0"/>
                        </a:spcBef>
                        <a:spcAft>
                          <a:spcPts val="0"/>
                        </a:spcAft>
                      </a:pPr>
                      <a:r>
                        <a:rPr lang="en-US" sz="1600" b="1">
                          <a:solidFill>
                            <a:schemeClr val="accent1"/>
                          </a:solidFill>
                          <a:effectLst/>
                        </a:rPr>
                        <a:t>Borrower implementing agency:</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Implements project in accordance with legal agreement, including ESF and Procurement Framework</a:t>
                      </a:r>
                      <a:endParaRPr lang="en-US" sz="1600">
                        <a:solidFill>
                          <a:schemeClr val="accent1"/>
                        </a:solidFill>
                        <a:effectLst/>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Assess, manage, and monitor E&amp;S risks and impacts at each stage in the project</a:t>
                      </a:r>
                      <a:endParaRPr lang="en-US" sz="1600">
                        <a:solidFill>
                          <a:schemeClr val="accent1"/>
                        </a:solidFill>
                        <a:effectLst/>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Include relevant E&amp;S obligations and legal remedies in appropriate contracts</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Manage Contractors to ensure they meet the ESSs, ensuring they also supervise Subcontractors and Suppliers</a:t>
                      </a:r>
                      <a:endParaRPr lang="en-US" sz="1600">
                        <a:solidFill>
                          <a:schemeClr val="accent1"/>
                        </a:solidFill>
                        <a:effectLst/>
                        <a:latin typeface="Andes" panose="02000000000000000000" pitchFamily="50" charset="0"/>
                        <a:ea typeface="Calibri" panose="020F0502020204030204" pitchFamily="34" charset="0"/>
                        <a:cs typeface="Arial" panose="020B0604020202020204" pitchFamily="34" charset="0"/>
                      </a:endParaRPr>
                    </a:p>
                  </a:txBody>
                  <a:tcPr marL="45928" marR="45928" marT="0" marB="0"/>
                </a:tc>
                <a:tc>
                  <a:txBody>
                    <a:bodyPr/>
                    <a:lstStyle/>
                    <a:p>
                      <a:pPr marL="0" marR="0">
                        <a:lnSpc>
                          <a:spcPct val="107000"/>
                        </a:lnSpc>
                        <a:spcBef>
                          <a:spcPts val="0"/>
                        </a:spcBef>
                        <a:spcAft>
                          <a:spcPts val="0"/>
                        </a:spcAft>
                      </a:pPr>
                      <a:r>
                        <a:rPr lang="en-US" sz="1600" b="1">
                          <a:solidFill>
                            <a:schemeClr val="accent1"/>
                          </a:solidFill>
                          <a:effectLst/>
                        </a:rPr>
                        <a:t>Supervising engineer (large works only):</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Borrower’s representative on site</a:t>
                      </a:r>
                      <a:endParaRPr lang="en-US" sz="1600">
                        <a:solidFill>
                          <a:schemeClr val="accent1"/>
                        </a:solidFill>
                        <a:effectLst/>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Monitor site operations</a:t>
                      </a:r>
                      <a:endParaRPr lang="en-US" sz="1600">
                        <a:solidFill>
                          <a:schemeClr val="accent1"/>
                        </a:solidFill>
                        <a:effectLst/>
                      </a:endParaRPr>
                    </a:p>
                    <a:p>
                      <a:pPr marL="342900" marR="0" lvl="0" indent="-342900">
                        <a:spcBef>
                          <a:spcPts val="0"/>
                        </a:spcBef>
                        <a:spcAft>
                          <a:spcPts val="200"/>
                        </a:spcAft>
                        <a:buFont typeface="Symbol" panose="05050102010706020507" pitchFamily="18" charset="2"/>
                        <a:buChar char=""/>
                        <a:tabLst>
                          <a:tab pos="228600" algn="l"/>
                          <a:tab pos="457200" algn="l"/>
                        </a:tabLst>
                      </a:pPr>
                      <a:r>
                        <a:rPr lang="en-NZ" sz="1600">
                          <a:solidFill>
                            <a:schemeClr val="accent1"/>
                          </a:solidFill>
                          <a:effectLst/>
                        </a:rPr>
                        <a:t>Make day-to-day decisions in delegated areas and escalate / expedite Borrower decisions in non-delegated matters</a:t>
                      </a:r>
                      <a:endParaRPr lang="en-US" sz="1600">
                        <a:solidFill>
                          <a:schemeClr val="accent1"/>
                        </a:solidFill>
                        <a:effectLst/>
                        <a:latin typeface="Andes" panose="02000000000000000000" pitchFamily="50" charset="0"/>
                        <a:ea typeface="Calibri" panose="020F0502020204030204" pitchFamily="34" charset="0"/>
                        <a:cs typeface="Arial" panose="020B0604020202020204" pitchFamily="34" charset="0"/>
                      </a:endParaRPr>
                    </a:p>
                  </a:txBody>
                  <a:tcPr marL="45928" marR="45928" marT="0" marB="0"/>
                </a:tc>
                <a:tc>
                  <a:txBody>
                    <a:bodyPr/>
                    <a:lstStyle/>
                    <a:p>
                      <a:pPr marL="0" marR="0">
                        <a:lnSpc>
                          <a:spcPct val="107000"/>
                        </a:lnSpc>
                        <a:spcBef>
                          <a:spcPts val="0"/>
                        </a:spcBef>
                        <a:spcAft>
                          <a:spcPts val="0"/>
                        </a:spcAft>
                      </a:pPr>
                      <a:r>
                        <a:rPr lang="en-US" sz="1600" b="1">
                          <a:solidFill>
                            <a:schemeClr val="accent1"/>
                          </a:solidFill>
                          <a:effectLst/>
                        </a:rPr>
                        <a:t>Technical Specialist:</a:t>
                      </a: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Advise on technical elements of the project</a:t>
                      </a:r>
                      <a:endParaRPr lang="en-US" sz="1600">
                        <a:solidFill>
                          <a:schemeClr val="accent1"/>
                        </a:solidFill>
                        <a:effectLst/>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1600" err="1">
                          <a:solidFill>
                            <a:schemeClr val="accent1"/>
                          </a:solidFill>
                          <a:effectLst/>
                        </a:rPr>
                        <a:t>Analyze</a:t>
                      </a:r>
                      <a:r>
                        <a:rPr lang="en-NZ" sz="1600">
                          <a:solidFill>
                            <a:schemeClr val="accent1"/>
                          </a:solidFill>
                          <a:effectLst/>
                        </a:rPr>
                        <a:t> initial project options and advise on development of technical specifications and requirements, in liaison where appropriate with E&amp;S and Procurement</a:t>
                      </a:r>
                      <a:endParaRPr lang="en-US" sz="1600">
                        <a:solidFill>
                          <a:schemeClr val="accent1"/>
                        </a:solidFill>
                        <a:effectLst/>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1600">
                          <a:solidFill>
                            <a:schemeClr val="accent1"/>
                          </a:solidFill>
                          <a:effectLst/>
                        </a:rPr>
                        <a:t>Key contributor to technical elements of bidding document</a:t>
                      </a:r>
                      <a:endParaRPr lang="en-US" sz="1600">
                        <a:solidFill>
                          <a:schemeClr val="accent1"/>
                        </a:solidFill>
                        <a:effectLst/>
                      </a:endParaRPr>
                    </a:p>
                    <a:p>
                      <a:pPr marL="342900" marR="0" lvl="0" indent="-342900">
                        <a:spcBef>
                          <a:spcPts val="0"/>
                        </a:spcBef>
                        <a:spcAft>
                          <a:spcPts val="200"/>
                        </a:spcAft>
                        <a:buFont typeface="Symbol" panose="05050102010706020507" pitchFamily="18" charset="2"/>
                        <a:buChar char=""/>
                        <a:tabLst>
                          <a:tab pos="228600" algn="l"/>
                          <a:tab pos="457200" algn="l"/>
                        </a:tabLst>
                      </a:pPr>
                      <a:r>
                        <a:rPr lang="en-NZ" sz="1600">
                          <a:solidFill>
                            <a:schemeClr val="accent1"/>
                          </a:solidFill>
                          <a:effectLst/>
                        </a:rPr>
                        <a:t>Works with procurement to engage with Bidders, including early market engagement to get feedback on project approach</a:t>
                      </a:r>
                      <a:endParaRPr lang="en-US" sz="1600">
                        <a:solidFill>
                          <a:schemeClr val="accent1"/>
                        </a:solidFill>
                        <a:effectLst/>
                      </a:endParaRPr>
                    </a:p>
                  </a:txBody>
                  <a:tcPr marL="45928" marR="45928" marT="0" marB="0"/>
                </a:tc>
                <a:extLst>
                  <a:ext uri="{0D108BD9-81ED-4DB2-BD59-A6C34878D82A}">
                    <a16:rowId xmlns:a16="http://schemas.microsoft.com/office/drawing/2014/main" val="1146657166"/>
                  </a:ext>
                </a:extLst>
              </a:tr>
            </a:tbl>
          </a:graphicData>
        </a:graphic>
      </p:graphicFrame>
    </p:spTree>
    <p:extLst>
      <p:ext uri="{BB962C8B-B14F-4D97-AF65-F5344CB8AC3E}">
        <p14:creationId xmlns:p14="http://schemas.microsoft.com/office/powerpoint/2010/main" val="38905703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51</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To sum up…</a:t>
            </a:r>
          </a:p>
        </p:txBody>
      </p:sp>
      <p:pic>
        <p:nvPicPr>
          <p:cNvPr id="3" name="Picture 2">
            <a:extLst>
              <a:ext uri="{FF2B5EF4-FFF2-40B4-BE49-F238E27FC236}">
                <a16:creationId xmlns:a16="http://schemas.microsoft.com/office/drawing/2014/main" id="{8B9037BF-C347-4FA8-9A17-EFD6024C4833}"/>
              </a:ext>
            </a:extLst>
          </p:cNvPr>
          <p:cNvPicPr>
            <a:picLocks noChangeAspect="1"/>
          </p:cNvPicPr>
          <p:nvPr/>
        </p:nvPicPr>
        <p:blipFill rotWithShape="1">
          <a:blip r:embed="rId3"/>
          <a:srcRect l="21332" r="10677"/>
          <a:stretch/>
        </p:blipFill>
        <p:spPr>
          <a:xfrm>
            <a:off x="205682" y="2230856"/>
            <a:ext cx="3735970" cy="3671094"/>
          </a:xfrm>
          <a:prstGeom prst="rect">
            <a:avLst/>
          </a:prstGeom>
          <a:effectLst>
            <a:outerShdw blurRad="139700" dist="38100" dir="2700000" sx="103000" sy="103000" algn="tl" rotWithShape="0">
              <a:prstClr val="black">
                <a:alpha val="40000"/>
              </a:prstClr>
            </a:outerShdw>
          </a:effectLst>
        </p:spPr>
      </p:pic>
      <p:sp>
        <p:nvSpPr>
          <p:cNvPr id="4" name="Rectangle 3">
            <a:extLst>
              <a:ext uri="{FF2B5EF4-FFF2-40B4-BE49-F238E27FC236}">
                <a16:creationId xmlns:a16="http://schemas.microsoft.com/office/drawing/2014/main" id="{E810F765-1CED-475A-BF4D-B69E50ADF090}"/>
              </a:ext>
            </a:extLst>
          </p:cNvPr>
          <p:cNvSpPr/>
          <p:nvPr/>
        </p:nvSpPr>
        <p:spPr>
          <a:xfrm>
            <a:off x="99316" y="1143617"/>
            <a:ext cx="12092683" cy="1077218"/>
          </a:xfrm>
          <a:prstGeom prst="rect">
            <a:avLst/>
          </a:prstGeom>
        </p:spPr>
        <p:txBody>
          <a:bodyPr wrap="square">
            <a:spAutoFit/>
          </a:bodyPr>
          <a:lstStyle/>
          <a:p>
            <a:pPr marL="0" lvl="1" defTabSz="457200">
              <a:spcBef>
                <a:spcPts val="1200"/>
              </a:spcBef>
              <a:buClr>
                <a:srgbClr val="F78D28"/>
              </a:buClr>
              <a:tabLst>
                <a:tab pos="8402638" algn="r"/>
              </a:tabLst>
            </a:pPr>
            <a:r>
              <a:rPr lang="en-US" sz="3200" b="1">
                <a:solidFill>
                  <a:srgbClr val="F78D28"/>
                </a:solidFill>
              </a:rPr>
              <a:t>Part 3</a:t>
            </a:r>
            <a:r>
              <a:rPr lang="en-US" sz="3200">
                <a:solidFill>
                  <a:srgbClr val="F78D28"/>
                </a:solidFill>
              </a:rPr>
              <a:t>: Key Aspects of the Bank Project Cycle and Operations Procurement</a:t>
            </a:r>
          </a:p>
        </p:txBody>
      </p:sp>
      <p:sp>
        <p:nvSpPr>
          <p:cNvPr id="6" name="Rectangle 5">
            <a:extLst>
              <a:ext uri="{FF2B5EF4-FFF2-40B4-BE49-F238E27FC236}">
                <a16:creationId xmlns:a16="http://schemas.microsoft.com/office/drawing/2014/main" id="{085456E4-C777-CE33-BCF8-4B6A59F770CF}"/>
              </a:ext>
            </a:extLst>
          </p:cNvPr>
          <p:cNvSpPr/>
          <p:nvPr/>
        </p:nvSpPr>
        <p:spPr>
          <a:xfrm>
            <a:off x="4048018" y="1682226"/>
            <a:ext cx="8143982" cy="4324261"/>
          </a:xfrm>
          <a:prstGeom prst="rect">
            <a:avLst/>
          </a:prstGeom>
        </p:spPr>
        <p:txBody>
          <a:bodyPr wrap="square" lIns="91440" tIns="45720" rIns="91440" bIns="45720" anchor="t">
            <a:spAutoFit/>
          </a:bodyPr>
          <a:lstStyle/>
          <a:p>
            <a:pPr marL="174625" lvl="1" indent="-174625" defTabSz="457200">
              <a:spcAft>
                <a:spcPts val="600"/>
              </a:spcAft>
              <a:buClr>
                <a:srgbClr val="F78D28"/>
              </a:buClr>
              <a:buFont typeface="Wingdings" panose="05000000000000000000" pitchFamily="2" charset="2"/>
              <a:buChar char="§"/>
              <a:tabLst>
                <a:tab pos="8402638" algn="r"/>
              </a:tabLst>
            </a:pPr>
            <a:r>
              <a:rPr lang="en-US" sz="2000">
                <a:solidFill>
                  <a:schemeClr val="accent1"/>
                </a:solidFill>
              </a:rPr>
              <a:t>Procurement activity typically takes place during Implementation, whereas bulk of E&amp;S effort is applied during Preparation – Appraisal (E&amp;S looking to switch this)</a:t>
            </a:r>
          </a:p>
          <a:p>
            <a:pPr marL="174625" lvl="1" indent="-174625" defTabSz="457200">
              <a:spcAft>
                <a:spcPts val="600"/>
              </a:spcAft>
              <a:buClr>
                <a:srgbClr val="F78D28"/>
              </a:buClr>
              <a:buFont typeface="Wingdings" panose="05000000000000000000" pitchFamily="2" charset="2"/>
              <a:buChar char="§"/>
              <a:tabLst>
                <a:tab pos="8402638" algn="r"/>
              </a:tabLst>
            </a:pPr>
            <a:r>
              <a:rPr lang="en-US" sz="2000">
                <a:solidFill>
                  <a:schemeClr val="accent1"/>
                </a:solidFill>
              </a:rPr>
              <a:t>Procurement and E&amp;S Specialists have complementary expertise on SPP and ESF implementation, therefore collaboration at key stages of the project (including supervision) helps to deliver project development objectives</a:t>
            </a:r>
            <a:endParaRPr lang="en-US" sz="2000">
              <a:solidFill>
                <a:schemeClr val="accent1"/>
              </a:solidFill>
              <a:cs typeface="Arial"/>
            </a:endParaRPr>
          </a:p>
          <a:p>
            <a:pPr marL="174625" lvl="1" indent="-174625" defTabSz="457200">
              <a:spcAft>
                <a:spcPts val="600"/>
              </a:spcAft>
              <a:buClr>
                <a:srgbClr val="F78D28"/>
              </a:buClr>
              <a:buFont typeface="Wingdings" panose="05000000000000000000" pitchFamily="2" charset="2"/>
              <a:buChar char="§"/>
              <a:tabLst>
                <a:tab pos="8402638" algn="r"/>
              </a:tabLst>
            </a:pPr>
            <a:r>
              <a:rPr lang="en-US" sz="2000">
                <a:solidFill>
                  <a:schemeClr val="accent1"/>
                </a:solidFill>
              </a:rPr>
              <a:t>The Concept and Appraisal stages are where E&amp;S risks should be identified, mitigation strategies developed and incorporated in PPSD </a:t>
            </a:r>
            <a:endParaRPr lang="en-US" sz="2000">
              <a:solidFill>
                <a:schemeClr val="accent1"/>
              </a:solidFill>
              <a:cs typeface="Arial"/>
            </a:endParaRPr>
          </a:p>
          <a:p>
            <a:pPr marL="174625" lvl="1" indent="-174625" defTabSz="457200">
              <a:spcAft>
                <a:spcPts val="600"/>
              </a:spcAft>
              <a:buClr>
                <a:srgbClr val="F78D28"/>
              </a:buClr>
              <a:buFont typeface="Wingdings" panose="05000000000000000000" pitchFamily="2" charset="2"/>
              <a:buChar char="§"/>
              <a:tabLst>
                <a:tab pos="8402638" algn="r"/>
              </a:tabLst>
            </a:pPr>
            <a:r>
              <a:rPr lang="en-US" sz="2000">
                <a:solidFill>
                  <a:schemeClr val="accent1"/>
                </a:solidFill>
              </a:rPr>
              <a:t>The Supervising Engineer, Task Team Leader, and leaders within the PIU need to be aware of SPP and the ESF, in particular the project’s specific E&amp;S risks, and agree on suitable controls, mitigations, review, change and reporting mechanisms</a:t>
            </a:r>
            <a:endParaRPr lang="en-US" sz="2000">
              <a:solidFill>
                <a:schemeClr val="accent1"/>
              </a:solidFill>
              <a:cs typeface="Arial"/>
            </a:endParaRPr>
          </a:p>
        </p:txBody>
      </p:sp>
      <p:grpSp>
        <p:nvGrpSpPr>
          <p:cNvPr id="14" name="Group 13">
            <a:extLst>
              <a:ext uri="{FF2B5EF4-FFF2-40B4-BE49-F238E27FC236}">
                <a16:creationId xmlns:a16="http://schemas.microsoft.com/office/drawing/2014/main" id="{6BACAB30-4FE2-203F-9B8E-BAC90876B22E}"/>
              </a:ext>
            </a:extLst>
          </p:cNvPr>
          <p:cNvGrpSpPr/>
          <p:nvPr/>
        </p:nvGrpSpPr>
        <p:grpSpPr>
          <a:xfrm>
            <a:off x="162299" y="6477226"/>
            <a:ext cx="6731117" cy="273071"/>
            <a:chOff x="162299" y="6477226"/>
            <a:chExt cx="6731117" cy="273071"/>
          </a:xfrm>
        </p:grpSpPr>
        <p:sp>
          <p:nvSpPr>
            <p:cNvPr id="15" name="Arrow: Chevron 14">
              <a:extLst>
                <a:ext uri="{FF2B5EF4-FFF2-40B4-BE49-F238E27FC236}">
                  <a16:creationId xmlns:a16="http://schemas.microsoft.com/office/drawing/2014/main" id="{23187CB0-81FF-D01F-E414-C6D77E287242}"/>
                </a:ext>
              </a:extLst>
            </p:cNvPr>
            <p:cNvSpPr/>
            <p:nvPr/>
          </p:nvSpPr>
          <p:spPr>
            <a:xfrm>
              <a:off x="2421808" y="6487247"/>
              <a:ext cx="1117902" cy="263050"/>
            </a:xfrm>
            <a:prstGeom prst="chevron">
              <a:avLst/>
            </a:prstGeom>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Part Three</a:t>
              </a:r>
            </a:p>
          </p:txBody>
        </p:sp>
        <p:sp>
          <p:nvSpPr>
            <p:cNvPr id="16" name="Arrow: Chevron 15">
              <a:extLst>
                <a:ext uri="{FF2B5EF4-FFF2-40B4-BE49-F238E27FC236}">
                  <a16:creationId xmlns:a16="http://schemas.microsoft.com/office/drawing/2014/main" id="{A6A1914B-ABCD-6CC0-A8A9-DB7EEDD80A5F}"/>
                </a:ext>
              </a:extLst>
            </p:cNvPr>
            <p:cNvSpPr/>
            <p:nvPr/>
          </p:nvSpPr>
          <p:spPr>
            <a:xfrm>
              <a:off x="1284942"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17" name="Arrow: Chevron 16">
              <a:extLst>
                <a:ext uri="{FF2B5EF4-FFF2-40B4-BE49-F238E27FC236}">
                  <a16:creationId xmlns:a16="http://schemas.microsoft.com/office/drawing/2014/main" id="{82E249C0-D9B3-0D92-4957-B8F416FAB70A}"/>
                </a:ext>
              </a:extLst>
            </p:cNvPr>
            <p:cNvSpPr/>
            <p:nvPr/>
          </p:nvSpPr>
          <p:spPr>
            <a:xfrm>
              <a:off x="162299"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One</a:t>
              </a:r>
            </a:p>
          </p:txBody>
        </p:sp>
        <p:sp>
          <p:nvSpPr>
            <p:cNvPr id="18" name="Arrow: Chevron 17">
              <a:extLst>
                <a:ext uri="{FF2B5EF4-FFF2-40B4-BE49-F238E27FC236}">
                  <a16:creationId xmlns:a16="http://schemas.microsoft.com/office/drawing/2014/main" id="{E04F7D85-44EF-39EF-C0CB-0428F6C715D1}"/>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19" name="Arrow: Chevron 18">
              <a:extLst>
                <a:ext uri="{FF2B5EF4-FFF2-40B4-BE49-F238E27FC236}">
                  <a16:creationId xmlns:a16="http://schemas.microsoft.com/office/drawing/2014/main" id="{3C88CDD8-54A6-78B5-C83D-F927D5055671}"/>
                </a:ext>
              </a:extLst>
            </p:cNvPr>
            <p:cNvSpPr/>
            <p:nvPr/>
          </p:nvSpPr>
          <p:spPr>
            <a:xfrm>
              <a:off x="4652871"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20" name="Arrow: Chevron 19">
              <a:extLst>
                <a:ext uri="{FF2B5EF4-FFF2-40B4-BE49-F238E27FC236}">
                  <a16:creationId xmlns:a16="http://schemas.microsoft.com/office/drawing/2014/main" id="{2FC0548D-69C7-4453-5A16-4D1E8DE5F180}"/>
                </a:ext>
              </a:extLst>
            </p:cNvPr>
            <p:cNvSpPr/>
            <p:nvPr/>
          </p:nvSpPr>
          <p:spPr>
            <a:xfrm>
              <a:off x="3530228"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grpSp>
    </p:spTree>
    <p:extLst>
      <p:ext uri="{BB962C8B-B14F-4D97-AF65-F5344CB8AC3E}">
        <p14:creationId xmlns:p14="http://schemas.microsoft.com/office/powerpoint/2010/main" val="522543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Key messages</a:t>
            </a:r>
          </a:p>
        </p:txBody>
      </p:sp>
      <p:sp>
        <p:nvSpPr>
          <p:cNvPr id="94" name="Slide Number Placeholder 4">
            <a:extLst>
              <a:ext uri="{FF2B5EF4-FFF2-40B4-BE49-F238E27FC236}">
                <a16:creationId xmlns:a16="http://schemas.microsoft.com/office/drawing/2014/main" id="{174DB891-10E0-4D73-B5BA-9BD5B1404F5E}"/>
              </a:ext>
            </a:extLst>
          </p:cNvPr>
          <p:cNvSpPr txBox="1">
            <a:spLocks/>
          </p:cNvSpPr>
          <p:nvPr/>
        </p:nvSpPr>
        <p:spPr bwMode="auto">
          <a:xfrm>
            <a:off x="11421980" y="6482323"/>
            <a:ext cx="607721" cy="27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36000" rIns="0" bIns="0" numCol="1" anchor="ctr" anchorCtr="0" compatLnSpc="1">
            <a:prstTxWarp prst="textNoShape">
              <a:avLst/>
            </a:prstTxWarp>
          </a:bodyPr>
          <a:lstStyle>
            <a:defPPr>
              <a:defRPr lang="en-US"/>
            </a:defPPr>
            <a:lvl1pPr marL="0" algn="ctr" defTabSz="914400" rtl="0" eaLnBrk="1" latinLnBrk="0" hangingPunct="1">
              <a:defRPr sz="1400" b="1" kern="1200">
                <a:solidFill>
                  <a:schemeClr val="accent1"/>
                </a:solidFill>
                <a:latin typeface="Andes" pitchFamily="50"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52</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97" name="Rectangle: Rounded Corners 96">
            <a:extLst>
              <a:ext uri="{FF2B5EF4-FFF2-40B4-BE49-F238E27FC236}">
                <a16:creationId xmlns:a16="http://schemas.microsoft.com/office/drawing/2014/main" id="{8E321E98-032D-4271-95FF-C10673DF55C2}"/>
              </a:ext>
            </a:extLst>
          </p:cNvPr>
          <p:cNvSpPr/>
          <p:nvPr/>
        </p:nvSpPr>
        <p:spPr>
          <a:xfrm>
            <a:off x="2713125" y="3212446"/>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a:solidFill>
                  <a:schemeClr val="bg1"/>
                </a:solidFill>
              </a:rPr>
              <a:t>Procurement and E&amp;S Specialists need to work together throughout the process to achieve SPP and ESF goals</a:t>
            </a:r>
          </a:p>
        </p:txBody>
      </p:sp>
      <p:pic>
        <p:nvPicPr>
          <p:cNvPr id="98" name="Picture 97">
            <a:extLst>
              <a:ext uri="{FF2B5EF4-FFF2-40B4-BE49-F238E27FC236}">
                <a16:creationId xmlns:a16="http://schemas.microsoft.com/office/drawing/2014/main" id="{6AF5BA1C-A77E-4987-B3D1-7CEB112C6D40}"/>
              </a:ext>
            </a:extLst>
          </p:cNvPr>
          <p:cNvPicPr>
            <a:picLocks noChangeAspect="1"/>
          </p:cNvPicPr>
          <p:nvPr/>
        </p:nvPicPr>
        <p:blipFill>
          <a:blip r:embed="rId3"/>
          <a:stretch>
            <a:fillRect/>
          </a:stretch>
        </p:blipFill>
        <p:spPr>
          <a:xfrm>
            <a:off x="1674687" y="3206364"/>
            <a:ext cx="994047" cy="1089316"/>
          </a:xfrm>
          <a:prstGeom prst="rect">
            <a:avLst/>
          </a:prstGeom>
        </p:spPr>
      </p:pic>
      <p:sp>
        <p:nvSpPr>
          <p:cNvPr id="101" name="Rectangle: Rounded Corners 100">
            <a:extLst>
              <a:ext uri="{FF2B5EF4-FFF2-40B4-BE49-F238E27FC236}">
                <a16:creationId xmlns:a16="http://schemas.microsoft.com/office/drawing/2014/main" id="{DA148506-5BA7-45CF-B6FF-DF42135BE298}"/>
              </a:ext>
            </a:extLst>
          </p:cNvPr>
          <p:cNvSpPr/>
          <p:nvPr/>
        </p:nvSpPr>
        <p:spPr>
          <a:xfrm>
            <a:off x="2713125" y="2091509"/>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a:solidFill>
                  <a:schemeClr val="bg1"/>
                </a:solidFill>
              </a:rPr>
              <a:t>Most procurement resource is focused on successful Implementation, whereas E&amp;S is mostly focused on Preparation: Concept and Appraisal</a:t>
            </a:r>
          </a:p>
        </p:txBody>
      </p:sp>
      <p:pic>
        <p:nvPicPr>
          <p:cNvPr id="102" name="Picture 101">
            <a:extLst>
              <a:ext uri="{FF2B5EF4-FFF2-40B4-BE49-F238E27FC236}">
                <a16:creationId xmlns:a16="http://schemas.microsoft.com/office/drawing/2014/main" id="{47DC3364-EB1A-402B-8864-A8E281431587}"/>
              </a:ext>
            </a:extLst>
          </p:cNvPr>
          <p:cNvPicPr>
            <a:picLocks noChangeAspect="1"/>
          </p:cNvPicPr>
          <p:nvPr/>
        </p:nvPicPr>
        <p:blipFill>
          <a:blip r:embed="rId3"/>
          <a:stretch>
            <a:fillRect/>
          </a:stretch>
        </p:blipFill>
        <p:spPr>
          <a:xfrm>
            <a:off x="1674687" y="2085427"/>
            <a:ext cx="994047" cy="1089316"/>
          </a:xfrm>
          <a:prstGeom prst="rect">
            <a:avLst/>
          </a:prstGeom>
        </p:spPr>
      </p:pic>
      <p:sp>
        <p:nvSpPr>
          <p:cNvPr id="103" name="Rectangle: Rounded Corners 102">
            <a:extLst>
              <a:ext uri="{FF2B5EF4-FFF2-40B4-BE49-F238E27FC236}">
                <a16:creationId xmlns:a16="http://schemas.microsoft.com/office/drawing/2014/main" id="{BBE9CD17-1644-4C8D-94EE-099F4B5DDA2F}"/>
              </a:ext>
            </a:extLst>
          </p:cNvPr>
          <p:cNvSpPr/>
          <p:nvPr/>
        </p:nvSpPr>
        <p:spPr>
          <a:xfrm>
            <a:off x="2713125" y="4349865"/>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a:solidFill>
                  <a:schemeClr val="bg1"/>
                </a:solidFill>
              </a:rPr>
              <a:t>Good project outcomes will also require input from key Borrower roles, such as the Supervising Engineer and Technical Specialists </a:t>
            </a:r>
          </a:p>
        </p:txBody>
      </p:sp>
      <p:pic>
        <p:nvPicPr>
          <p:cNvPr id="104" name="Picture 103">
            <a:extLst>
              <a:ext uri="{FF2B5EF4-FFF2-40B4-BE49-F238E27FC236}">
                <a16:creationId xmlns:a16="http://schemas.microsoft.com/office/drawing/2014/main" id="{5725F2DC-85E4-464A-9FDD-18E60A727F05}"/>
              </a:ext>
            </a:extLst>
          </p:cNvPr>
          <p:cNvPicPr>
            <a:picLocks noChangeAspect="1"/>
          </p:cNvPicPr>
          <p:nvPr/>
        </p:nvPicPr>
        <p:blipFill>
          <a:blip r:embed="rId3"/>
          <a:stretch>
            <a:fillRect/>
          </a:stretch>
        </p:blipFill>
        <p:spPr>
          <a:xfrm>
            <a:off x="1674687" y="4343783"/>
            <a:ext cx="994047" cy="1089316"/>
          </a:xfrm>
          <a:prstGeom prst="rect">
            <a:avLst/>
          </a:prstGeom>
        </p:spPr>
      </p:pic>
      <p:grpSp>
        <p:nvGrpSpPr>
          <p:cNvPr id="11" name="Group 10">
            <a:extLst>
              <a:ext uri="{FF2B5EF4-FFF2-40B4-BE49-F238E27FC236}">
                <a16:creationId xmlns:a16="http://schemas.microsoft.com/office/drawing/2014/main" id="{E32F9C19-D2A7-57E3-72BE-B0569ACD5DE6}"/>
              </a:ext>
            </a:extLst>
          </p:cNvPr>
          <p:cNvGrpSpPr/>
          <p:nvPr/>
        </p:nvGrpSpPr>
        <p:grpSpPr>
          <a:xfrm>
            <a:off x="162299" y="6477226"/>
            <a:ext cx="6731117" cy="273071"/>
            <a:chOff x="162299" y="6477226"/>
            <a:chExt cx="6731117" cy="273071"/>
          </a:xfrm>
        </p:grpSpPr>
        <p:sp>
          <p:nvSpPr>
            <p:cNvPr id="12" name="Arrow: Chevron 11">
              <a:extLst>
                <a:ext uri="{FF2B5EF4-FFF2-40B4-BE49-F238E27FC236}">
                  <a16:creationId xmlns:a16="http://schemas.microsoft.com/office/drawing/2014/main" id="{669C7E24-D122-42C2-9E40-9A961E7237F5}"/>
                </a:ext>
              </a:extLst>
            </p:cNvPr>
            <p:cNvSpPr/>
            <p:nvPr/>
          </p:nvSpPr>
          <p:spPr>
            <a:xfrm>
              <a:off x="2421808" y="6487247"/>
              <a:ext cx="1117902" cy="263050"/>
            </a:xfrm>
            <a:prstGeom prst="chevron">
              <a:avLst/>
            </a:prstGeom>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Part Three</a:t>
              </a:r>
            </a:p>
          </p:txBody>
        </p:sp>
        <p:sp>
          <p:nvSpPr>
            <p:cNvPr id="13" name="Arrow: Chevron 12">
              <a:extLst>
                <a:ext uri="{FF2B5EF4-FFF2-40B4-BE49-F238E27FC236}">
                  <a16:creationId xmlns:a16="http://schemas.microsoft.com/office/drawing/2014/main" id="{3336BFBC-2C58-1970-E624-7E05AF8B1122}"/>
                </a:ext>
              </a:extLst>
            </p:cNvPr>
            <p:cNvSpPr/>
            <p:nvPr/>
          </p:nvSpPr>
          <p:spPr>
            <a:xfrm>
              <a:off x="1284942"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14" name="Arrow: Chevron 13">
              <a:extLst>
                <a:ext uri="{FF2B5EF4-FFF2-40B4-BE49-F238E27FC236}">
                  <a16:creationId xmlns:a16="http://schemas.microsoft.com/office/drawing/2014/main" id="{0F14F781-0483-AA59-1EA1-DF18F09DC68F}"/>
                </a:ext>
              </a:extLst>
            </p:cNvPr>
            <p:cNvSpPr/>
            <p:nvPr/>
          </p:nvSpPr>
          <p:spPr>
            <a:xfrm>
              <a:off x="162299"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One</a:t>
              </a:r>
            </a:p>
          </p:txBody>
        </p:sp>
        <p:sp>
          <p:nvSpPr>
            <p:cNvPr id="15" name="Arrow: Chevron 14">
              <a:extLst>
                <a:ext uri="{FF2B5EF4-FFF2-40B4-BE49-F238E27FC236}">
                  <a16:creationId xmlns:a16="http://schemas.microsoft.com/office/drawing/2014/main" id="{74D0DD4C-CC38-D37D-A094-4DF113C9CCB7}"/>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16" name="Arrow: Chevron 15">
              <a:extLst>
                <a:ext uri="{FF2B5EF4-FFF2-40B4-BE49-F238E27FC236}">
                  <a16:creationId xmlns:a16="http://schemas.microsoft.com/office/drawing/2014/main" id="{3BEF95DB-CA55-0CEF-A875-8D1613EAAE41}"/>
                </a:ext>
              </a:extLst>
            </p:cNvPr>
            <p:cNvSpPr/>
            <p:nvPr/>
          </p:nvSpPr>
          <p:spPr>
            <a:xfrm>
              <a:off x="4652871"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17" name="Arrow: Chevron 16">
              <a:extLst>
                <a:ext uri="{FF2B5EF4-FFF2-40B4-BE49-F238E27FC236}">
                  <a16:creationId xmlns:a16="http://schemas.microsoft.com/office/drawing/2014/main" id="{792ECFD0-295A-D7E4-E28C-651C6E120C96}"/>
                </a:ext>
              </a:extLst>
            </p:cNvPr>
            <p:cNvSpPr/>
            <p:nvPr/>
          </p:nvSpPr>
          <p:spPr>
            <a:xfrm>
              <a:off x="3530228"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grpSp>
    </p:spTree>
    <p:extLst>
      <p:ext uri="{BB962C8B-B14F-4D97-AF65-F5344CB8AC3E}">
        <p14:creationId xmlns:p14="http://schemas.microsoft.com/office/powerpoint/2010/main" val="3756772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82193" y="1304775"/>
            <a:ext cx="11969394" cy="4479571"/>
          </a:xfrm>
        </p:spPr>
        <p:txBody>
          <a:bodyPr vert="horz" lIns="0" tIns="0" rIns="0" bIns="0" rtlCol="0" anchor="t">
            <a:noAutofit/>
          </a:bodyPr>
          <a:lstStyle/>
          <a:p>
            <a:pPr marL="342900" lvl="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Introduction:</a:t>
            </a:r>
          </a:p>
          <a:p>
            <a:pPr marL="819150" lvl="2" indent="-457200">
              <a:lnSpc>
                <a:spcPct val="110000"/>
              </a:lnSpc>
              <a:buClr>
                <a:srgbClr val="F78D28"/>
              </a:buClr>
              <a:buFont typeface="+mj-lt"/>
              <a:buAutoNum type="alphaLcParenR"/>
            </a:pPr>
            <a:r>
              <a:rPr lang="en-029" sz="2400">
                <a:solidFill>
                  <a:schemeClr val="bg1">
                    <a:lumMod val="50000"/>
                  </a:schemeClr>
                </a:solidFill>
              </a:rPr>
              <a:t>Implementing SPP: Challenges and Opportunities</a:t>
            </a:r>
          </a:p>
          <a:p>
            <a:pPr marL="819150" lvl="2" indent="-457200">
              <a:lnSpc>
                <a:spcPct val="110000"/>
              </a:lnSpc>
              <a:buClr>
                <a:srgbClr val="F78D28"/>
              </a:buClr>
              <a:buFont typeface="+mj-lt"/>
              <a:buAutoNum type="alphaLcParenR"/>
            </a:pPr>
            <a:r>
              <a:rPr lang="en-029" sz="2400">
                <a:solidFill>
                  <a:schemeClr val="bg1">
                    <a:lumMod val="50000"/>
                  </a:schemeClr>
                </a:solidFill>
              </a:rPr>
              <a:t>ESF cascade to Contractors</a:t>
            </a:r>
          </a:p>
          <a:p>
            <a:pPr marL="819150" lvl="2" indent="-457200">
              <a:lnSpc>
                <a:spcPct val="110000"/>
              </a:lnSpc>
              <a:buClr>
                <a:srgbClr val="F78D28"/>
              </a:buClr>
              <a:buFont typeface="+mj-lt"/>
              <a:buAutoNum type="alphaLcParenR"/>
            </a:pPr>
            <a:r>
              <a:rPr lang="en-US" sz="2400" b="1" u="sng">
                <a:solidFill>
                  <a:srgbClr val="003D7A"/>
                </a:solidFill>
              </a:rPr>
              <a:t>Pop quiz on ESF</a:t>
            </a:r>
            <a:endParaRPr lang="en-029" sz="2400" b="1" u="sng">
              <a:solidFill>
                <a:srgbClr val="003D7A"/>
              </a:solidFill>
            </a:endParaRPr>
          </a:p>
          <a:p>
            <a:pPr marL="34290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SPP Approach will be built step by step:</a:t>
            </a:r>
          </a:p>
          <a:p>
            <a:pPr marL="819150" lvl="2" indent="-457200">
              <a:lnSpc>
                <a:spcPct val="110000"/>
              </a:lnSpc>
              <a:buClr>
                <a:srgbClr val="F78D28"/>
              </a:buClr>
              <a:buFont typeface="+mj-lt"/>
              <a:buAutoNum type="arabicPeriod"/>
            </a:pPr>
            <a:r>
              <a:rPr lang="en-US" sz="2400">
                <a:solidFill>
                  <a:schemeClr val="bg1">
                    <a:lumMod val="50000"/>
                  </a:schemeClr>
                </a:solidFill>
              </a:rPr>
              <a:t>Risk identification and mitigation</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Procurement-related actions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Prepare bidding documents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Engaging the Supervising Engineer</a:t>
            </a:r>
          </a:p>
          <a:p>
            <a:pPr marL="819150" lvl="2" indent="-457200">
              <a:lnSpc>
                <a:spcPct val="110000"/>
              </a:lnSpc>
              <a:spcAft>
                <a:spcPts val="400"/>
              </a:spcAft>
              <a:buClr>
                <a:srgbClr val="F78D28"/>
              </a:buClr>
              <a:buSzPct val="100000"/>
              <a:buFont typeface="+mj-lt"/>
              <a:buAutoNum type="arabicPeriod"/>
              <a:tabLst>
                <a:tab pos="8402638" algn="r"/>
              </a:tabLst>
            </a:pPr>
            <a:endParaRPr lang="en-US" sz="2400"/>
          </a:p>
          <a:p>
            <a:pPr marL="0" lvl="3" indent="0">
              <a:lnSpc>
                <a:spcPct val="110000"/>
              </a:lnSpc>
              <a:spcAft>
                <a:spcPts val="400"/>
              </a:spcAft>
              <a:buClr>
                <a:srgbClr val="F78D28"/>
              </a:buClr>
              <a:buSzPct val="100000"/>
              <a:buNone/>
              <a:tabLst>
                <a:tab pos="8402638" algn="r"/>
              </a:tabLst>
            </a:pPr>
            <a:endParaRPr lang="en-US" sz="2400"/>
          </a:p>
          <a:p>
            <a:pPr marL="704850" lvl="2" indent="-342900">
              <a:lnSpc>
                <a:spcPct val="110000"/>
              </a:lnSpc>
              <a:buClr>
                <a:srgbClr val="F78D28"/>
              </a:buClr>
              <a:buFont typeface="Wingdings" panose="05000000000000000000" pitchFamily="2" charset="2"/>
              <a:buChar char="§"/>
            </a:pPr>
            <a:endParaRPr lang="en-US" sz="2400"/>
          </a:p>
          <a:p>
            <a:pPr marL="704850" lvl="2" indent="-342900">
              <a:lnSpc>
                <a:spcPct val="110000"/>
              </a:lnSpc>
              <a:buClr>
                <a:srgbClr val="F78D28"/>
              </a:buClr>
              <a:buFont typeface="Wingdings" panose="05000000000000000000" pitchFamily="2" charset="2"/>
              <a:buChar char="§"/>
            </a:pPr>
            <a:endParaRPr lang="en-US" sz="2400"/>
          </a:p>
          <a:p>
            <a:pPr marL="800100" lvl="1" indent="-342900">
              <a:lnSpc>
                <a:spcPct val="110000"/>
              </a:lnSpc>
              <a:spcBef>
                <a:spcPct val="20000"/>
              </a:spcBef>
              <a:buClr>
                <a:srgbClr val="F78D28"/>
              </a:buClr>
              <a:buFont typeface="Wingdings" panose="05000000000000000000" pitchFamily="2" charset="2"/>
              <a:buChar char="§"/>
            </a:pPr>
            <a:endParaRPr lang="en-029" sz="3600" b="1"/>
          </a:p>
          <a:p>
            <a:pPr marL="876300" lvl="2" indent="-514350">
              <a:lnSpc>
                <a:spcPct val="110000"/>
              </a:lnSpc>
              <a:buClr>
                <a:srgbClr val="F78D28"/>
              </a:buClr>
              <a:buFont typeface="+mj-lt"/>
              <a:buAutoNum type="arabicPeriod"/>
            </a:pPr>
            <a:endParaRPr lang="en-029" sz="3200"/>
          </a:p>
          <a:p>
            <a:pPr marL="342900" lvl="0" indent="-342900">
              <a:lnSpc>
                <a:spcPct val="110000"/>
              </a:lnSpc>
              <a:spcBef>
                <a:spcPct val="20000"/>
              </a:spcBef>
              <a:buClr>
                <a:srgbClr val="F78D28"/>
              </a:buClr>
              <a:buFont typeface="Wingdings" panose="05000000000000000000" pitchFamily="2" charset="2"/>
              <a:buChar char="§"/>
            </a:pPr>
            <a:endParaRPr lang="en-029" sz="2000"/>
          </a:p>
          <a:p>
            <a:pPr marL="342900" lvl="0" indent="-342900">
              <a:lnSpc>
                <a:spcPct val="110000"/>
              </a:lnSpc>
              <a:spcBef>
                <a:spcPct val="20000"/>
              </a:spcBef>
              <a:buClr>
                <a:srgbClr val="F78D28"/>
              </a:buClr>
              <a:buFont typeface="Wingdings" panose="05000000000000000000" pitchFamily="2" charset="2"/>
              <a:buChar char="§"/>
            </a:pPr>
            <a:endParaRPr lang="en-029" sz="2000"/>
          </a:p>
          <a:p>
            <a:pPr marL="0" lvl="0" indent="0">
              <a:lnSpc>
                <a:spcPct val="110000"/>
              </a:lnSpc>
              <a:spcBef>
                <a:spcPct val="20000"/>
              </a:spcBef>
              <a:buClr>
                <a:srgbClr val="F78D28"/>
              </a:buClr>
              <a:buNone/>
            </a:pPr>
            <a:endParaRPr lang="en-029" sz="2000">
              <a:solidFill>
                <a:srgbClr val="003D7A"/>
              </a:solidFil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mn-ea"/>
                <a:cs typeface="+mn-cs"/>
              </a:rPr>
              <a:t>Progress Group Exercises</a:t>
            </a:r>
          </a:p>
        </p:txBody>
      </p:sp>
    </p:spTree>
    <p:extLst>
      <p:ext uri="{BB962C8B-B14F-4D97-AF65-F5344CB8AC3E}">
        <p14:creationId xmlns:p14="http://schemas.microsoft.com/office/powerpoint/2010/main" val="35541206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outside&#10;&#10;Description automatically generated with low confidence">
            <a:extLst>
              <a:ext uri="{FF2B5EF4-FFF2-40B4-BE49-F238E27FC236}">
                <a16:creationId xmlns:a16="http://schemas.microsoft.com/office/drawing/2014/main" id="{C7A11C4E-A3EC-0757-67D3-0068A9193E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32078"/>
          </a:xfrm>
          <a:prstGeom prst="rect">
            <a:avLst/>
          </a:prstGeom>
        </p:spPr>
      </p:pic>
      <p:sp>
        <p:nvSpPr>
          <p:cNvPr id="4" name="Slide Number Placeholder 3">
            <a:extLst>
              <a:ext uri="{FF2B5EF4-FFF2-40B4-BE49-F238E27FC236}">
                <a16:creationId xmlns:a16="http://schemas.microsoft.com/office/drawing/2014/main" id="{BFF154D7-195B-4BBC-8020-7FD18EB5A829}"/>
              </a:ext>
            </a:extLst>
          </p:cNvPr>
          <p:cNvSpPr>
            <a:spLocks noGrp="1"/>
          </p:cNvSpPr>
          <p:nvPr>
            <p:ph type="sldNum" sz="quarter" idx="4294967295"/>
          </p:nvPr>
        </p:nvSpPr>
        <p:spPr>
          <a:xfrm>
            <a:off x="11583988" y="6481763"/>
            <a:ext cx="608012" cy="2730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DCF66A72-D93B-4E0F-BE94-A5B8EB3B7544}"/>
              </a:ext>
            </a:extLst>
          </p:cNvPr>
          <p:cNvSpPr/>
          <p:nvPr/>
        </p:nvSpPr>
        <p:spPr>
          <a:xfrm>
            <a:off x="0" y="5180186"/>
            <a:ext cx="12192000" cy="1751892"/>
          </a:xfrm>
          <a:prstGeom prst="rect">
            <a:avLst/>
          </a:prstGeom>
          <a:solidFill>
            <a:srgbClr val="002345">
              <a:alpha val="84000"/>
            </a:srgbClr>
          </a:solidFill>
          <a:ln>
            <a:noFill/>
          </a:ln>
          <a:effectLst/>
        </p:spPr>
        <p:txBody>
          <a:bodyPr vert="horz" wrap="square" lIns="0" tIns="0" rIns="0" bIns="0" numCol="1" anchor="b" anchorCtr="0" compatLnSpc="1">
            <a:prstTxWarp prst="textNoShape">
              <a:avLst/>
            </a:prstTxWarp>
          </a:bodyPr>
          <a:lstStyle/>
          <a:p>
            <a:pPr algn="r" defTabSz="457200">
              <a:spcBef>
                <a:spcPts val="300"/>
              </a:spcBef>
              <a:spcAft>
                <a:spcPts val="300"/>
              </a:spcAft>
            </a:pPr>
            <a:endParaRPr lang="en-US" sz="4400" b="1">
              <a:solidFill>
                <a:schemeClr val="bg1"/>
              </a:solidFill>
              <a:latin typeface="+mj-lt"/>
              <a:ea typeface="+mj-ea"/>
              <a:cs typeface="Arial"/>
            </a:endParaRPr>
          </a:p>
        </p:txBody>
      </p:sp>
      <p:sp>
        <p:nvSpPr>
          <p:cNvPr id="9" name="Title 5">
            <a:extLst>
              <a:ext uri="{FF2B5EF4-FFF2-40B4-BE49-F238E27FC236}">
                <a16:creationId xmlns:a16="http://schemas.microsoft.com/office/drawing/2014/main" id="{F14A5A68-DE7D-4100-926A-7029349D9EEB}"/>
              </a:ext>
            </a:extLst>
          </p:cNvPr>
          <p:cNvSpPr>
            <a:spLocks noGrp="1"/>
          </p:cNvSpPr>
          <p:nvPr>
            <p:ph type="ctrTitle"/>
          </p:nvPr>
        </p:nvSpPr>
        <p:spPr>
          <a:xfrm>
            <a:off x="502929" y="5210926"/>
            <a:ext cx="11186142" cy="1503645"/>
          </a:xfrm>
          <a:noFill/>
        </p:spPr>
        <p:txBody>
          <a:bodyPr/>
          <a:lstStyle/>
          <a:p>
            <a:pPr algn="r">
              <a:spcBef>
                <a:spcPts val="300"/>
              </a:spcBef>
              <a:spcAft>
                <a:spcPts val="300"/>
              </a:spcAft>
            </a:pPr>
            <a:r>
              <a:rPr lang="en-US" sz="4400" b="1">
                <a:solidFill>
                  <a:schemeClr val="bg1"/>
                </a:solidFill>
                <a:latin typeface="+mj-lt"/>
              </a:rPr>
              <a:t>Part 4 </a:t>
            </a:r>
            <a:br>
              <a:rPr lang="en-US" sz="4400" b="1">
                <a:solidFill>
                  <a:schemeClr val="bg1"/>
                </a:solidFill>
                <a:latin typeface="+mj-lt"/>
              </a:rPr>
            </a:br>
            <a:r>
              <a:rPr lang="en-US" sz="4400" b="1">
                <a:solidFill>
                  <a:schemeClr val="bg1"/>
                </a:solidFill>
                <a:latin typeface="+mj-lt"/>
              </a:rPr>
              <a:t>Preparation Stage: identification/concept</a:t>
            </a:r>
            <a:endParaRPr lang="en-US" sz="4000" b="1">
              <a:solidFill>
                <a:srgbClr val="FFFF00"/>
              </a:solidFill>
              <a:latin typeface="+mj-lt"/>
            </a:endParaRPr>
          </a:p>
        </p:txBody>
      </p:sp>
    </p:spTree>
    <p:extLst>
      <p:ext uri="{BB962C8B-B14F-4D97-AF65-F5344CB8AC3E}">
        <p14:creationId xmlns:p14="http://schemas.microsoft.com/office/powerpoint/2010/main" val="3206582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55</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a:spcBef>
                <a:spcPct val="50000"/>
              </a:spcBef>
              <a:spcAft>
                <a:spcPct val="0"/>
              </a:spcAft>
            </a:pPr>
            <a:r>
              <a:rPr lang="en-US" sz="4400" b="1">
                <a:solidFill>
                  <a:schemeClr val="bg1"/>
                </a:solidFill>
              </a:rPr>
              <a:t>Preparation Stage: identification/concept</a:t>
            </a:r>
            <a:endParaRPr lang="en-US">
              <a:solidFill>
                <a:schemeClr val="bg1"/>
              </a:solidFill>
            </a:endParaRPr>
          </a:p>
        </p:txBody>
      </p:sp>
      <p:sp>
        <p:nvSpPr>
          <p:cNvPr id="3" name="Text Placeholder 2">
            <a:extLst>
              <a:ext uri="{FF2B5EF4-FFF2-40B4-BE49-F238E27FC236}">
                <a16:creationId xmlns:a16="http://schemas.microsoft.com/office/drawing/2014/main" id="{EFDB2D75-A613-4385-F4E5-CE6EB2A52EDC}"/>
              </a:ext>
            </a:extLst>
          </p:cNvPr>
          <p:cNvSpPr>
            <a:spLocks noGrp="1"/>
          </p:cNvSpPr>
          <p:nvPr>
            <p:ph type="body" sz="quarter" idx="13"/>
          </p:nvPr>
        </p:nvSpPr>
        <p:spPr>
          <a:xfrm>
            <a:off x="287078" y="1307671"/>
            <a:ext cx="11451265" cy="4516596"/>
          </a:xfrm>
        </p:spPr>
        <p:txBody>
          <a:bodyPr vert="horz" lIns="0" tIns="0" rIns="0" bIns="0" rtlCol="0" anchor="t">
            <a:noAutofit/>
          </a:bodyPr>
          <a:lstStyle/>
          <a:p>
            <a:pPr marR="0" lvl="0" algn="ctr">
              <a:spcBef>
                <a:spcPts val="0"/>
              </a:spcBef>
              <a:spcAft>
                <a:spcPts val="0"/>
              </a:spcAft>
              <a:tabLst>
                <a:tab pos="228600" algn="l"/>
                <a:tab pos="457200" algn="l"/>
              </a:tabLst>
            </a:pPr>
            <a:r>
              <a:rPr lang="en-NZ" sz="2400" b="1" u="sng">
                <a:latin typeface="+mj-lt"/>
                <a:ea typeface="Calibri" panose="020F0502020204030204" pitchFamily="34" charset="0"/>
                <a:cs typeface="Arial"/>
              </a:rPr>
              <a:t>Part 4: </a:t>
            </a:r>
            <a:r>
              <a:rPr lang="en-NZ" sz="2400" b="1" u="sng">
                <a:effectLst/>
                <a:latin typeface="+mj-lt"/>
                <a:ea typeface="Calibri" panose="020F0502020204030204" pitchFamily="34" charset="0"/>
                <a:cs typeface="Arial"/>
              </a:rPr>
              <a:t>Learning Objectives</a:t>
            </a:r>
          </a:p>
          <a:p>
            <a:pPr marR="0" lvl="0" algn="ctr">
              <a:spcBef>
                <a:spcPts val="0"/>
              </a:spcBef>
              <a:spcAft>
                <a:spcPts val="0"/>
              </a:spcAft>
              <a:tabLst>
                <a:tab pos="228600" algn="l"/>
                <a:tab pos="457200" algn="l"/>
              </a:tabLst>
            </a:pPr>
            <a:endParaRPr lang="en-NZ" sz="2400" b="1" u="sng">
              <a:effectLst/>
              <a:latin typeface="+mj-lt"/>
              <a:ea typeface="Calibri" panose="020F0502020204030204" pitchFamily="34" charset="0"/>
              <a:cs typeface="Arial" panose="020B0604020202020204" pitchFamily="34" charset="0"/>
            </a:endParaRPr>
          </a:p>
          <a:p>
            <a:pPr marL="342900" indent="-342900">
              <a:spcBef>
                <a:spcPts val="0"/>
              </a:spcBef>
              <a:buFont typeface="Symbol" panose="05050102010706020507" pitchFamily="18" charset="2"/>
              <a:buChar char=""/>
              <a:tabLst>
                <a:tab pos="228600" algn="l"/>
                <a:tab pos="457200" algn="l"/>
              </a:tabLst>
            </a:pPr>
            <a:r>
              <a:rPr lang="en-NZ" sz="2400">
                <a:latin typeface="+mj-lt"/>
                <a:ea typeface="Calibri" panose="020F0502020204030204" pitchFamily="34" charset="0"/>
                <a:cs typeface="Arial"/>
              </a:rPr>
              <a:t>Key activities at identification/concept</a:t>
            </a:r>
            <a:endParaRPr lang="en-NZ" sz="2400">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endParaRPr lang="en-US" sz="2800">
              <a:effectLst/>
              <a:latin typeface="+mj-lt"/>
              <a:ea typeface="Calibri" panose="020F0502020204030204" pitchFamily="34" charset="0"/>
              <a:cs typeface="Arial" panose="020B0604020202020204" pitchFamily="34" charset="0"/>
            </a:endParaRPr>
          </a:p>
          <a:p>
            <a:pPr marL="342900" indent="-342900">
              <a:spcBef>
                <a:spcPts val="0"/>
              </a:spcBef>
              <a:buFont typeface="Symbol" panose="05050102010706020507" pitchFamily="18" charset="2"/>
              <a:buChar char=""/>
              <a:tabLst>
                <a:tab pos="228600" algn="l"/>
                <a:tab pos="457200" algn="l"/>
              </a:tabLst>
            </a:pPr>
            <a:r>
              <a:rPr lang="en-US" sz="2400">
                <a:cs typeface="Arial"/>
              </a:rPr>
              <a:t>How country context factors (e.g. national development objectives, CPF, CCDR, procurement settings) are relevant to SPP</a:t>
            </a:r>
          </a:p>
          <a:p>
            <a:pPr marL="342900" indent="-342900">
              <a:spcBef>
                <a:spcPts val="0"/>
              </a:spcBef>
              <a:buFont typeface="Symbol" panose="05050102010706020507" pitchFamily="18" charset="2"/>
              <a:buChar char=""/>
              <a:tabLst>
                <a:tab pos="228600" algn="l"/>
                <a:tab pos="457200" algn="l"/>
              </a:tabLst>
            </a:pPr>
            <a:endParaRPr lang="en-US" sz="2400">
              <a:latin typeface="+mj-lt"/>
              <a:cs typeface="Arial" panose="020B0604020202020204" pitchFamily="34" charset="0"/>
            </a:endParaRPr>
          </a:p>
          <a:p>
            <a:pPr marL="342900" indent="-342900">
              <a:spcBef>
                <a:spcPts val="0"/>
              </a:spcBef>
              <a:buFont typeface="Symbol" panose="05050102010706020507" pitchFamily="18" charset="2"/>
              <a:buChar char=""/>
              <a:tabLst>
                <a:tab pos="228600" algn="l"/>
                <a:tab pos="457200" algn="l"/>
              </a:tabLst>
            </a:pPr>
            <a:r>
              <a:rPr lang="en-US" sz="2400">
                <a:latin typeface="+mj-lt"/>
                <a:cs typeface="Arial"/>
              </a:rPr>
              <a:t>Importance of delivery approach decisions made during identification/concept</a:t>
            </a:r>
            <a:endParaRPr lang="en-NZ"/>
          </a:p>
        </p:txBody>
      </p:sp>
      <p:grpSp>
        <p:nvGrpSpPr>
          <p:cNvPr id="34" name="Group 33">
            <a:extLst>
              <a:ext uri="{FF2B5EF4-FFF2-40B4-BE49-F238E27FC236}">
                <a16:creationId xmlns:a16="http://schemas.microsoft.com/office/drawing/2014/main" id="{0BAC9048-760A-791B-339A-0B575F21B3FC}"/>
              </a:ext>
            </a:extLst>
          </p:cNvPr>
          <p:cNvGrpSpPr/>
          <p:nvPr/>
        </p:nvGrpSpPr>
        <p:grpSpPr>
          <a:xfrm>
            <a:off x="162299" y="6487165"/>
            <a:ext cx="6731117" cy="263050"/>
            <a:chOff x="162299" y="6477226"/>
            <a:chExt cx="6731117" cy="263050"/>
          </a:xfrm>
        </p:grpSpPr>
        <p:sp>
          <p:nvSpPr>
            <p:cNvPr id="28" name="Arrow: Chevron 27">
              <a:extLst>
                <a:ext uri="{FF2B5EF4-FFF2-40B4-BE49-F238E27FC236}">
                  <a16:creationId xmlns:a16="http://schemas.microsoft.com/office/drawing/2014/main" id="{86F9E693-282A-4D5A-2F1C-927B53F755E1}"/>
                </a:ext>
              </a:extLst>
            </p:cNvPr>
            <p:cNvSpPr/>
            <p:nvPr/>
          </p:nvSpPr>
          <p:spPr>
            <a:xfrm>
              <a:off x="162299" y="6477226"/>
              <a:ext cx="1117902" cy="263050"/>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Part One</a:t>
              </a:r>
            </a:p>
          </p:txBody>
        </p:sp>
        <p:sp>
          <p:nvSpPr>
            <p:cNvPr id="29" name="Arrow: Chevron 28">
              <a:extLst>
                <a:ext uri="{FF2B5EF4-FFF2-40B4-BE49-F238E27FC236}">
                  <a16:creationId xmlns:a16="http://schemas.microsoft.com/office/drawing/2014/main" id="{D1A60346-8D76-9DF1-CC25-00B1D51459EA}"/>
                </a:ext>
              </a:extLst>
            </p:cNvPr>
            <p:cNvSpPr/>
            <p:nvPr/>
          </p:nvSpPr>
          <p:spPr>
            <a:xfrm>
              <a:off x="1284942" y="6477226"/>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30" name="Arrow: Chevron 29">
              <a:extLst>
                <a:ext uri="{FF2B5EF4-FFF2-40B4-BE49-F238E27FC236}">
                  <a16:creationId xmlns:a16="http://schemas.microsoft.com/office/drawing/2014/main" id="{5F315C57-6CA9-6FB8-17BF-D0D466C2C053}"/>
                </a:ext>
              </a:extLst>
            </p:cNvPr>
            <p:cNvSpPr/>
            <p:nvPr/>
          </p:nvSpPr>
          <p:spPr>
            <a:xfrm>
              <a:off x="2407585"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31" name="Arrow: Chevron 30">
              <a:extLst>
                <a:ext uri="{FF2B5EF4-FFF2-40B4-BE49-F238E27FC236}">
                  <a16:creationId xmlns:a16="http://schemas.microsoft.com/office/drawing/2014/main" id="{37008607-1B4B-5765-BCAA-C87831591A22}"/>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32" name="Arrow: Chevron 31">
              <a:extLst>
                <a:ext uri="{FF2B5EF4-FFF2-40B4-BE49-F238E27FC236}">
                  <a16:creationId xmlns:a16="http://schemas.microsoft.com/office/drawing/2014/main" id="{3C001801-2AD0-EB82-6027-F110FE303ED9}"/>
                </a:ext>
              </a:extLst>
            </p:cNvPr>
            <p:cNvSpPr/>
            <p:nvPr/>
          </p:nvSpPr>
          <p:spPr>
            <a:xfrm>
              <a:off x="4652871"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33" name="Arrow: Chevron 32">
              <a:extLst>
                <a:ext uri="{FF2B5EF4-FFF2-40B4-BE49-F238E27FC236}">
                  <a16:creationId xmlns:a16="http://schemas.microsoft.com/office/drawing/2014/main" id="{055F1BEC-A597-18DF-C06D-3584B10990B6}"/>
                </a:ext>
              </a:extLst>
            </p:cNvPr>
            <p:cNvSpPr/>
            <p:nvPr/>
          </p:nvSpPr>
          <p:spPr>
            <a:xfrm>
              <a:off x="3530228" y="6477226"/>
              <a:ext cx="1117902" cy="263050"/>
            </a:xfrm>
            <a:prstGeom prst="chevron">
              <a:avLst/>
            </a:prstGeom>
            <a:solidFill>
              <a:schemeClr val="tx2"/>
            </a:solidFill>
            <a:effectLst>
              <a:glow rad="228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bg1"/>
                  </a:solidFill>
                </a:rPr>
                <a:t>Part Four</a:t>
              </a:r>
            </a:p>
          </p:txBody>
        </p:sp>
      </p:grpSp>
    </p:spTree>
    <p:extLst>
      <p:ext uri="{BB962C8B-B14F-4D97-AF65-F5344CB8AC3E}">
        <p14:creationId xmlns:p14="http://schemas.microsoft.com/office/powerpoint/2010/main" val="4188881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56</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3600">
                <a:solidFill>
                  <a:schemeClr val="bg1"/>
                </a:solidFill>
                <a:latin typeface="+mj-lt"/>
              </a:rPr>
              <a:t>Overview of Preparation Stage: Identification/concept</a:t>
            </a:r>
            <a:endParaRPr lang="en-US" sz="3600">
              <a:solidFill>
                <a:prstClr val="white"/>
              </a:solidFill>
            </a:endParaRPr>
          </a:p>
        </p:txBody>
      </p:sp>
      <p:sp>
        <p:nvSpPr>
          <p:cNvPr id="15" name="Rectangle 14">
            <a:extLst>
              <a:ext uri="{FF2B5EF4-FFF2-40B4-BE49-F238E27FC236}">
                <a16:creationId xmlns:a16="http://schemas.microsoft.com/office/drawing/2014/main" id="{9009D2D8-FB96-172A-C8B4-E032605CD8E6}"/>
              </a:ext>
            </a:extLst>
          </p:cNvPr>
          <p:cNvSpPr/>
          <p:nvPr/>
        </p:nvSpPr>
        <p:spPr>
          <a:xfrm>
            <a:off x="440213" y="1291339"/>
            <a:ext cx="5052646" cy="3064820"/>
          </a:xfrm>
          <a:prstGeom prst="rect">
            <a:avLst/>
          </a:prstGeom>
          <a:ln/>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marL="0" marR="0" algn="just">
              <a:spcBef>
                <a:spcPts val="0"/>
              </a:spcBef>
              <a:spcAft>
                <a:spcPts val="600"/>
              </a:spcAft>
            </a:pPr>
            <a:r>
              <a:rPr lang="en-US" sz="1900" b="1">
                <a:solidFill>
                  <a:schemeClr val="accent1"/>
                </a:solidFill>
                <a:latin typeface="+mj-lt"/>
                <a:ea typeface="Calibri" panose="020F0502020204030204" pitchFamily="34" charset="0"/>
                <a:cs typeface="Calibri" panose="020F0502020204030204" pitchFamily="34" charset="0"/>
              </a:rPr>
              <a:t>Overview</a:t>
            </a:r>
          </a:p>
          <a:p>
            <a:pPr marL="0" marR="0" algn="just">
              <a:spcBef>
                <a:spcPts val="0"/>
              </a:spcBef>
              <a:spcAft>
                <a:spcPts val="600"/>
              </a:spcAft>
            </a:pPr>
            <a:r>
              <a:rPr lang="en-US" sz="1900">
                <a:solidFill>
                  <a:schemeClr val="accent1"/>
                </a:solidFill>
                <a:latin typeface="+mj-lt"/>
                <a:ea typeface="Calibri" panose="020F0502020204030204" pitchFamily="34" charset="0"/>
                <a:cs typeface="Calibri"/>
              </a:rPr>
              <a:t>T</a:t>
            </a:r>
            <a:r>
              <a:rPr lang="en-US" sz="1900">
                <a:solidFill>
                  <a:schemeClr val="accent1"/>
                </a:solidFill>
                <a:effectLst/>
                <a:latin typeface="+mj-lt"/>
                <a:ea typeface="Calibri" panose="020F0502020204030204" pitchFamily="34" charset="0"/>
                <a:cs typeface="Calibri"/>
              </a:rPr>
              <a:t>he Borrower and the Bank are involved in defining the concept and scope of the project</a:t>
            </a:r>
            <a:r>
              <a:rPr lang="en-US" sz="1900">
                <a:solidFill>
                  <a:schemeClr val="accent1"/>
                </a:solidFill>
                <a:latin typeface="+mj-lt"/>
                <a:ea typeface="Calibri" panose="020F0502020204030204" pitchFamily="34" charset="0"/>
                <a:cs typeface="Calibri"/>
              </a:rPr>
              <a:t>.</a:t>
            </a:r>
            <a:endParaRPr lang="en-US" sz="1900">
              <a:solidFill>
                <a:schemeClr val="accent1"/>
              </a:solidFill>
              <a:effectLst/>
              <a:latin typeface="+mj-lt"/>
              <a:ea typeface="Calibri" panose="020F0502020204030204" pitchFamily="34" charset="0"/>
              <a:cs typeface="Calibri" panose="020F0502020204030204" pitchFamily="34" charset="0"/>
            </a:endParaRPr>
          </a:p>
          <a:p>
            <a:pPr marL="0" marR="0" algn="just">
              <a:spcBef>
                <a:spcPts val="0"/>
              </a:spcBef>
              <a:spcAft>
                <a:spcPts val="600"/>
              </a:spcAft>
            </a:pPr>
            <a:r>
              <a:rPr lang="en-US" sz="1900">
                <a:solidFill>
                  <a:schemeClr val="accent1"/>
                </a:solidFill>
                <a:effectLst/>
                <a:latin typeface="+mj-lt"/>
                <a:ea typeface="Calibri" panose="020F0502020204030204" pitchFamily="34" charset="0"/>
                <a:cs typeface="Calibri" panose="020F0502020204030204" pitchFamily="34" charset="0"/>
              </a:rPr>
              <a:t>This activity is to ensure that the proposed project development objectives effectively contribute to the Borrower’s development objectives, are aligned with the </a:t>
            </a:r>
            <a:r>
              <a:rPr lang="en-US" sz="1900" b="1">
                <a:solidFill>
                  <a:schemeClr val="accent1"/>
                </a:solidFill>
                <a:effectLst/>
                <a:latin typeface="+mj-lt"/>
                <a:ea typeface="Calibri" panose="020F0502020204030204" pitchFamily="34" charset="0"/>
                <a:cs typeface="Calibri" panose="020F0502020204030204" pitchFamily="34" charset="0"/>
              </a:rPr>
              <a:t>Country Partnership Framework</a:t>
            </a:r>
            <a:r>
              <a:rPr lang="en-US" sz="1900">
                <a:solidFill>
                  <a:schemeClr val="accent1"/>
                </a:solidFill>
                <a:effectLst/>
                <a:latin typeface="+mj-lt"/>
                <a:ea typeface="Calibri" panose="020F0502020204030204" pitchFamily="34" charset="0"/>
                <a:cs typeface="Calibri" panose="020F0502020204030204" pitchFamily="34" charset="0"/>
              </a:rPr>
              <a:t> (CPF), support Paris Alignment and GRID objectives</a:t>
            </a:r>
          </a:p>
        </p:txBody>
      </p:sp>
      <p:sp>
        <p:nvSpPr>
          <p:cNvPr id="16" name="Rectangle 15">
            <a:extLst>
              <a:ext uri="{FF2B5EF4-FFF2-40B4-BE49-F238E27FC236}">
                <a16:creationId xmlns:a16="http://schemas.microsoft.com/office/drawing/2014/main" id="{3E3E6A8D-A767-CC04-55D9-BB1D1387CAF9}"/>
              </a:ext>
            </a:extLst>
          </p:cNvPr>
          <p:cNvSpPr/>
          <p:nvPr/>
        </p:nvSpPr>
        <p:spPr>
          <a:xfrm>
            <a:off x="5770773" y="1288829"/>
            <a:ext cx="5498910" cy="306733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lvl="1" indent="-171450" algn="just">
              <a:spcAft>
                <a:spcPts val="600"/>
              </a:spcAft>
            </a:pPr>
            <a:r>
              <a:rPr lang="en-US" sz="1900" b="1">
                <a:solidFill>
                  <a:schemeClr val="accent1"/>
                </a:solidFill>
                <a:latin typeface="+mj-lt"/>
                <a:cs typeface="Calibri" panose="020F0502020204030204" pitchFamily="34" charset="0"/>
              </a:rPr>
              <a:t>Key activities</a:t>
            </a:r>
          </a:p>
          <a:p>
            <a:pPr marL="285750" indent="-285750">
              <a:spcAft>
                <a:spcPts val="400"/>
              </a:spcAft>
              <a:buFont typeface="Wingdings" panose="05000000000000000000" pitchFamily="2" charset="2"/>
              <a:buChar char="ü"/>
            </a:pPr>
            <a:r>
              <a:rPr lang="en-US" sz="1900">
                <a:solidFill>
                  <a:schemeClr val="accent1"/>
                </a:solidFill>
              </a:rPr>
              <a:t>Form Project Task Team</a:t>
            </a:r>
          </a:p>
          <a:p>
            <a:pPr marL="285750" indent="-285750">
              <a:spcAft>
                <a:spcPts val="400"/>
              </a:spcAft>
              <a:buFont typeface="Wingdings" panose="05000000000000000000" pitchFamily="2" charset="2"/>
              <a:buChar char="ü"/>
            </a:pPr>
            <a:r>
              <a:rPr lang="en-US" sz="1900">
                <a:solidFill>
                  <a:schemeClr val="accent1"/>
                </a:solidFill>
              </a:rPr>
              <a:t>Borrower and Bank agree on initial project concept and beneficiaries (outlined in Project Concept Note)</a:t>
            </a:r>
          </a:p>
          <a:p>
            <a:pPr marL="285750" indent="-285750">
              <a:spcAft>
                <a:spcPts val="400"/>
              </a:spcAft>
              <a:buFont typeface="Wingdings" panose="05000000000000000000" pitchFamily="2" charset="2"/>
              <a:buChar char="ü"/>
            </a:pPr>
            <a:r>
              <a:rPr lang="en-US" sz="1900">
                <a:solidFill>
                  <a:schemeClr val="accent1"/>
                </a:solidFill>
              </a:rPr>
              <a:t>Concept Stage Project Information Document (PID)</a:t>
            </a:r>
          </a:p>
          <a:p>
            <a:pPr marL="285750" indent="-285750">
              <a:buFont typeface="Wingdings" panose="05000000000000000000" pitchFamily="2" charset="2"/>
              <a:buChar char="ü"/>
            </a:pPr>
            <a:r>
              <a:rPr lang="en-US" sz="1900">
                <a:solidFill>
                  <a:schemeClr val="accent1"/>
                </a:solidFill>
              </a:rPr>
              <a:t>Concept Stage Environmental and Social Review Summary (ESRS)</a:t>
            </a:r>
          </a:p>
        </p:txBody>
      </p:sp>
      <p:sp>
        <p:nvSpPr>
          <p:cNvPr id="22" name="Rectangle 21">
            <a:extLst>
              <a:ext uri="{FF2B5EF4-FFF2-40B4-BE49-F238E27FC236}">
                <a16:creationId xmlns:a16="http://schemas.microsoft.com/office/drawing/2014/main" id="{FC965193-5EF9-6D1E-9E6B-C963557C9169}"/>
              </a:ext>
            </a:extLst>
          </p:cNvPr>
          <p:cNvSpPr/>
          <p:nvPr/>
        </p:nvSpPr>
        <p:spPr>
          <a:xfrm>
            <a:off x="440213" y="4506828"/>
            <a:ext cx="10829470" cy="2254769"/>
          </a:xfrm>
          <a:prstGeom prst="rect">
            <a:avLst/>
          </a:prstGeom>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a:spcAft>
                <a:spcPts val="600"/>
              </a:spcAft>
            </a:pPr>
            <a:r>
              <a:rPr lang="en-US" sz="1900" b="1">
                <a:solidFill>
                  <a:schemeClr val="accent1"/>
                </a:solidFill>
                <a:effectLst/>
                <a:latin typeface="+mj-lt"/>
                <a:ea typeface="Calibri" panose="020F0502020204030204" pitchFamily="34" charset="0"/>
                <a:cs typeface="Calibri" panose="020F0502020204030204" pitchFamily="34" charset="0"/>
              </a:rPr>
              <a:t>Opportunities for SPP</a:t>
            </a:r>
          </a:p>
          <a:p>
            <a:r>
              <a:rPr lang="en-US" sz="1900">
                <a:solidFill>
                  <a:schemeClr val="accent1"/>
                </a:solidFill>
                <a:effectLst/>
                <a:latin typeface="+mj-lt"/>
                <a:ea typeface="Calibri" panose="020F0502020204030204" pitchFamily="34" charset="0"/>
                <a:cs typeface="Calibri" panose="020F0502020204030204" pitchFamily="34" charset="0"/>
              </a:rPr>
              <a:t>To influence the scope, objectives and approach of the project in order to deliver sustainable outcomes, i</a:t>
            </a:r>
            <a:r>
              <a:rPr lang="en-US" sz="1900">
                <a:solidFill>
                  <a:schemeClr val="accent1"/>
                </a:solidFill>
                <a:latin typeface="+mj-lt"/>
                <a:ea typeface="Calibri" panose="020F0502020204030204" pitchFamily="34" charset="0"/>
                <a:cs typeface="Calibri" panose="020F0502020204030204" pitchFamily="34" charset="0"/>
              </a:rPr>
              <a:t>deally </a:t>
            </a:r>
            <a:r>
              <a:rPr lang="en-US" sz="1900">
                <a:solidFill>
                  <a:schemeClr val="accent1"/>
                </a:solidFill>
                <a:effectLst/>
                <a:latin typeface="+mj-lt"/>
                <a:ea typeface="Calibri" panose="020F0502020204030204" pitchFamily="34" charset="0"/>
                <a:cs typeface="Calibri" panose="020F0502020204030204" pitchFamily="34" charset="0"/>
              </a:rPr>
              <a:t>the Procurement Specialist and E&amp;S Specialist should collaborate to understand each other</a:t>
            </a:r>
            <a:r>
              <a:rPr lang="en-US" sz="1900">
                <a:solidFill>
                  <a:schemeClr val="accent1"/>
                </a:solidFill>
                <a:latin typeface="+mj-lt"/>
                <a:ea typeface="Calibri" panose="020F0502020204030204" pitchFamily="34" charset="0"/>
                <a:cs typeface="Calibri" panose="020F0502020204030204" pitchFamily="34" charset="0"/>
              </a:rPr>
              <a:t>s’</a:t>
            </a:r>
            <a:r>
              <a:rPr lang="en-US" sz="1900">
                <a:solidFill>
                  <a:schemeClr val="accent1"/>
                </a:solidFill>
                <a:effectLst/>
                <a:latin typeface="+mj-lt"/>
                <a:ea typeface="Calibri" panose="020F0502020204030204" pitchFamily="34" charset="0"/>
                <a:cs typeface="Calibri" panose="020F0502020204030204" pitchFamily="34" charset="0"/>
              </a:rPr>
              <a:t> perspectives on key risks and issues. This should identify priority E&amp;S issues that will need to be managed through the procurement process cognizant of market capacity, budget and achievability</a:t>
            </a:r>
            <a:endParaRPr lang="en-US" sz="1900">
              <a:solidFill>
                <a:schemeClr val="accent1"/>
              </a:solidFill>
              <a:latin typeface="+mj-lt"/>
            </a:endParaRPr>
          </a:p>
        </p:txBody>
      </p:sp>
    </p:spTree>
    <p:extLst>
      <p:ext uri="{BB962C8B-B14F-4D97-AF65-F5344CB8AC3E}">
        <p14:creationId xmlns:p14="http://schemas.microsoft.com/office/powerpoint/2010/main" val="3738788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57</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Relevance of country context to procurement</a:t>
            </a:r>
          </a:p>
        </p:txBody>
      </p:sp>
      <p:sp>
        <p:nvSpPr>
          <p:cNvPr id="19" name="Rectangle 18">
            <a:extLst>
              <a:ext uri="{FF2B5EF4-FFF2-40B4-BE49-F238E27FC236}">
                <a16:creationId xmlns:a16="http://schemas.microsoft.com/office/drawing/2014/main" id="{6A296EC8-2AFA-8FEC-FEBC-19F118417D97}"/>
              </a:ext>
            </a:extLst>
          </p:cNvPr>
          <p:cNvSpPr/>
          <p:nvPr/>
        </p:nvSpPr>
        <p:spPr>
          <a:xfrm>
            <a:off x="481357" y="1277361"/>
            <a:ext cx="11120242" cy="174052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sz="2000" b="1">
                <a:solidFill>
                  <a:schemeClr val="accent1"/>
                </a:solidFill>
              </a:rPr>
              <a:t>Institutional settings – familiarity with SPP practice</a:t>
            </a:r>
          </a:p>
          <a:p>
            <a:pPr marL="285750" indent="-285750">
              <a:buFont typeface="Arial" panose="020B0604020202020204" pitchFamily="34" charset="0"/>
              <a:buChar char="•"/>
            </a:pPr>
            <a:r>
              <a:rPr lang="en-US" sz="2000">
                <a:solidFill>
                  <a:schemeClr val="accent1"/>
                </a:solidFill>
              </a:rPr>
              <a:t>Will the procurement system easily allow for the achievement of SPP (e.g. rules on use of rated criteria, quality of national bidding documents)?</a:t>
            </a:r>
          </a:p>
          <a:p>
            <a:pPr marL="285750" indent="-285750">
              <a:buFont typeface="Arial" panose="020B0604020202020204" pitchFamily="34" charset="0"/>
              <a:buChar char="•"/>
            </a:pPr>
            <a:r>
              <a:rPr lang="en-US" sz="2000">
                <a:solidFill>
                  <a:schemeClr val="accent1"/>
                </a:solidFill>
              </a:rPr>
              <a:t>Is there sufficient capacity to achieve SPP or will it need to be supplemented?</a:t>
            </a:r>
          </a:p>
          <a:p>
            <a:pPr marL="285750" indent="-285750">
              <a:buFont typeface="Arial" panose="020B0604020202020204" pitchFamily="34" charset="0"/>
              <a:buChar char="•"/>
            </a:pPr>
            <a:r>
              <a:rPr lang="en-US" sz="2000">
                <a:solidFill>
                  <a:schemeClr val="accent1"/>
                </a:solidFill>
              </a:rPr>
              <a:t>Have specific SPP objectives already been identified?</a:t>
            </a:r>
          </a:p>
        </p:txBody>
      </p:sp>
      <p:sp>
        <p:nvSpPr>
          <p:cNvPr id="22" name="Oval 21">
            <a:extLst>
              <a:ext uri="{FF2B5EF4-FFF2-40B4-BE49-F238E27FC236}">
                <a16:creationId xmlns:a16="http://schemas.microsoft.com/office/drawing/2014/main" id="{59D0D0DA-18ED-2012-170C-B5D878B059DC}"/>
              </a:ext>
            </a:extLst>
          </p:cNvPr>
          <p:cNvSpPr/>
          <p:nvPr/>
        </p:nvSpPr>
        <p:spPr>
          <a:xfrm>
            <a:off x="11205755" y="1032900"/>
            <a:ext cx="938150" cy="79861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accent1"/>
              </a:solidFill>
            </a:endParaRPr>
          </a:p>
        </p:txBody>
      </p:sp>
      <p:pic>
        <p:nvPicPr>
          <p:cNvPr id="23" name="Graphic 22" descr="Court outline">
            <a:extLst>
              <a:ext uri="{FF2B5EF4-FFF2-40B4-BE49-F238E27FC236}">
                <a16:creationId xmlns:a16="http://schemas.microsoft.com/office/drawing/2014/main" id="{6BB577D2-F1E8-A6E8-41C4-A892A60879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28314" y="1032900"/>
            <a:ext cx="693031" cy="693031"/>
          </a:xfrm>
          <a:prstGeom prst="rect">
            <a:avLst/>
          </a:prstGeom>
        </p:spPr>
      </p:pic>
      <p:sp>
        <p:nvSpPr>
          <p:cNvPr id="24" name="Rectangle 23">
            <a:extLst>
              <a:ext uri="{FF2B5EF4-FFF2-40B4-BE49-F238E27FC236}">
                <a16:creationId xmlns:a16="http://schemas.microsoft.com/office/drawing/2014/main" id="{9C86A076-9143-0216-2930-069EE9C043AC}"/>
              </a:ext>
            </a:extLst>
          </p:cNvPr>
          <p:cNvSpPr/>
          <p:nvPr/>
        </p:nvSpPr>
        <p:spPr>
          <a:xfrm>
            <a:off x="481357" y="3328404"/>
            <a:ext cx="5396929" cy="352959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sz="2000" b="1">
                <a:solidFill>
                  <a:schemeClr val="accent1"/>
                </a:solidFill>
              </a:rPr>
              <a:t>Borrower risks</a:t>
            </a:r>
          </a:p>
          <a:p>
            <a:pPr marL="285750" indent="-285750">
              <a:buFont typeface="Arial" panose="020B0604020202020204" pitchFamily="34" charset="0"/>
              <a:buChar char="•"/>
            </a:pPr>
            <a:r>
              <a:rPr lang="en-US" sz="2000">
                <a:solidFill>
                  <a:schemeClr val="accent1"/>
                </a:solidFill>
              </a:rPr>
              <a:t>Are there specific risks at the country-level that will impact the delivery of projects?</a:t>
            </a:r>
          </a:p>
          <a:p>
            <a:pPr marL="285750" indent="-285750">
              <a:buFont typeface="Arial" panose="020B0604020202020204" pitchFamily="34" charset="0"/>
              <a:buChar char="•"/>
            </a:pPr>
            <a:r>
              <a:rPr lang="en-US" sz="2000">
                <a:solidFill>
                  <a:schemeClr val="accent1"/>
                </a:solidFill>
              </a:rPr>
              <a:t>How attractive will the country be to the international market?</a:t>
            </a:r>
          </a:p>
          <a:p>
            <a:pPr marL="285750" indent="-285750">
              <a:buFont typeface="Arial" panose="020B0604020202020204" pitchFamily="34" charset="0"/>
              <a:buChar char="•"/>
            </a:pPr>
            <a:r>
              <a:rPr lang="en-US" sz="2000">
                <a:solidFill>
                  <a:schemeClr val="accent1"/>
                </a:solidFill>
              </a:rPr>
              <a:t>Will corruption or transparency risks impact a country’s perception of SPP?</a:t>
            </a:r>
          </a:p>
          <a:p>
            <a:pPr marL="285750" indent="-285750">
              <a:buFont typeface="Arial" panose="020B0604020202020204" pitchFamily="34" charset="0"/>
              <a:buChar char="•"/>
            </a:pPr>
            <a:r>
              <a:rPr lang="en-US" sz="2000">
                <a:solidFill>
                  <a:schemeClr val="accent1"/>
                </a:solidFill>
              </a:rPr>
              <a:t>Are there high incidences of SEA/SH?</a:t>
            </a:r>
          </a:p>
          <a:p>
            <a:pPr marL="285750" indent="-285750">
              <a:buFont typeface="Arial" panose="020B0604020202020204" pitchFamily="34" charset="0"/>
              <a:buChar char="•"/>
            </a:pPr>
            <a:r>
              <a:rPr lang="en-US" sz="2000">
                <a:solidFill>
                  <a:schemeClr val="accent1"/>
                </a:solidFill>
              </a:rPr>
              <a:t>Capacity of Borrower to implement ESF requirements (alignment of national E&amp;S system with ESF, e g. national labor laws)</a:t>
            </a:r>
          </a:p>
        </p:txBody>
      </p:sp>
      <p:sp>
        <p:nvSpPr>
          <p:cNvPr id="25" name="Oval 24">
            <a:extLst>
              <a:ext uri="{FF2B5EF4-FFF2-40B4-BE49-F238E27FC236}">
                <a16:creationId xmlns:a16="http://schemas.microsoft.com/office/drawing/2014/main" id="{AF592E6C-CC22-94D0-3CF2-2F8F1FE29628}"/>
              </a:ext>
            </a:extLst>
          </p:cNvPr>
          <p:cNvSpPr/>
          <p:nvPr/>
        </p:nvSpPr>
        <p:spPr>
          <a:xfrm>
            <a:off x="5301698" y="3029692"/>
            <a:ext cx="938150" cy="79861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solidFill>
                <a:schemeClr val="accent1"/>
              </a:solidFill>
            </a:endParaRPr>
          </a:p>
        </p:txBody>
      </p:sp>
      <p:pic>
        <p:nvPicPr>
          <p:cNvPr id="30" name="Graphic 29" descr="Siren with solid fill">
            <a:extLst>
              <a:ext uri="{FF2B5EF4-FFF2-40B4-BE49-F238E27FC236}">
                <a16:creationId xmlns:a16="http://schemas.microsoft.com/office/drawing/2014/main" id="{63A0AA6F-7F96-58B8-9A85-684AC5CB02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6160" y="3118487"/>
            <a:ext cx="609225" cy="609225"/>
          </a:xfrm>
          <a:prstGeom prst="rect">
            <a:avLst/>
          </a:prstGeom>
        </p:spPr>
      </p:pic>
      <p:sp>
        <p:nvSpPr>
          <p:cNvPr id="37" name="Rectangle 36">
            <a:extLst>
              <a:ext uri="{FF2B5EF4-FFF2-40B4-BE49-F238E27FC236}">
                <a16:creationId xmlns:a16="http://schemas.microsoft.com/office/drawing/2014/main" id="{D00669DF-45BE-D36F-C1C9-E8694E895BDF}"/>
              </a:ext>
            </a:extLst>
          </p:cNvPr>
          <p:cNvSpPr/>
          <p:nvPr/>
        </p:nvSpPr>
        <p:spPr>
          <a:xfrm>
            <a:off x="6204670" y="3336771"/>
            <a:ext cx="5396929" cy="352959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sz="2000" b="1">
                <a:solidFill>
                  <a:schemeClr val="accent1"/>
                </a:solidFill>
              </a:rPr>
              <a:t>Country opportunities</a:t>
            </a:r>
          </a:p>
          <a:p>
            <a:pPr marL="285750" indent="-285750">
              <a:buFont typeface="Arial" panose="020B0604020202020204" pitchFamily="34" charset="0"/>
              <a:buChar char="•"/>
            </a:pPr>
            <a:r>
              <a:rPr lang="en-US" sz="2000">
                <a:solidFill>
                  <a:schemeClr val="accent1"/>
                </a:solidFill>
              </a:rPr>
              <a:t>Are there economically disadvantaged groups of business or workers (e.g. women, SMEs, disability-owned businesses, indigenous groups) that can be supported through procurement activity?</a:t>
            </a:r>
          </a:p>
          <a:p>
            <a:pPr marL="285750" indent="-285750">
              <a:buFont typeface="Arial" panose="020B0604020202020204" pitchFamily="34" charset="0"/>
              <a:buChar char="•"/>
            </a:pPr>
            <a:r>
              <a:rPr lang="en-US" sz="2000">
                <a:solidFill>
                  <a:schemeClr val="accent1"/>
                </a:solidFill>
              </a:rPr>
              <a:t>Do certain sectors require support and investment to be more green or resilient?</a:t>
            </a:r>
          </a:p>
          <a:p>
            <a:pPr marL="285750" indent="-285750">
              <a:buFont typeface="Arial" panose="020B0604020202020204" pitchFamily="34" charset="0"/>
              <a:buChar char="•"/>
            </a:pPr>
            <a:endParaRPr lang="en-US" sz="2000">
              <a:solidFill>
                <a:schemeClr val="accent1"/>
              </a:solidFill>
            </a:endParaRPr>
          </a:p>
        </p:txBody>
      </p:sp>
      <p:sp>
        <p:nvSpPr>
          <p:cNvPr id="38" name="Oval 37">
            <a:extLst>
              <a:ext uri="{FF2B5EF4-FFF2-40B4-BE49-F238E27FC236}">
                <a16:creationId xmlns:a16="http://schemas.microsoft.com/office/drawing/2014/main" id="{CD8DA311-EB39-52E1-AABC-D77815B8BB6A}"/>
              </a:ext>
            </a:extLst>
          </p:cNvPr>
          <p:cNvSpPr/>
          <p:nvPr/>
        </p:nvSpPr>
        <p:spPr>
          <a:xfrm>
            <a:off x="11132524" y="2929096"/>
            <a:ext cx="938150" cy="798616"/>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accent1"/>
              </a:solidFill>
            </a:endParaRPr>
          </a:p>
        </p:txBody>
      </p:sp>
      <p:pic>
        <p:nvPicPr>
          <p:cNvPr id="41" name="Graphic 40" descr="Arrow Up with solid fill">
            <a:extLst>
              <a:ext uri="{FF2B5EF4-FFF2-40B4-BE49-F238E27FC236}">
                <a16:creationId xmlns:a16="http://schemas.microsoft.com/office/drawing/2014/main" id="{4022666A-98FA-31F1-906C-987725A334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43743" y="3093409"/>
            <a:ext cx="488680" cy="488680"/>
          </a:xfrm>
          <a:prstGeom prst="rect">
            <a:avLst/>
          </a:prstGeom>
        </p:spPr>
      </p:pic>
    </p:spTree>
    <p:extLst>
      <p:ext uri="{BB962C8B-B14F-4D97-AF65-F5344CB8AC3E}">
        <p14:creationId xmlns:p14="http://schemas.microsoft.com/office/powerpoint/2010/main" val="1617379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58</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3600">
                <a:solidFill>
                  <a:schemeClr val="bg1"/>
                </a:solidFill>
                <a:latin typeface="+mj-lt"/>
              </a:rPr>
              <a:t>Country-level context and objectives</a:t>
            </a:r>
            <a:endParaRPr lang="en-US" sz="3600">
              <a:solidFill>
                <a:prstClr val="white"/>
              </a:solidFill>
            </a:endParaRPr>
          </a:p>
        </p:txBody>
      </p:sp>
      <p:sp>
        <p:nvSpPr>
          <p:cNvPr id="3" name="Rectangle: Rounded Corners 2">
            <a:extLst>
              <a:ext uri="{FF2B5EF4-FFF2-40B4-BE49-F238E27FC236}">
                <a16:creationId xmlns:a16="http://schemas.microsoft.com/office/drawing/2014/main" id="{FC77C545-9D98-097F-1956-60A4176486F0}"/>
              </a:ext>
            </a:extLst>
          </p:cNvPr>
          <p:cNvSpPr/>
          <p:nvPr/>
        </p:nvSpPr>
        <p:spPr>
          <a:xfrm>
            <a:off x="1949492" y="1101713"/>
            <a:ext cx="10080209" cy="157871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lvl="0" indent="-285750">
              <a:buFont typeface="Arial" panose="020B0604020202020204" pitchFamily="34" charset="0"/>
              <a:buChar char="•"/>
            </a:pPr>
            <a:r>
              <a:rPr lang="en-US" sz="2000">
                <a:solidFill>
                  <a:schemeClr val="accent1"/>
                </a:solidFill>
              </a:rPr>
              <a:t>The World Bank aims to eliminate extreme poverty and promote shared prosperity</a:t>
            </a:r>
          </a:p>
          <a:p>
            <a:pPr marL="285750" lvl="0" indent="-285750">
              <a:buFont typeface="Arial" panose="020B0604020202020204" pitchFamily="34" charset="0"/>
              <a:buChar char="•"/>
            </a:pPr>
            <a:r>
              <a:rPr lang="en-US" sz="2000" b="1" u="sng">
                <a:solidFill>
                  <a:schemeClr val="accent1"/>
                </a:solidFill>
              </a:rPr>
              <a:t>Operations will be aligned with the objectives of the UN Paris Agreement </a:t>
            </a:r>
            <a:r>
              <a:rPr lang="en-US" sz="2000">
                <a:solidFill>
                  <a:schemeClr val="accent1"/>
                </a:solidFill>
              </a:rPr>
              <a:t>(i.e. reducing global emissions to limit temperature increases to 1.5 Degrees Celsius) by July 2023</a:t>
            </a:r>
          </a:p>
          <a:p>
            <a:pPr marL="285750" lvl="0" indent="-285750">
              <a:buFont typeface="Arial" panose="020B0604020202020204" pitchFamily="34" charset="0"/>
              <a:buChar char="•"/>
            </a:pPr>
            <a:r>
              <a:rPr lang="en-US" sz="2000">
                <a:solidFill>
                  <a:schemeClr val="accent1"/>
                </a:solidFill>
              </a:rPr>
              <a:t>Countries will be supported to achieve Green, Resilient and Inclusive Development</a:t>
            </a:r>
          </a:p>
        </p:txBody>
      </p:sp>
      <p:sp>
        <p:nvSpPr>
          <p:cNvPr id="6" name="Arrow: Chevron 5">
            <a:extLst>
              <a:ext uri="{FF2B5EF4-FFF2-40B4-BE49-F238E27FC236}">
                <a16:creationId xmlns:a16="http://schemas.microsoft.com/office/drawing/2014/main" id="{E29F0BC0-6457-C236-37A5-67E2A4DB6698}"/>
              </a:ext>
            </a:extLst>
          </p:cNvPr>
          <p:cNvSpPr/>
          <p:nvPr/>
        </p:nvSpPr>
        <p:spPr>
          <a:xfrm rot="5400000">
            <a:off x="-210747" y="1474758"/>
            <a:ext cx="2407534" cy="166144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bg2"/>
                </a:solidFill>
              </a:rPr>
              <a:t>World Bank vision and objectives</a:t>
            </a:r>
          </a:p>
        </p:txBody>
      </p:sp>
      <p:sp>
        <p:nvSpPr>
          <p:cNvPr id="7" name="Rectangle: Rounded Corners 6">
            <a:extLst>
              <a:ext uri="{FF2B5EF4-FFF2-40B4-BE49-F238E27FC236}">
                <a16:creationId xmlns:a16="http://schemas.microsoft.com/office/drawing/2014/main" id="{A69C2631-CBB5-BA66-3B28-AC7212A475E5}"/>
              </a:ext>
            </a:extLst>
          </p:cNvPr>
          <p:cNvSpPr/>
          <p:nvPr/>
        </p:nvSpPr>
        <p:spPr>
          <a:xfrm>
            <a:off x="1949491" y="2745937"/>
            <a:ext cx="10068870" cy="22525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lvl="0" indent="-285750">
              <a:buFont typeface="Arial" panose="020B0604020202020204" pitchFamily="34" charset="0"/>
              <a:buChar char="•"/>
            </a:pPr>
            <a:r>
              <a:rPr lang="en-US" sz="2000">
                <a:solidFill>
                  <a:schemeClr val="accent1"/>
                </a:solidFill>
              </a:rPr>
              <a:t>The Country Partnership Framework (CPF) guides the Bank’s development work by agreeing with a country a set of medium- and long-term objectives that align with their development goals and the Bank’s goals</a:t>
            </a:r>
          </a:p>
          <a:p>
            <a:pPr marL="285750" lvl="0" indent="-285750">
              <a:buFont typeface="Arial" panose="020B0604020202020204" pitchFamily="34" charset="0"/>
              <a:buChar char="•"/>
            </a:pPr>
            <a:r>
              <a:rPr lang="en-US" sz="2000">
                <a:solidFill>
                  <a:schemeClr val="accent1"/>
                </a:solidFill>
              </a:rPr>
              <a:t>The Systematic Country Diagnostic (SCD) informs the CPF by identifying the most important challenges and opportunities a country faces</a:t>
            </a:r>
          </a:p>
          <a:p>
            <a:pPr marL="285750" lvl="0" indent="-285750">
              <a:buFont typeface="Arial" panose="020B0604020202020204" pitchFamily="34" charset="0"/>
              <a:buChar char="•"/>
            </a:pPr>
            <a:r>
              <a:rPr lang="en-US" sz="2000">
                <a:solidFill>
                  <a:schemeClr val="accent1"/>
                </a:solidFill>
              </a:rPr>
              <a:t>The Country Climate Development Report (CCDR) aligns development work with emissions reduction goals</a:t>
            </a:r>
          </a:p>
        </p:txBody>
      </p:sp>
      <p:sp>
        <p:nvSpPr>
          <p:cNvPr id="8" name="Arrow: Chevron 7">
            <a:extLst>
              <a:ext uri="{FF2B5EF4-FFF2-40B4-BE49-F238E27FC236}">
                <a16:creationId xmlns:a16="http://schemas.microsoft.com/office/drawing/2014/main" id="{6EAFF60A-107F-26AF-6871-592E024DBCA7}"/>
              </a:ext>
            </a:extLst>
          </p:cNvPr>
          <p:cNvSpPr/>
          <p:nvPr/>
        </p:nvSpPr>
        <p:spPr>
          <a:xfrm rot="5400000">
            <a:off x="-210748" y="3246458"/>
            <a:ext cx="2407534" cy="16614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bg2"/>
                </a:solidFill>
              </a:rPr>
              <a:t>Country-level priorities</a:t>
            </a:r>
          </a:p>
        </p:txBody>
      </p:sp>
      <p:sp>
        <p:nvSpPr>
          <p:cNvPr id="11" name="Rectangle: Rounded Corners 10">
            <a:extLst>
              <a:ext uri="{FF2B5EF4-FFF2-40B4-BE49-F238E27FC236}">
                <a16:creationId xmlns:a16="http://schemas.microsoft.com/office/drawing/2014/main" id="{658228FB-6CF8-ADA0-D616-E8F13207B2C7}"/>
              </a:ext>
            </a:extLst>
          </p:cNvPr>
          <p:cNvSpPr/>
          <p:nvPr/>
        </p:nvSpPr>
        <p:spPr>
          <a:xfrm>
            <a:off x="1949491" y="5049143"/>
            <a:ext cx="10068870" cy="13699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lvl="0" indent="-285750">
              <a:buFont typeface="Arial" panose="020B0604020202020204" pitchFamily="34" charset="0"/>
              <a:buChar char="•"/>
            </a:pPr>
            <a:r>
              <a:rPr lang="en-US" sz="2000">
                <a:solidFill>
                  <a:schemeClr val="accent1"/>
                </a:solidFill>
              </a:rPr>
              <a:t>The health and effectiveness of a country’s procurement system is an important enabler for the successful delivery of projects.</a:t>
            </a:r>
          </a:p>
          <a:p>
            <a:pPr marL="285750" lvl="0" indent="-285750">
              <a:buFont typeface="Arial" panose="020B0604020202020204" pitchFamily="34" charset="0"/>
              <a:buChar char="•"/>
            </a:pPr>
            <a:r>
              <a:rPr lang="en-US" sz="2000">
                <a:solidFill>
                  <a:schemeClr val="accent1"/>
                </a:solidFill>
              </a:rPr>
              <a:t>It will be assessed either as part of the Methodology for Assessing Procurement Systems (MAPS), or as part of the CPF/SCD process</a:t>
            </a:r>
          </a:p>
        </p:txBody>
      </p:sp>
      <p:sp>
        <p:nvSpPr>
          <p:cNvPr id="12" name="Arrow: Chevron 11">
            <a:extLst>
              <a:ext uri="{FF2B5EF4-FFF2-40B4-BE49-F238E27FC236}">
                <a16:creationId xmlns:a16="http://schemas.microsoft.com/office/drawing/2014/main" id="{0C377585-CCFE-CAA2-2CBE-595946361960}"/>
              </a:ext>
            </a:extLst>
          </p:cNvPr>
          <p:cNvSpPr/>
          <p:nvPr/>
        </p:nvSpPr>
        <p:spPr>
          <a:xfrm rot="5400000">
            <a:off x="-54647" y="4865492"/>
            <a:ext cx="2118017" cy="16614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solidFill>
                  <a:schemeClr val="bg2"/>
                </a:solidFill>
              </a:rPr>
              <a:t>Procurement system context</a:t>
            </a:r>
          </a:p>
        </p:txBody>
      </p:sp>
    </p:spTree>
    <p:extLst>
      <p:ext uri="{BB962C8B-B14F-4D97-AF65-F5344CB8AC3E}">
        <p14:creationId xmlns:p14="http://schemas.microsoft.com/office/powerpoint/2010/main" val="36045960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162299" y="1177607"/>
            <a:ext cx="11508776" cy="5680393"/>
          </a:xfrm>
        </p:spPr>
        <p:txBody>
          <a:bodyPr vert="horz" lIns="0" tIns="0" rIns="0" bIns="0" rtlCol="0" anchor="t">
            <a:noAutofit/>
          </a:bodyPr>
          <a:lstStyle/>
          <a:p>
            <a:pPr marL="342900" indent="-342900">
              <a:spcBef>
                <a:spcPts val="800"/>
              </a:spcBef>
              <a:buClr>
                <a:srgbClr val="F78D28"/>
              </a:buClr>
              <a:buFont typeface="Arial" panose="020B0604020202020204" pitchFamily="34" charset="0"/>
              <a:buChar char="•"/>
            </a:pPr>
            <a:r>
              <a:rPr lang="en-US" sz="2000">
                <a:effectLst/>
                <a:latin typeface="+mj-lt"/>
                <a:ea typeface="Calibri" panose="020F0502020204030204" pitchFamily="34" charset="0"/>
                <a:cs typeface="Calibri" panose="020F0502020204030204" pitchFamily="34" charset="0"/>
              </a:rPr>
              <a:t>The Project Concept Note (PCN) sets out:</a:t>
            </a:r>
          </a:p>
          <a:p>
            <a:pPr marL="1058863" lvl="3" indent="-342900">
              <a:spcBef>
                <a:spcPts val="800"/>
              </a:spcBef>
              <a:buClr>
                <a:srgbClr val="F78D28"/>
              </a:buClr>
              <a:buFont typeface="Courier New" panose="02070309020205020404" pitchFamily="49" charset="0"/>
              <a:buChar char="o"/>
            </a:pPr>
            <a:r>
              <a:rPr lang="en-US" sz="2000">
                <a:solidFill>
                  <a:schemeClr val="accent1"/>
                </a:solidFill>
                <a:effectLst/>
                <a:latin typeface="+mj-lt"/>
                <a:ea typeface="Calibri" panose="020F0502020204030204" pitchFamily="34" charset="0"/>
                <a:cs typeface="Calibri" panose="020F0502020204030204" pitchFamily="34" charset="0"/>
              </a:rPr>
              <a:t>Project development objectives</a:t>
            </a:r>
          </a:p>
          <a:p>
            <a:pPr marL="1058863" lvl="3" indent="-342900">
              <a:spcBef>
                <a:spcPts val="800"/>
              </a:spcBef>
              <a:buClr>
                <a:srgbClr val="F78D28"/>
              </a:buClr>
              <a:buFont typeface="Courier New" panose="02070309020205020404" pitchFamily="49" charset="0"/>
              <a:buChar char="o"/>
            </a:pPr>
            <a:r>
              <a:rPr lang="en-US" sz="2000">
                <a:solidFill>
                  <a:schemeClr val="accent1"/>
                </a:solidFill>
                <a:latin typeface="+mj-lt"/>
                <a:cs typeface="Calibri" panose="020F0502020204030204" pitchFamily="34" charset="0"/>
              </a:rPr>
              <a:t>Initial costing and phasing</a:t>
            </a:r>
          </a:p>
          <a:p>
            <a:pPr marL="1058863" lvl="3" indent="-342900">
              <a:spcBef>
                <a:spcPts val="800"/>
              </a:spcBef>
              <a:buClr>
                <a:srgbClr val="F78D28"/>
              </a:buClr>
              <a:buFont typeface="Courier New" panose="02070309020205020404" pitchFamily="49" charset="0"/>
              <a:buChar char="o"/>
            </a:pPr>
            <a:r>
              <a:rPr lang="en-US" sz="2000">
                <a:solidFill>
                  <a:schemeClr val="accent1"/>
                </a:solidFill>
                <a:latin typeface="+mj-lt"/>
                <a:cs typeface="Calibri" panose="020F0502020204030204" pitchFamily="34" charset="0"/>
              </a:rPr>
              <a:t>An overview of the Borrower’s capacity and any limitations that may impact implementation. </a:t>
            </a:r>
          </a:p>
          <a:p>
            <a:pPr marL="342900" indent="-342900">
              <a:spcBef>
                <a:spcPts val="800"/>
              </a:spcBef>
              <a:buClr>
                <a:srgbClr val="F78D28"/>
              </a:buClr>
              <a:buFont typeface="Arial" panose="020B0604020202020204" pitchFamily="34" charset="0"/>
              <a:buChar char="•"/>
            </a:pPr>
            <a:r>
              <a:rPr lang="en-US" sz="2000">
                <a:effectLst/>
                <a:latin typeface="+mj-lt"/>
                <a:ea typeface="Calibri" panose="020F0502020204030204" pitchFamily="34" charset="0"/>
                <a:cs typeface="Calibri" panose="020F0502020204030204" pitchFamily="34" charset="0"/>
              </a:rPr>
              <a:t>The </a:t>
            </a:r>
            <a:r>
              <a:rPr lang="en-US" sz="2000" b="1" u="sng">
                <a:effectLst/>
                <a:latin typeface="+mj-lt"/>
                <a:ea typeface="Calibri" panose="020F0502020204030204" pitchFamily="34" charset="0"/>
                <a:cs typeface="Calibri" panose="020F0502020204030204" pitchFamily="34" charset="0"/>
              </a:rPr>
              <a:t>PCN includes a summary of both procurement and E&amp;S considerations for the project</a:t>
            </a:r>
            <a:r>
              <a:rPr lang="en-US" sz="2000">
                <a:effectLst/>
                <a:latin typeface="+mj-lt"/>
                <a:ea typeface="Calibri" panose="020F0502020204030204" pitchFamily="34" charset="0"/>
                <a:cs typeface="Calibri" panose="020F0502020204030204" pitchFamily="34" charset="0"/>
              </a:rPr>
              <a:t>. The Procurement Plan is often </a:t>
            </a:r>
            <a:r>
              <a:rPr lang="en-US" sz="2000">
                <a:latin typeface="+mj-lt"/>
                <a:ea typeface="Calibri" panose="020F0502020204030204" pitchFamily="34" charset="0"/>
                <a:cs typeface="Calibri" panose="020F0502020204030204" pitchFamily="34" charset="0"/>
              </a:rPr>
              <a:t>not </a:t>
            </a:r>
            <a:r>
              <a:rPr lang="en-US" sz="2000">
                <a:effectLst/>
                <a:latin typeface="+mj-lt"/>
                <a:ea typeface="Calibri" panose="020F0502020204030204" pitchFamily="34" charset="0"/>
                <a:cs typeface="Calibri" panose="020F0502020204030204" pitchFamily="34" charset="0"/>
              </a:rPr>
              <a:t>well advanced at this stage, but the high-level approach may be sufficiently advanced to include in the PCN</a:t>
            </a:r>
          </a:p>
          <a:p>
            <a:pPr marL="342900" indent="-342900">
              <a:spcBef>
                <a:spcPts val="800"/>
              </a:spcBef>
              <a:buClr>
                <a:srgbClr val="F78D28"/>
              </a:buClr>
              <a:buFont typeface="Arial" panose="020B0604020202020204" pitchFamily="34" charset="0"/>
              <a:buChar char="•"/>
            </a:pPr>
            <a:r>
              <a:rPr lang="en-US" sz="2000">
                <a:latin typeface="+mj-lt"/>
                <a:ea typeface="Calibri" panose="020F0502020204030204" pitchFamily="34" charset="0"/>
                <a:cs typeface="Calibri" panose="020F0502020204030204" pitchFamily="34" charset="0"/>
              </a:rPr>
              <a:t>Procurement input may helpfully shape</a:t>
            </a:r>
            <a:r>
              <a:rPr lang="en-US" sz="2000">
                <a:effectLst/>
                <a:latin typeface="+mj-lt"/>
                <a:ea typeface="Calibri" panose="020F0502020204030204" pitchFamily="34" charset="0"/>
                <a:cs typeface="Calibri" panose="020F0502020204030204" pitchFamily="34" charset="0"/>
              </a:rPr>
              <a:t> project objectives, the feasibility of options, </a:t>
            </a:r>
            <a:r>
              <a:rPr lang="en-US" sz="2000">
                <a:latin typeface="+mj-lt"/>
                <a:ea typeface="Calibri" panose="020F0502020204030204" pitchFamily="34" charset="0"/>
                <a:cs typeface="Calibri" panose="020F0502020204030204" pitchFamily="34" charset="0"/>
              </a:rPr>
              <a:t>and t</a:t>
            </a:r>
            <a:r>
              <a:rPr lang="en-US" sz="2000">
                <a:effectLst/>
                <a:latin typeface="+mj-lt"/>
                <a:ea typeface="Calibri" panose="020F0502020204030204" pitchFamily="34" charset="0"/>
                <a:cs typeface="Calibri" panose="020F0502020204030204" pitchFamily="34" charset="0"/>
              </a:rPr>
              <a:t>he delivery approach by asking </a:t>
            </a:r>
            <a:r>
              <a:rPr lang="en-US" sz="2000">
                <a:latin typeface="+mj-lt"/>
                <a:ea typeface="Calibri" panose="020F0502020204030204" pitchFamily="34" charset="0"/>
                <a:cs typeface="Calibri" panose="020F0502020204030204" pitchFamily="34" charset="0"/>
              </a:rPr>
              <a:t>questions such as:</a:t>
            </a:r>
          </a:p>
          <a:p>
            <a:pPr marL="1058863" lvl="3" indent="-342900">
              <a:spcBef>
                <a:spcPts val="800"/>
              </a:spcBef>
              <a:buClr>
                <a:srgbClr val="F78D28"/>
              </a:buClr>
              <a:buSzPts val="900"/>
              <a:buFont typeface="Courier New" panose="02070309020205020404" pitchFamily="49" charset="0"/>
              <a:buChar char="o"/>
              <a:tabLst>
                <a:tab pos="228600" algn="l"/>
              </a:tabLst>
            </a:pPr>
            <a:r>
              <a:rPr lang="en-NZ" sz="2000">
                <a:solidFill>
                  <a:schemeClr val="accent1"/>
                </a:solidFill>
                <a:latin typeface="+mj-lt"/>
                <a:cs typeface="Calibri" panose="020F0502020204030204" pitchFamily="34" charset="0"/>
              </a:rPr>
              <a:t>Is the supply market capable of delivering the project the way the Borrower wants delivered?</a:t>
            </a:r>
            <a:endParaRPr lang="en-US" sz="2000">
              <a:solidFill>
                <a:schemeClr val="accent1"/>
              </a:solidFill>
              <a:latin typeface="+mj-lt"/>
              <a:cs typeface="Calibri" panose="020F0502020204030204" pitchFamily="34" charset="0"/>
            </a:endParaRPr>
          </a:p>
          <a:p>
            <a:pPr marL="1058863" lvl="3" indent="-342900">
              <a:spcBef>
                <a:spcPts val="800"/>
              </a:spcBef>
              <a:buClr>
                <a:srgbClr val="F78D28"/>
              </a:buClr>
              <a:buSzPts val="900"/>
              <a:buFont typeface="Courier New" panose="02070309020205020404" pitchFamily="49" charset="0"/>
              <a:buChar char="o"/>
              <a:tabLst>
                <a:tab pos="228600" algn="l"/>
              </a:tabLst>
            </a:pPr>
            <a:r>
              <a:rPr lang="en-NZ" sz="2000">
                <a:solidFill>
                  <a:schemeClr val="accent1"/>
                </a:solidFill>
                <a:latin typeface="+mj-lt"/>
                <a:cs typeface="Calibri" panose="020F0502020204030204" pitchFamily="34" charset="0"/>
              </a:rPr>
              <a:t>Is there another way to achieve the same (or improved) objectives while reducing E&amp;S risk or delivering other benefits? </a:t>
            </a:r>
            <a:endParaRPr lang="en-US" sz="2000">
              <a:solidFill>
                <a:schemeClr val="accent1"/>
              </a:solidFill>
              <a:latin typeface="+mj-lt"/>
              <a:cs typeface="Calibri" panose="020F0502020204030204" pitchFamily="34" charset="0"/>
            </a:endParaRPr>
          </a:p>
          <a:p>
            <a:pPr marL="1058863" lvl="3" indent="-342900">
              <a:spcBef>
                <a:spcPts val="800"/>
              </a:spcBef>
              <a:buClr>
                <a:srgbClr val="F78D28"/>
              </a:buClr>
              <a:buSzPts val="900"/>
              <a:buFont typeface="Courier New" panose="02070309020205020404" pitchFamily="49" charset="0"/>
              <a:buChar char="o"/>
              <a:tabLst>
                <a:tab pos="228600" algn="l"/>
              </a:tabLst>
            </a:pPr>
            <a:r>
              <a:rPr lang="en-NZ" sz="2000">
                <a:solidFill>
                  <a:schemeClr val="accent1"/>
                </a:solidFill>
                <a:latin typeface="+mj-lt"/>
                <a:cs typeface="Calibri" panose="020F0502020204030204" pitchFamily="34" charset="0"/>
              </a:rPr>
              <a:t>Does the supply market have knowledge, insight or innovative approaches that could help deliver this project in a better way?</a:t>
            </a:r>
            <a:endParaRPr lang="en-US" sz="2000">
              <a:solidFill>
                <a:schemeClr val="accent1"/>
              </a:solidFill>
              <a:latin typeface="+mj-lt"/>
              <a:cs typeface="Calibri" panose="020F0502020204030204" pitchFamily="34" charset="0"/>
            </a:endParaRPr>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59</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Project Concept Note</a:t>
            </a:r>
          </a:p>
        </p:txBody>
      </p:sp>
    </p:spTree>
    <p:extLst>
      <p:ext uri="{BB962C8B-B14F-4D97-AF65-F5344CB8AC3E}">
        <p14:creationId xmlns:p14="http://schemas.microsoft.com/office/powerpoint/2010/main" val="892076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345"/>
        </a:solidFill>
        <a:effectLst/>
      </p:bgPr>
    </p:bg>
    <p:spTree>
      <p:nvGrpSpPr>
        <p:cNvPr id="1" name=""/>
        <p:cNvGrpSpPr/>
        <p:nvPr/>
      </p:nvGrpSpPr>
      <p:grpSpPr>
        <a:xfrm>
          <a:off x="0" y="0"/>
          <a:ext cx="0" cy="0"/>
          <a:chOff x="0" y="0"/>
          <a:chExt cx="0" cy="0"/>
        </a:xfrm>
      </p:grpSpPr>
      <p:pic>
        <p:nvPicPr>
          <p:cNvPr id="1026" name="Picture 2" descr="illustrations, cliparts, dessins animés et icônes de esg, environnement, social et gouvernance d’entreprise, responsabilité de l’entreprise de prendre soin de l’environnement mondial et des personnes. - sustainable procurement">
            <a:extLst>
              <a:ext uri="{FF2B5EF4-FFF2-40B4-BE49-F238E27FC236}">
                <a16:creationId xmlns:a16="http://schemas.microsoft.com/office/drawing/2014/main" id="{42F68521-40DA-4178-B8A1-B07148B5E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086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FF154D7-195B-4BBC-8020-7FD18EB5A829}"/>
              </a:ext>
            </a:extLst>
          </p:cNvPr>
          <p:cNvSpPr>
            <a:spLocks noGrp="1"/>
          </p:cNvSpPr>
          <p:nvPr>
            <p:ph type="sldNum" sz="quarter" idx="4294967295"/>
          </p:nvPr>
        </p:nvSpPr>
        <p:spPr>
          <a:xfrm>
            <a:off x="11583988" y="6481763"/>
            <a:ext cx="608012" cy="2730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DCF66A72-D93B-4E0F-BE94-A5B8EB3B7544}"/>
              </a:ext>
            </a:extLst>
          </p:cNvPr>
          <p:cNvSpPr/>
          <p:nvPr/>
        </p:nvSpPr>
        <p:spPr>
          <a:xfrm>
            <a:off x="1" y="5156791"/>
            <a:ext cx="12192000" cy="1751892"/>
          </a:xfrm>
          <a:prstGeom prst="rect">
            <a:avLst/>
          </a:prstGeom>
          <a:solidFill>
            <a:srgbClr val="002345">
              <a:alpha val="84000"/>
            </a:srgbClr>
          </a:solidFill>
          <a:ln>
            <a:noFill/>
          </a:ln>
          <a:effectLst/>
        </p:spPr>
        <p:txBody>
          <a:bodyPr vert="horz" wrap="square" lIns="0" tIns="0" rIns="0" bIns="0" numCol="1" anchor="b" anchorCtr="0" compatLnSpc="1">
            <a:prstTxWarp prst="textNoShape">
              <a:avLst/>
            </a:prstTxWarp>
          </a:bodyPr>
          <a:lstStyle/>
          <a:p>
            <a:pPr algn="r" defTabSz="457200">
              <a:spcBef>
                <a:spcPts val="300"/>
              </a:spcBef>
              <a:spcAft>
                <a:spcPts val="300"/>
              </a:spcAft>
            </a:pPr>
            <a:endParaRPr lang="en-US" sz="4400" b="1">
              <a:solidFill>
                <a:schemeClr val="bg1"/>
              </a:solidFill>
              <a:latin typeface="+mj-lt"/>
              <a:ea typeface="+mj-ea"/>
              <a:cs typeface="Arial"/>
            </a:endParaRPr>
          </a:p>
        </p:txBody>
      </p:sp>
      <p:sp>
        <p:nvSpPr>
          <p:cNvPr id="9" name="Title 5">
            <a:extLst>
              <a:ext uri="{FF2B5EF4-FFF2-40B4-BE49-F238E27FC236}">
                <a16:creationId xmlns:a16="http://schemas.microsoft.com/office/drawing/2014/main" id="{F14A5A68-DE7D-4100-926A-7029349D9EEB}"/>
              </a:ext>
            </a:extLst>
          </p:cNvPr>
          <p:cNvSpPr>
            <a:spLocks noGrp="1"/>
          </p:cNvSpPr>
          <p:nvPr>
            <p:ph type="ctrTitle"/>
          </p:nvPr>
        </p:nvSpPr>
        <p:spPr>
          <a:xfrm>
            <a:off x="-583997" y="5251168"/>
            <a:ext cx="12471991" cy="1503645"/>
          </a:xfrm>
          <a:noFill/>
        </p:spPr>
        <p:txBody>
          <a:bodyPr/>
          <a:lstStyle/>
          <a:p>
            <a:pPr algn="r">
              <a:spcBef>
                <a:spcPts val="300"/>
              </a:spcBef>
              <a:spcAft>
                <a:spcPts val="300"/>
              </a:spcAft>
            </a:pPr>
            <a:br>
              <a:rPr lang="en-US" sz="4400" b="1">
                <a:solidFill>
                  <a:schemeClr val="bg1"/>
                </a:solidFill>
                <a:latin typeface="+mj-lt"/>
              </a:rPr>
            </a:br>
            <a:r>
              <a:rPr lang="en-US" sz="4400" b="1">
                <a:solidFill>
                  <a:schemeClr val="bg1"/>
                </a:solidFill>
                <a:latin typeface="+mj-lt"/>
              </a:rPr>
              <a:t>Part 1 - Introduction to Sustainable Public Procurement</a:t>
            </a:r>
            <a:endParaRPr lang="en-US" sz="4000" b="1">
              <a:solidFill>
                <a:srgbClr val="FFFF00"/>
              </a:solidFill>
              <a:latin typeface="+mj-lt"/>
            </a:endParaRPr>
          </a:p>
        </p:txBody>
      </p:sp>
    </p:spTree>
    <p:extLst>
      <p:ext uri="{BB962C8B-B14F-4D97-AF65-F5344CB8AC3E}">
        <p14:creationId xmlns:p14="http://schemas.microsoft.com/office/powerpoint/2010/main" val="3053864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60</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Selecting a delivery/cost model</a:t>
            </a:r>
          </a:p>
        </p:txBody>
      </p:sp>
      <p:sp>
        <p:nvSpPr>
          <p:cNvPr id="14" name="Text Placeholder 2">
            <a:extLst>
              <a:ext uri="{FF2B5EF4-FFF2-40B4-BE49-F238E27FC236}">
                <a16:creationId xmlns:a16="http://schemas.microsoft.com/office/drawing/2014/main" id="{D5431944-26C9-1735-AD82-3E2A1D7FFD88}"/>
              </a:ext>
            </a:extLst>
          </p:cNvPr>
          <p:cNvSpPr txBox="1">
            <a:spLocks/>
          </p:cNvSpPr>
          <p:nvPr/>
        </p:nvSpPr>
        <p:spPr>
          <a:xfrm>
            <a:off x="162299" y="1346673"/>
            <a:ext cx="11508776" cy="4820339"/>
          </a:xfrm>
          <a:prstGeom prst="rect">
            <a:avLst/>
          </a:prstGeom>
        </p:spPr>
        <p:txBody>
          <a:bodyPr vert="horz" lIns="0" tIns="0" rIns="0" bIns="0" rtlCol="0" anchor="t">
            <a:noAutofit/>
          </a:bodyPr>
          <a:lstStyle>
            <a:lvl1pPr marL="0" indent="0" algn="l" defTabSz="457200" rtl="0" eaLnBrk="1" latinLnBrk="0" hangingPunct="1">
              <a:lnSpc>
                <a:spcPct val="100000"/>
              </a:lnSpc>
              <a:spcBef>
                <a:spcPts val="2400"/>
              </a:spcBef>
              <a:buFont typeface="Arial"/>
              <a:buNone/>
              <a:tabLst>
                <a:tab pos="8402638" algn="r"/>
              </a:tabLst>
              <a:defRPr lang="en-US" sz="1600" kern="1200" smtClean="0">
                <a:solidFill>
                  <a:schemeClr val="accent1"/>
                </a:solidFill>
                <a:latin typeface="+mn-lt"/>
                <a:ea typeface="+mn-ea"/>
                <a:cs typeface="+mn-cs"/>
              </a:defRPr>
            </a:lvl1pPr>
            <a:lvl2pPr marL="0" indent="0" algn="l" defTabSz="457200" rtl="0" eaLnBrk="1" latinLnBrk="0" hangingPunct="1">
              <a:spcBef>
                <a:spcPct val="20000"/>
              </a:spcBef>
              <a:buFont typeface="Arial"/>
              <a:buNone/>
              <a:defRPr sz="2800" kern="1200" baseline="0">
                <a:solidFill>
                  <a:schemeClr val="accent2"/>
                </a:solidFill>
                <a:latin typeface="+mn-lt"/>
                <a:ea typeface="+mn-ea"/>
                <a:cs typeface="+mn-cs"/>
              </a:defRPr>
            </a:lvl2pPr>
            <a:lvl3pPr marL="361950" indent="-361950" algn="l" defTabSz="457200" rtl="0" eaLnBrk="1" latinLnBrk="0" hangingPunct="1">
              <a:spcBef>
                <a:spcPct val="20000"/>
              </a:spcBef>
              <a:buFont typeface="Arial" panose="020B0604020202020204" pitchFamily="34" charset="0"/>
              <a:buChar char="•"/>
              <a:defRPr sz="2400" kern="1200" baseline="0">
                <a:solidFill>
                  <a:schemeClr val="accent2"/>
                </a:solidFill>
                <a:latin typeface="+mn-lt"/>
                <a:ea typeface="+mn-ea"/>
                <a:cs typeface="+mn-cs"/>
              </a:defRPr>
            </a:lvl3pPr>
            <a:lvl4pPr marL="715963" indent="-354013" algn="l" defTabSz="457200" rtl="0" eaLnBrk="1" latinLnBrk="0" hangingPunct="1">
              <a:spcBef>
                <a:spcPct val="20000"/>
              </a:spcBef>
              <a:buFont typeface="Arial"/>
              <a:buChar char="–"/>
              <a:defRPr sz="1800" kern="1200" baseline="0">
                <a:solidFill>
                  <a:schemeClr val="accent2"/>
                </a:solidFill>
                <a:latin typeface="+mn-lt"/>
                <a:ea typeface="+mn-ea"/>
                <a:cs typeface="+mn-cs"/>
              </a:defRPr>
            </a:lvl4pPr>
            <a:lvl5pPr marL="1077913" indent="-361950" algn="l" defTabSz="457200" rtl="0" eaLnBrk="1" latinLnBrk="0" hangingPunct="1">
              <a:spcBef>
                <a:spcPct val="20000"/>
              </a:spcBef>
              <a:buFont typeface="Arial" pitchFamily="34" charset="0"/>
              <a:buChar char="–"/>
              <a:defRPr sz="1800" kern="1200" baseline="0">
                <a:solidFill>
                  <a:schemeClr val="accent2"/>
                </a:solidFill>
                <a:latin typeface="+mn-lt"/>
                <a:ea typeface="+mn-ea"/>
                <a:cs typeface="+mn-cs"/>
              </a:defRPr>
            </a:lvl5pPr>
            <a:lvl6pPr marL="1431925" indent="-354013" algn="l" defTabSz="457200" rtl="0" eaLnBrk="1" latinLnBrk="0" hangingPunct="1">
              <a:spcBef>
                <a:spcPct val="20000"/>
              </a:spcBef>
              <a:buFont typeface="Arial" pitchFamily="34" charset="0"/>
              <a:buChar char="–"/>
              <a:defRPr sz="1800" kern="1200">
                <a:solidFill>
                  <a:schemeClr val="accent2"/>
                </a:solidFill>
                <a:latin typeface="+mn-lt"/>
                <a:ea typeface="+mn-ea"/>
                <a:cs typeface="+mn-cs"/>
              </a:defRPr>
            </a:lvl6pPr>
            <a:lvl7pPr marL="0" indent="0" algn="l" defTabSz="457200" rtl="0" eaLnBrk="1" latinLnBrk="0" hangingPunct="1">
              <a:spcBef>
                <a:spcPct val="20000"/>
              </a:spcBef>
              <a:buFont typeface="Arial"/>
              <a:buNone/>
              <a:defRPr sz="2000" kern="1200">
                <a:solidFill>
                  <a:schemeClr val="accent2"/>
                </a:solidFill>
                <a:latin typeface="+mn-lt"/>
                <a:ea typeface="+mn-ea"/>
                <a:cs typeface="+mn-cs"/>
              </a:defRPr>
            </a:lvl7pPr>
            <a:lvl8pPr marL="0" indent="0" algn="l" defTabSz="457200" rtl="0" eaLnBrk="1" latinLnBrk="0" hangingPunct="1">
              <a:spcBef>
                <a:spcPct val="20000"/>
              </a:spcBef>
              <a:buFont typeface="Arial"/>
              <a:buNone/>
              <a:defRPr sz="2000" kern="1200">
                <a:solidFill>
                  <a:schemeClr val="accent2"/>
                </a:solidFill>
                <a:latin typeface="+mn-lt"/>
                <a:ea typeface="+mn-ea"/>
                <a:cs typeface="+mn-cs"/>
              </a:defRPr>
            </a:lvl8pPr>
            <a:lvl9pPr marL="0" indent="0" algn="l" defTabSz="457200" rtl="0" eaLnBrk="1" latinLnBrk="0" hangingPunct="1">
              <a:spcBef>
                <a:spcPct val="20000"/>
              </a:spcBef>
              <a:buFont typeface="Arial"/>
              <a:buNone/>
              <a:defRPr sz="2000" kern="1200">
                <a:solidFill>
                  <a:schemeClr val="accent2"/>
                </a:solidFill>
                <a:latin typeface="+mn-lt"/>
                <a:ea typeface="+mn-ea"/>
                <a:cs typeface="+mn-cs"/>
              </a:defRPr>
            </a:lvl9pPr>
          </a:lstStyle>
          <a:p>
            <a:pPr marL="342900" indent="-342900">
              <a:spcBef>
                <a:spcPts val="800"/>
              </a:spcBef>
              <a:buClr>
                <a:srgbClr val="F78D28"/>
              </a:buClr>
              <a:buFont typeface="Arial" panose="020B0604020202020204" pitchFamily="34" charset="0"/>
              <a:buChar char="•"/>
            </a:pPr>
            <a:r>
              <a:rPr lang="en-US" sz="2400">
                <a:latin typeface="+mj-lt"/>
                <a:ea typeface="Calibri" panose="020F0502020204030204" pitchFamily="34" charset="0"/>
                <a:cs typeface="Calibri" panose="020F0502020204030204" pitchFamily="34" charset="0"/>
              </a:rPr>
              <a:t>TTLs will consider the most effective delivery model for the project; this decision influences the procurement approach, risk allocation, the type of sustainability objectives that can be achieved, and how they are achieved</a:t>
            </a:r>
          </a:p>
          <a:p>
            <a:pPr marL="342900" indent="-342900">
              <a:spcBef>
                <a:spcPts val="800"/>
              </a:spcBef>
              <a:buClr>
                <a:srgbClr val="F78D28"/>
              </a:buClr>
              <a:buFont typeface="Arial" panose="020B0604020202020204" pitchFamily="34" charset="0"/>
              <a:buChar char="•"/>
            </a:pPr>
            <a:r>
              <a:rPr lang="en-US" sz="2400">
                <a:latin typeface="+mj-lt"/>
                <a:ea typeface="Calibri" panose="020F0502020204030204" pitchFamily="34" charset="0"/>
                <a:cs typeface="Calibri" panose="020F0502020204030204" pitchFamily="34" charset="0"/>
              </a:rPr>
              <a:t>TTL leads conversations with the Borrower on the model, usually considering factors such as:</a:t>
            </a:r>
          </a:p>
          <a:p>
            <a:pPr marL="704850" lvl="2" indent="-342900">
              <a:spcBef>
                <a:spcPts val="800"/>
              </a:spcBef>
              <a:buClr>
                <a:srgbClr val="F78D28"/>
              </a:buClr>
              <a:buFont typeface="Courier New" panose="02070309020205020404" pitchFamily="49" charset="0"/>
              <a:buChar char="o"/>
            </a:pPr>
            <a:r>
              <a:rPr lang="en-US" sz="2000">
                <a:solidFill>
                  <a:schemeClr val="accent1"/>
                </a:solidFill>
                <a:latin typeface="+mj-lt"/>
                <a:cs typeface="Calibri" panose="020F0502020204030204" pitchFamily="34" charset="0"/>
              </a:rPr>
              <a:t>Whether the Borrower requires support post construction, for example to operate and maintain the asset (e.g. is Design, Build, Operate an appropriate option)</a:t>
            </a:r>
          </a:p>
          <a:p>
            <a:pPr marL="704850" lvl="2" indent="-342900">
              <a:spcBef>
                <a:spcPts val="800"/>
              </a:spcBef>
              <a:buClr>
                <a:srgbClr val="F78D28"/>
              </a:buClr>
              <a:buFont typeface="Courier New" panose="02070309020205020404" pitchFamily="49" charset="0"/>
              <a:buChar char="o"/>
            </a:pPr>
            <a:r>
              <a:rPr lang="en-US" sz="2000">
                <a:solidFill>
                  <a:schemeClr val="accent1"/>
                </a:solidFill>
                <a:latin typeface="+mj-lt"/>
                <a:cs typeface="Calibri" panose="020F0502020204030204" pitchFamily="34" charset="0"/>
              </a:rPr>
              <a:t>The degree of technical expertise that the Borrower has, versus the knowledge available within the market (e.g. should Borrower own the design process, meaning use of conformance as opposed to performance specifications; should design services be procured separately?)</a:t>
            </a:r>
          </a:p>
          <a:p>
            <a:pPr marL="704850" lvl="2" indent="-342900">
              <a:spcBef>
                <a:spcPts val="800"/>
              </a:spcBef>
              <a:buClr>
                <a:srgbClr val="F78D28"/>
              </a:buClr>
              <a:buFont typeface="Courier New" panose="02070309020205020404" pitchFamily="49" charset="0"/>
              <a:buChar char="o"/>
            </a:pPr>
            <a:r>
              <a:rPr lang="en-US" sz="2000">
                <a:solidFill>
                  <a:schemeClr val="accent1"/>
                </a:solidFill>
                <a:latin typeface="+mj-lt"/>
                <a:cs typeface="Calibri" panose="020F0502020204030204" pitchFamily="34" charset="0"/>
              </a:rPr>
              <a:t>Whether the Borrower would prefer to finance the construction in partnership with the private sector (e.g. would a Public Private Partnership model be appropriate)</a:t>
            </a:r>
          </a:p>
          <a:p>
            <a:pPr marL="704850" lvl="2" indent="-342900">
              <a:spcBef>
                <a:spcPts val="800"/>
              </a:spcBef>
              <a:buClr>
                <a:srgbClr val="F78D28"/>
              </a:buClr>
              <a:buFont typeface="Courier New" panose="02070309020205020404" pitchFamily="49" charset="0"/>
              <a:buChar char="o"/>
            </a:pPr>
            <a:r>
              <a:rPr lang="en-US" sz="2000">
                <a:solidFill>
                  <a:schemeClr val="accent1"/>
                </a:solidFill>
                <a:latin typeface="+mj-lt"/>
                <a:cs typeface="Calibri" panose="020F0502020204030204" pitchFamily="34" charset="0"/>
              </a:rPr>
              <a:t>The Borrower’s experience and expertise in using different types of delivery models</a:t>
            </a:r>
          </a:p>
          <a:p>
            <a:pPr marL="342900" lvl="1" indent="-342900">
              <a:spcBef>
                <a:spcPts val="800"/>
              </a:spcBef>
              <a:buClr>
                <a:srgbClr val="F78D28"/>
              </a:buClr>
              <a:buFont typeface="Courier New" panose="02070309020205020404" pitchFamily="49" charset="0"/>
              <a:buChar char="o"/>
            </a:pPr>
            <a:r>
              <a:rPr lang="en-US" sz="2400">
                <a:solidFill>
                  <a:schemeClr val="accent1"/>
                </a:solidFill>
                <a:latin typeface="+mj-lt"/>
                <a:cs typeface="Calibri" panose="020F0502020204030204" pitchFamily="34" charset="0"/>
              </a:rPr>
              <a:t>These conversations inform many procurement-related actions</a:t>
            </a:r>
          </a:p>
          <a:p>
            <a:pPr marL="704850" lvl="2" indent="-342900">
              <a:spcBef>
                <a:spcPts val="800"/>
              </a:spcBef>
              <a:buClr>
                <a:srgbClr val="F78D28"/>
              </a:buClr>
              <a:buFont typeface="Courier New" panose="02070309020205020404" pitchFamily="49" charset="0"/>
              <a:buChar char="o"/>
            </a:pPr>
            <a:endParaRPr lang="en-US">
              <a:solidFill>
                <a:schemeClr val="accent1"/>
              </a:solidFill>
              <a:latin typeface="+mj-lt"/>
              <a:cs typeface="Calibri" panose="020F0502020204030204" pitchFamily="34" charset="0"/>
            </a:endParaRPr>
          </a:p>
        </p:txBody>
      </p:sp>
    </p:spTree>
    <p:extLst>
      <p:ext uri="{BB962C8B-B14F-4D97-AF65-F5344CB8AC3E}">
        <p14:creationId xmlns:p14="http://schemas.microsoft.com/office/powerpoint/2010/main" val="32108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61</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To sum up…</a:t>
            </a:r>
          </a:p>
        </p:txBody>
      </p:sp>
      <p:pic>
        <p:nvPicPr>
          <p:cNvPr id="3" name="Picture 2">
            <a:extLst>
              <a:ext uri="{FF2B5EF4-FFF2-40B4-BE49-F238E27FC236}">
                <a16:creationId xmlns:a16="http://schemas.microsoft.com/office/drawing/2014/main" id="{8B9037BF-C347-4FA8-9A17-EFD6024C4833}"/>
              </a:ext>
            </a:extLst>
          </p:cNvPr>
          <p:cNvPicPr>
            <a:picLocks noChangeAspect="1"/>
          </p:cNvPicPr>
          <p:nvPr/>
        </p:nvPicPr>
        <p:blipFill rotWithShape="1">
          <a:blip r:embed="rId3"/>
          <a:srcRect l="21332" r="10677"/>
          <a:stretch/>
        </p:blipFill>
        <p:spPr>
          <a:xfrm>
            <a:off x="209306" y="1750901"/>
            <a:ext cx="3735970" cy="3671094"/>
          </a:xfrm>
          <a:prstGeom prst="rect">
            <a:avLst/>
          </a:prstGeom>
          <a:effectLst>
            <a:outerShdw blurRad="139700" dist="38100" dir="2700000" sx="103000" sy="103000" algn="tl" rotWithShape="0">
              <a:prstClr val="black">
                <a:alpha val="40000"/>
              </a:prstClr>
            </a:outerShdw>
          </a:effectLst>
        </p:spPr>
      </p:pic>
      <p:sp>
        <p:nvSpPr>
          <p:cNvPr id="4" name="Rectangle 3">
            <a:extLst>
              <a:ext uri="{FF2B5EF4-FFF2-40B4-BE49-F238E27FC236}">
                <a16:creationId xmlns:a16="http://schemas.microsoft.com/office/drawing/2014/main" id="{E810F765-1CED-475A-BF4D-B69E50ADF090}"/>
              </a:ext>
            </a:extLst>
          </p:cNvPr>
          <p:cNvSpPr/>
          <p:nvPr/>
        </p:nvSpPr>
        <p:spPr>
          <a:xfrm>
            <a:off x="99317" y="1143617"/>
            <a:ext cx="10935128" cy="584775"/>
          </a:xfrm>
          <a:prstGeom prst="rect">
            <a:avLst/>
          </a:prstGeom>
        </p:spPr>
        <p:txBody>
          <a:bodyPr wrap="square">
            <a:spAutoFit/>
          </a:bodyPr>
          <a:lstStyle/>
          <a:p>
            <a:pPr marL="0" lvl="1" defTabSz="457200">
              <a:spcBef>
                <a:spcPts val="1200"/>
              </a:spcBef>
              <a:buClr>
                <a:srgbClr val="F78D28"/>
              </a:buClr>
              <a:tabLst>
                <a:tab pos="8402638" algn="r"/>
              </a:tabLst>
            </a:pPr>
            <a:r>
              <a:rPr lang="en-US" sz="3200" b="1">
                <a:solidFill>
                  <a:srgbClr val="F78D28"/>
                </a:solidFill>
              </a:rPr>
              <a:t>Part 4</a:t>
            </a:r>
            <a:r>
              <a:rPr lang="en-US" sz="3200">
                <a:solidFill>
                  <a:srgbClr val="F78D28"/>
                </a:solidFill>
              </a:rPr>
              <a:t>: Preparation stage: Identification/concept</a:t>
            </a:r>
          </a:p>
        </p:txBody>
      </p:sp>
      <p:sp>
        <p:nvSpPr>
          <p:cNvPr id="6" name="Rectangle 5">
            <a:extLst>
              <a:ext uri="{FF2B5EF4-FFF2-40B4-BE49-F238E27FC236}">
                <a16:creationId xmlns:a16="http://schemas.microsoft.com/office/drawing/2014/main" id="{085456E4-C777-CE33-BCF8-4B6A59F770CF}"/>
              </a:ext>
            </a:extLst>
          </p:cNvPr>
          <p:cNvSpPr/>
          <p:nvPr/>
        </p:nvSpPr>
        <p:spPr>
          <a:xfrm>
            <a:off x="4048018" y="1835805"/>
            <a:ext cx="8143982" cy="4708981"/>
          </a:xfrm>
          <a:prstGeom prst="rect">
            <a:avLst/>
          </a:prstGeom>
        </p:spPr>
        <p:txBody>
          <a:bodyPr wrap="square">
            <a:spAutoFit/>
          </a:bodyPr>
          <a:lstStyle/>
          <a:p>
            <a:pPr marL="174625" lvl="1" indent="-174625" defTabSz="457200">
              <a:spcAft>
                <a:spcPts val="600"/>
              </a:spcAft>
              <a:buClr>
                <a:srgbClr val="F78D28"/>
              </a:buClr>
              <a:buFont typeface="Wingdings" panose="05000000000000000000" pitchFamily="2" charset="2"/>
              <a:buChar char="§"/>
              <a:tabLst>
                <a:tab pos="8402638" algn="r"/>
              </a:tabLst>
            </a:pPr>
            <a:r>
              <a:rPr lang="en-US" sz="2000">
                <a:solidFill>
                  <a:schemeClr val="accent1"/>
                </a:solidFill>
              </a:rPr>
              <a:t>While the Identification/ Concept stage may not yet involve any procurement activity, many decisions are made at this stage that influence the procurement approach</a:t>
            </a:r>
          </a:p>
          <a:p>
            <a:pPr marL="174625" lvl="1" indent="-174625" defTabSz="457200">
              <a:spcAft>
                <a:spcPts val="600"/>
              </a:spcAft>
              <a:buClr>
                <a:srgbClr val="F78D28"/>
              </a:buClr>
              <a:buFont typeface="Wingdings" panose="05000000000000000000" pitchFamily="2" charset="2"/>
              <a:buChar char="§"/>
              <a:tabLst>
                <a:tab pos="8402638" algn="r"/>
              </a:tabLst>
            </a:pPr>
            <a:r>
              <a:rPr lang="en-US" sz="2000">
                <a:solidFill>
                  <a:schemeClr val="accent1"/>
                </a:solidFill>
              </a:rPr>
              <a:t>Borrower’s procurement objectives will be influenced by many factors, including PDO’s, country’s procurement system, and the objectives agreed between the Bank and the country contained in the CPF</a:t>
            </a:r>
          </a:p>
          <a:p>
            <a:pPr marL="174625" lvl="1" indent="-174625" defTabSz="457200">
              <a:spcAft>
                <a:spcPts val="600"/>
              </a:spcAft>
              <a:buClr>
                <a:srgbClr val="F78D28"/>
              </a:buClr>
              <a:buFont typeface="Wingdings" panose="05000000000000000000" pitchFamily="2" charset="2"/>
              <a:buChar char="§"/>
              <a:tabLst>
                <a:tab pos="8402638" algn="r"/>
              </a:tabLst>
            </a:pPr>
            <a:r>
              <a:rPr lang="en-US" sz="2000">
                <a:solidFill>
                  <a:schemeClr val="accent1"/>
                </a:solidFill>
              </a:rPr>
              <a:t>The PCN includes an early indication of the project’s scope, approach, objectives, risks and opportunities, and integrity matters; procurement contributes its expertise to influence some of these critical factors</a:t>
            </a:r>
          </a:p>
          <a:p>
            <a:pPr marL="174625" lvl="1" indent="-174625" defTabSz="457200">
              <a:spcAft>
                <a:spcPts val="600"/>
              </a:spcAft>
              <a:buClr>
                <a:srgbClr val="F78D28"/>
              </a:buClr>
              <a:buFont typeface="Wingdings" panose="05000000000000000000" pitchFamily="2" charset="2"/>
              <a:buChar char="§"/>
              <a:tabLst>
                <a:tab pos="8402638" algn="r"/>
              </a:tabLst>
            </a:pPr>
            <a:r>
              <a:rPr lang="en-US" sz="2000">
                <a:solidFill>
                  <a:schemeClr val="accent1"/>
                </a:solidFill>
              </a:rPr>
              <a:t>Implementation model is informed by factors such as Borrower and market capacity</a:t>
            </a:r>
          </a:p>
          <a:p>
            <a:pPr marL="174625" lvl="1" indent="-174625" defTabSz="457200">
              <a:spcAft>
                <a:spcPts val="600"/>
              </a:spcAft>
              <a:buClr>
                <a:srgbClr val="F78D28"/>
              </a:buClr>
              <a:buFont typeface="Wingdings" panose="05000000000000000000" pitchFamily="2" charset="2"/>
              <a:buChar char="§"/>
              <a:tabLst>
                <a:tab pos="8402638" algn="r"/>
              </a:tabLst>
            </a:pPr>
            <a:endParaRPr lang="en-US" sz="2000">
              <a:solidFill>
                <a:schemeClr val="accent1"/>
              </a:solidFill>
            </a:endParaRPr>
          </a:p>
        </p:txBody>
      </p:sp>
    </p:spTree>
    <p:extLst>
      <p:ext uri="{BB962C8B-B14F-4D97-AF65-F5344CB8AC3E}">
        <p14:creationId xmlns:p14="http://schemas.microsoft.com/office/powerpoint/2010/main" val="3093800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Key messages</a:t>
            </a:r>
          </a:p>
        </p:txBody>
      </p:sp>
      <p:sp>
        <p:nvSpPr>
          <p:cNvPr id="94" name="Slide Number Placeholder 4">
            <a:extLst>
              <a:ext uri="{FF2B5EF4-FFF2-40B4-BE49-F238E27FC236}">
                <a16:creationId xmlns:a16="http://schemas.microsoft.com/office/drawing/2014/main" id="{174DB891-10E0-4D73-B5BA-9BD5B1404F5E}"/>
              </a:ext>
            </a:extLst>
          </p:cNvPr>
          <p:cNvSpPr txBox="1">
            <a:spLocks/>
          </p:cNvSpPr>
          <p:nvPr/>
        </p:nvSpPr>
        <p:spPr bwMode="auto">
          <a:xfrm>
            <a:off x="11421980" y="6482323"/>
            <a:ext cx="607721" cy="27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36000" rIns="0" bIns="0" numCol="1" anchor="ctr" anchorCtr="0" compatLnSpc="1">
            <a:prstTxWarp prst="textNoShape">
              <a:avLst/>
            </a:prstTxWarp>
          </a:bodyPr>
          <a:lstStyle>
            <a:defPPr>
              <a:defRPr lang="en-US"/>
            </a:defPPr>
            <a:lvl1pPr marL="0" algn="ctr" defTabSz="914400" rtl="0" eaLnBrk="1" latinLnBrk="0" hangingPunct="1">
              <a:defRPr sz="1400" b="1" kern="1200">
                <a:solidFill>
                  <a:schemeClr val="accent1"/>
                </a:solidFill>
                <a:latin typeface="Andes" pitchFamily="50"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62</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97" name="Rectangle: Rounded Corners 96">
            <a:extLst>
              <a:ext uri="{FF2B5EF4-FFF2-40B4-BE49-F238E27FC236}">
                <a16:creationId xmlns:a16="http://schemas.microsoft.com/office/drawing/2014/main" id="{8E321E98-032D-4271-95FF-C10673DF55C2}"/>
              </a:ext>
            </a:extLst>
          </p:cNvPr>
          <p:cNvSpPr/>
          <p:nvPr/>
        </p:nvSpPr>
        <p:spPr>
          <a:xfrm>
            <a:off x="2360588" y="3120104"/>
            <a:ext cx="8931704" cy="1036204"/>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sz="2400">
                <a:solidFill>
                  <a:schemeClr val="bg1"/>
                </a:solidFill>
              </a:rPr>
              <a:t>The Identification / Concept stage is where many big decisions are made, and there may be many implications for procurement</a:t>
            </a:r>
          </a:p>
        </p:txBody>
      </p:sp>
      <p:pic>
        <p:nvPicPr>
          <p:cNvPr id="98" name="Picture 97">
            <a:extLst>
              <a:ext uri="{FF2B5EF4-FFF2-40B4-BE49-F238E27FC236}">
                <a16:creationId xmlns:a16="http://schemas.microsoft.com/office/drawing/2014/main" id="{6AF5BA1C-A77E-4987-B3D1-7CEB112C6D40}"/>
              </a:ext>
            </a:extLst>
          </p:cNvPr>
          <p:cNvPicPr>
            <a:picLocks noChangeAspect="1"/>
          </p:cNvPicPr>
          <p:nvPr/>
        </p:nvPicPr>
        <p:blipFill>
          <a:blip r:embed="rId3"/>
          <a:stretch>
            <a:fillRect/>
          </a:stretch>
        </p:blipFill>
        <p:spPr>
          <a:xfrm>
            <a:off x="1123844" y="3099790"/>
            <a:ext cx="1131396" cy="1195890"/>
          </a:xfrm>
          <a:prstGeom prst="rect">
            <a:avLst/>
          </a:prstGeom>
        </p:spPr>
      </p:pic>
      <p:sp>
        <p:nvSpPr>
          <p:cNvPr id="101" name="Rectangle: Rounded Corners 100">
            <a:extLst>
              <a:ext uri="{FF2B5EF4-FFF2-40B4-BE49-F238E27FC236}">
                <a16:creationId xmlns:a16="http://schemas.microsoft.com/office/drawing/2014/main" id="{DA148506-5BA7-45CF-B6FF-DF42135BE298}"/>
              </a:ext>
            </a:extLst>
          </p:cNvPr>
          <p:cNvSpPr/>
          <p:nvPr/>
        </p:nvSpPr>
        <p:spPr>
          <a:xfrm>
            <a:off x="2360588" y="1999167"/>
            <a:ext cx="8931704" cy="1036204"/>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sz="2400">
                <a:solidFill>
                  <a:schemeClr val="bg1"/>
                </a:solidFill>
              </a:rPr>
              <a:t>Public procurement helps countries to achieve their development objectives</a:t>
            </a:r>
          </a:p>
        </p:txBody>
      </p:sp>
      <p:pic>
        <p:nvPicPr>
          <p:cNvPr id="102" name="Picture 101">
            <a:extLst>
              <a:ext uri="{FF2B5EF4-FFF2-40B4-BE49-F238E27FC236}">
                <a16:creationId xmlns:a16="http://schemas.microsoft.com/office/drawing/2014/main" id="{47DC3364-EB1A-402B-8864-A8E281431587}"/>
              </a:ext>
            </a:extLst>
          </p:cNvPr>
          <p:cNvPicPr>
            <a:picLocks noChangeAspect="1"/>
          </p:cNvPicPr>
          <p:nvPr/>
        </p:nvPicPr>
        <p:blipFill>
          <a:blip r:embed="rId3"/>
          <a:stretch>
            <a:fillRect/>
          </a:stretch>
        </p:blipFill>
        <p:spPr>
          <a:xfrm>
            <a:off x="1123844" y="1978853"/>
            <a:ext cx="1131396" cy="1195890"/>
          </a:xfrm>
          <a:prstGeom prst="rect">
            <a:avLst/>
          </a:prstGeom>
        </p:spPr>
      </p:pic>
      <p:sp>
        <p:nvSpPr>
          <p:cNvPr id="103" name="Rectangle: Rounded Corners 102">
            <a:extLst>
              <a:ext uri="{FF2B5EF4-FFF2-40B4-BE49-F238E27FC236}">
                <a16:creationId xmlns:a16="http://schemas.microsoft.com/office/drawing/2014/main" id="{BBE9CD17-1644-4C8D-94EE-099F4B5DDA2F}"/>
              </a:ext>
            </a:extLst>
          </p:cNvPr>
          <p:cNvSpPr/>
          <p:nvPr/>
        </p:nvSpPr>
        <p:spPr>
          <a:xfrm>
            <a:off x="2360588" y="4257523"/>
            <a:ext cx="8931704" cy="1036204"/>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sz="2400">
                <a:solidFill>
                  <a:schemeClr val="bg1"/>
                </a:solidFill>
              </a:rPr>
              <a:t>Project delivery model will influence the procurement approach and as a result, the way sustainability objectives are achieved </a:t>
            </a:r>
          </a:p>
        </p:txBody>
      </p:sp>
      <p:pic>
        <p:nvPicPr>
          <p:cNvPr id="104" name="Picture 103">
            <a:extLst>
              <a:ext uri="{FF2B5EF4-FFF2-40B4-BE49-F238E27FC236}">
                <a16:creationId xmlns:a16="http://schemas.microsoft.com/office/drawing/2014/main" id="{5725F2DC-85E4-464A-9FDD-18E60A727F05}"/>
              </a:ext>
            </a:extLst>
          </p:cNvPr>
          <p:cNvPicPr>
            <a:picLocks noChangeAspect="1"/>
          </p:cNvPicPr>
          <p:nvPr/>
        </p:nvPicPr>
        <p:blipFill>
          <a:blip r:embed="rId3"/>
          <a:stretch>
            <a:fillRect/>
          </a:stretch>
        </p:blipFill>
        <p:spPr>
          <a:xfrm>
            <a:off x="1123844" y="4237209"/>
            <a:ext cx="1131396" cy="1195890"/>
          </a:xfrm>
          <a:prstGeom prst="rect">
            <a:avLst/>
          </a:prstGeom>
        </p:spPr>
      </p:pic>
      <p:grpSp>
        <p:nvGrpSpPr>
          <p:cNvPr id="3" name="Group 2">
            <a:extLst>
              <a:ext uri="{FF2B5EF4-FFF2-40B4-BE49-F238E27FC236}">
                <a16:creationId xmlns:a16="http://schemas.microsoft.com/office/drawing/2014/main" id="{15EB9CAC-75CE-291B-8131-888CDA97C769}"/>
              </a:ext>
            </a:extLst>
          </p:cNvPr>
          <p:cNvGrpSpPr/>
          <p:nvPr/>
        </p:nvGrpSpPr>
        <p:grpSpPr>
          <a:xfrm>
            <a:off x="162299" y="6487165"/>
            <a:ext cx="6731117" cy="263050"/>
            <a:chOff x="162299" y="6477226"/>
            <a:chExt cx="6731117" cy="263050"/>
          </a:xfrm>
        </p:grpSpPr>
        <p:sp>
          <p:nvSpPr>
            <p:cNvPr id="4" name="Arrow: Chevron 3">
              <a:extLst>
                <a:ext uri="{FF2B5EF4-FFF2-40B4-BE49-F238E27FC236}">
                  <a16:creationId xmlns:a16="http://schemas.microsoft.com/office/drawing/2014/main" id="{3AED45E7-D50A-3CFE-FE5A-3FCCF98DEF1C}"/>
                </a:ext>
              </a:extLst>
            </p:cNvPr>
            <p:cNvSpPr/>
            <p:nvPr/>
          </p:nvSpPr>
          <p:spPr>
            <a:xfrm>
              <a:off x="162299" y="6477226"/>
              <a:ext cx="1117902" cy="263050"/>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Part One</a:t>
              </a:r>
            </a:p>
          </p:txBody>
        </p:sp>
        <p:sp>
          <p:nvSpPr>
            <p:cNvPr id="5" name="Arrow: Chevron 4">
              <a:extLst>
                <a:ext uri="{FF2B5EF4-FFF2-40B4-BE49-F238E27FC236}">
                  <a16:creationId xmlns:a16="http://schemas.microsoft.com/office/drawing/2014/main" id="{4948F1BE-2C9D-75C5-707C-E8BF6E4DCC78}"/>
                </a:ext>
              </a:extLst>
            </p:cNvPr>
            <p:cNvSpPr/>
            <p:nvPr/>
          </p:nvSpPr>
          <p:spPr>
            <a:xfrm>
              <a:off x="1284942" y="6477226"/>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6" name="Arrow: Chevron 5">
              <a:extLst>
                <a:ext uri="{FF2B5EF4-FFF2-40B4-BE49-F238E27FC236}">
                  <a16:creationId xmlns:a16="http://schemas.microsoft.com/office/drawing/2014/main" id="{E61AF08B-488B-1B55-7A87-F5EC8CB1C39A}"/>
                </a:ext>
              </a:extLst>
            </p:cNvPr>
            <p:cNvSpPr/>
            <p:nvPr/>
          </p:nvSpPr>
          <p:spPr>
            <a:xfrm>
              <a:off x="2407585"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7" name="Arrow: Chevron 6">
              <a:extLst>
                <a:ext uri="{FF2B5EF4-FFF2-40B4-BE49-F238E27FC236}">
                  <a16:creationId xmlns:a16="http://schemas.microsoft.com/office/drawing/2014/main" id="{30695F66-AC8D-D0F7-C2EA-42631EC363EA}"/>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8" name="Arrow: Chevron 7">
              <a:extLst>
                <a:ext uri="{FF2B5EF4-FFF2-40B4-BE49-F238E27FC236}">
                  <a16:creationId xmlns:a16="http://schemas.microsoft.com/office/drawing/2014/main" id="{4C28E92C-EBBD-3F81-BF12-B01ECA9135EC}"/>
                </a:ext>
              </a:extLst>
            </p:cNvPr>
            <p:cNvSpPr/>
            <p:nvPr/>
          </p:nvSpPr>
          <p:spPr>
            <a:xfrm>
              <a:off x="4652871"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9" name="Arrow: Chevron 8">
              <a:extLst>
                <a:ext uri="{FF2B5EF4-FFF2-40B4-BE49-F238E27FC236}">
                  <a16:creationId xmlns:a16="http://schemas.microsoft.com/office/drawing/2014/main" id="{28075669-5008-A63D-5E8A-CC089B7DAEB9}"/>
                </a:ext>
              </a:extLst>
            </p:cNvPr>
            <p:cNvSpPr/>
            <p:nvPr/>
          </p:nvSpPr>
          <p:spPr>
            <a:xfrm>
              <a:off x="3530228" y="6477226"/>
              <a:ext cx="1117902" cy="263050"/>
            </a:xfrm>
            <a:prstGeom prst="chevron">
              <a:avLst/>
            </a:prstGeom>
            <a:solidFill>
              <a:schemeClr val="tx2"/>
            </a:solidFill>
            <a:effectLst>
              <a:glow rad="228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bg1"/>
                  </a:solidFill>
                </a:rPr>
                <a:t>Part Four</a:t>
              </a:r>
            </a:p>
          </p:txBody>
        </p:sp>
      </p:grpSp>
    </p:spTree>
    <p:extLst>
      <p:ext uri="{BB962C8B-B14F-4D97-AF65-F5344CB8AC3E}">
        <p14:creationId xmlns:p14="http://schemas.microsoft.com/office/powerpoint/2010/main" val="18829468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oat, sunset&#10;&#10;Description automatically generated">
            <a:extLst>
              <a:ext uri="{FF2B5EF4-FFF2-40B4-BE49-F238E27FC236}">
                <a16:creationId xmlns:a16="http://schemas.microsoft.com/office/drawing/2014/main" id="{F7904787-FD7E-D4BD-B93B-107ED9FA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6488"/>
          </a:xfrm>
          <a:prstGeom prst="rect">
            <a:avLst/>
          </a:prstGeom>
        </p:spPr>
      </p:pic>
      <p:sp>
        <p:nvSpPr>
          <p:cNvPr id="4" name="Slide Number Placeholder 3">
            <a:extLst>
              <a:ext uri="{FF2B5EF4-FFF2-40B4-BE49-F238E27FC236}">
                <a16:creationId xmlns:a16="http://schemas.microsoft.com/office/drawing/2014/main" id="{BFF154D7-195B-4BBC-8020-7FD18EB5A829}"/>
              </a:ext>
            </a:extLst>
          </p:cNvPr>
          <p:cNvSpPr>
            <a:spLocks noGrp="1"/>
          </p:cNvSpPr>
          <p:nvPr>
            <p:ph type="sldNum" sz="quarter" idx="4294967295"/>
          </p:nvPr>
        </p:nvSpPr>
        <p:spPr>
          <a:xfrm>
            <a:off x="11583988" y="6481763"/>
            <a:ext cx="608012" cy="2730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DCF66A72-D93B-4E0F-BE94-A5B8EB3B7544}"/>
              </a:ext>
            </a:extLst>
          </p:cNvPr>
          <p:cNvSpPr/>
          <p:nvPr/>
        </p:nvSpPr>
        <p:spPr>
          <a:xfrm>
            <a:off x="1" y="5156791"/>
            <a:ext cx="12192000" cy="1751892"/>
          </a:xfrm>
          <a:prstGeom prst="rect">
            <a:avLst/>
          </a:prstGeom>
          <a:solidFill>
            <a:srgbClr val="002345">
              <a:alpha val="84000"/>
            </a:srgbClr>
          </a:solidFill>
          <a:ln>
            <a:noFill/>
          </a:ln>
          <a:effectLst/>
        </p:spPr>
        <p:txBody>
          <a:bodyPr vert="horz" wrap="square" lIns="0" tIns="0" rIns="0" bIns="0" numCol="1" anchor="b" anchorCtr="0" compatLnSpc="1">
            <a:prstTxWarp prst="textNoShape">
              <a:avLst/>
            </a:prstTxWarp>
          </a:bodyPr>
          <a:lstStyle/>
          <a:p>
            <a:pPr algn="r" defTabSz="457200">
              <a:spcBef>
                <a:spcPts val="300"/>
              </a:spcBef>
              <a:spcAft>
                <a:spcPts val="300"/>
              </a:spcAft>
            </a:pPr>
            <a:endParaRPr lang="en-US" sz="4400" b="1">
              <a:solidFill>
                <a:schemeClr val="bg1"/>
              </a:solidFill>
              <a:latin typeface="+mj-lt"/>
              <a:ea typeface="+mj-ea"/>
              <a:cs typeface="Arial"/>
            </a:endParaRPr>
          </a:p>
        </p:txBody>
      </p:sp>
      <p:sp>
        <p:nvSpPr>
          <p:cNvPr id="3" name="Title 5">
            <a:extLst>
              <a:ext uri="{FF2B5EF4-FFF2-40B4-BE49-F238E27FC236}">
                <a16:creationId xmlns:a16="http://schemas.microsoft.com/office/drawing/2014/main" id="{C02C6750-4320-AAE7-0F58-AEAA2983148F}"/>
              </a:ext>
            </a:extLst>
          </p:cNvPr>
          <p:cNvSpPr txBox="1">
            <a:spLocks/>
          </p:cNvSpPr>
          <p:nvPr/>
        </p:nvSpPr>
        <p:spPr bwMode="auto">
          <a:xfrm>
            <a:off x="701852" y="5067455"/>
            <a:ext cx="11186142" cy="150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l" defTabSz="457200" rtl="0" eaLnBrk="1" latinLnBrk="0" hangingPunct="1">
              <a:spcBef>
                <a:spcPct val="0"/>
              </a:spcBef>
              <a:buNone/>
              <a:defRPr sz="3500" kern="1200">
                <a:solidFill>
                  <a:schemeClr val="tx1"/>
                </a:solidFill>
                <a:latin typeface="Arial"/>
                <a:ea typeface="+mj-ea"/>
                <a:cs typeface="Arial"/>
              </a:defRPr>
            </a:lvl1pPr>
          </a:lstStyle>
          <a:p>
            <a:pPr algn="r">
              <a:spcBef>
                <a:spcPts val="300"/>
              </a:spcBef>
              <a:spcAft>
                <a:spcPts val="300"/>
              </a:spcAft>
            </a:pPr>
            <a:r>
              <a:rPr lang="en-US" sz="4400" b="1">
                <a:solidFill>
                  <a:schemeClr val="bg1"/>
                </a:solidFill>
                <a:latin typeface="+mj-lt"/>
              </a:rPr>
              <a:t>Part 5 </a:t>
            </a:r>
            <a:br>
              <a:rPr lang="en-US" sz="4400" b="1">
                <a:solidFill>
                  <a:schemeClr val="bg1"/>
                </a:solidFill>
                <a:latin typeface="+mj-lt"/>
              </a:rPr>
            </a:br>
            <a:r>
              <a:rPr lang="en-US" sz="4400" b="1">
                <a:solidFill>
                  <a:schemeClr val="bg1"/>
                </a:solidFill>
                <a:latin typeface="+mj-lt"/>
              </a:rPr>
              <a:t>Preparation Stage: Appraisal</a:t>
            </a:r>
            <a:endParaRPr lang="en-US" sz="4000" b="1">
              <a:solidFill>
                <a:srgbClr val="FFFF00"/>
              </a:solidFill>
              <a:latin typeface="+mj-lt"/>
            </a:endParaRPr>
          </a:p>
        </p:txBody>
      </p:sp>
      <p:sp>
        <p:nvSpPr>
          <p:cNvPr id="6" name="TextBox 5">
            <a:extLst>
              <a:ext uri="{FF2B5EF4-FFF2-40B4-BE49-F238E27FC236}">
                <a16:creationId xmlns:a16="http://schemas.microsoft.com/office/drawing/2014/main" id="{B269511E-2D19-FA7B-37F4-BC58104AD99C}"/>
              </a:ext>
            </a:extLst>
          </p:cNvPr>
          <p:cNvSpPr txBox="1"/>
          <p:nvPr/>
        </p:nvSpPr>
        <p:spPr>
          <a:xfrm>
            <a:off x="9572261" y="6539351"/>
            <a:ext cx="2619736" cy="369332"/>
          </a:xfrm>
          <a:prstGeom prst="rect">
            <a:avLst/>
          </a:prstGeom>
          <a:noFill/>
        </p:spPr>
        <p:txBody>
          <a:bodyPr wrap="square" rtlCol="0">
            <a:spAutoFit/>
          </a:bodyPr>
          <a:lstStyle/>
          <a:p>
            <a:pPr algn="r"/>
            <a:r>
              <a:rPr lang="en-US" b="1" dirty="0">
                <a:solidFill>
                  <a:schemeClr val="bg1"/>
                </a:solidFill>
              </a:rPr>
              <a:t>Julie Farmer</a:t>
            </a:r>
          </a:p>
        </p:txBody>
      </p:sp>
    </p:spTree>
    <p:extLst>
      <p:ext uri="{BB962C8B-B14F-4D97-AF65-F5344CB8AC3E}">
        <p14:creationId xmlns:p14="http://schemas.microsoft.com/office/powerpoint/2010/main" val="2169227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64</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Preparation Stage: Appraisal</a:t>
            </a:r>
          </a:p>
        </p:txBody>
      </p:sp>
      <p:sp>
        <p:nvSpPr>
          <p:cNvPr id="4" name="Text Placeholder 2">
            <a:extLst>
              <a:ext uri="{FF2B5EF4-FFF2-40B4-BE49-F238E27FC236}">
                <a16:creationId xmlns:a16="http://schemas.microsoft.com/office/drawing/2014/main" id="{61FEC069-8BC5-533A-91A7-8E5AB8708E0E}"/>
              </a:ext>
            </a:extLst>
          </p:cNvPr>
          <p:cNvSpPr txBox="1">
            <a:spLocks/>
          </p:cNvSpPr>
          <p:nvPr/>
        </p:nvSpPr>
        <p:spPr>
          <a:xfrm>
            <a:off x="349102" y="1307671"/>
            <a:ext cx="11493796" cy="4516596"/>
          </a:xfrm>
          <a:prstGeom prst="rect">
            <a:avLst/>
          </a:prstGeom>
        </p:spPr>
        <p:txBody>
          <a:bodyPr vert="horz" lIns="0" tIns="0" rIns="0" bIns="0" rtlCol="0" anchor="t">
            <a:noAutofit/>
          </a:bodyPr>
          <a:lstStyle>
            <a:lvl1pPr marL="0" indent="0" algn="l" defTabSz="457200" rtl="0" eaLnBrk="1" latinLnBrk="0" hangingPunct="1">
              <a:lnSpc>
                <a:spcPct val="100000"/>
              </a:lnSpc>
              <a:spcBef>
                <a:spcPts val="2400"/>
              </a:spcBef>
              <a:buFont typeface="Arial"/>
              <a:buNone/>
              <a:tabLst>
                <a:tab pos="8402638" algn="r"/>
              </a:tabLst>
              <a:defRPr lang="en-US" sz="1600" kern="1200" smtClean="0">
                <a:solidFill>
                  <a:schemeClr val="accent1"/>
                </a:solidFill>
                <a:latin typeface="+mn-lt"/>
                <a:ea typeface="+mn-ea"/>
                <a:cs typeface="+mn-cs"/>
              </a:defRPr>
            </a:lvl1pPr>
            <a:lvl2pPr marL="0" indent="0" algn="l" defTabSz="457200" rtl="0" eaLnBrk="1" latinLnBrk="0" hangingPunct="1">
              <a:spcBef>
                <a:spcPct val="20000"/>
              </a:spcBef>
              <a:buFont typeface="Arial"/>
              <a:buNone/>
              <a:defRPr sz="2800" kern="1200" baseline="0">
                <a:solidFill>
                  <a:schemeClr val="accent2"/>
                </a:solidFill>
                <a:latin typeface="+mn-lt"/>
                <a:ea typeface="+mn-ea"/>
                <a:cs typeface="+mn-cs"/>
              </a:defRPr>
            </a:lvl2pPr>
            <a:lvl3pPr marL="361950" indent="-361950" algn="l" defTabSz="457200" rtl="0" eaLnBrk="1" latinLnBrk="0" hangingPunct="1">
              <a:spcBef>
                <a:spcPct val="20000"/>
              </a:spcBef>
              <a:buFont typeface="Arial" panose="020B0604020202020204" pitchFamily="34" charset="0"/>
              <a:buChar char="•"/>
              <a:defRPr sz="2400" kern="1200" baseline="0">
                <a:solidFill>
                  <a:schemeClr val="accent2"/>
                </a:solidFill>
                <a:latin typeface="+mn-lt"/>
                <a:ea typeface="+mn-ea"/>
                <a:cs typeface="+mn-cs"/>
              </a:defRPr>
            </a:lvl3pPr>
            <a:lvl4pPr marL="715963" indent="-354013" algn="l" defTabSz="457200" rtl="0" eaLnBrk="1" latinLnBrk="0" hangingPunct="1">
              <a:spcBef>
                <a:spcPct val="20000"/>
              </a:spcBef>
              <a:buFont typeface="Arial"/>
              <a:buChar char="–"/>
              <a:defRPr sz="1800" kern="1200" baseline="0">
                <a:solidFill>
                  <a:schemeClr val="accent2"/>
                </a:solidFill>
                <a:latin typeface="+mn-lt"/>
                <a:ea typeface="+mn-ea"/>
                <a:cs typeface="+mn-cs"/>
              </a:defRPr>
            </a:lvl4pPr>
            <a:lvl5pPr marL="1077913" indent="-361950" algn="l" defTabSz="457200" rtl="0" eaLnBrk="1" latinLnBrk="0" hangingPunct="1">
              <a:spcBef>
                <a:spcPct val="20000"/>
              </a:spcBef>
              <a:buFont typeface="Arial" pitchFamily="34" charset="0"/>
              <a:buChar char="–"/>
              <a:defRPr sz="1800" kern="1200" baseline="0">
                <a:solidFill>
                  <a:schemeClr val="accent2"/>
                </a:solidFill>
                <a:latin typeface="+mn-lt"/>
                <a:ea typeface="+mn-ea"/>
                <a:cs typeface="+mn-cs"/>
              </a:defRPr>
            </a:lvl5pPr>
            <a:lvl6pPr marL="1431925" indent="-354013" algn="l" defTabSz="457200" rtl="0" eaLnBrk="1" latinLnBrk="0" hangingPunct="1">
              <a:spcBef>
                <a:spcPct val="20000"/>
              </a:spcBef>
              <a:buFont typeface="Arial" pitchFamily="34" charset="0"/>
              <a:buChar char="–"/>
              <a:defRPr sz="1800" kern="1200">
                <a:solidFill>
                  <a:schemeClr val="accent2"/>
                </a:solidFill>
                <a:latin typeface="+mn-lt"/>
                <a:ea typeface="+mn-ea"/>
                <a:cs typeface="+mn-cs"/>
              </a:defRPr>
            </a:lvl6pPr>
            <a:lvl7pPr marL="0" indent="0" algn="l" defTabSz="457200" rtl="0" eaLnBrk="1" latinLnBrk="0" hangingPunct="1">
              <a:spcBef>
                <a:spcPct val="20000"/>
              </a:spcBef>
              <a:buFont typeface="Arial"/>
              <a:buNone/>
              <a:defRPr sz="2000" kern="1200">
                <a:solidFill>
                  <a:schemeClr val="accent2"/>
                </a:solidFill>
                <a:latin typeface="+mn-lt"/>
                <a:ea typeface="+mn-ea"/>
                <a:cs typeface="+mn-cs"/>
              </a:defRPr>
            </a:lvl7pPr>
            <a:lvl8pPr marL="0" indent="0" algn="l" defTabSz="457200" rtl="0" eaLnBrk="1" latinLnBrk="0" hangingPunct="1">
              <a:spcBef>
                <a:spcPct val="20000"/>
              </a:spcBef>
              <a:buFont typeface="Arial"/>
              <a:buNone/>
              <a:defRPr sz="2000" kern="1200">
                <a:solidFill>
                  <a:schemeClr val="accent2"/>
                </a:solidFill>
                <a:latin typeface="+mn-lt"/>
                <a:ea typeface="+mn-ea"/>
                <a:cs typeface="+mn-cs"/>
              </a:defRPr>
            </a:lvl8pPr>
            <a:lvl9pPr marL="0" indent="0" algn="l" defTabSz="457200" rtl="0" eaLnBrk="1" latinLnBrk="0" hangingPunct="1">
              <a:spcBef>
                <a:spcPct val="20000"/>
              </a:spcBef>
              <a:buFont typeface="Arial"/>
              <a:buNone/>
              <a:defRPr sz="2000" kern="1200">
                <a:solidFill>
                  <a:schemeClr val="accent2"/>
                </a:solidFill>
                <a:latin typeface="+mn-lt"/>
                <a:ea typeface="+mn-ea"/>
                <a:cs typeface="+mn-cs"/>
              </a:defRPr>
            </a:lvl9pPr>
          </a:lstStyle>
          <a:p>
            <a:pPr algn="ctr">
              <a:spcBef>
                <a:spcPts val="0"/>
              </a:spcBef>
              <a:tabLst>
                <a:tab pos="228600" algn="l"/>
                <a:tab pos="457200" algn="l"/>
              </a:tabLst>
            </a:pPr>
            <a:r>
              <a:rPr lang="en-US" sz="2400" b="1" u="sng">
                <a:latin typeface="+mj-lt"/>
                <a:ea typeface="Calibri" panose="020F0502020204030204" pitchFamily="34" charset="0"/>
                <a:cs typeface="Arial" panose="020B0604020202020204" pitchFamily="34" charset="0"/>
              </a:rPr>
              <a:t>Part 5: Learning Objectives</a:t>
            </a:r>
          </a:p>
          <a:p>
            <a:pPr marL="342900" marR="0" lvl="0" indent="-342900">
              <a:spcBef>
                <a:spcPts val="0"/>
              </a:spcBef>
              <a:spcAft>
                <a:spcPts val="0"/>
              </a:spcAft>
              <a:buFont typeface="Symbol" panose="05050102010706020507" pitchFamily="18" charset="2"/>
              <a:buChar char=""/>
              <a:tabLst>
                <a:tab pos="228600" algn="l"/>
                <a:tab pos="457200" algn="l"/>
              </a:tabLst>
            </a:pPr>
            <a:r>
              <a:rPr lang="en-NZ" sz="2400">
                <a:effectLst/>
                <a:latin typeface="+mj-lt"/>
                <a:ea typeface="Calibri" panose="020F0502020204030204" pitchFamily="34" charset="0"/>
                <a:cs typeface="Arial" panose="020B0604020202020204" pitchFamily="34" charset="0"/>
              </a:rPr>
              <a:t>Integrating sustainability considerations at each stage of procurement planning</a:t>
            </a:r>
          </a:p>
          <a:p>
            <a:pPr marL="342900" marR="0" lvl="0" indent="-342900">
              <a:spcBef>
                <a:spcPts val="0"/>
              </a:spcBef>
              <a:spcAft>
                <a:spcPts val="0"/>
              </a:spcAft>
              <a:buFont typeface="Symbol" panose="05050102010706020507" pitchFamily="18" charset="2"/>
              <a:buChar char=""/>
              <a:tabLst>
                <a:tab pos="228600" algn="l"/>
                <a:tab pos="457200" algn="l"/>
              </a:tabLst>
            </a:pPr>
            <a:endParaRPr lang="en-NZ" sz="2400">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a:latin typeface="+mj-lt"/>
                <a:ea typeface="Calibri" panose="020F0502020204030204" pitchFamily="34" charset="0"/>
                <a:cs typeface="Arial" panose="020B0604020202020204" pitchFamily="34" charset="0"/>
              </a:rPr>
              <a:t>How the Environmental and Social Assessment influences procurement strategy</a:t>
            </a:r>
          </a:p>
          <a:p>
            <a:pPr marL="342900" marR="0" lvl="0" indent="-342900">
              <a:spcBef>
                <a:spcPts val="0"/>
              </a:spcBef>
              <a:spcAft>
                <a:spcPts val="0"/>
              </a:spcAft>
              <a:buFont typeface="Symbol" panose="05050102010706020507" pitchFamily="18" charset="2"/>
              <a:buChar char=""/>
              <a:tabLst>
                <a:tab pos="228600" algn="l"/>
                <a:tab pos="457200" algn="l"/>
              </a:tabLst>
            </a:pPr>
            <a:endParaRPr lang="en-US" sz="2400">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a:effectLst/>
                <a:latin typeface="+mj-lt"/>
                <a:ea typeface="Calibri" panose="020F0502020204030204" pitchFamily="34" charset="0"/>
                <a:cs typeface="Arial" panose="020B0604020202020204" pitchFamily="34" charset="0"/>
              </a:rPr>
              <a:t>The procurement tools used to mitigate different types of E&amp;S risks</a:t>
            </a:r>
          </a:p>
          <a:p>
            <a:pPr marL="342900" marR="0" lvl="0" indent="-342900">
              <a:spcBef>
                <a:spcPts val="0"/>
              </a:spcBef>
              <a:spcAft>
                <a:spcPts val="0"/>
              </a:spcAft>
              <a:buFont typeface="Symbol" panose="05050102010706020507" pitchFamily="18" charset="2"/>
              <a:buChar char=""/>
              <a:tabLst>
                <a:tab pos="228600" algn="l"/>
                <a:tab pos="457200" algn="l"/>
              </a:tabLst>
            </a:pPr>
            <a:endParaRPr lang="en-NZ" sz="2400">
              <a:effectLst/>
              <a:latin typeface="+mj-lt"/>
              <a:ea typeface="Calibri" panose="020F0502020204030204" pitchFamily="34" charset="0"/>
              <a:cs typeface="Arial" panose="020B0604020202020204" pitchFamily="34" charset="0"/>
            </a:endParaRPr>
          </a:p>
          <a:p>
            <a:pPr marL="342900" indent="-342900">
              <a:spcBef>
                <a:spcPts val="0"/>
              </a:spcBef>
              <a:buFont typeface="Symbol" panose="05050102010706020507" pitchFamily="18" charset="2"/>
              <a:buChar char=""/>
              <a:tabLst>
                <a:tab pos="228600" algn="l"/>
                <a:tab pos="457200" algn="l"/>
              </a:tabLst>
            </a:pPr>
            <a:r>
              <a:rPr lang="en-NZ" sz="2400">
                <a:latin typeface="+mj-lt"/>
                <a:ea typeface="Calibri" panose="020F0502020204030204" pitchFamily="34" charset="0"/>
                <a:cs typeface="Arial" panose="020B0604020202020204" pitchFamily="34" charset="0"/>
              </a:rPr>
              <a:t>Sustainability implications of c</a:t>
            </a:r>
            <a:r>
              <a:rPr lang="en-NZ" sz="2400">
                <a:effectLst/>
                <a:latin typeface="+mj-lt"/>
                <a:ea typeface="Calibri" panose="020F0502020204030204" pitchFamily="34" charset="0"/>
                <a:cs typeface="Arial" panose="020B0604020202020204" pitchFamily="34" charset="0"/>
              </a:rPr>
              <a:t>onformance and performance-based specifications</a:t>
            </a:r>
          </a:p>
          <a:p>
            <a:pPr marL="342900" indent="-342900">
              <a:spcBef>
                <a:spcPts val="0"/>
              </a:spcBef>
              <a:buFont typeface="Symbol" panose="05050102010706020507" pitchFamily="18" charset="2"/>
              <a:buChar char=""/>
              <a:tabLst>
                <a:tab pos="228600" algn="l"/>
                <a:tab pos="457200" algn="l"/>
              </a:tabLst>
            </a:pPr>
            <a:endParaRPr lang="en-NZ" sz="2400">
              <a:effectLst/>
              <a:latin typeface="+mj-lt"/>
              <a:ea typeface="Calibri" panose="020F0502020204030204" pitchFamily="34" charset="0"/>
              <a:cs typeface="Arial" panose="020B0604020202020204" pitchFamily="34" charset="0"/>
            </a:endParaRPr>
          </a:p>
          <a:p>
            <a:pPr marL="342900" indent="-342900">
              <a:spcBef>
                <a:spcPts val="0"/>
              </a:spcBef>
              <a:buFont typeface="Symbol" panose="05050102010706020507" pitchFamily="18" charset="2"/>
              <a:buChar char=""/>
              <a:tabLst>
                <a:tab pos="228600" algn="l"/>
                <a:tab pos="457200" algn="l"/>
              </a:tabLst>
            </a:pPr>
            <a:r>
              <a:rPr lang="en-NZ" sz="2400">
                <a:effectLst/>
              </a:rPr>
              <a:t>Structuring an evaluation process to select the right bidders to control E&amp;S risk</a:t>
            </a:r>
          </a:p>
          <a:p>
            <a:pPr marL="342900" indent="-342900">
              <a:spcBef>
                <a:spcPts val="0"/>
              </a:spcBef>
              <a:buFont typeface="Symbol" panose="05050102010706020507" pitchFamily="18" charset="2"/>
              <a:buChar char=""/>
              <a:tabLst>
                <a:tab pos="228600" algn="l"/>
                <a:tab pos="457200" algn="l"/>
              </a:tabLst>
            </a:pPr>
            <a:endParaRPr lang="en-US" sz="2400">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a:latin typeface="+mj-lt"/>
                <a:ea typeface="Calibri" panose="020F0502020204030204" pitchFamily="34" charset="0"/>
                <a:cs typeface="Arial" panose="020B0604020202020204" pitchFamily="34" charset="0"/>
              </a:rPr>
              <a:t>Control implications of national versus international bidding</a:t>
            </a:r>
            <a:endParaRPr lang="en-US" sz="2400">
              <a:effectLst/>
              <a:latin typeface="+mj-lt"/>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4179350-7BD8-5D47-F077-3B566D850710}"/>
              </a:ext>
            </a:extLst>
          </p:cNvPr>
          <p:cNvGrpSpPr/>
          <p:nvPr/>
        </p:nvGrpSpPr>
        <p:grpSpPr>
          <a:xfrm>
            <a:off x="162299" y="6487165"/>
            <a:ext cx="6731117" cy="263050"/>
            <a:chOff x="162299" y="6477226"/>
            <a:chExt cx="6731117" cy="263050"/>
          </a:xfrm>
        </p:grpSpPr>
        <p:sp>
          <p:nvSpPr>
            <p:cNvPr id="14" name="Arrow: Chevron 13">
              <a:extLst>
                <a:ext uri="{FF2B5EF4-FFF2-40B4-BE49-F238E27FC236}">
                  <a16:creationId xmlns:a16="http://schemas.microsoft.com/office/drawing/2014/main" id="{201A874C-00CF-2925-ED49-C0AACF801F80}"/>
                </a:ext>
              </a:extLst>
            </p:cNvPr>
            <p:cNvSpPr/>
            <p:nvPr/>
          </p:nvSpPr>
          <p:spPr>
            <a:xfrm>
              <a:off x="162299" y="6477226"/>
              <a:ext cx="1117902" cy="263050"/>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Part One</a:t>
              </a:r>
            </a:p>
          </p:txBody>
        </p:sp>
        <p:sp>
          <p:nvSpPr>
            <p:cNvPr id="15" name="Arrow: Chevron 14">
              <a:extLst>
                <a:ext uri="{FF2B5EF4-FFF2-40B4-BE49-F238E27FC236}">
                  <a16:creationId xmlns:a16="http://schemas.microsoft.com/office/drawing/2014/main" id="{02133CEA-B46D-6BB1-C00F-EB6BBB013625}"/>
                </a:ext>
              </a:extLst>
            </p:cNvPr>
            <p:cNvSpPr/>
            <p:nvPr/>
          </p:nvSpPr>
          <p:spPr>
            <a:xfrm>
              <a:off x="1284942" y="6477226"/>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16" name="Arrow: Chevron 15">
              <a:extLst>
                <a:ext uri="{FF2B5EF4-FFF2-40B4-BE49-F238E27FC236}">
                  <a16:creationId xmlns:a16="http://schemas.microsoft.com/office/drawing/2014/main" id="{2E9D13A0-E219-C907-398C-D02F5F292282}"/>
                </a:ext>
              </a:extLst>
            </p:cNvPr>
            <p:cNvSpPr/>
            <p:nvPr/>
          </p:nvSpPr>
          <p:spPr>
            <a:xfrm>
              <a:off x="2407585"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17" name="Arrow: Chevron 16">
              <a:extLst>
                <a:ext uri="{FF2B5EF4-FFF2-40B4-BE49-F238E27FC236}">
                  <a16:creationId xmlns:a16="http://schemas.microsoft.com/office/drawing/2014/main" id="{658E6F4F-1364-ABD7-378F-203FF8F041B4}"/>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18" name="Arrow: Chevron 17">
              <a:extLst>
                <a:ext uri="{FF2B5EF4-FFF2-40B4-BE49-F238E27FC236}">
                  <a16:creationId xmlns:a16="http://schemas.microsoft.com/office/drawing/2014/main" id="{4320AC2B-D362-CA57-0242-90A8E90395FF}"/>
                </a:ext>
              </a:extLst>
            </p:cNvPr>
            <p:cNvSpPr/>
            <p:nvPr/>
          </p:nvSpPr>
          <p:spPr>
            <a:xfrm>
              <a:off x="4652871" y="6477226"/>
              <a:ext cx="1117902" cy="263050"/>
            </a:xfrm>
            <a:prstGeom prst="chevron">
              <a:avLst/>
            </a:prstGeom>
            <a:solidFill>
              <a:schemeClr val="tx2"/>
            </a:solidFill>
            <a:effectLst>
              <a:glow rad="228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bg1"/>
                  </a:solidFill>
                </a:rPr>
                <a:t>Part Five</a:t>
              </a:r>
            </a:p>
          </p:txBody>
        </p:sp>
        <p:sp>
          <p:nvSpPr>
            <p:cNvPr id="19" name="Arrow: Chevron 18">
              <a:extLst>
                <a:ext uri="{FF2B5EF4-FFF2-40B4-BE49-F238E27FC236}">
                  <a16:creationId xmlns:a16="http://schemas.microsoft.com/office/drawing/2014/main" id="{B75916CD-E45B-DC4B-0867-24D1BAB43CDB}"/>
                </a:ext>
              </a:extLst>
            </p:cNvPr>
            <p:cNvSpPr/>
            <p:nvPr/>
          </p:nvSpPr>
          <p:spPr>
            <a:xfrm>
              <a:off x="3530228" y="6477226"/>
              <a:ext cx="1117902" cy="263050"/>
            </a:xfrm>
            <a:prstGeom prst="chevron">
              <a:avLst/>
            </a:prstGeom>
            <a:solidFill>
              <a:schemeClr val="bg1"/>
            </a:solid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grpSp>
    </p:spTree>
    <p:extLst>
      <p:ext uri="{BB962C8B-B14F-4D97-AF65-F5344CB8AC3E}">
        <p14:creationId xmlns:p14="http://schemas.microsoft.com/office/powerpoint/2010/main" val="7027657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65</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3600">
                <a:solidFill>
                  <a:schemeClr val="bg1"/>
                </a:solidFill>
                <a:latin typeface="+mj-lt"/>
              </a:rPr>
              <a:t>Overview of Preparation Stage: Appraisal</a:t>
            </a:r>
            <a:endParaRPr lang="en-US" sz="3600">
              <a:solidFill>
                <a:prstClr val="white"/>
              </a:solidFill>
            </a:endParaRPr>
          </a:p>
        </p:txBody>
      </p:sp>
      <p:sp>
        <p:nvSpPr>
          <p:cNvPr id="15" name="Rectangle 14">
            <a:extLst>
              <a:ext uri="{FF2B5EF4-FFF2-40B4-BE49-F238E27FC236}">
                <a16:creationId xmlns:a16="http://schemas.microsoft.com/office/drawing/2014/main" id="{9009D2D8-FB96-172A-C8B4-E032605CD8E6}"/>
              </a:ext>
            </a:extLst>
          </p:cNvPr>
          <p:cNvSpPr/>
          <p:nvPr/>
        </p:nvSpPr>
        <p:spPr>
          <a:xfrm>
            <a:off x="440213" y="1202076"/>
            <a:ext cx="5052646" cy="318327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algn="just">
              <a:spcBef>
                <a:spcPts val="0"/>
              </a:spcBef>
              <a:spcAft>
                <a:spcPts val="600"/>
              </a:spcAft>
            </a:pPr>
            <a:r>
              <a:rPr lang="en-US" sz="2000" b="1">
                <a:solidFill>
                  <a:schemeClr val="accent1"/>
                </a:solidFill>
                <a:latin typeface="+mj-lt"/>
                <a:ea typeface="Calibri" panose="020F0502020204030204" pitchFamily="34" charset="0"/>
                <a:cs typeface="Calibri" panose="020F0502020204030204" pitchFamily="34" charset="0"/>
              </a:rPr>
              <a:t>Overview</a:t>
            </a:r>
          </a:p>
          <a:p>
            <a:pPr marL="0" marR="0">
              <a:spcBef>
                <a:spcPts val="0"/>
              </a:spcBef>
              <a:spcAft>
                <a:spcPts val="600"/>
              </a:spcAft>
            </a:pPr>
            <a:r>
              <a:rPr lang="en-US" sz="2000">
                <a:solidFill>
                  <a:schemeClr val="accent1"/>
                </a:solidFill>
                <a:latin typeface="+mj-lt"/>
                <a:ea typeface="Calibri" panose="020F0502020204030204" pitchFamily="34" charset="0"/>
                <a:cs typeface="Calibri" panose="020F0502020204030204" pitchFamily="34" charset="0"/>
              </a:rPr>
              <a:t>T</a:t>
            </a:r>
            <a:r>
              <a:rPr lang="en-US" sz="2000">
                <a:solidFill>
                  <a:schemeClr val="accent1"/>
                </a:solidFill>
                <a:effectLst/>
                <a:latin typeface="+mj-lt"/>
                <a:ea typeface="Calibri" panose="020F0502020204030204" pitchFamily="34" charset="0"/>
                <a:cs typeface="Calibri" panose="020F0502020204030204" pitchFamily="34" charset="0"/>
              </a:rPr>
              <a:t>he Borrower leads a more detailed project assessment, often engaging Consultants and other technical experts to conduct technical, economic, social and environmental assessments, prepare feasibility studies and technical designs, and undertake stakeholder engagement. The Bank provides technical expertise to support the Borrower to plan the project</a:t>
            </a:r>
          </a:p>
        </p:txBody>
      </p:sp>
      <p:sp>
        <p:nvSpPr>
          <p:cNvPr id="16" name="Rectangle 15">
            <a:extLst>
              <a:ext uri="{FF2B5EF4-FFF2-40B4-BE49-F238E27FC236}">
                <a16:creationId xmlns:a16="http://schemas.microsoft.com/office/drawing/2014/main" id="{3E3E6A8D-A767-CC04-55D9-BB1D1387CAF9}"/>
              </a:ext>
            </a:extLst>
          </p:cNvPr>
          <p:cNvSpPr/>
          <p:nvPr/>
        </p:nvSpPr>
        <p:spPr>
          <a:xfrm>
            <a:off x="5770773" y="1202076"/>
            <a:ext cx="6003410" cy="318327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lvl="1" indent="-171450" algn="just">
              <a:spcAft>
                <a:spcPts val="600"/>
              </a:spcAft>
            </a:pPr>
            <a:r>
              <a:rPr lang="en-US" sz="2000" b="1">
                <a:solidFill>
                  <a:schemeClr val="accent1"/>
                </a:solidFill>
                <a:latin typeface="+mj-lt"/>
                <a:cs typeface="Calibri" panose="020F0502020204030204" pitchFamily="34" charset="0"/>
              </a:rPr>
              <a:t>Key activities</a:t>
            </a:r>
          </a:p>
          <a:p>
            <a:pPr marL="285750" indent="-285750">
              <a:spcAft>
                <a:spcPts val="400"/>
              </a:spcAft>
              <a:buFont typeface="Wingdings" panose="05000000000000000000" pitchFamily="2" charset="2"/>
              <a:buChar char="ü"/>
            </a:pPr>
            <a:r>
              <a:rPr lang="en-US" sz="2000">
                <a:solidFill>
                  <a:schemeClr val="accent1"/>
                </a:solidFill>
              </a:rPr>
              <a:t>Bank prepares and discloses:</a:t>
            </a:r>
          </a:p>
          <a:p>
            <a:pPr marL="742950" lvl="1" indent="-285750">
              <a:spcAft>
                <a:spcPts val="400"/>
              </a:spcAft>
              <a:buFont typeface="Arial" panose="020B0604020202020204" pitchFamily="34" charset="0"/>
              <a:buChar char="•"/>
            </a:pPr>
            <a:r>
              <a:rPr lang="en-US" sz="2000">
                <a:solidFill>
                  <a:schemeClr val="accent1"/>
                </a:solidFill>
              </a:rPr>
              <a:t>Project Appraisal Document (PAD)</a:t>
            </a:r>
          </a:p>
          <a:p>
            <a:pPr marL="742950" lvl="1" indent="-285750">
              <a:spcAft>
                <a:spcPts val="400"/>
              </a:spcAft>
              <a:buFont typeface="Arial" panose="020B0604020202020204" pitchFamily="34" charset="0"/>
              <a:buChar char="•"/>
            </a:pPr>
            <a:r>
              <a:rPr lang="en-US" sz="2000">
                <a:solidFill>
                  <a:schemeClr val="accent1"/>
                </a:solidFill>
              </a:rPr>
              <a:t>The Appraisal stage Environmental and Social Review Summary (ESRS)</a:t>
            </a:r>
          </a:p>
          <a:p>
            <a:pPr marL="285750" indent="-285750">
              <a:spcAft>
                <a:spcPts val="400"/>
              </a:spcAft>
              <a:buFont typeface="Wingdings" panose="05000000000000000000" pitchFamily="2" charset="2"/>
              <a:buChar char="ü"/>
            </a:pPr>
            <a:r>
              <a:rPr lang="en-US" sz="2000">
                <a:solidFill>
                  <a:schemeClr val="accent1"/>
                </a:solidFill>
              </a:rPr>
              <a:t>Borrower develops Project Procurement Strategy for Development (PPSD), and the Procurement Plan</a:t>
            </a:r>
          </a:p>
          <a:p>
            <a:pPr marL="285750" indent="-285750">
              <a:spcAft>
                <a:spcPts val="400"/>
              </a:spcAft>
              <a:buFont typeface="Wingdings" panose="05000000000000000000" pitchFamily="2" charset="2"/>
              <a:buChar char="ü"/>
            </a:pPr>
            <a:r>
              <a:rPr lang="en-US" sz="2000">
                <a:solidFill>
                  <a:schemeClr val="accent1"/>
                </a:solidFill>
              </a:rPr>
              <a:t>Procurement Plan is appended to the PAD</a:t>
            </a:r>
          </a:p>
        </p:txBody>
      </p:sp>
      <p:sp>
        <p:nvSpPr>
          <p:cNvPr id="22" name="Rectangle 21">
            <a:extLst>
              <a:ext uri="{FF2B5EF4-FFF2-40B4-BE49-F238E27FC236}">
                <a16:creationId xmlns:a16="http://schemas.microsoft.com/office/drawing/2014/main" id="{FC965193-5EF9-6D1E-9E6B-C963557C9169}"/>
              </a:ext>
            </a:extLst>
          </p:cNvPr>
          <p:cNvSpPr/>
          <p:nvPr/>
        </p:nvSpPr>
        <p:spPr>
          <a:xfrm>
            <a:off x="440212" y="4580556"/>
            <a:ext cx="11333971" cy="2200385"/>
          </a:xfrm>
          <a:prstGeom prst="rect">
            <a:avLst/>
          </a:prstGeom>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lang="en-US" sz="2000" b="1">
                <a:solidFill>
                  <a:schemeClr val="accent1"/>
                </a:solidFill>
                <a:effectLst/>
                <a:latin typeface="+mj-lt"/>
                <a:ea typeface="Calibri" panose="020F0502020204030204" pitchFamily="34" charset="0"/>
                <a:cs typeface="Calibri" panose="020F0502020204030204" pitchFamily="34" charset="0"/>
              </a:rPr>
              <a:t>Opportunities for SPP</a:t>
            </a:r>
          </a:p>
          <a:p>
            <a:r>
              <a:rPr lang="en-US" sz="2000">
                <a:solidFill>
                  <a:schemeClr val="accent1"/>
                </a:solidFill>
                <a:latin typeface="+mj-lt"/>
                <a:cs typeface="Calibri" panose="020F0502020204030204" pitchFamily="34" charset="0"/>
              </a:rPr>
              <a:t>With the initial concept developed, this stage involves a more detailed assessment of project risks, and the development of the project’s overall strategy for mitigating risks and still achieving the project’s development objectives. The PPSD is an important step for procurement to identify relevant E&amp;S risks and opportunities and develop a procurement strategy that can mitigate those risks and take advantage of potential opportunities.</a:t>
            </a:r>
            <a:endParaRPr lang="en-US" sz="2000">
              <a:solidFill>
                <a:schemeClr val="accent1"/>
              </a:solidFill>
              <a:latin typeface="+mj-lt"/>
            </a:endParaRPr>
          </a:p>
        </p:txBody>
      </p:sp>
    </p:spTree>
    <p:extLst>
      <p:ext uri="{BB962C8B-B14F-4D97-AF65-F5344CB8AC3E}">
        <p14:creationId xmlns:p14="http://schemas.microsoft.com/office/powerpoint/2010/main" val="9420319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80783" y="1242669"/>
            <a:ext cx="12110484" cy="5033188"/>
          </a:xfrm>
        </p:spPr>
        <p:txBody>
          <a:bodyPr vert="horz" lIns="0" tIns="0" rIns="0" bIns="0" rtlCol="0" anchor="t">
            <a:noAutofit/>
          </a:bodyPr>
          <a:lstStyle/>
          <a:p>
            <a:pPr marL="819150" lvl="2" indent="-457200">
              <a:spcBef>
                <a:spcPts val="800"/>
              </a:spcBef>
              <a:buClr>
                <a:srgbClr val="F78D28"/>
              </a:buClr>
            </a:pPr>
            <a:r>
              <a:rPr lang="en-US">
                <a:solidFill>
                  <a:schemeClr val="accent1"/>
                </a:solidFill>
              </a:rPr>
              <a:t>Identification of procurement risks and comparison with E&amp;S risks identified during ESIA inform a joined-up view of procurement-related actions to manage E&amp;S risk</a:t>
            </a:r>
          </a:p>
          <a:p>
            <a:pPr marL="819150" lvl="2" indent="-457200">
              <a:spcBef>
                <a:spcPts val="800"/>
              </a:spcBef>
              <a:buClr>
                <a:srgbClr val="F78D28"/>
              </a:buClr>
            </a:pPr>
            <a:r>
              <a:rPr lang="en-US">
                <a:solidFill>
                  <a:schemeClr val="accent1"/>
                </a:solidFill>
              </a:rPr>
              <a:t>Assessment of Borrower capacity (does the Borrower have the institutional and procurement capacity to achieve the PDOs? and/or ESF obligations)</a:t>
            </a:r>
          </a:p>
          <a:p>
            <a:pPr marL="819150" lvl="2" indent="-457200">
              <a:spcBef>
                <a:spcPts val="800"/>
              </a:spcBef>
              <a:buClr>
                <a:srgbClr val="F78D28"/>
              </a:buClr>
            </a:pPr>
            <a:r>
              <a:rPr lang="en-US">
                <a:solidFill>
                  <a:schemeClr val="accent1"/>
                </a:solidFill>
              </a:rPr>
              <a:t>Analysis of national and international markets to understand sustainability options and capacity of suppliers to manage the project’s E&amp;S risks</a:t>
            </a:r>
          </a:p>
          <a:p>
            <a:pPr marL="819150" lvl="2" indent="-457200">
              <a:spcBef>
                <a:spcPts val="800"/>
              </a:spcBef>
              <a:buClr>
                <a:srgbClr val="F78D28"/>
              </a:buClr>
            </a:pPr>
            <a:r>
              <a:rPr lang="en-US">
                <a:solidFill>
                  <a:schemeClr val="accent1"/>
                </a:solidFill>
              </a:rPr>
              <a:t>Development of procurement objectives to incorporate management of E&amp;S risks, and opportunities to support CPF and other objectives</a:t>
            </a:r>
          </a:p>
          <a:p>
            <a:pPr marL="819150" lvl="2" indent="-457200">
              <a:spcBef>
                <a:spcPts val="800"/>
              </a:spcBef>
              <a:buClr>
                <a:srgbClr val="F78D28"/>
              </a:buClr>
            </a:pPr>
            <a:r>
              <a:rPr lang="en-US">
                <a:solidFill>
                  <a:schemeClr val="accent1"/>
                </a:solidFill>
              </a:rPr>
              <a:t>Development of procurement approach options and recommendations, to ensure sustainability is incorporated into specifications and qualification requirements, market approach and selection method, evaluation approach, pricing considerations, selection and development of bidding documents, and contract management/KPIs etc.</a:t>
            </a:r>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66</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Preparing sustainability elements of PPSD</a:t>
            </a:r>
          </a:p>
        </p:txBody>
      </p:sp>
    </p:spTree>
    <p:extLst>
      <p:ext uri="{BB962C8B-B14F-4D97-AF65-F5344CB8AC3E}">
        <p14:creationId xmlns:p14="http://schemas.microsoft.com/office/powerpoint/2010/main" val="34280045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D40678-35D3-D799-06E5-C5D0F2302262}"/>
              </a:ext>
            </a:extLst>
          </p:cNvPr>
          <p:cNvSpPr/>
          <p:nvPr/>
        </p:nvSpPr>
        <p:spPr>
          <a:xfrm>
            <a:off x="9085576" y="1104271"/>
            <a:ext cx="2975625" cy="5679301"/>
          </a:xfrm>
          <a:prstGeom prst="rect">
            <a:avLst/>
          </a:prstGeom>
          <a:solidFill>
            <a:srgbClr val="92D050">
              <a:alpha val="5000"/>
            </a:srgbClr>
          </a:solidFill>
        </p:spPr>
        <p:style>
          <a:lnRef idx="1">
            <a:schemeClr val="accent1"/>
          </a:lnRef>
          <a:fillRef idx="3">
            <a:schemeClr val="accent1"/>
          </a:fillRef>
          <a:effectRef idx="2">
            <a:schemeClr val="accent1"/>
          </a:effectRef>
          <a:fontRef idx="minor">
            <a:schemeClr val="lt1"/>
          </a:fontRef>
        </p:style>
        <p:txBody>
          <a:bodyPr rtlCol="0" anchor="b"/>
          <a:lstStyle/>
          <a:p>
            <a:pPr algn="ctr"/>
            <a:r>
              <a:rPr lang="en-US">
                <a:solidFill>
                  <a:schemeClr val="tx1"/>
                </a:solidFill>
              </a:rPr>
              <a:t>Hardwired in SPDs</a:t>
            </a: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Specific E&amp;S risk areas</a:t>
            </a:r>
          </a:p>
        </p:txBody>
      </p:sp>
      <p:sp>
        <p:nvSpPr>
          <p:cNvPr id="13" name="Rectangle 12">
            <a:extLst>
              <a:ext uri="{FF2B5EF4-FFF2-40B4-BE49-F238E27FC236}">
                <a16:creationId xmlns:a16="http://schemas.microsoft.com/office/drawing/2014/main" id="{39E15DAC-DB91-A398-190E-9B4303D7FEBB}"/>
              </a:ext>
            </a:extLst>
          </p:cNvPr>
          <p:cNvSpPr/>
          <p:nvPr/>
        </p:nvSpPr>
        <p:spPr>
          <a:xfrm>
            <a:off x="6150263" y="1180214"/>
            <a:ext cx="2756663" cy="5603357"/>
          </a:xfrm>
          <a:prstGeom prst="rect">
            <a:avLst/>
          </a:prstGeom>
        </p:spPr>
        <p:style>
          <a:lnRef idx="2">
            <a:schemeClr val="accent4"/>
          </a:lnRef>
          <a:fillRef idx="1">
            <a:schemeClr val="lt1"/>
          </a:fillRef>
          <a:effectRef idx="0">
            <a:schemeClr val="accent4"/>
          </a:effectRef>
          <a:fontRef idx="minor">
            <a:schemeClr val="dk1"/>
          </a:fontRef>
        </p:style>
        <p:txBody>
          <a:bodyPr rtlCol="0" anchor="t"/>
          <a:lstStyle/>
          <a:p>
            <a:pPr algn="ctr">
              <a:spcAft>
                <a:spcPts val="600"/>
              </a:spcAft>
            </a:pPr>
            <a:r>
              <a:rPr lang="en-US" sz="1600" b="1">
                <a:solidFill>
                  <a:schemeClr val="accent1"/>
                </a:solidFill>
                <a:latin typeface="+mj-lt"/>
              </a:rPr>
              <a:t>Accessibility</a:t>
            </a:r>
            <a:endParaRPr lang="en-US" sz="1600">
              <a:solidFill>
                <a:schemeClr val="accent1"/>
              </a:solidFill>
              <a:latin typeface="+mj-lt"/>
            </a:endParaRPr>
          </a:p>
          <a:p>
            <a:pPr>
              <a:spcAft>
                <a:spcPts val="600"/>
              </a:spcAft>
            </a:pPr>
            <a:r>
              <a:rPr lang="en-US" sz="1600" b="1">
                <a:solidFill>
                  <a:schemeClr val="accent1"/>
                </a:solidFill>
                <a:latin typeface="+mj-lt"/>
              </a:rPr>
              <a:t>Description: </a:t>
            </a:r>
            <a:r>
              <a:rPr lang="en-US" sz="1600">
                <a:solidFill>
                  <a:schemeClr val="accent1"/>
                </a:solidFill>
                <a:latin typeface="+mj-lt"/>
              </a:rPr>
              <a:t>T</a:t>
            </a:r>
            <a:r>
              <a:rPr lang="en-US" sz="1600" b="0" i="0">
                <a:solidFill>
                  <a:schemeClr val="accent1"/>
                </a:solidFill>
                <a:effectLst/>
                <a:latin typeface="+mj-lt"/>
              </a:rPr>
              <a:t>he practice of making information, activities, and/or environments sensible, meaningful, and usable for as many people as possible</a:t>
            </a:r>
          </a:p>
          <a:p>
            <a:pPr>
              <a:spcAft>
                <a:spcPts val="600"/>
              </a:spcAft>
            </a:pPr>
            <a:r>
              <a:rPr lang="en-US" sz="1600" b="1">
                <a:solidFill>
                  <a:schemeClr val="accent1"/>
                </a:solidFill>
                <a:latin typeface="+mj-lt"/>
              </a:rPr>
              <a:t>Mitigations:</a:t>
            </a:r>
          </a:p>
          <a:p>
            <a:pPr marL="285750" indent="-285750">
              <a:spcAft>
                <a:spcPts val="600"/>
              </a:spcAft>
              <a:buFont typeface="Arial" panose="020B0604020202020204" pitchFamily="34" charset="0"/>
              <a:buChar char="•"/>
            </a:pPr>
            <a:r>
              <a:rPr lang="en-US" sz="1600">
                <a:solidFill>
                  <a:schemeClr val="accent1"/>
                </a:solidFill>
                <a:latin typeface="+mj-lt"/>
              </a:rPr>
              <a:t>‘Inclusive procurement’ means incorporating accessibility in design requirements </a:t>
            </a:r>
          </a:p>
          <a:p>
            <a:pPr marL="285750" indent="-285750">
              <a:spcAft>
                <a:spcPts val="600"/>
              </a:spcAft>
              <a:buFont typeface="Arial" panose="020B0604020202020204" pitchFamily="34" charset="0"/>
              <a:buChar char="•"/>
            </a:pPr>
            <a:r>
              <a:rPr lang="en-US" sz="1600">
                <a:solidFill>
                  <a:schemeClr val="accent1"/>
                </a:solidFill>
                <a:latin typeface="+mj-lt"/>
              </a:rPr>
              <a:t>Involves incorporating broad needs as part of requirements</a:t>
            </a:r>
          </a:p>
          <a:p>
            <a:pPr marL="285750" indent="-285750">
              <a:spcAft>
                <a:spcPts val="600"/>
              </a:spcAft>
              <a:buFont typeface="Arial" panose="020B0604020202020204" pitchFamily="34" charset="0"/>
              <a:buChar char="•"/>
            </a:pPr>
            <a:r>
              <a:rPr lang="en-US" sz="1600">
                <a:solidFill>
                  <a:schemeClr val="accent1"/>
                </a:solidFill>
                <a:latin typeface="+mj-lt"/>
              </a:rPr>
              <a:t>Will need to be incorporated into project approach as needed</a:t>
            </a:r>
          </a:p>
        </p:txBody>
      </p:sp>
      <p:sp>
        <p:nvSpPr>
          <p:cNvPr id="14" name="Rectangle 13">
            <a:extLst>
              <a:ext uri="{FF2B5EF4-FFF2-40B4-BE49-F238E27FC236}">
                <a16:creationId xmlns:a16="http://schemas.microsoft.com/office/drawing/2014/main" id="{F647B5FA-5FDE-D07B-7B00-489EC430919F}"/>
              </a:ext>
            </a:extLst>
          </p:cNvPr>
          <p:cNvSpPr/>
          <p:nvPr/>
        </p:nvSpPr>
        <p:spPr>
          <a:xfrm>
            <a:off x="130799" y="1180213"/>
            <a:ext cx="2816959" cy="5603359"/>
          </a:xfrm>
          <a:prstGeom prst="rect">
            <a:avLst/>
          </a:prstGeom>
        </p:spPr>
        <p:style>
          <a:lnRef idx="2">
            <a:schemeClr val="accent4"/>
          </a:lnRef>
          <a:fillRef idx="1">
            <a:schemeClr val="lt1"/>
          </a:fillRef>
          <a:effectRef idx="0">
            <a:schemeClr val="accent4"/>
          </a:effectRef>
          <a:fontRef idx="minor">
            <a:schemeClr val="dk1"/>
          </a:fontRef>
        </p:style>
        <p:txBody>
          <a:bodyPr rtlCol="0" anchor="t"/>
          <a:lstStyle/>
          <a:p>
            <a:pPr algn="ctr">
              <a:spcAft>
                <a:spcPts val="600"/>
              </a:spcAft>
            </a:pPr>
            <a:r>
              <a:rPr lang="en-US" sz="1600" b="1">
                <a:solidFill>
                  <a:schemeClr val="accent1"/>
                </a:solidFill>
                <a:latin typeface="+mj-lt"/>
              </a:rPr>
              <a:t>SEA/SH (GBV)</a:t>
            </a:r>
            <a:endParaRPr lang="en-US" sz="1600">
              <a:solidFill>
                <a:schemeClr val="accent1"/>
              </a:solidFill>
              <a:latin typeface="+mj-lt"/>
            </a:endParaRPr>
          </a:p>
          <a:p>
            <a:pPr>
              <a:spcAft>
                <a:spcPts val="600"/>
              </a:spcAft>
            </a:pPr>
            <a:r>
              <a:rPr lang="en-US" sz="1600" b="1">
                <a:solidFill>
                  <a:schemeClr val="accent1"/>
                </a:solidFill>
                <a:latin typeface="+mj-lt"/>
              </a:rPr>
              <a:t>Description: </a:t>
            </a:r>
            <a:r>
              <a:rPr lang="en-US" sz="1600">
                <a:solidFill>
                  <a:schemeClr val="accent1"/>
                </a:solidFill>
                <a:latin typeface="+mj-lt"/>
              </a:rPr>
              <a:t>Prevention of gender-based violence (GBV), including sexual exploitation and abuse (SEA) and sexual harassment (SH)</a:t>
            </a:r>
            <a:endParaRPr lang="en-US" sz="1600" b="0" i="0">
              <a:solidFill>
                <a:schemeClr val="accent1"/>
              </a:solidFill>
              <a:effectLst/>
              <a:latin typeface="+mj-lt"/>
            </a:endParaRPr>
          </a:p>
          <a:p>
            <a:pPr>
              <a:spcAft>
                <a:spcPts val="600"/>
              </a:spcAft>
            </a:pPr>
            <a:r>
              <a:rPr lang="en-US" sz="1600" b="1">
                <a:solidFill>
                  <a:schemeClr val="accent1"/>
                </a:solidFill>
                <a:latin typeface="+mj-lt"/>
              </a:rPr>
              <a:t>Mitigations: </a:t>
            </a:r>
          </a:p>
          <a:p>
            <a:pPr marL="285750" indent="-285750">
              <a:spcAft>
                <a:spcPts val="600"/>
              </a:spcAft>
              <a:buFont typeface="Arial" panose="020B0604020202020204" pitchFamily="34" charset="0"/>
              <a:buChar char="•"/>
            </a:pPr>
            <a:r>
              <a:rPr lang="en-US" sz="1600">
                <a:solidFill>
                  <a:schemeClr val="accent1"/>
                </a:solidFill>
                <a:latin typeface="+mj-lt"/>
              </a:rPr>
              <a:t>Clauses included in SPDs setting out Contractor requirements for mitigation and response</a:t>
            </a:r>
          </a:p>
          <a:p>
            <a:pPr marL="285750" indent="-285750">
              <a:spcAft>
                <a:spcPts val="600"/>
              </a:spcAft>
              <a:buFont typeface="Arial" panose="020B0604020202020204" pitchFamily="34" charset="0"/>
              <a:buChar char="•"/>
            </a:pPr>
            <a:r>
              <a:rPr lang="en-US" sz="1600">
                <a:solidFill>
                  <a:schemeClr val="accent1"/>
                </a:solidFill>
                <a:latin typeface="+mj-lt"/>
              </a:rPr>
              <a:t>Specific SPD must be selected for projects with high risk of SEA/SH</a:t>
            </a:r>
          </a:p>
          <a:p>
            <a:pPr marL="285750" indent="-285750">
              <a:spcAft>
                <a:spcPts val="600"/>
              </a:spcAft>
              <a:buFont typeface="Arial" panose="020B0604020202020204" pitchFamily="34" charset="0"/>
              <a:buChar char="•"/>
            </a:pPr>
            <a:r>
              <a:rPr lang="en-US" sz="1600">
                <a:solidFill>
                  <a:schemeClr val="accent1"/>
                </a:solidFill>
                <a:latin typeface="+mj-lt"/>
              </a:rPr>
              <a:t>Includes training, induction and grievance redress</a:t>
            </a:r>
          </a:p>
          <a:p>
            <a:pPr marL="285750" indent="-285750">
              <a:spcAft>
                <a:spcPts val="600"/>
              </a:spcAft>
              <a:buFont typeface="Arial" panose="020B0604020202020204" pitchFamily="34" charset="0"/>
              <a:buChar char="•"/>
            </a:pPr>
            <a:r>
              <a:rPr lang="en-US" sz="1600">
                <a:solidFill>
                  <a:schemeClr val="accent1"/>
                </a:solidFill>
                <a:latin typeface="+mj-lt"/>
              </a:rPr>
              <a:t>2-year disqualification mechanism</a:t>
            </a:r>
          </a:p>
        </p:txBody>
      </p:sp>
      <p:sp>
        <p:nvSpPr>
          <p:cNvPr id="15" name="Rectangle 14">
            <a:extLst>
              <a:ext uri="{FF2B5EF4-FFF2-40B4-BE49-F238E27FC236}">
                <a16:creationId xmlns:a16="http://schemas.microsoft.com/office/drawing/2014/main" id="{C0681813-C58A-908F-2DF3-4F50F66FD9E2}"/>
              </a:ext>
            </a:extLst>
          </p:cNvPr>
          <p:cNvSpPr/>
          <p:nvPr/>
        </p:nvSpPr>
        <p:spPr>
          <a:xfrm>
            <a:off x="3170679" y="1180213"/>
            <a:ext cx="2756663" cy="5603359"/>
          </a:xfrm>
          <a:prstGeom prst="rect">
            <a:avLst/>
          </a:prstGeom>
        </p:spPr>
        <p:style>
          <a:lnRef idx="2">
            <a:schemeClr val="accent4"/>
          </a:lnRef>
          <a:fillRef idx="1">
            <a:schemeClr val="lt1"/>
          </a:fillRef>
          <a:effectRef idx="0">
            <a:schemeClr val="accent4"/>
          </a:effectRef>
          <a:fontRef idx="minor">
            <a:schemeClr val="dk1"/>
          </a:fontRef>
        </p:style>
        <p:txBody>
          <a:bodyPr rtlCol="0" anchor="t"/>
          <a:lstStyle/>
          <a:p>
            <a:pPr algn="ctr">
              <a:spcAft>
                <a:spcPts val="600"/>
              </a:spcAft>
            </a:pPr>
            <a:r>
              <a:rPr lang="en-US" sz="1600" b="1">
                <a:solidFill>
                  <a:schemeClr val="accent1"/>
                </a:solidFill>
                <a:latin typeface="+mj-lt"/>
              </a:rPr>
              <a:t>Forced labor in solar</a:t>
            </a:r>
            <a:endParaRPr lang="en-US" sz="1600">
              <a:solidFill>
                <a:schemeClr val="accent1"/>
              </a:solidFill>
              <a:latin typeface="+mj-lt"/>
            </a:endParaRPr>
          </a:p>
          <a:p>
            <a:pPr>
              <a:spcAft>
                <a:spcPts val="600"/>
              </a:spcAft>
            </a:pPr>
            <a:r>
              <a:rPr lang="en-US" sz="1600" b="1">
                <a:solidFill>
                  <a:schemeClr val="accent1"/>
                </a:solidFill>
                <a:latin typeface="+mj-lt"/>
              </a:rPr>
              <a:t>Description: </a:t>
            </a:r>
            <a:r>
              <a:rPr lang="en-US" sz="1600">
                <a:solidFill>
                  <a:schemeClr val="accent1"/>
                </a:solidFill>
                <a:latin typeface="+mj-lt"/>
              </a:rPr>
              <a:t>Allegations of forced labor in the solar industry has resulted in the Bank taking measures to help solar projects to identify and mitigate risks</a:t>
            </a:r>
          </a:p>
          <a:p>
            <a:pPr>
              <a:spcAft>
                <a:spcPts val="600"/>
              </a:spcAft>
            </a:pPr>
            <a:r>
              <a:rPr lang="en-US" sz="1600" b="1">
                <a:solidFill>
                  <a:schemeClr val="accent1"/>
                </a:solidFill>
                <a:latin typeface="+mj-lt"/>
              </a:rPr>
              <a:t>Mitigations: </a:t>
            </a:r>
          </a:p>
          <a:p>
            <a:pPr marL="285750" indent="-285750">
              <a:spcAft>
                <a:spcPts val="600"/>
              </a:spcAft>
              <a:buFont typeface="Arial" panose="020B0604020202020204" pitchFamily="34" charset="0"/>
              <a:buChar char="•"/>
            </a:pPr>
            <a:r>
              <a:rPr lang="en-US" sz="1600">
                <a:solidFill>
                  <a:schemeClr val="accent1"/>
                </a:solidFill>
                <a:latin typeface="+mj-lt"/>
              </a:rPr>
              <a:t>Procurement of panels where it is core to the project </a:t>
            </a:r>
          </a:p>
          <a:p>
            <a:pPr marL="285750" indent="-285750">
              <a:spcAft>
                <a:spcPts val="600"/>
              </a:spcAft>
              <a:buFont typeface="Arial" panose="020B0604020202020204" pitchFamily="34" charset="0"/>
              <a:buChar char="•"/>
            </a:pPr>
            <a:r>
              <a:rPr lang="en-US" sz="1600">
                <a:solidFill>
                  <a:schemeClr val="accent1"/>
                </a:solidFill>
                <a:latin typeface="+mj-lt"/>
              </a:rPr>
              <a:t>Forced labor bidder declarations</a:t>
            </a:r>
          </a:p>
          <a:p>
            <a:pPr marL="285750" indent="-285750">
              <a:spcAft>
                <a:spcPts val="600"/>
              </a:spcAft>
              <a:buFont typeface="Arial" panose="020B0604020202020204" pitchFamily="34" charset="0"/>
              <a:buChar char="•"/>
            </a:pPr>
            <a:r>
              <a:rPr lang="en-US" sz="1600">
                <a:solidFill>
                  <a:schemeClr val="accent1"/>
                </a:solidFill>
                <a:latin typeface="+mj-lt"/>
              </a:rPr>
              <a:t>Qualification requirements</a:t>
            </a:r>
          </a:p>
          <a:p>
            <a:pPr marL="285750" indent="-285750">
              <a:spcAft>
                <a:spcPts val="600"/>
              </a:spcAft>
              <a:buFont typeface="Arial" panose="020B0604020202020204" pitchFamily="34" charset="0"/>
              <a:buChar char="•"/>
            </a:pPr>
            <a:r>
              <a:rPr lang="en-US" sz="1600">
                <a:solidFill>
                  <a:schemeClr val="accent1"/>
                </a:solidFill>
                <a:latin typeface="+mj-lt"/>
              </a:rPr>
              <a:t>Strengthened contractual provisions</a:t>
            </a:r>
            <a:endParaRPr lang="en-US" sz="1600" b="1">
              <a:solidFill>
                <a:schemeClr val="accent1"/>
              </a:solidFill>
              <a:latin typeface="+mj-lt"/>
            </a:endParaRPr>
          </a:p>
          <a:p>
            <a:pPr>
              <a:spcAft>
                <a:spcPts val="600"/>
              </a:spcAft>
            </a:pPr>
            <a:endParaRPr lang="en-US" sz="1600">
              <a:solidFill>
                <a:schemeClr val="accent1"/>
              </a:solidFill>
              <a:latin typeface="+mj-lt"/>
            </a:endParaRPr>
          </a:p>
        </p:txBody>
      </p:sp>
      <p:sp>
        <p:nvSpPr>
          <p:cNvPr id="16" name="Rectangle 15">
            <a:extLst>
              <a:ext uri="{FF2B5EF4-FFF2-40B4-BE49-F238E27FC236}">
                <a16:creationId xmlns:a16="http://schemas.microsoft.com/office/drawing/2014/main" id="{8BFBC985-AF9E-5D42-039D-769BA5745863}"/>
              </a:ext>
            </a:extLst>
          </p:cNvPr>
          <p:cNvSpPr/>
          <p:nvPr/>
        </p:nvSpPr>
        <p:spPr>
          <a:xfrm>
            <a:off x="9190144" y="1180213"/>
            <a:ext cx="2756663" cy="5231219"/>
          </a:xfrm>
          <a:prstGeom prst="rect">
            <a:avLst/>
          </a:prstGeom>
        </p:spPr>
        <p:style>
          <a:lnRef idx="2">
            <a:schemeClr val="accent4"/>
          </a:lnRef>
          <a:fillRef idx="1">
            <a:schemeClr val="lt1"/>
          </a:fillRef>
          <a:effectRef idx="0">
            <a:schemeClr val="accent4"/>
          </a:effectRef>
          <a:fontRef idx="minor">
            <a:schemeClr val="dk1"/>
          </a:fontRef>
        </p:style>
        <p:txBody>
          <a:bodyPr rtlCol="0" anchor="t"/>
          <a:lstStyle/>
          <a:p>
            <a:pPr algn="ctr">
              <a:spcAft>
                <a:spcPts val="600"/>
              </a:spcAft>
            </a:pPr>
            <a:r>
              <a:rPr lang="en-US" sz="1600" b="1">
                <a:solidFill>
                  <a:schemeClr val="accent1"/>
                </a:solidFill>
                <a:latin typeface="+mj-lt"/>
              </a:rPr>
              <a:t>Discrimination</a:t>
            </a:r>
            <a:endParaRPr lang="en-US" sz="1600">
              <a:solidFill>
                <a:schemeClr val="accent1"/>
              </a:solidFill>
              <a:latin typeface="+mj-lt"/>
            </a:endParaRPr>
          </a:p>
          <a:p>
            <a:pPr>
              <a:spcAft>
                <a:spcPts val="600"/>
              </a:spcAft>
            </a:pPr>
            <a:r>
              <a:rPr lang="en-US" sz="1600" b="1">
                <a:solidFill>
                  <a:schemeClr val="accent1"/>
                </a:solidFill>
                <a:latin typeface="+mj-lt"/>
              </a:rPr>
              <a:t>Description: </a:t>
            </a:r>
            <a:r>
              <a:rPr lang="en-US" sz="1600">
                <a:solidFill>
                  <a:schemeClr val="accent1"/>
                </a:solidFill>
                <a:latin typeface="+mj-lt"/>
              </a:rPr>
              <a:t>Elimination of discrimination against specific categories of disadvantaged people in terms of development outcomes and treatment of project workers</a:t>
            </a:r>
          </a:p>
          <a:p>
            <a:pPr>
              <a:spcAft>
                <a:spcPts val="600"/>
              </a:spcAft>
            </a:pPr>
            <a:r>
              <a:rPr lang="en-US" sz="1600" b="1">
                <a:solidFill>
                  <a:schemeClr val="accent1"/>
                </a:solidFill>
                <a:latin typeface="+mj-lt"/>
              </a:rPr>
              <a:t>Mitigations: </a:t>
            </a:r>
          </a:p>
          <a:p>
            <a:pPr marL="285750" indent="-285750">
              <a:spcAft>
                <a:spcPts val="600"/>
              </a:spcAft>
              <a:buFont typeface="Arial" panose="020B0604020202020204" pitchFamily="34" charset="0"/>
              <a:buChar char="•"/>
            </a:pPr>
            <a:r>
              <a:rPr lang="en-US" sz="1600">
                <a:solidFill>
                  <a:schemeClr val="accent1"/>
                </a:solidFill>
                <a:latin typeface="+mj-lt"/>
              </a:rPr>
              <a:t>SPDs guard against Contractor discriminating against potential beneficiaries of development outcomes and project workers. </a:t>
            </a:r>
          </a:p>
          <a:p>
            <a:pPr marL="285750" indent="-285750">
              <a:spcAft>
                <a:spcPts val="600"/>
              </a:spcAft>
              <a:buFont typeface="Arial" panose="020B0604020202020204" pitchFamily="34" charset="0"/>
              <a:buChar char="•"/>
            </a:pPr>
            <a:r>
              <a:rPr lang="en-US" sz="1600">
                <a:solidFill>
                  <a:schemeClr val="accent1"/>
                </a:solidFill>
                <a:latin typeface="+mj-lt"/>
              </a:rPr>
              <a:t>Additional project-specific requirements can be added depending on need, e.g. gender</a:t>
            </a:r>
            <a:endParaRPr lang="en-US" sz="1600" b="1" i="0">
              <a:solidFill>
                <a:schemeClr val="accent1"/>
              </a:solidFill>
              <a:effectLst/>
              <a:latin typeface="+mj-lt"/>
            </a:endParaRPr>
          </a:p>
        </p:txBody>
      </p:sp>
    </p:spTree>
    <p:extLst>
      <p:ext uri="{BB962C8B-B14F-4D97-AF65-F5344CB8AC3E}">
        <p14:creationId xmlns:p14="http://schemas.microsoft.com/office/powerpoint/2010/main" val="4198968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68</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Procurement Risk Analysis</a:t>
            </a:r>
          </a:p>
        </p:txBody>
      </p:sp>
      <p:sp>
        <p:nvSpPr>
          <p:cNvPr id="17" name="TextBox 16">
            <a:extLst>
              <a:ext uri="{FF2B5EF4-FFF2-40B4-BE49-F238E27FC236}">
                <a16:creationId xmlns:a16="http://schemas.microsoft.com/office/drawing/2014/main" id="{7E9CC2A7-1E41-255F-2C6A-FA62D07BE942}"/>
              </a:ext>
            </a:extLst>
          </p:cNvPr>
          <p:cNvSpPr txBox="1"/>
          <p:nvPr/>
        </p:nvSpPr>
        <p:spPr>
          <a:xfrm>
            <a:off x="180974" y="1220106"/>
            <a:ext cx="11355351" cy="1277273"/>
          </a:xfrm>
          <a:prstGeom prst="rect">
            <a:avLst/>
          </a:prstGeom>
          <a:noFill/>
        </p:spPr>
        <p:txBody>
          <a:bodyPr wrap="square">
            <a:spAutoFit/>
          </a:bodyPr>
          <a:lstStyle/>
          <a:p>
            <a:pPr marR="0" lvl="0">
              <a:spcBef>
                <a:spcPts val="0"/>
              </a:spcBef>
              <a:spcAft>
                <a:spcPts val="600"/>
              </a:spcAft>
              <a:buSzPts val="900"/>
              <a:tabLst>
                <a:tab pos="228600" algn="l"/>
              </a:tabLst>
            </a:pPr>
            <a:r>
              <a:rPr lang="en-NZ" sz="2400">
                <a:solidFill>
                  <a:schemeClr val="accent1"/>
                </a:solidFill>
                <a:effectLst/>
                <a:latin typeface="+mj-lt"/>
                <a:ea typeface="Calibri" panose="020F0502020204030204" pitchFamily="34" charset="0"/>
                <a:cs typeface="Arial" panose="020B0604020202020204" pitchFamily="34" charset="0"/>
              </a:rPr>
              <a:t>PPSD risk analysis covers:</a:t>
            </a:r>
          </a:p>
          <a:p>
            <a:pPr marL="342900" marR="0" lvl="0" indent="-342900">
              <a:spcBef>
                <a:spcPts val="0"/>
              </a:spcBef>
              <a:spcAft>
                <a:spcPts val="0"/>
              </a:spcAft>
              <a:buSzPts val="900"/>
              <a:buFont typeface="Arial" panose="020B0604020202020204" pitchFamily="34" charset="0"/>
              <a:buChar char="•"/>
              <a:tabLst>
                <a:tab pos="228600" algn="l"/>
              </a:tabLst>
            </a:pPr>
            <a:r>
              <a:rPr lang="en-NZ" sz="2400">
                <a:solidFill>
                  <a:schemeClr val="accent1"/>
                </a:solidFill>
                <a:effectLst/>
                <a:latin typeface="+mj-lt"/>
                <a:ea typeface="Calibri" panose="020F0502020204030204" pitchFamily="34" charset="0"/>
                <a:cs typeface="Arial" panose="020B0604020202020204" pitchFamily="34" charset="0"/>
              </a:rPr>
              <a:t>Sustainability (environmental, economic, social) </a:t>
            </a:r>
          </a:p>
          <a:p>
            <a:pPr marL="342900" marR="0" lvl="0" indent="-342900">
              <a:spcBef>
                <a:spcPts val="0"/>
              </a:spcBef>
              <a:spcAft>
                <a:spcPts val="0"/>
              </a:spcAft>
              <a:buSzPts val="900"/>
              <a:buFont typeface="Arial" panose="020B0604020202020204" pitchFamily="34" charset="0"/>
              <a:buChar char="•"/>
              <a:tabLst>
                <a:tab pos="228600" algn="l"/>
              </a:tabLst>
            </a:pPr>
            <a:r>
              <a:rPr lang="en-NZ" sz="2400">
                <a:solidFill>
                  <a:schemeClr val="accent1"/>
                </a:solidFill>
                <a:effectLst/>
                <a:latin typeface="+mj-lt"/>
                <a:ea typeface="Calibri" panose="020F0502020204030204" pitchFamily="34" charset="0"/>
                <a:cs typeface="Arial" panose="020B0604020202020204" pitchFamily="34" charset="0"/>
              </a:rPr>
              <a:t>Business and operating environment</a:t>
            </a:r>
            <a:endParaRPr lang="en-US" sz="2400">
              <a:solidFill>
                <a:schemeClr val="accent1"/>
              </a:solidFill>
              <a:effectLst/>
              <a:latin typeface="+mj-lt"/>
              <a:ea typeface="Calibri" panose="020F050202020403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EBB6A42-7391-C53C-ECD3-C7BCA687245E}"/>
              </a:ext>
            </a:extLst>
          </p:cNvPr>
          <p:cNvSpPr txBox="1"/>
          <p:nvPr/>
        </p:nvSpPr>
        <p:spPr>
          <a:xfrm>
            <a:off x="232802" y="2815927"/>
            <a:ext cx="11818735" cy="3570208"/>
          </a:xfrm>
          <a:prstGeom prst="rect">
            <a:avLst/>
          </a:prstGeom>
          <a:noFill/>
        </p:spPr>
        <p:txBody>
          <a:bodyPr wrap="square">
            <a:spAutoFit/>
          </a:bodyPr>
          <a:lstStyle/>
          <a:p>
            <a:pPr marL="0" marR="0" algn="just">
              <a:spcBef>
                <a:spcPts val="0"/>
              </a:spcBef>
              <a:spcAft>
                <a:spcPts val="600"/>
              </a:spcAft>
            </a:pPr>
            <a:r>
              <a:rPr lang="en-US" sz="2400">
                <a:solidFill>
                  <a:schemeClr val="accent1"/>
                </a:solidFill>
                <a:effectLst/>
                <a:latin typeface="+mj-lt"/>
                <a:ea typeface="Calibri" panose="020F0502020204030204" pitchFamily="34" charset="0"/>
                <a:cs typeface="Calibri" panose="020F0502020204030204" pitchFamily="34" charset="0"/>
              </a:rPr>
              <a:t>Procurement and E&amp;S Specialists can share or better discuss their risk findings together with the TTL</a:t>
            </a:r>
            <a:r>
              <a:rPr lang="en-US" sz="2400">
                <a:solidFill>
                  <a:schemeClr val="accent1"/>
                </a:solidFill>
                <a:latin typeface="+mj-lt"/>
                <a:ea typeface="Calibri" panose="020F0502020204030204" pitchFamily="34" charset="0"/>
                <a:cs typeface="Calibri" panose="020F0502020204030204" pitchFamily="34" charset="0"/>
              </a:rPr>
              <a:t>:</a:t>
            </a:r>
          </a:p>
          <a:p>
            <a:pPr marL="0" marR="0" algn="just">
              <a:spcBef>
                <a:spcPts val="0"/>
              </a:spcBef>
              <a:spcAft>
                <a:spcPts val="600"/>
              </a:spcAft>
            </a:pPr>
            <a:endParaRPr lang="en-US" sz="2400">
              <a:solidFill>
                <a:schemeClr val="accent1"/>
              </a:solidFill>
              <a:effectLst/>
              <a:latin typeface="+mj-lt"/>
              <a:ea typeface="Calibri" panose="020F0502020204030204" pitchFamily="34" charset="0"/>
              <a:cs typeface="Calibri" panose="020F0502020204030204" pitchFamily="34" charset="0"/>
            </a:endParaRPr>
          </a:p>
          <a:p>
            <a:pPr marL="342900" indent="-342900">
              <a:buSzPts val="900"/>
              <a:buFont typeface="Symbol" panose="05050102010706020507" pitchFamily="18" charset="2"/>
              <a:buChar char=""/>
              <a:tabLst>
                <a:tab pos="228600" algn="l"/>
              </a:tabLst>
            </a:pPr>
            <a:r>
              <a:rPr lang="en-NZ" sz="2400">
                <a:solidFill>
                  <a:schemeClr val="accent1"/>
                </a:solidFill>
                <a:effectLst/>
                <a:latin typeface="+mj-lt"/>
                <a:ea typeface="Calibri" panose="020F0502020204030204" pitchFamily="34" charset="0"/>
                <a:cs typeface="Arial" panose="020B0604020202020204" pitchFamily="34" charset="0"/>
              </a:rPr>
              <a:t>The E&amp;S Specialist could</a:t>
            </a:r>
            <a:r>
              <a:rPr lang="en-NZ" sz="2400">
                <a:solidFill>
                  <a:schemeClr val="accent1"/>
                </a:solidFill>
                <a:latin typeface="+mj-lt"/>
                <a:ea typeface="Calibri" panose="020F0502020204030204" pitchFamily="34" charset="0"/>
                <a:cs typeface="Arial" panose="020B0604020202020204" pitchFamily="34" charset="0"/>
              </a:rPr>
              <a:t> </a:t>
            </a:r>
            <a:r>
              <a:rPr lang="en-NZ" sz="2400">
                <a:solidFill>
                  <a:schemeClr val="accent1"/>
                </a:solidFill>
                <a:effectLst/>
                <a:latin typeface="+mj-lt"/>
                <a:ea typeface="Calibri" panose="020F0502020204030204" pitchFamily="34" charset="0"/>
                <a:cs typeface="Arial" panose="020B0604020202020204" pitchFamily="34" charset="0"/>
              </a:rPr>
              <a:t>review findings of procurement risk assessment to </a:t>
            </a:r>
            <a:r>
              <a:rPr lang="en-NZ" sz="2400">
                <a:solidFill>
                  <a:schemeClr val="accent1"/>
                </a:solidFill>
                <a:latin typeface="+mj-lt"/>
                <a:ea typeface="Calibri" panose="020F0502020204030204" pitchFamily="34" charset="0"/>
                <a:cs typeface="Arial" panose="020B0604020202020204" pitchFamily="34" charset="0"/>
              </a:rPr>
              <a:t>consider</a:t>
            </a:r>
            <a:r>
              <a:rPr lang="en-NZ" sz="2400">
                <a:solidFill>
                  <a:schemeClr val="accent1"/>
                </a:solidFill>
                <a:effectLst/>
                <a:latin typeface="+mj-lt"/>
                <a:ea typeface="Calibri" panose="020F0502020204030204" pitchFamily="34" charset="0"/>
                <a:cs typeface="Arial" panose="020B0604020202020204" pitchFamily="34" charset="0"/>
              </a:rPr>
              <a:t> materials, products and/or services where supply chains </a:t>
            </a:r>
            <a:r>
              <a:rPr lang="en-NZ" sz="2400">
                <a:solidFill>
                  <a:schemeClr val="accent1"/>
                </a:solidFill>
                <a:latin typeface="+mj-lt"/>
                <a:ea typeface="Calibri" panose="020F0502020204030204" pitchFamily="34" charset="0"/>
                <a:cs typeface="Arial" panose="020B0604020202020204" pitchFamily="34" charset="0"/>
              </a:rPr>
              <a:t>have high E&amp;S risks e</a:t>
            </a:r>
            <a:r>
              <a:rPr lang="en-NZ" sz="2400">
                <a:solidFill>
                  <a:schemeClr val="accent1"/>
                </a:solidFill>
                <a:effectLst/>
                <a:latin typeface="+mj-lt"/>
                <a:ea typeface="Calibri" panose="020F0502020204030204" pitchFamily="34" charset="0"/>
                <a:cs typeface="Arial" panose="020B0604020202020204" pitchFamily="34" charset="0"/>
              </a:rPr>
              <a:t>.g. solar, timber, lithium etc.</a:t>
            </a:r>
            <a:endParaRPr lang="en-US" sz="2400">
              <a:solidFill>
                <a:schemeClr val="accent1"/>
              </a:solidFill>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SzPts val="900"/>
              <a:buFont typeface="Symbol" panose="05050102010706020507" pitchFamily="18" charset="2"/>
              <a:buChar char=""/>
              <a:tabLst>
                <a:tab pos="228600" algn="l"/>
              </a:tabLst>
            </a:pPr>
            <a:r>
              <a:rPr lang="en-NZ" sz="2400">
                <a:solidFill>
                  <a:schemeClr val="accent1"/>
                </a:solidFill>
                <a:effectLst/>
                <a:latin typeface="+mj-lt"/>
                <a:ea typeface="Calibri" panose="020F0502020204030204" pitchFamily="34" charset="0"/>
                <a:cs typeface="Arial" panose="020B0604020202020204" pitchFamily="34" charset="0"/>
              </a:rPr>
              <a:t>The Procurement Specialist could review relevant findings of E&amp;S risk impact assessment to consider whether national and/or international Bidders have capacity to manage E&amp;S risks</a:t>
            </a:r>
            <a:endParaRPr lang="en-US" sz="2400">
              <a:solidFill>
                <a:schemeClr val="accent1"/>
              </a:solidFill>
              <a:effectLst/>
              <a:latin typeface="+mj-lt"/>
              <a:ea typeface="Calibri" panose="020F0502020204030204" pitchFamily="34" charset="0"/>
              <a:cs typeface="Arial" panose="020B0604020202020204" pitchFamily="34" charset="0"/>
            </a:endParaRPr>
          </a:p>
        </p:txBody>
      </p:sp>
      <p:sp>
        <p:nvSpPr>
          <p:cNvPr id="23" name="Oval 22">
            <a:extLst>
              <a:ext uri="{FF2B5EF4-FFF2-40B4-BE49-F238E27FC236}">
                <a16:creationId xmlns:a16="http://schemas.microsoft.com/office/drawing/2014/main" id="{0508E6D0-D115-E118-BD34-DD98CC762594}"/>
              </a:ext>
            </a:extLst>
          </p:cNvPr>
          <p:cNvSpPr/>
          <p:nvPr/>
        </p:nvSpPr>
        <p:spPr>
          <a:xfrm>
            <a:off x="29035" y="1082889"/>
            <a:ext cx="303880" cy="2975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solidFill>
                  <a:schemeClr val="accent1"/>
                </a:solidFill>
              </a:rPr>
              <a:t>1</a:t>
            </a:r>
          </a:p>
        </p:txBody>
      </p:sp>
      <p:sp>
        <p:nvSpPr>
          <p:cNvPr id="24" name="Oval 23">
            <a:extLst>
              <a:ext uri="{FF2B5EF4-FFF2-40B4-BE49-F238E27FC236}">
                <a16:creationId xmlns:a16="http://schemas.microsoft.com/office/drawing/2014/main" id="{AE725ACC-B811-ED82-1247-F2F59F16B021}"/>
              </a:ext>
            </a:extLst>
          </p:cNvPr>
          <p:cNvSpPr/>
          <p:nvPr/>
        </p:nvSpPr>
        <p:spPr>
          <a:xfrm>
            <a:off x="29035" y="2760801"/>
            <a:ext cx="303880" cy="2975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solidFill>
                  <a:schemeClr val="accent1"/>
                </a:solidFill>
              </a:rPr>
              <a:t>2</a:t>
            </a:r>
          </a:p>
        </p:txBody>
      </p:sp>
    </p:spTree>
    <p:extLst>
      <p:ext uri="{BB962C8B-B14F-4D97-AF65-F5344CB8AC3E}">
        <p14:creationId xmlns:p14="http://schemas.microsoft.com/office/powerpoint/2010/main" val="5895427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69</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Understanding potential risk ‘hotspots’</a:t>
            </a:r>
          </a:p>
        </p:txBody>
      </p:sp>
      <p:pic>
        <p:nvPicPr>
          <p:cNvPr id="15" name="Picture 14">
            <a:extLst>
              <a:ext uri="{FF2B5EF4-FFF2-40B4-BE49-F238E27FC236}">
                <a16:creationId xmlns:a16="http://schemas.microsoft.com/office/drawing/2014/main" id="{820D633F-8624-909F-8613-8C22316B4FEC}"/>
              </a:ext>
            </a:extLst>
          </p:cNvPr>
          <p:cNvPicPr>
            <a:picLocks noChangeAspect="1"/>
          </p:cNvPicPr>
          <p:nvPr/>
        </p:nvPicPr>
        <p:blipFill>
          <a:blip r:embed="rId3"/>
          <a:stretch>
            <a:fillRect/>
          </a:stretch>
        </p:blipFill>
        <p:spPr>
          <a:xfrm>
            <a:off x="357505" y="1187621"/>
            <a:ext cx="11259681" cy="5736923"/>
          </a:xfrm>
          <a:prstGeom prst="rect">
            <a:avLst/>
          </a:prstGeom>
        </p:spPr>
      </p:pic>
    </p:spTree>
    <p:extLst>
      <p:ext uri="{BB962C8B-B14F-4D97-AF65-F5344CB8AC3E}">
        <p14:creationId xmlns:p14="http://schemas.microsoft.com/office/powerpoint/2010/main" val="1144604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669850" y="1295796"/>
            <a:ext cx="10994065" cy="4516596"/>
          </a:xfrm>
        </p:spPr>
        <p:txBody>
          <a:bodyPr vert="horz" lIns="0" tIns="0" rIns="0" bIns="0" rtlCol="0" anchor="t">
            <a:noAutofit/>
          </a:bodyPr>
          <a:lstStyle/>
          <a:p>
            <a:pPr marR="0" lvl="0" algn="ctr">
              <a:spcBef>
                <a:spcPts val="0"/>
              </a:spcBef>
              <a:spcAft>
                <a:spcPts val="0"/>
              </a:spcAft>
              <a:tabLst>
                <a:tab pos="228600" algn="l"/>
                <a:tab pos="457200" algn="l"/>
              </a:tabLst>
            </a:pPr>
            <a:r>
              <a:rPr lang="en-NZ" sz="2400" b="1" u="sng" dirty="0">
                <a:latin typeface="+mj-lt"/>
                <a:ea typeface="Calibri" panose="020F0502020204030204" pitchFamily="34" charset="0"/>
                <a:cs typeface="Arial" panose="020B0604020202020204" pitchFamily="34" charset="0"/>
              </a:rPr>
              <a:t>Part 1: </a:t>
            </a:r>
            <a:r>
              <a:rPr lang="en-NZ" sz="2400" b="1" u="sng" dirty="0">
                <a:effectLst/>
                <a:latin typeface="+mj-lt"/>
                <a:ea typeface="Calibri" panose="020F0502020204030204" pitchFamily="34" charset="0"/>
                <a:cs typeface="Arial" panose="020B0604020202020204" pitchFamily="34" charset="0"/>
              </a:rPr>
              <a:t>Learning Objectives</a:t>
            </a:r>
          </a:p>
          <a:p>
            <a:pPr marR="0" lvl="0" algn="ctr">
              <a:spcBef>
                <a:spcPts val="0"/>
              </a:spcBef>
              <a:spcAft>
                <a:spcPts val="0"/>
              </a:spcAft>
              <a:tabLst>
                <a:tab pos="228600" algn="l"/>
                <a:tab pos="457200" algn="l"/>
              </a:tabLst>
            </a:pPr>
            <a:endParaRPr lang="en-NZ" sz="2400" b="1" u="sng" dirty="0">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dirty="0">
                <a:latin typeface="+mj-lt"/>
                <a:ea typeface="Calibri" panose="020F0502020204030204" pitchFamily="34" charset="0"/>
                <a:cs typeface="Arial" panose="020B0604020202020204" pitchFamily="34" charset="0"/>
              </a:rPr>
              <a:t>Define</a:t>
            </a:r>
            <a:r>
              <a:rPr lang="en-NZ" sz="2400" dirty="0">
                <a:effectLst/>
                <a:latin typeface="+mj-lt"/>
                <a:ea typeface="Calibri" panose="020F0502020204030204" pitchFamily="34" charset="0"/>
                <a:cs typeface="Arial" panose="020B0604020202020204" pitchFamily="34" charset="0"/>
              </a:rPr>
              <a:t> Sustainable Publi</a:t>
            </a:r>
            <a:r>
              <a:rPr lang="en-NZ" sz="2400" dirty="0">
                <a:latin typeface="+mj-lt"/>
                <a:ea typeface="Calibri" panose="020F0502020204030204" pitchFamily="34" charset="0"/>
                <a:cs typeface="Arial" panose="020B0604020202020204" pitchFamily="34" charset="0"/>
              </a:rPr>
              <a:t>c Procurement (S</a:t>
            </a:r>
            <a:r>
              <a:rPr lang="en-NZ" sz="2400" dirty="0">
                <a:effectLst/>
                <a:latin typeface="+mj-lt"/>
                <a:ea typeface="Calibri" panose="020F0502020204030204" pitchFamily="34" charset="0"/>
                <a:cs typeface="Arial" panose="020B0604020202020204" pitchFamily="34" charset="0"/>
              </a:rPr>
              <a:t>PP)</a:t>
            </a:r>
          </a:p>
          <a:p>
            <a:pPr marL="342900" marR="0" lvl="0" indent="-342900">
              <a:spcBef>
                <a:spcPts val="0"/>
              </a:spcBef>
              <a:spcAft>
                <a:spcPts val="0"/>
              </a:spcAft>
              <a:buFont typeface="Symbol" panose="05050102010706020507" pitchFamily="18" charset="2"/>
              <a:buChar char=""/>
              <a:tabLst>
                <a:tab pos="228600" algn="l"/>
                <a:tab pos="457200" algn="l"/>
              </a:tabLst>
            </a:pPr>
            <a:r>
              <a:rPr lang="en-NZ" sz="2400" dirty="0">
                <a:latin typeface="+mj-lt"/>
                <a:ea typeface="Calibri" panose="020F0502020204030204" pitchFamily="34" charset="0"/>
                <a:cs typeface="Arial" panose="020B0604020202020204" pitchFamily="34" charset="0"/>
              </a:rPr>
              <a:t>Th</a:t>
            </a:r>
            <a:r>
              <a:rPr lang="en-NZ" sz="2400" dirty="0">
                <a:effectLst/>
                <a:latin typeface="+mj-lt"/>
                <a:ea typeface="Calibri" panose="020F0502020204030204" pitchFamily="34" charset="0"/>
                <a:cs typeface="Arial" panose="020B0604020202020204" pitchFamily="34" charset="0"/>
              </a:rPr>
              <a:t>e three key categories of SPP, and the benefits of each</a:t>
            </a:r>
            <a:endParaRPr lang="en-US" sz="2400" dirty="0">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dirty="0">
                <a:effectLst/>
                <a:latin typeface="+mj-lt"/>
                <a:ea typeface="Calibri" panose="020F0502020204030204" pitchFamily="34" charset="0"/>
                <a:cs typeface="Arial" panose="020B0604020202020204" pitchFamily="34" charset="0"/>
              </a:rPr>
              <a:t>The role of sustainability in the Bank’s Procurement Framework</a:t>
            </a:r>
            <a:endParaRPr lang="en-US" sz="2400" dirty="0">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dirty="0">
                <a:effectLst/>
                <a:latin typeface="+mj-lt"/>
                <a:ea typeface="Calibri" panose="020F0502020204030204" pitchFamily="34" charset="0"/>
                <a:cs typeface="Arial" panose="020B0604020202020204" pitchFamily="34" charset="0"/>
              </a:rPr>
              <a:t>Potential </a:t>
            </a:r>
            <a:r>
              <a:rPr lang="en-NZ" sz="2400" dirty="0">
                <a:latin typeface="+mj-lt"/>
                <a:ea typeface="Calibri" panose="020F0502020204030204" pitchFamily="34" charset="0"/>
                <a:cs typeface="Arial" panose="020B0604020202020204" pitchFamily="34" charset="0"/>
              </a:rPr>
              <a:t>SPP approaches for different operation’s </a:t>
            </a:r>
            <a:r>
              <a:rPr lang="en-NZ" sz="2400" dirty="0">
                <a:effectLst/>
                <a:latin typeface="+mj-lt"/>
                <a:ea typeface="Calibri" panose="020F0502020204030204" pitchFamily="34" charset="0"/>
                <a:cs typeface="Arial" panose="020B0604020202020204" pitchFamily="34" charset="0"/>
              </a:rPr>
              <a:t>contexts and sectors</a:t>
            </a:r>
            <a:endParaRPr lang="en-US" sz="2400" dirty="0">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dirty="0">
                <a:effectLst/>
                <a:latin typeface="+mj-lt"/>
                <a:ea typeface="Calibri" panose="020F0502020204030204" pitchFamily="34" charset="0"/>
                <a:cs typeface="Arial" panose="020B0604020202020204" pitchFamily="34" charset="0"/>
              </a:rPr>
              <a:t>Connections between SPP and the Environmental and Social Framework</a:t>
            </a:r>
            <a:r>
              <a:rPr lang="en-NZ" sz="2400" dirty="0">
                <a:latin typeface="+mj-lt"/>
                <a:ea typeface="Calibri" panose="020F0502020204030204" pitchFamily="34" charset="0"/>
                <a:cs typeface="Arial" panose="020B0604020202020204" pitchFamily="34" charset="0"/>
              </a:rPr>
              <a:t> </a:t>
            </a:r>
            <a:r>
              <a:rPr lang="en-NZ" sz="2400" dirty="0">
                <a:effectLst/>
                <a:latin typeface="+mj-lt"/>
                <a:ea typeface="Calibri" panose="020F0502020204030204" pitchFamily="34" charset="0"/>
                <a:cs typeface="Arial" panose="020B0604020202020204" pitchFamily="34" charset="0"/>
              </a:rPr>
              <a:t>Green, Resilient and Inclusive Development and Climate Change Action Plan</a:t>
            </a:r>
          </a:p>
          <a:p>
            <a:pPr marL="342900" indent="-342900">
              <a:spcBef>
                <a:spcPts val="0"/>
              </a:spcBef>
              <a:buFont typeface="Symbol" panose="05050102010706020507" pitchFamily="18" charset="2"/>
              <a:buChar char=""/>
              <a:tabLst>
                <a:tab pos="228600" algn="l"/>
                <a:tab pos="457200" algn="l"/>
              </a:tabLst>
            </a:pPr>
            <a:r>
              <a:rPr lang="en-NZ" sz="2400" dirty="0">
                <a:latin typeface="+mj-lt"/>
                <a:ea typeface="Calibri" panose="020F0502020204030204" pitchFamily="34" charset="0"/>
                <a:cs typeface="Arial" panose="020B0604020202020204" pitchFamily="34" charset="0"/>
              </a:rPr>
              <a:t>Introduce new SPP Master Guidance Document</a:t>
            </a:r>
            <a:endParaRPr lang="en-NZ" sz="2400" dirty="0">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dirty="0">
                <a:latin typeface="+mj-lt"/>
                <a:ea typeface="Calibri" panose="020F0502020204030204" pitchFamily="34" charset="0"/>
                <a:cs typeface="Arial" panose="020B0604020202020204" pitchFamily="34" charset="0"/>
              </a:rPr>
              <a:t>Procurement’s role in responding to climate change and Paris alignment</a:t>
            </a:r>
            <a:endParaRPr lang="en-US" sz="2400" dirty="0">
              <a:effectLst/>
              <a:latin typeface="+mj-lt"/>
              <a:ea typeface="Calibri" panose="020F0502020204030204" pitchFamily="34" charset="0"/>
              <a:cs typeface="Arial" panose="020B0604020202020204" pitchFamily="34" charset="0"/>
            </a:endParaRPr>
          </a:p>
          <a:p>
            <a:pPr marL="342900" marR="0" lvl="0" indent="-342900">
              <a:spcBef>
                <a:spcPts val="0"/>
              </a:spcBef>
              <a:spcAft>
                <a:spcPts val="200"/>
              </a:spcAft>
              <a:buFont typeface="Symbol" panose="05050102010706020507" pitchFamily="18" charset="2"/>
              <a:buChar char=""/>
              <a:tabLst>
                <a:tab pos="228600" algn="l"/>
                <a:tab pos="457200" algn="l"/>
              </a:tabLst>
            </a:pPr>
            <a:r>
              <a:rPr lang="en-NZ" sz="2400" dirty="0">
                <a:effectLst/>
                <a:latin typeface="+mj-lt"/>
                <a:ea typeface="Calibri" panose="020F0502020204030204" pitchFamily="34" charset="0"/>
                <a:cs typeface="Arial" panose="020B0604020202020204" pitchFamily="34" charset="0"/>
              </a:rPr>
              <a:t>National government’s enablers for successful SPP</a:t>
            </a:r>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Introduction to Sustainable Public Procurement</a:t>
            </a:r>
          </a:p>
        </p:txBody>
      </p:sp>
      <p:sp>
        <p:nvSpPr>
          <p:cNvPr id="4" name="Arrow: Chevron 3">
            <a:extLst>
              <a:ext uri="{FF2B5EF4-FFF2-40B4-BE49-F238E27FC236}">
                <a16:creationId xmlns:a16="http://schemas.microsoft.com/office/drawing/2014/main" id="{8C87058D-22CA-BFD4-F4ED-CB9B5D065427}"/>
              </a:ext>
            </a:extLst>
          </p:cNvPr>
          <p:cNvSpPr/>
          <p:nvPr/>
        </p:nvSpPr>
        <p:spPr>
          <a:xfrm>
            <a:off x="162299" y="6477226"/>
            <a:ext cx="1117902" cy="263050"/>
          </a:xfrm>
          <a:prstGeom prst="chevron">
            <a:avLst/>
          </a:prstGeom>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rPr>
              <a:t>Part One</a:t>
            </a:r>
          </a:p>
        </p:txBody>
      </p:sp>
      <p:sp>
        <p:nvSpPr>
          <p:cNvPr id="6" name="Arrow: Chevron 5">
            <a:extLst>
              <a:ext uri="{FF2B5EF4-FFF2-40B4-BE49-F238E27FC236}">
                <a16:creationId xmlns:a16="http://schemas.microsoft.com/office/drawing/2014/main" id="{A5F8C5B6-AF67-C7E0-5268-AE9F6BA418A2}"/>
              </a:ext>
            </a:extLst>
          </p:cNvPr>
          <p:cNvSpPr/>
          <p:nvPr/>
        </p:nvSpPr>
        <p:spPr>
          <a:xfrm>
            <a:off x="1284942"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7" name="Arrow: Chevron 6">
            <a:extLst>
              <a:ext uri="{FF2B5EF4-FFF2-40B4-BE49-F238E27FC236}">
                <a16:creationId xmlns:a16="http://schemas.microsoft.com/office/drawing/2014/main" id="{236F7366-4456-9DFE-1C5C-2A4A3B4A9557}"/>
              </a:ext>
            </a:extLst>
          </p:cNvPr>
          <p:cNvSpPr/>
          <p:nvPr/>
        </p:nvSpPr>
        <p:spPr>
          <a:xfrm>
            <a:off x="2407585"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9" name="Arrow: Chevron 8">
            <a:extLst>
              <a:ext uri="{FF2B5EF4-FFF2-40B4-BE49-F238E27FC236}">
                <a16:creationId xmlns:a16="http://schemas.microsoft.com/office/drawing/2014/main" id="{CEE60AAA-7BD7-03FC-2817-C4CA4E3FA641}"/>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10" name="Arrow: Chevron 9">
            <a:extLst>
              <a:ext uri="{FF2B5EF4-FFF2-40B4-BE49-F238E27FC236}">
                <a16:creationId xmlns:a16="http://schemas.microsoft.com/office/drawing/2014/main" id="{F4A89DC1-0EDA-AE02-6433-C06709CF3C46}"/>
              </a:ext>
            </a:extLst>
          </p:cNvPr>
          <p:cNvSpPr/>
          <p:nvPr/>
        </p:nvSpPr>
        <p:spPr>
          <a:xfrm>
            <a:off x="4652871"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11" name="Arrow: Chevron 10">
            <a:extLst>
              <a:ext uri="{FF2B5EF4-FFF2-40B4-BE49-F238E27FC236}">
                <a16:creationId xmlns:a16="http://schemas.microsoft.com/office/drawing/2014/main" id="{86E206D9-B7E9-B38E-7219-DBD8EF2E7AE6}"/>
              </a:ext>
            </a:extLst>
          </p:cNvPr>
          <p:cNvSpPr/>
          <p:nvPr/>
        </p:nvSpPr>
        <p:spPr>
          <a:xfrm>
            <a:off x="3530228"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spTree>
    <p:extLst>
      <p:ext uri="{BB962C8B-B14F-4D97-AF65-F5344CB8AC3E}">
        <p14:creationId xmlns:p14="http://schemas.microsoft.com/office/powerpoint/2010/main" val="34651828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70</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Developing a risk management plan</a:t>
            </a:r>
          </a:p>
        </p:txBody>
      </p:sp>
      <p:sp>
        <p:nvSpPr>
          <p:cNvPr id="17" name="TextBox 16">
            <a:extLst>
              <a:ext uri="{FF2B5EF4-FFF2-40B4-BE49-F238E27FC236}">
                <a16:creationId xmlns:a16="http://schemas.microsoft.com/office/drawing/2014/main" id="{7E9CC2A7-1E41-255F-2C6A-FA62D07BE942}"/>
              </a:ext>
            </a:extLst>
          </p:cNvPr>
          <p:cNvSpPr txBox="1"/>
          <p:nvPr/>
        </p:nvSpPr>
        <p:spPr>
          <a:xfrm>
            <a:off x="387352" y="1166628"/>
            <a:ext cx="5589798" cy="369332"/>
          </a:xfrm>
          <a:prstGeom prst="rect">
            <a:avLst/>
          </a:prstGeom>
          <a:noFill/>
        </p:spPr>
        <p:txBody>
          <a:bodyPr wrap="square">
            <a:spAutoFit/>
          </a:bodyPr>
          <a:lstStyle/>
          <a:p>
            <a:pPr marR="0" lvl="0">
              <a:spcBef>
                <a:spcPts val="0"/>
              </a:spcBef>
              <a:spcAft>
                <a:spcPts val="600"/>
              </a:spcAft>
              <a:buSzPts val="900"/>
              <a:tabLst>
                <a:tab pos="228600" algn="l"/>
              </a:tabLst>
            </a:pPr>
            <a:r>
              <a:rPr lang="en-NZ" b="1">
                <a:solidFill>
                  <a:schemeClr val="accent1"/>
                </a:solidFill>
                <a:effectLst/>
                <a:latin typeface="+mj-lt"/>
                <a:ea typeface="Calibri" panose="020F0502020204030204" pitchFamily="34" charset="0"/>
                <a:cs typeface="Arial" panose="020B0604020202020204" pitchFamily="34" charset="0"/>
              </a:rPr>
              <a:t>Understand the cause of the risk</a:t>
            </a:r>
            <a:endParaRPr lang="en-US" b="1">
              <a:solidFill>
                <a:schemeClr val="accent1"/>
              </a:solidFill>
              <a:effectLst/>
              <a:latin typeface="+mj-lt"/>
              <a:ea typeface="Calibri" panose="020F0502020204030204" pitchFamily="34" charset="0"/>
              <a:cs typeface="Arial" panose="020B0604020202020204" pitchFamily="34" charset="0"/>
            </a:endParaRPr>
          </a:p>
        </p:txBody>
      </p:sp>
      <p:sp>
        <p:nvSpPr>
          <p:cNvPr id="23" name="Oval 22">
            <a:extLst>
              <a:ext uri="{FF2B5EF4-FFF2-40B4-BE49-F238E27FC236}">
                <a16:creationId xmlns:a16="http://schemas.microsoft.com/office/drawing/2014/main" id="{0508E6D0-D115-E118-BD34-DD98CC762594}"/>
              </a:ext>
            </a:extLst>
          </p:cNvPr>
          <p:cNvSpPr/>
          <p:nvPr/>
        </p:nvSpPr>
        <p:spPr>
          <a:xfrm>
            <a:off x="29035" y="1082889"/>
            <a:ext cx="303880" cy="2975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solidFill>
                  <a:schemeClr val="accent1"/>
                </a:solidFill>
              </a:rPr>
              <a:t>1</a:t>
            </a:r>
          </a:p>
        </p:txBody>
      </p:sp>
      <p:graphicFrame>
        <p:nvGraphicFramePr>
          <p:cNvPr id="14" name="Object 13">
            <a:extLst>
              <a:ext uri="{FF2B5EF4-FFF2-40B4-BE49-F238E27FC236}">
                <a16:creationId xmlns:a16="http://schemas.microsoft.com/office/drawing/2014/main" id="{1906D9DA-4D8D-72D2-D287-21B88EA9CFE7}"/>
              </a:ext>
            </a:extLst>
          </p:cNvPr>
          <p:cNvGraphicFramePr>
            <a:graphicFrameLocks noChangeAspect="1"/>
          </p:cNvGraphicFramePr>
          <p:nvPr>
            <p:extLst>
              <p:ext uri="{D42A27DB-BD31-4B8C-83A1-F6EECF244321}">
                <p14:modId xmlns:p14="http://schemas.microsoft.com/office/powerpoint/2010/main" val="2903880800"/>
              </p:ext>
            </p:extLst>
          </p:nvPr>
        </p:nvGraphicFramePr>
        <p:xfrm>
          <a:off x="332915" y="1583302"/>
          <a:ext cx="11288471" cy="3442563"/>
        </p:xfrm>
        <a:graphic>
          <a:graphicData uri="http://schemas.openxmlformats.org/presentationml/2006/ole">
            <mc:AlternateContent xmlns:mc="http://schemas.openxmlformats.org/markup-compatibility/2006">
              <mc:Choice xmlns:v="urn:schemas-microsoft-com:vml" Requires="v">
                <p:oleObj name="Document" r:id="rId3" imgW="5949456" imgH="1814519" progId="Word.Document.12">
                  <p:embed/>
                </p:oleObj>
              </mc:Choice>
              <mc:Fallback>
                <p:oleObj name="Document" r:id="rId3" imgW="5949456" imgH="1814519" progId="Word.Document.12">
                  <p:embed/>
                  <p:pic>
                    <p:nvPicPr>
                      <p:cNvPr id="14" name="Object 13">
                        <a:extLst>
                          <a:ext uri="{FF2B5EF4-FFF2-40B4-BE49-F238E27FC236}">
                            <a16:creationId xmlns:a16="http://schemas.microsoft.com/office/drawing/2014/main" id="{1906D9DA-4D8D-72D2-D287-21B88EA9CFE7}"/>
                          </a:ext>
                        </a:extLst>
                      </p:cNvPr>
                      <p:cNvPicPr/>
                      <p:nvPr/>
                    </p:nvPicPr>
                    <p:blipFill>
                      <a:blip r:embed="rId4"/>
                      <a:stretch>
                        <a:fillRect/>
                      </a:stretch>
                    </p:blipFill>
                    <p:spPr>
                      <a:xfrm>
                        <a:off x="332915" y="1583302"/>
                        <a:ext cx="11288471" cy="3442563"/>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4DA44644-6B23-88A6-AA0F-A26BA64A1D36}"/>
              </a:ext>
            </a:extLst>
          </p:cNvPr>
          <p:cNvSpPr txBox="1"/>
          <p:nvPr/>
        </p:nvSpPr>
        <p:spPr>
          <a:xfrm>
            <a:off x="332915" y="4569663"/>
            <a:ext cx="5589798" cy="369332"/>
          </a:xfrm>
          <a:prstGeom prst="rect">
            <a:avLst/>
          </a:prstGeom>
          <a:noFill/>
        </p:spPr>
        <p:txBody>
          <a:bodyPr wrap="square">
            <a:spAutoFit/>
          </a:bodyPr>
          <a:lstStyle/>
          <a:p>
            <a:pPr marR="0" lvl="0">
              <a:spcBef>
                <a:spcPts val="0"/>
              </a:spcBef>
              <a:spcAft>
                <a:spcPts val="600"/>
              </a:spcAft>
              <a:buSzPts val="900"/>
              <a:tabLst>
                <a:tab pos="228600" algn="l"/>
              </a:tabLst>
            </a:pPr>
            <a:r>
              <a:rPr lang="en-NZ" b="1">
                <a:solidFill>
                  <a:schemeClr val="accent1"/>
                </a:solidFill>
                <a:effectLst/>
                <a:latin typeface="+mj-lt"/>
                <a:ea typeface="Calibri" panose="020F0502020204030204" pitchFamily="34" charset="0"/>
                <a:cs typeface="Arial" panose="020B0604020202020204" pitchFamily="34" charset="0"/>
              </a:rPr>
              <a:t>Develop effective mitigations</a:t>
            </a:r>
            <a:endParaRPr lang="en-US" b="1">
              <a:solidFill>
                <a:schemeClr val="accent1"/>
              </a:solidFill>
              <a:effectLst/>
              <a:latin typeface="+mj-lt"/>
              <a:ea typeface="Calibri" panose="020F0502020204030204" pitchFamily="34" charset="0"/>
              <a:cs typeface="Arial" panose="020B0604020202020204" pitchFamily="34" charset="0"/>
            </a:endParaRPr>
          </a:p>
        </p:txBody>
      </p:sp>
      <p:sp>
        <p:nvSpPr>
          <p:cNvPr id="18" name="Oval 17">
            <a:extLst>
              <a:ext uri="{FF2B5EF4-FFF2-40B4-BE49-F238E27FC236}">
                <a16:creationId xmlns:a16="http://schemas.microsoft.com/office/drawing/2014/main" id="{B84359B3-8BC0-D922-3D89-73ADC44F48C0}"/>
              </a:ext>
            </a:extLst>
          </p:cNvPr>
          <p:cNvSpPr/>
          <p:nvPr/>
        </p:nvSpPr>
        <p:spPr>
          <a:xfrm>
            <a:off x="180975" y="4432446"/>
            <a:ext cx="303880" cy="29750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a:solidFill>
                  <a:schemeClr val="accent1"/>
                </a:solidFill>
              </a:rPr>
              <a:t>2</a:t>
            </a:r>
          </a:p>
        </p:txBody>
      </p:sp>
      <p:sp>
        <p:nvSpPr>
          <p:cNvPr id="19" name="TextBox 18">
            <a:extLst>
              <a:ext uri="{FF2B5EF4-FFF2-40B4-BE49-F238E27FC236}">
                <a16:creationId xmlns:a16="http://schemas.microsoft.com/office/drawing/2014/main" id="{0C5A7CDB-E423-522E-67D0-B7102377D29C}"/>
              </a:ext>
            </a:extLst>
          </p:cNvPr>
          <p:cNvSpPr txBox="1"/>
          <p:nvPr/>
        </p:nvSpPr>
        <p:spPr>
          <a:xfrm>
            <a:off x="410495" y="4867170"/>
            <a:ext cx="5777654" cy="2308324"/>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accent1"/>
                </a:solidFill>
              </a:rPr>
              <a:t>Contract clause?</a:t>
            </a:r>
          </a:p>
          <a:p>
            <a:pPr marL="285750" indent="-285750">
              <a:buFont typeface="Arial" panose="020B0604020202020204" pitchFamily="34" charset="0"/>
              <a:buChar char="•"/>
            </a:pPr>
            <a:r>
              <a:rPr lang="en-US">
                <a:solidFill>
                  <a:schemeClr val="accent1"/>
                </a:solidFill>
              </a:rPr>
              <a:t>Certification or accreditation?</a:t>
            </a:r>
          </a:p>
          <a:p>
            <a:pPr marL="285750" indent="-285750">
              <a:buFont typeface="Arial" panose="020B0604020202020204" pitchFamily="34" charset="0"/>
              <a:buChar char="•"/>
            </a:pPr>
            <a:r>
              <a:rPr lang="en-US">
                <a:solidFill>
                  <a:schemeClr val="accent1"/>
                </a:solidFill>
              </a:rPr>
              <a:t>Alternative design or product?</a:t>
            </a:r>
          </a:p>
          <a:p>
            <a:pPr marL="285750" indent="-285750">
              <a:buFont typeface="Arial" panose="020B0604020202020204" pitchFamily="34" charset="0"/>
              <a:buChar char="•"/>
            </a:pPr>
            <a:r>
              <a:rPr lang="en-US">
                <a:solidFill>
                  <a:schemeClr val="accent1"/>
                </a:solidFill>
              </a:rPr>
              <a:t>Highly skilled Contractor?</a:t>
            </a:r>
          </a:p>
          <a:p>
            <a:pPr marL="285750" indent="-285750">
              <a:buFont typeface="Arial" panose="020B0604020202020204" pitchFamily="34" charset="0"/>
              <a:buChar char="•"/>
            </a:pPr>
            <a:r>
              <a:rPr lang="en-US">
                <a:solidFill>
                  <a:schemeClr val="accent1"/>
                </a:solidFill>
              </a:rPr>
              <a:t>Code of conduct?</a:t>
            </a:r>
          </a:p>
          <a:p>
            <a:pPr marL="285750" indent="-285750">
              <a:buFont typeface="Arial" panose="020B0604020202020204" pitchFamily="34" charset="0"/>
              <a:buChar char="•"/>
            </a:pPr>
            <a:r>
              <a:rPr lang="en-US">
                <a:solidFill>
                  <a:schemeClr val="accent1"/>
                </a:solidFill>
              </a:rPr>
              <a:t>Tightly defined specifications?</a:t>
            </a:r>
          </a:p>
          <a:p>
            <a:pPr marL="285750" indent="-285750">
              <a:buFont typeface="Arial" panose="020B0604020202020204" pitchFamily="34" charset="0"/>
              <a:buChar char="•"/>
            </a:pPr>
            <a:r>
              <a:rPr lang="en-US">
                <a:solidFill>
                  <a:schemeClr val="accent1"/>
                </a:solidFill>
              </a:rPr>
              <a:t>Audit or verification?</a:t>
            </a:r>
          </a:p>
          <a:p>
            <a:pPr marL="285750" indent="-285750">
              <a:buFont typeface="Arial" panose="020B0604020202020204" pitchFamily="34" charset="0"/>
              <a:buChar char="•"/>
            </a:pPr>
            <a:endParaRPr lang="en-US">
              <a:solidFill>
                <a:schemeClr val="accent1"/>
              </a:solidFill>
            </a:endParaRPr>
          </a:p>
        </p:txBody>
      </p:sp>
      <p:sp>
        <p:nvSpPr>
          <p:cNvPr id="21" name="TextBox 20">
            <a:extLst>
              <a:ext uri="{FF2B5EF4-FFF2-40B4-BE49-F238E27FC236}">
                <a16:creationId xmlns:a16="http://schemas.microsoft.com/office/drawing/2014/main" id="{B7393B91-DD87-743E-FA55-C919F0F04C54}"/>
              </a:ext>
            </a:extLst>
          </p:cNvPr>
          <p:cNvSpPr txBox="1"/>
          <p:nvPr/>
        </p:nvSpPr>
        <p:spPr>
          <a:xfrm>
            <a:off x="4809812" y="4862911"/>
            <a:ext cx="6129737" cy="1754326"/>
          </a:xfrm>
          <a:prstGeom prst="rect">
            <a:avLst/>
          </a:prstGeom>
          <a:noFill/>
        </p:spPr>
        <p:txBody>
          <a:bodyPr wrap="square">
            <a:spAutoFit/>
          </a:bodyPr>
          <a:lstStyle/>
          <a:p>
            <a:pPr marL="285750" indent="-285750">
              <a:buFont typeface="Arial" panose="020B0604020202020204" pitchFamily="34" charset="0"/>
              <a:buChar char="•"/>
            </a:pPr>
            <a:r>
              <a:rPr lang="en-US">
                <a:solidFill>
                  <a:schemeClr val="accent1"/>
                </a:solidFill>
              </a:rPr>
              <a:t>Capacity building for Contractor or project workers?</a:t>
            </a:r>
          </a:p>
          <a:p>
            <a:pPr marL="285750" indent="-285750">
              <a:buFont typeface="Arial" panose="020B0604020202020204" pitchFamily="34" charset="0"/>
              <a:buChar char="•"/>
            </a:pPr>
            <a:r>
              <a:rPr lang="en-US">
                <a:solidFill>
                  <a:schemeClr val="accent1"/>
                </a:solidFill>
              </a:rPr>
              <a:t>Stakeholder / community engagement?</a:t>
            </a:r>
          </a:p>
          <a:p>
            <a:pPr marL="285750" indent="-285750">
              <a:buFont typeface="Arial" panose="020B0604020202020204" pitchFamily="34" charset="0"/>
              <a:buChar char="•"/>
            </a:pPr>
            <a:r>
              <a:rPr lang="en-US">
                <a:solidFill>
                  <a:schemeClr val="accent1"/>
                </a:solidFill>
              </a:rPr>
              <a:t>E&amp;S provisional sum?</a:t>
            </a:r>
          </a:p>
          <a:p>
            <a:pPr marL="285750" indent="-285750">
              <a:buFont typeface="Arial" panose="020B0604020202020204" pitchFamily="34" charset="0"/>
              <a:buChar char="•"/>
            </a:pPr>
            <a:r>
              <a:rPr lang="en-US">
                <a:solidFill>
                  <a:schemeClr val="accent1"/>
                </a:solidFill>
              </a:rPr>
              <a:t>Pilot or testing?</a:t>
            </a:r>
          </a:p>
          <a:p>
            <a:pPr marL="285750" indent="-285750">
              <a:buFont typeface="Arial" panose="020B0604020202020204" pitchFamily="34" charset="0"/>
              <a:buChar char="•"/>
            </a:pPr>
            <a:r>
              <a:rPr lang="en-US">
                <a:solidFill>
                  <a:schemeClr val="accent1"/>
                </a:solidFill>
              </a:rPr>
              <a:t>E&amp;S-focused rated criteria?</a:t>
            </a:r>
          </a:p>
          <a:p>
            <a:pPr marL="285750" indent="-285750">
              <a:buFont typeface="Arial" panose="020B0604020202020204" pitchFamily="34" charset="0"/>
              <a:buChar char="•"/>
            </a:pPr>
            <a:r>
              <a:rPr lang="en-US">
                <a:solidFill>
                  <a:schemeClr val="accent1"/>
                </a:solidFill>
              </a:rPr>
              <a:t>Lifecycle costing?</a:t>
            </a:r>
          </a:p>
        </p:txBody>
      </p:sp>
    </p:spTree>
    <p:extLst>
      <p:ext uri="{BB962C8B-B14F-4D97-AF65-F5344CB8AC3E}">
        <p14:creationId xmlns:p14="http://schemas.microsoft.com/office/powerpoint/2010/main" val="16090859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71</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Allocate a risk owner (who can best manage?)</a:t>
            </a:r>
          </a:p>
        </p:txBody>
      </p:sp>
      <p:graphicFrame>
        <p:nvGraphicFramePr>
          <p:cNvPr id="27" name="Table 26">
            <a:extLst>
              <a:ext uri="{FF2B5EF4-FFF2-40B4-BE49-F238E27FC236}">
                <a16:creationId xmlns:a16="http://schemas.microsoft.com/office/drawing/2014/main" id="{CAB13A14-157D-F883-D638-E23745896FCB}"/>
              </a:ext>
            </a:extLst>
          </p:cNvPr>
          <p:cNvGraphicFramePr>
            <a:graphicFrameLocks noGrp="1"/>
          </p:cNvGraphicFramePr>
          <p:nvPr>
            <p:extLst>
              <p:ext uri="{D42A27DB-BD31-4B8C-83A1-F6EECF244321}">
                <p14:modId xmlns:p14="http://schemas.microsoft.com/office/powerpoint/2010/main" val="3035621847"/>
              </p:ext>
            </p:extLst>
          </p:nvPr>
        </p:nvGraphicFramePr>
        <p:xfrm>
          <a:off x="441789" y="1571946"/>
          <a:ext cx="11352944" cy="4500693"/>
        </p:xfrm>
        <a:graphic>
          <a:graphicData uri="http://schemas.openxmlformats.org/drawingml/2006/table">
            <a:tbl>
              <a:tblPr firstRow="1" firstCol="1" bandRow="1">
                <a:tableStyleId>{5C22544A-7EE6-4342-B048-85BDC9FD1C3A}</a:tableStyleId>
              </a:tblPr>
              <a:tblGrid>
                <a:gridCol w="2213582">
                  <a:extLst>
                    <a:ext uri="{9D8B030D-6E8A-4147-A177-3AD203B41FA5}">
                      <a16:colId xmlns:a16="http://schemas.microsoft.com/office/drawing/2014/main" val="3539790079"/>
                    </a:ext>
                  </a:extLst>
                </a:gridCol>
                <a:gridCol w="1578011">
                  <a:extLst>
                    <a:ext uri="{9D8B030D-6E8A-4147-A177-3AD203B41FA5}">
                      <a16:colId xmlns:a16="http://schemas.microsoft.com/office/drawing/2014/main" val="2136677147"/>
                    </a:ext>
                  </a:extLst>
                </a:gridCol>
                <a:gridCol w="1647148">
                  <a:extLst>
                    <a:ext uri="{9D8B030D-6E8A-4147-A177-3AD203B41FA5}">
                      <a16:colId xmlns:a16="http://schemas.microsoft.com/office/drawing/2014/main" val="3674819569"/>
                    </a:ext>
                  </a:extLst>
                </a:gridCol>
                <a:gridCol w="1979200">
                  <a:extLst>
                    <a:ext uri="{9D8B030D-6E8A-4147-A177-3AD203B41FA5}">
                      <a16:colId xmlns:a16="http://schemas.microsoft.com/office/drawing/2014/main" val="1978864335"/>
                    </a:ext>
                  </a:extLst>
                </a:gridCol>
                <a:gridCol w="2335160">
                  <a:extLst>
                    <a:ext uri="{9D8B030D-6E8A-4147-A177-3AD203B41FA5}">
                      <a16:colId xmlns:a16="http://schemas.microsoft.com/office/drawing/2014/main" val="697815859"/>
                    </a:ext>
                  </a:extLst>
                </a:gridCol>
                <a:gridCol w="1599843">
                  <a:extLst>
                    <a:ext uri="{9D8B030D-6E8A-4147-A177-3AD203B41FA5}">
                      <a16:colId xmlns:a16="http://schemas.microsoft.com/office/drawing/2014/main" val="2623635916"/>
                    </a:ext>
                  </a:extLst>
                </a:gridCol>
              </a:tblGrid>
              <a:tr h="674923">
                <a:tc gridSpan="6">
                  <a:txBody>
                    <a:bodyPr/>
                    <a:lstStyle/>
                    <a:p>
                      <a:pPr marL="0" marR="0" algn="ctr">
                        <a:spcBef>
                          <a:spcPts val="1200"/>
                        </a:spcBef>
                        <a:spcAft>
                          <a:spcPts val="600"/>
                        </a:spcAft>
                      </a:pPr>
                      <a:r>
                        <a:rPr lang="en-US" sz="2800">
                          <a:effectLst/>
                        </a:rPr>
                        <a:t>Example risk allocation – Occupational Health and Safety</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lgn="ctr">
                        <a:spcBef>
                          <a:spcPts val="0"/>
                        </a:spcBef>
                        <a:spcAft>
                          <a:spcPts val="600"/>
                        </a:spcAft>
                      </a:pPr>
                      <a:r>
                        <a:rPr lang="en-US" sz="1800">
                          <a:effectLst/>
                        </a:rPr>
                        <a:t> </a:t>
                      </a:r>
                      <a:endParaRPr lang="en-US" sz="1800">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31074401"/>
                  </a:ext>
                </a:extLst>
              </a:tr>
              <a:tr h="800773">
                <a:tc>
                  <a:txBody>
                    <a:bodyPr/>
                    <a:lstStyle/>
                    <a:p>
                      <a:pPr marL="0" marR="0" algn="just">
                        <a:spcBef>
                          <a:spcPts val="0"/>
                        </a:spcBef>
                        <a:spcAft>
                          <a:spcPts val="600"/>
                        </a:spcAft>
                      </a:pPr>
                      <a:r>
                        <a:rPr lang="en-US" sz="1800">
                          <a:effectLst/>
                        </a:rPr>
                        <a:t> </a:t>
                      </a:r>
                      <a:endParaRPr lang="en-US" sz="1800">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Borrower</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Contractor</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Subcontractor</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Borrower Technical Consultants</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Primary Supplier</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375238840"/>
                  </a:ext>
                </a:extLst>
              </a:tr>
              <a:tr h="909439">
                <a:tc>
                  <a:txBody>
                    <a:bodyPr/>
                    <a:lstStyle/>
                    <a:p>
                      <a:pPr marL="0" marR="0" algn="l">
                        <a:spcBef>
                          <a:spcPts val="0"/>
                        </a:spcBef>
                        <a:spcAft>
                          <a:spcPts val="600"/>
                        </a:spcAft>
                      </a:pPr>
                      <a:r>
                        <a:rPr lang="en-US" sz="1800">
                          <a:effectLst/>
                        </a:rPr>
                        <a:t>Ability to prepare for the risk in advance</a:t>
                      </a:r>
                      <a:endParaRPr lang="en-US" sz="1800">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rPr>
                        <a:t>H</a:t>
                      </a:r>
                    </a:p>
                  </a:txBody>
                  <a:tcPr marL="68580" marR="68580" marT="0" marB="0" anchor="ctr"/>
                </a:tc>
                <a:tc>
                  <a:txBody>
                    <a:bodyPr/>
                    <a:lstStyle/>
                    <a:p>
                      <a:pPr marL="0" marR="0" algn="ctr">
                        <a:spcBef>
                          <a:spcPts val="0"/>
                        </a:spcBef>
                        <a:spcAft>
                          <a:spcPts val="600"/>
                        </a:spcAft>
                      </a:pPr>
                      <a:r>
                        <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rPr>
                        <a:t>M</a:t>
                      </a:r>
                    </a:p>
                  </a:txBody>
                  <a:tcPr marL="68580" marR="68580" marT="0" marB="0" anchor="ctr"/>
                </a:tc>
                <a:tc>
                  <a:txBody>
                    <a:bodyPr/>
                    <a:lstStyle/>
                    <a:p>
                      <a:pPr marL="0" marR="0" algn="ctr">
                        <a:spcBef>
                          <a:spcPts val="0"/>
                        </a:spcBef>
                        <a:spcAft>
                          <a:spcPts val="600"/>
                        </a:spcAft>
                      </a:pPr>
                      <a:r>
                        <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rPr>
                        <a:t>L</a:t>
                      </a:r>
                    </a:p>
                  </a:txBody>
                  <a:tcPr marL="68580" marR="68580" marT="0" marB="0" anchor="ctr"/>
                </a:tc>
                <a:tc>
                  <a:txBody>
                    <a:bodyPr/>
                    <a:lstStyle/>
                    <a:p>
                      <a:pPr marL="0" marR="0" algn="ctr">
                        <a:spcBef>
                          <a:spcPts val="0"/>
                        </a:spcBef>
                        <a:spcAft>
                          <a:spcPts val="600"/>
                        </a:spcAft>
                      </a:pPr>
                      <a:r>
                        <a:rPr lang="en-US" sz="2000" b="1">
                          <a:solidFill>
                            <a:schemeClr val="accent1"/>
                          </a:solidFill>
                          <a:effectLst/>
                        </a:rPr>
                        <a:t>H</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L</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613657273"/>
                  </a:ext>
                </a:extLst>
              </a:tr>
              <a:tr h="1201158">
                <a:tc>
                  <a:txBody>
                    <a:bodyPr/>
                    <a:lstStyle/>
                    <a:p>
                      <a:pPr marL="0" marR="0" algn="l">
                        <a:spcBef>
                          <a:spcPts val="0"/>
                        </a:spcBef>
                        <a:spcAft>
                          <a:spcPts val="600"/>
                        </a:spcAft>
                      </a:pPr>
                      <a:r>
                        <a:rPr lang="en-US" sz="1800">
                          <a:effectLst/>
                        </a:rPr>
                        <a:t>Ability to control the risk during implementation</a:t>
                      </a:r>
                      <a:endParaRPr lang="en-US" sz="1800">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rPr>
                        <a:t>M</a:t>
                      </a:r>
                    </a:p>
                  </a:txBody>
                  <a:tcPr marL="68580" marR="68580" marT="0" marB="0" anchor="ctr"/>
                </a:tc>
                <a:tc>
                  <a:txBody>
                    <a:bodyPr/>
                    <a:lstStyle/>
                    <a:p>
                      <a:pPr marL="0" marR="0" algn="ctr">
                        <a:spcBef>
                          <a:spcPts val="0"/>
                        </a:spcBef>
                        <a:spcAft>
                          <a:spcPts val="600"/>
                        </a:spcAft>
                      </a:pPr>
                      <a:r>
                        <a:rPr lang="en-US" sz="2000" b="1">
                          <a:solidFill>
                            <a:schemeClr val="accent1"/>
                          </a:solidFill>
                          <a:effectLst/>
                        </a:rPr>
                        <a:t>H</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H</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rPr>
                        <a:t>L</a:t>
                      </a:r>
                    </a:p>
                  </a:txBody>
                  <a:tcPr marL="68580" marR="68580" marT="0" marB="0" anchor="ctr"/>
                </a:tc>
                <a:tc>
                  <a:txBody>
                    <a:bodyPr/>
                    <a:lstStyle/>
                    <a:p>
                      <a:pPr marL="0" marR="0" algn="ctr">
                        <a:spcBef>
                          <a:spcPts val="0"/>
                        </a:spcBef>
                        <a:spcAft>
                          <a:spcPts val="600"/>
                        </a:spcAft>
                      </a:pPr>
                      <a:r>
                        <a:rPr lang="en-US" sz="2000" b="1">
                          <a:solidFill>
                            <a:schemeClr val="accent1"/>
                          </a:solidFill>
                          <a:effectLst/>
                        </a:rPr>
                        <a:t>L</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38694554"/>
                  </a:ext>
                </a:extLst>
              </a:tr>
              <a:tr h="800773">
                <a:tc>
                  <a:txBody>
                    <a:bodyPr/>
                    <a:lstStyle/>
                    <a:p>
                      <a:pPr marL="0" marR="0" algn="l">
                        <a:spcBef>
                          <a:spcPts val="0"/>
                        </a:spcBef>
                        <a:spcAft>
                          <a:spcPts val="600"/>
                        </a:spcAft>
                      </a:pPr>
                      <a:r>
                        <a:rPr lang="en-US" sz="1800">
                          <a:effectLst/>
                        </a:rPr>
                        <a:t>Benefits from risk avoidance</a:t>
                      </a:r>
                      <a:endParaRPr lang="en-US" sz="1800">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H</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H</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H</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L</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600"/>
                        </a:spcAft>
                      </a:pPr>
                      <a:r>
                        <a:rPr lang="en-US" sz="2000" b="1">
                          <a:solidFill>
                            <a:schemeClr val="accent1"/>
                          </a:solidFill>
                          <a:effectLst/>
                        </a:rPr>
                        <a:t>L</a:t>
                      </a:r>
                      <a:endParaRPr lang="en-US" sz="2000" b="1">
                        <a:solidFill>
                          <a:schemeClr val="accent1"/>
                        </a:solidFill>
                        <a:effectLst/>
                        <a:latin typeface="Andes" panose="02000000000000000000" pitchFamily="50"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996800164"/>
                  </a:ext>
                </a:extLst>
              </a:tr>
            </a:tbl>
          </a:graphicData>
        </a:graphic>
      </p:graphicFrame>
    </p:spTree>
    <p:extLst>
      <p:ext uri="{BB962C8B-B14F-4D97-AF65-F5344CB8AC3E}">
        <p14:creationId xmlns:p14="http://schemas.microsoft.com/office/powerpoint/2010/main" val="23944434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82193" y="1304775"/>
            <a:ext cx="11969394" cy="4479571"/>
          </a:xfrm>
        </p:spPr>
        <p:txBody>
          <a:bodyPr vert="horz" lIns="0" tIns="0" rIns="0" bIns="0" rtlCol="0" anchor="t">
            <a:noAutofit/>
          </a:bodyPr>
          <a:lstStyle/>
          <a:p>
            <a:pPr marL="342900" lvl="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Introduction:</a:t>
            </a:r>
          </a:p>
          <a:p>
            <a:pPr marL="819150" lvl="2" indent="-457200">
              <a:lnSpc>
                <a:spcPct val="110000"/>
              </a:lnSpc>
              <a:buClr>
                <a:srgbClr val="F78D28"/>
              </a:buClr>
              <a:buFont typeface="+mj-lt"/>
              <a:buAutoNum type="alphaLcParenR"/>
            </a:pPr>
            <a:r>
              <a:rPr lang="en-029" sz="2400">
                <a:solidFill>
                  <a:schemeClr val="bg1">
                    <a:lumMod val="50000"/>
                  </a:schemeClr>
                </a:solidFill>
              </a:rPr>
              <a:t>Implementing SPP: Challenges and Opportunities</a:t>
            </a:r>
          </a:p>
          <a:p>
            <a:pPr marL="819150" lvl="2" indent="-457200">
              <a:lnSpc>
                <a:spcPct val="110000"/>
              </a:lnSpc>
              <a:buClr>
                <a:srgbClr val="F78D28"/>
              </a:buClr>
              <a:buFont typeface="+mj-lt"/>
              <a:buAutoNum type="alphaLcParenR"/>
            </a:pPr>
            <a:r>
              <a:rPr lang="en-029" sz="2400">
                <a:solidFill>
                  <a:schemeClr val="bg1">
                    <a:lumMod val="50000"/>
                  </a:schemeClr>
                </a:solidFill>
              </a:rPr>
              <a:t>ESF cascade to Contractors</a:t>
            </a:r>
          </a:p>
          <a:p>
            <a:pPr marL="819150" lvl="2" indent="-457200">
              <a:lnSpc>
                <a:spcPct val="110000"/>
              </a:lnSpc>
              <a:buClr>
                <a:srgbClr val="F78D28"/>
              </a:buClr>
              <a:buFont typeface="+mj-lt"/>
              <a:buAutoNum type="alphaLcParenR"/>
            </a:pPr>
            <a:r>
              <a:rPr lang="en-US" sz="2400">
                <a:solidFill>
                  <a:schemeClr val="bg1">
                    <a:lumMod val="50000"/>
                  </a:schemeClr>
                </a:solidFill>
              </a:rPr>
              <a:t>Pop quiz on ESF</a:t>
            </a:r>
            <a:endParaRPr lang="en-029" sz="2400">
              <a:solidFill>
                <a:schemeClr val="bg1">
                  <a:lumMod val="50000"/>
                </a:schemeClr>
              </a:solidFill>
            </a:endParaRPr>
          </a:p>
          <a:p>
            <a:pPr marL="34290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SPP Approach will be built step by step:</a:t>
            </a:r>
          </a:p>
          <a:p>
            <a:pPr marL="819150" lvl="2" indent="-457200">
              <a:lnSpc>
                <a:spcPct val="110000"/>
              </a:lnSpc>
              <a:buClr>
                <a:srgbClr val="F78D28"/>
              </a:buClr>
              <a:buFont typeface="+mj-lt"/>
              <a:buAutoNum type="arabicPeriod"/>
            </a:pPr>
            <a:r>
              <a:rPr lang="en-US" sz="2400" b="1" u="sng">
                <a:solidFill>
                  <a:srgbClr val="003D7A"/>
                </a:solidFill>
              </a:rPr>
              <a:t>Risk identification and mitigation</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Procurement-related actions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Prepare bidding documents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Engaging the Supervising Engineer</a:t>
            </a:r>
          </a:p>
          <a:p>
            <a:pPr marL="819150" lvl="2" indent="-457200">
              <a:lnSpc>
                <a:spcPct val="110000"/>
              </a:lnSpc>
              <a:spcAft>
                <a:spcPts val="400"/>
              </a:spcAft>
              <a:buClr>
                <a:srgbClr val="F78D28"/>
              </a:buClr>
              <a:buSzPct val="100000"/>
              <a:buFont typeface="+mj-lt"/>
              <a:buAutoNum type="arabicPeriod"/>
              <a:tabLst>
                <a:tab pos="8402638" algn="r"/>
              </a:tabLst>
            </a:pPr>
            <a:endParaRPr lang="en-US" sz="2400"/>
          </a:p>
          <a:p>
            <a:pPr marL="0" lvl="3" indent="0">
              <a:lnSpc>
                <a:spcPct val="110000"/>
              </a:lnSpc>
              <a:spcAft>
                <a:spcPts val="400"/>
              </a:spcAft>
              <a:buClr>
                <a:srgbClr val="F78D28"/>
              </a:buClr>
              <a:buSzPct val="100000"/>
              <a:buNone/>
              <a:tabLst>
                <a:tab pos="8402638" algn="r"/>
              </a:tabLst>
            </a:pPr>
            <a:endParaRPr lang="en-US" sz="2400"/>
          </a:p>
          <a:p>
            <a:pPr marL="704850" lvl="2" indent="-342900">
              <a:lnSpc>
                <a:spcPct val="110000"/>
              </a:lnSpc>
              <a:buClr>
                <a:srgbClr val="F78D28"/>
              </a:buClr>
              <a:buFont typeface="Wingdings" panose="05000000000000000000" pitchFamily="2" charset="2"/>
              <a:buChar char="§"/>
            </a:pPr>
            <a:endParaRPr lang="en-US" sz="2400"/>
          </a:p>
          <a:p>
            <a:pPr marL="704850" lvl="2" indent="-342900">
              <a:lnSpc>
                <a:spcPct val="110000"/>
              </a:lnSpc>
              <a:buClr>
                <a:srgbClr val="F78D28"/>
              </a:buClr>
              <a:buFont typeface="Wingdings" panose="05000000000000000000" pitchFamily="2" charset="2"/>
              <a:buChar char="§"/>
            </a:pPr>
            <a:endParaRPr lang="en-US" sz="2400"/>
          </a:p>
          <a:p>
            <a:pPr marL="800100" lvl="1" indent="-342900">
              <a:lnSpc>
                <a:spcPct val="110000"/>
              </a:lnSpc>
              <a:spcBef>
                <a:spcPct val="20000"/>
              </a:spcBef>
              <a:buClr>
                <a:srgbClr val="F78D28"/>
              </a:buClr>
              <a:buFont typeface="Wingdings" panose="05000000000000000000" pitchFamily="2" charset="2"/>
              <a:buChar char="§"/>
            </a:pPr>
            <a:endParaRPr lang="en-029" sz="3600" b="1"/>
          </a:p>
          <a:p>
            <a:pPr marL="876300" lvl="2" indent="-514350">
              <a:lnSpc>
                <a:spcPct val="110000"/>
              </a:lnSpc>
              <a:buClr>
                <a:srgbClr val="F78D28"/>
              </a:buClr>
              <a:buFont typeface="+mj-lt"/>
              <a:buAutoNum type="arabicPeriod"/>
            </a:pPr>
            <a:endParaRPr lang="en-029" sz="3200"/>
          </a:p>
          <a:p>
            <a:pPr marL="342900" lvl="0" indent="-342900">
              <a:lnSpc>
                <a:spcPct val="110000"/>
              </a:lnSpc>
              <a:spcBef>
                <a:spcPct val="20000"/>
              </a:spcBef>
              <a:buClr>
                <a:srgbClr val="F78D28"/>
              </a:buClr>
              <a:buFont typeface="Wingdings" panose="05000000000000000000" pitchFamily="2" charset="2"/>
              <a:buChar char="§"/>
            </a:pPr>
            <a:endParaRPr lang="en-029" sz="2000"/>
          </a:p>
          <a:p>
            <a:pPr marL="342900" lvl="0" indent="-342900">
              <a:lnSpc>
                <a:spcPct val="110000"/>
              </a:lnSpc>
              <a:spcBef>
                <a:spcPct val="20000"/>
              </a:spcBef>
              <a:buClr>
                <a:srgbClr val="F78D28"/>
              </a:buClr>
              <a:buFont typeface="Wingdings" panose="05000000000000000000" pitchFamily="2" charset="2"/>
              <a:buChar char="§"/>
            </a:pPr>
            <a:endParaRPr lang="en-029" sz="2000"/>
          </a:p>
          <a:p>
            <a:pPr marL="0" lvl="0" indent="0">
              <a:lnSpc>
                <a:spcPct val="110000"/>
              </a:lnSpc>
              <a:spcBef>
                <a:spcPct val="20000"/>
              </a:spcBef>
              <a:buClr>
                <a:srgbClr val="F78D28"/>
              </a:buClr>
              <a:buNone/>
            </a:pPr>
            <a:endParaRPr lang="en-029" sz="2000">
              <a:solidFill>
                <a:srgbClr val="003D7A"/>
              </a:solidFil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mn-ea"/>
                <a:cs typeface="+mn-cs"/>
              </a:rPr>
              <a:t>Progress Group Exercises</a:t>
            </a:r>
          </a:p>
        </p:txBody>
      </p:sp>
    </p:spTree>
    <p:extLst>
      <p:ext uri="{BB962C8B-B14F-4D97-AF65-F5344CB8AC3E}">
        <p14:creationId xmlns:p14="http://schemas.microsoft.com/office/powerpoint/2010/main" val="26541527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C02DF1-6B72-90DD-4050-D08E043DB14F}"/>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1685D9E-3336-29A5-73FC-F88777209CFD}"/>
              </a:ext>
            </a:extLst>
          </p:cNvPr>
          <p:cNvSpPr>
            <a:spLocks noGrp="1"/>
          </p:cNvSpPr>
          <p:nvPr>
            <p:ph type="sldNum" sz="quarter" idx="12"/>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1E550D4-F690-40E0-95F7-DABE347B8F1F}" type="slidenum">
              <a:rPr lang="en-US" smtClean="0"/>
              <a:pPr>
                <a:defRPr/>
              </a:pPr>
              <a:t>73</a:t>
            </a:fld>
            <a:endParaRPr lang="en-US"/>
          </a:p>
        </p:txBody>
      </p:sp>
      <p:sp>
        <p:nvSpPr>
          <p:cNvPr id="5" name="Rectangle 4">
            <a:extLst>
              <a:ext uri="{FF2B5EF4-FFF2-40B4-BE49-F238E27FC236}">
                <a16:creationId xmlns:a16="http://schemas.microsoft.com/office/drawing/2014/main" id="{DB996E5B-5D40-17A4-CD9F-20E8AD8E0799}"/>
              </a:ext>
            </a:extLst>
          </p:cNvPr>
          <p:cNvSpPr/>
          <p:nvPr/>
        </p:nvSpPr>
        <p:spPr>
          <a:xfrm>
            <a:off x="0" y="0"/>
            <a:ext cx="12192000" cy="1488558"/>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b="1">
                <a:solidFill>
                  <a:srgbClr val="FFFF00"/>
                </a:solidFill>
              </a:rPr>
              <a:t>Group Exercise No 1: </a:t>
            </a:r>
          </a:p>
          <a:p>
            <a:pPr algn="ctr" fontAlgn="base">
              <a:spcAft>
                <a:spcPct val="0"/>
              </a:spcAft>
            </a:pPr>
            <a:r>
              <a:rPr lang="en-US" sz="4000" b="1">
                <a:solidFill>
                  <a:srgbClr val="FFFF00"/>
                </a:solidFill>
              </a:rPr>
              <a:t>Risk identification and mitigation</a:t>
            </a:r>
          </a:p>
        </p:txBody>
      </p:sp>
      <p:sp>
        <p:nvSpPr>
          <p:cNvPr id="2" name="TextBox 1">
            <a:extLst>
              <a:ext uri="{FF2B5EF4-FFF2-40B4-BE49-F238E27FC236}">
                <a16:creationId xmlns:a16="http://schemas.microsoft.com/office/drawing/2014/main" id="{F0490EED-C8C2-B88B-1767-139B68746400}"/>
              </a:ext>
            </a:extLst>
          </p:cNvPr>
          <p:cNvSpPr txBox="1"/>
          <p:nvPr/>
        </p:nvSpPr>
        <p:spPr>
          <a:xfrm>
            <a:off x="106325" y="1564160"/>
            <a:ext cx="11979349" cy="3416320"/>
          </a:xfrm>
          <a:prstGeom prst="rect">
            <a:avLst/>
          </a:prstGeom>
          <a:noFill/>
        </p:spPr>
        <p:txBody>
          <a:bodyPr wrap="square" rtlCol="0">
            <a:spAutoFit/>
          </a:bodyPr>
          <a:lstStyle/>
          <a:p>
            <a:r>
              <a:rPr lang="en-US" sz="2400" dirty="0"/>
              <a:t>In your groups, please spend </a:t>
            </a:r>
            <a:r>
              <a:rPr lang="en-US" sz="2400" b="1" u="sng" dirty="0"/>
              <a:t>30 minutes </a:t>
            </a:r>
            <a:r>
              <a:rPr lang="en-US" sz="2400" dirty="0"/>
              <a:t>on the case study:</a:t>
            </a:r>
          </a:p>
          <a:p>
            <a:endParaRPr lang="en-US" sz="2400" dirty="0"/>
          </a:p>
          <a:p>
            <a:pPr marL="457200" indent="-457200">
              <a:buAutoNum type="arabicPeriod"/>
            </a:pPr>
            <a:r>
              <a:rPr lang="en-US" sz="2400" dirty="0"/>
              <a:t>Your project’s key E&amp;S risks</a:t>
            </a:r>
          </a:p>
          <a:p>
            <a:pPr marL="457200" indent="-457200">
              <a:buAutoNum type="arabicPeriod"/>
            </a:pPr>
            <a:r>
              <a:rPr lang="en-US" sz="2400" dirty="0"/>
              <a:t>The causes of the risk</a:t>
            </a:r>
          </a:p>
          <a:p>
            <a:pPr marL="457200" indent="-457200">
              <a:buAutoNum type="arabicPeriod"/>
            </a:pPr>
            <a:r>
              <a:rPr lang="en-US" sz="2400" dirty="0"/>
              <a:t>Possible mitigations that will address the risk</a:t>
            </a:r>
          </a:p>
          <a:p>
            <a:pPr marL="457200" indent="-457200">
              <a:buAutoNum type="arabicPeriod"/>
            </a:pPr>
            <a:r>
              <a:rPr lang="en-US" sz="2400" dirty="0"/>
              <a:t>An owner based on their ability to prepare for or control the risk</a:t>
            </a:r>
          </a:p>
          <a:p>
            <a:endParaRPr lang="en-US" sz="2400" dirty="0"/>
          </a:p>
          <a:p>
            <a:r>
              <a:rPr lang="en-US" sz="2400" b="1" dirty="0">
                <a:solidFill>
                  <a:srgbClr val="FF0000"/>
                </a:solidFill>
              </a:rPr>
              <a:t>Tip! </a:t>
            </a:r>
            <a:r>
              <a:rPr lang="en-US" sz="2400" dirty="0">
                <a:solidFill>
                  <a:srgbClr val="FF0000"/>
                </a:solidFill>
              </a:rPr>
              <a:t>Take one risk at a time, and work through steps 1-4 above before moving onto the next risk</a:t>
            </a:r>
          </a:p>
        </p:txBody>
      </p:sp>
    </p:spTree>
    <p:extLst>
      <p:ext uri="{BB962C8B-B14F-4D97-AF65-F5344CB8AC3E}">
        <p14:creationId xmlns:p14="http://schemas.microsoft.com/office/powerpoint/2010/main" val="41602242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4294967295"/>
          </p:nvPr>
        </p:nvSpPr>
        <p:spPr>
          <a:xfrm>
            <a:off x="424070" y="1143000"/>
            <a:ext cx="10709275" cy="5454650"/>
          </a:xfrm>
        </p:spPr>
        <p:txBody>
          <a:bodyPr vert="horz" lIns="0" tIns="0" rIns="0" bIns="0" rtlCol="0" anchor="t">
            <a:noAutofit/>
          </a:bodyPr>
          <a:lstStyle/>
          <a:p>
            <a:pPr marL="342900" lvl="0" indent="-342900">
              <a:lnSpc>
                <a:spcPct val="110000"/>
              </a:lnSpc>
              <a:spcBef>
                <a:spcPct val="20000"/>
              </a:spcBef>
              <a:buClr>
                <a:srgbClr val="F78D28"/>
              </a:buClr>
              <a:buFont typeface="Wingdings" panose="05000000000000000000" pitchFamily="2" charset="2"/>
              <a:buChar char="§"/>
            </a:pPr>
            <a:r>
              <a:rPr lang="en-029" sz="3200"/>
              <a:t>Closing remarks for day one:</a:t>
            </a:r>
          </a:p>
          <a:p>
            <a:pPr marL="341312">
              <a:spcBef>
                <a:spcPts val="600"/>
              </a:spcBef>
              <a:buClr>
                <a:schemeClr val="accent6"/>
              </a:buClr>
              <a:buSzPct val="100000"/>
              <a:buFont typeface="Arial" panose="020B0604020202020204" pitchFamily="34" charset="0"/>
              <a:buChar char="•"/>
            </a:pPr>
            <a:r>
              <a:rPr lang="en-US" sz="2000" b="1">
                <a:solidFill>
                  <a:schemeClr val="bg1">
                    <a:lumMod val="50000"/>
                  </a:schemeClr>
                </a:solidFill>
              </a:rPr>
              <a:t> </a:t>
            </a:r>
            <a:r>
              <a:rPr lang="en-US" sz="2000">
                <a:solidFill>
                  <a:srgbClr val="003D7A"/>
                </a:solidFill>
              </a:rPr>
              <a:t>Part One: Introduction to Sustainable Public Procurement</a:t>
            </a:r>
          </a:p>
          <a:p>
            <a:pPr marL="341312">
              <a:spcBef>
                <a:spcPts val="600"/>
              </a:spcBef>
              <a:buClr>
                <a:schemeClr val="accent6"/>
              </a:buClr>
              <a:buSzPct val="100000"/>
              <a:buFont typeface="Arial" panose="020B0604020202020204" pitchFamily="34" charset="0"/>
              <a:buChar char="•"/>
            </a:pPr>
            <a:r>
              <a:rPr lang="en-US" sz="2000">
                <a:solidFill>
                  <a:srgbClr val="003D7A"/>
                </a:solidFill>
              </a:rPr>
              <a:t> Part Two: Understanding the ESF and Procurement Framework</a:t>
            </a:r>
          </a:p>
          <a:p>
            <a:pPr marL="341312">
              <a:spcBef>
                <a:spcPts val="600"/>
              </a:spcBef>
              <a:buClr>
                <a:schemeClr val="accent6"/>
              </a:buClr>
              <a:buSzPct val="100000"/>
              <a:buFont typeface="Arial" panose="020B0604020202020204" pitchFamily="34" charset="0"/>
              <a:buChar char="•"/>
            </a:pPr>
            <a:r>
              <a:rPr lang="en-US" sz="2000">
                <a:solidFill>
                  <a:srgbClr val="003D7A"/>
                </a:solidFill>
              </a:rPr>
              <a:t> Part Three: The Bank’s Project Cycle, ESF vis a vis Operations Procurement</a:t>
            </a:r>
          </a:p>
          <a:p>
            <a:pPr marL="341312">
              <a:spcBef>
                <a:spcPts val="600"/>
              </a:spcBef>
              <a:buClr>
                <a:schemeClr val="accent6"/>
              </a:buClr>
              <a:buSzPct val="100000"/>
              <a:buFont typeface="Arial" panose="020B0604020202020204" pitchFamily="34" charset="0"/>
              <a:buChar char="•"/>
            </a:pPr>
            <a:r>
              <a:rPr lang="en-US" sz="2000">
                <a:solidFill>
                  <a:srgbClr val="003D7A"/>
                </a:solidFill>
              </a:rPr>
              <a:t> Part Four: Preparation Stage – Identification / Concept</a:t>
            </a:r>
          </a:p>
          <a:p>
            <a:pPr marL="342900" lvl="0" indent="-342900">
              <a:lnSpc>
                <a:spcPct val="110000"/>
              </a:lnSpc>
              <a:spcBef>
                <a:spcPct val="20000"/>
              </a:spcBef>
              <a:buClr>
                <a:srgbClr val="F78D28"/>
              </a:buClr>
              <a:buFont typeface="Wingdings" panose="05000000000000000000" pitchFamily="2" charset="2"/>
              <a:buChar char="§"/>
            </a:pPr>
            <a:r>
              <a:rPr lang="en-029" sz="3200"/>
              <a:t>Plan for day two:</a:t>
            </a:r>
            <a:endParaRPr lang="en-US" sz="2000" b="1">
              <a:solidFill>
                <a:schemeClr val="accent6"/>
              </a:solidFill>
            </a:endParaRPr>
          </a:p>
          <a:p>
            <a:pPr marL="341312">
              <a:spcBef>
                <a:spcPts val="600"/>
              </a:spcBef>
              <a:buClr>
                <a:schemeClr val="accent6"/>
              </a:buClr>
              <a:buSzPct val="100000"/>
              <a:buFont typeface="Arial" panose="020B0604020202020204" pitchFamily="34" charset="0"/>
              <a:buChar char="•"/>
            </a:pPr>
            <a:r>
              <a:rPr lang="en-US" sz="2000">
                <a:solidFill>
                  <a:srgbClr val="003D7A"/>
                </a:solidFill>
              </a:rPr>
              <a:t>Part Five: Preparation Stage – Appraisal (half-way done)</a:t>
            </a:r>
          </a:p>
          <a:p>
            <a:pPr marL="341312">
              <a:spcBef>
                <a:spcPts val="600"/>
              </a:spcBef>
              <a:buClr>
                <a:schemeClr val="accent6"/>
              </a:buClr>
              <a:buSzPct val="100000"/>
              <a:buFont typeface="Arial" panose="020B0604020202020204" pitchFamily="34" charset="0"/>
              <a:buChar char="•"/>
            </a:pPr>
            <a:r>
              <a:rPr lang="en-US" sz="2000">
                <a:solidFill>
                  <a:srgbClr val="003D7A"/>
                </a:solidFill>
              </a:rPr>
              <a:t>Part Six: Implementation</a:t>
            </a:r>
          </a:p>
          <a:p>
            <a:pPr marL="342900" lvl="0" indent="-342900">
              <a:lnSpc>
                <a:spcPct val="110000"/>
              </a:lnSpc>
              <a:spcBef>
                <a:spcPct val="20000"/>
              </a:spcBef>
              <a:buClr>
                <a:srgbClr val="F78D28"/>
              </a:buClr>
              <a:buFont typeface="Wingdings" panose="05000000000000000000" pitchFamily="2" charset="2"/>
              <a:buChar char="§"/>
            </a:pPr>
            <a:r>
              <a:rPr lang="en-029" sz="3200"/>
              <a:t>Plans for this evening</a:t>
            </a:r>
          </a:p>
          <a:p>
            <a:pPr marL="342900" lvl="0" indent="-342900">
              <a:lnSpc>
                <a:spcPct val="110000"/>
              </a:lnSpc>
              <a:spcBef>
                <a:spcPct val="20000"/>
              </a:spcBef>
              <a:buClr>
                <a:srgbClr val="F78D28"/>
              </a:buClr>
              <a:buFont typeface="Wingdings" panose="05000000000000000000" pitchFamily="2" charset="2"/>
              <a:buChar char="§"/>
            </a:pPr>
            <a:r>
              <a:rPr lang="en-029" sz="3200"/>
              <a:t>Start time tomorrow</a:t>
            </a:r>
          </a:p>
          <a:p>
            <a:pPr marL="341312">
              <a:spcBef>
                <a:spcPts val="600"/>
              </a:spcBef>
              <a:buSzPct val="100000"/>
              <a:buFont typeface="Arial" panose="020B0604020202020204" pitchFamily="34" charset="0"/>
              <a:buChar char="•"/>
            </a:pPr>
            <a:endParaRPr lang="en-US" sz="2000">
              <a:solidFill>
                <a:srgbClr val="003D7A"/>
              </a:solidFill>
            </a:endParaRPr>
          </a:p>
          <a:p>
            <a:pPr marL="342900" lvl="0" indent="-342900">
              <a:lnSpc>
                <a:spcPct val="110000"/>
              </a:lnSpc>
              <a:spcBef>
                <a:spcPct val="20000"/>
              </a:spcBef>
              <a:buClr>
                <a:srgbClr val="F78D28"/>
              </a:buClr>
              <a:buFont typeface="Wingdings" panose="05000000000000000000" pitchFamily="2" charset="2"/>
              <a:buChar char="§"/>
            </a:pPr>
            <a:endParaRPr lang="en-029" sz="2000"/>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en-US" sz="4000">
                <a:solidFill>
                  <a:prstClr val="white"/>
                </a:solidFill>
                <a:latin typeface="Arial"/>
              </a:rPr>
              <a:t>End of Day One</a:t>
            </a:r>
            <a:endParaRPr kumimoji="0" lang="en-US" sz="40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98786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12318A-831D-4F12-88C9-2829606EC585}"/>
              </a:ext>
            </a:extLst>
          </p:cNvPr>
          <p:cNvSpPr/>
          <p:nvPr/>
        </p:nvSpPr>
        <p:spPr>
          <a:xfrm>
            <a:off x="0" y="0"/>
            <a:ext cx="12192000" cy="6858000"/>
          </a:xfrm>
          <a:prstGeom prst="rect">
            <a:avLst/>
          </a:prstGeom>
          <a:solidFill>
            <a:srgbClr val="0023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Bild 12">
            <a:extLst>
              <a:ext uri="{FF2B5EF4-FFF2-40B4-BE49-F238E27FC236}">
                <a16:creationId xmlns:a16="http://schemas.microsoft.com/office/drawing/2014/main" id="{3B49C4B7-C14B-4A78-A878-F6C4F0F2107D}"/>
              </a:ext>
            </a:extLst>
          </p:cNvPr>
          <p:cNvPicPr>
            <a:picLocks noChangeAspect="1"/>
          </p:cNvPicPr>
          <p:nvPr/>
        </p:nvPicPr>
        <p:blipFill>
          <a:blip r:embed="rId3">
            <a:alphaModFix amt="30000"/>
            <a:duotone>
              <a:schemeClr val="bg2">
                <a:shade val="45000"/>
                <a:satMod val="135000"/>
              </a:schemeClr>
              <a:prstClr val="white"/>
            </a:duotone>
          </a:blip>
          <a:stretch>
            <a:fillRect/>
          </a:stretch>
        </p:blipFill>
        <p:spPr>
          <a:xfrm>
            <a:off x="5674874" y="782732"/>
            <a:ext cx="6190077" cy="5938818"/>
          </a:xfrm>
          <a:prstGeom prst="rect">
            <a:avLst/>
          </a:prstGeom>
        </p:spPr>
      </p:pic>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539667" y="304277"/>
            <a:ext cx="11490034" cy="5938818"/>
          </a:xfrm>
        </p:spPr>
        <p:txBody>
          <a:bodyPr vert="horz" lIns="0" tIns="0" rIns="0" bIns="0" rtlCol="0" anchor="ctr">
            <a:noAutofit/>
          </a:bodyPr>
          <a:lstStyle/>
          <a:p>
            <a:pPr>
              <a:spcBef>
                <a:spcPts val="1200"/>
              </a:spcBef>
            </a:pPr>
            <a:r>
              <a:rPr lang="en-US" sz="4400" b="1">
                <a:solidFill>
                  <a:srgbClr val="FFFF00"/>
                </a:solidFill>
              </a:rPr>
              <a:t>End of Day One</a:t>
            </a:r>
            <a:endParaRPr lang="en-US" sz="2400" b="1">
              <a:solidFill>
                <a:srgbClr val="FFFF00"/>
              </a:solidFill>
            </a:endParaRPr>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a:xfrm>
            <a:off x="11666654" y="6553723"/>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chemeClr val="bg1"/>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75</a:t>
            </a:fld>
            <a:endParaRPr kumimoji="0" lang="en-NZ" altLang="en-US" sz="1400" b="1" i="0" u="none" strike="noStrike" kern="1200" cap="none" spc="0" normalizeH="0" baseline="0" noProof="0">
              <a:ln>
                <a:noFill/>
              </a:ln>
              <a:solidFill>
                <a:schemeClr val="bg1"/>
              </a:solidFill>
              <a:effectLst/>
              <a:uLnTx/>
              <a:uFillTx/>
              <a:latin typeface="Andes" pitchFamily="50" charset="0"/>
              <a:ea typeface="+mn-ea"/>
              <a:cs typeface="Arial"/>
            </a:endParaRPr>
          </a:p>
        </p:txBody>
      </p:sp>
    </p:spTree>
    <p:extLst>
      <p:ext uri="{BB962C8B-B14F-4D97-AF65-F5344CB8AC3E}">
        <p14:creationId xmlns:p14="http://schemas.microsoft.com/office/powerpoint/2010/main" val="318907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and holding a drop of water&#10;&#10;Description automatically generated with medium confidence">
            <a:extLst>
              <a:ext uri="{FF2B5EF4-FFF2-40B4-BE49-F238E27FC236}">
                <a16:creationId xmlns:a16="http://schemas.microsoft.com/office/drawing/2014/main" id="{BD392D4D-0863-C6F3-4F80-203B3E20B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009"/>
            <a:ext cx="12192000" cy="5409096"/>
          </a:xfrm>
          <a:prstGeom prst="rect">
            <a:avLst/>
          </a:prstGeom>
        </p:spPr>
      </p:pic>
      <p:sp>
        <p:nvSpPr>
          <p:cNvPr id="29" name="Rectangle 28">
            <a:extLst>
              <a:ext uri="{FF2B5EF4-FFF2-40B4-BE49-F238E27FC236}">
                <a16:creationId xmlns:a16="http://schemas.microsoft.com/office/drawing/2014/main" id="{1E2CCC15-7F87-4EB8-AB8E-90C915FC51D4}"/>
              </a:ext>
            </a:extLst>
          </p:cNvPr>
          <p:cNvSpPr/>
          <p:nvPr/>
        </p:nvSpPr>
        <p:spPr bwMode="auto">
          <a:xfrm>
            <a:off x="0" y="5102087"/>
            <a:ext cx="12192000" cy="1755913"/>
          </a:xfrm>
          <a:prstGeom prst="rect">
            <a:avLst/>
          </a:prstGeom>
          <a:solidFill>
            <a:schemeClr val="tx1">
              <a:lumMod val="90000"/>
              <a:lumOff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lvl="0" indent="-115888" algn="l" defTabSz="914400" rtl="0" eaLnBrk="1" fontAlgn="base" latinLnBrk="0" hangingPunct="1">
              <a:lnSpc>
                <a:spcPct val="100000"/>
              </a:lnSpc>
              <a:spcBef>
                <a:spcPct val="50000"/>
              </a:spcBef>
              <a:spcAft>
                <a:spcPct val="0"/>
              </a:spcAft>
              <a:buClrTx/>
              <a:buSzTx/>
              <a:buFontTx/>
              <a:buChar char="•"/>
              <a:tabLst/>
              <a:defRPr/>
            </a:pPr>
            <a:endParaRPr kumimoji="0" lang="en-US" sz="1300" b="0" i="0" u="none" strike="noStrike" kern="1200" cap="none" spc="0" normalizeH="0" baseline="0" noProof="0">
              <a:ln>
                <a:noFill/>
              </a:ln>
              <a:solidFill>
                <a:srgbClr val="002345"/>
              </a:solidFill>
              <a:effectLst/>
              <a:uLnTx/>
              <a:uFillTx/>
              <a:latin typeface="Trebuchet MS" pitchFamily="34" charset="0"/>
              <a:ea typeface="MS PGothic" panose="020B0600070205080204" pitchFamily="34" charset="-128"/>
              <a:cs typeface="Times New Roman" pitchFamily="18" charset="0"/>
            </a:endParaRPr>
          </a:p>
        </p:txBody>
      </p:sp>
      <p:sp>
        <p:nvSpPr>
          <p:cNvPr id="7" name="Title 5">
            <a:extLst>
              <a:ext uri="{FF2B5EF4-FFF2-40B4-BE49-F238E27FC236}">
                <a16:creationId xmlns:a16="http://schemas.microsoft.com/office/drawing/2014/main" id="{4610C17E-1AE2-445B-A3FF-A2FF81106B24}"/>
              </a:ext>
            </a:extLst>
          </p:cNvPr>
          <p:cNvSpPr txBox="1">
            <a:spLocks/>
          </p:cNvSpPr>
          <p:nvPr/>
        </p:nvSpPr>
        <p:spPr bwMode="auto">
          <a:xfrm>
            <a:off x="100998" y="5304942"/>
            <a:ext cx="11968121" cy="187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l" defTabSz="457200" rtl="0" eaLnBrk="1" latinLnBrk="0" hangingPunct="1">
              <a:spcBef>
                <a:spcPct val="0"/>
              </a:spcBef>
              <a:buNone/>
              <a:defRPr sz="3500" kern="120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800" b="1">
                <a:solidFill>
                  <a:sysClr val="window" lastClr="FFFFFF"/>
                </a:solidFill>
              </a:rPr>
              <a:t>Delivering ESF through</a:t>
            </a:r>
            <a:br>
              <a:rPr kumimoji="0" lang="en-US" sz="2000" b="1" i="0" u="none" strike="noStrike" kern="1200" cap="none" spc="0" normalizeH="0" baseline="0" noProof="0">
                <a:ln>
                  <a:noFill/>
                </a:ln>
                <a:solidFill>
                  <a:sysClr val="window" lastClr="FFFFFF"/>
                </a:solidFill>
                <a:effectLst/>
                <a:uLnTx/>
                <a:uFillTx/>
                <a:latin typeface="Arial"/>
                <a:ea typeface="+mj-ea"/>
                <a:cs typeface="Arial"/>
              </a:rPr>
            </a:br>
            <a:r>
              <a:rPr kumimoji="0" lang="en-US" sz="4800" b="1" i="0" u="none" strike="noStrike" kern="1200" cap="none" spc="0" normalizeH="0" baseline="0" noProof="0">
                <a:ln>
                  <a:noFill/>
                </a:ln>
                <a:solidFill>
                  <a:sysClr val="window" lastClr="FFFFFF"/>
                </a:solidFill>
                <a:effectLst/>
                <a:uLnTx/>
                <a:uFillTx/>
                <a:latin typeface="Arial"/>
                <a:ea typeface="+mj-ea"/>
                <a:cs typeface="Arial"/>
              </a:rPr>
              <a:t>Sustainable Public Procurement</a:t>
            </a:r>
            <a:br>
              <a:rPr kumimoji="0" lang="en-US" sz="4000" b="1" i="0" u="none" strike="noStrike" kern="1200" cap="none" spc="0" normalizeH="0" baseline="0" noProof="0">
                <a:ln>
                  <a:noFill/>
                </a:ln>
                <a:solidFill>
                  <a:sysClr val="window" lastClr="FFFFFF"/>
                </a:solidFill>
                <a:effectLst/>
                <a:uLnTx/>
                <a:uFillTx/>
                <a:latin typeface="Arial"/>
                <a:ea typeface="+mj-ea"/>
                <a:cs typeface="Arial"/>
              </a:rPr>
            </a:br>
            <a:endParaRPr kumimoji="0" lang="en-US" sz="4000" b="1" i="0" u="none" strike="noStrike" kern="1200" cap="none" spc="0" normalizeH="0" baseline="0" noProof="0">
              <a:ln>
                <a:noFill/>
              </a:ln>
              <a:solidFill>
                <a:srgbClr val="F78D28"/>
              </a:solidFill>
              <a:effectLst/>
              <a:uLnTx/>
              <a:uFillTx/>
              <a:latin typeface="Arial"/>
              <a:ea typeface="+mj-ea"/>
              <a:cs typeface="Arial"/>
            </a:endParaRPr>
          </a:p>
        </p:txBody>
      </p:sp>
      <p:sp>
        <p:nvSpPr>
          <p:cNvPr id="5" name="Text Placeholder 4">
            <a:extLst>
              <a:ext uri="{FF2B5EF4-FFF2-40B4-BE49-F238E27FC236}">
                <a16:creationId xmlns:a16="http://schemas.microsoft.com/office/drawing/2014/main" id="{B9CD5AC9-2A1C-4E33-96C9-9D15E06C39EA}"/>
              </a:ext>
            </a:extLst>
          </p:cNvPr>
          <p:cNvSpPr>
            <a:spLocks noGrp="1"/>
          </p:cNvSpPr>
          <p:nvPr>
            <p:ph type="body" sz="quarter" idx="14"/>
          </p:nvPr>
        </p:nvSpPr>
        <p:spPr>
          <a:xfrm>
            <a:off x="9382539" y="5207668"/>
            <a:ext cx="2686580" cy="930888"/>
          </a:xfrm>
        </p:spPr>
        <p:txBody>
          <a:bodyPr anchor="t" anchorCtr="0"/>
          <a:lstStyle/>
          <a:p>
            <a:r>
              <a:rPr lang="en-US" sz="4800" b="1" kern="1200">
                <a:solidFill>
                  <a:sysClr val="window" lastClr="FFFFFF"/>
                </a:solidFill>
                <a:latin typeface="Arial"/>
                <a:ea typeface="+mj-ea"/>
              </a:rPr>
              <a:t>DAY 2</a:t>
            </a:r>
          </a:p>
          <a:p>
            <a:r>
              <a:rPr lang="en-US" sz="2000" b="1">
                <a:solidFill>
                  <a:schemeClr val="bg1"/>
                </a:solidFill>
                <a:latin typeface="Arial" panose="020B0604020202020204" pitchFamily="34" charset="0"/>
                <a:cs typeface="Arial" panose="020B0604020202020204" pitchFamily="34" charset="0"/>
              </a:rPr>
              <a:t>May 2023</a:t>
            </a:r>
          </a:p>
        </p:txBody>
      </p:sp>
      <p:sp>
        <p:nvSpPr>
          <p:cNvPr id="2" name="TextBox 1">
            <a:extLst>
              <a:ext uri="{FF2B5EF4-FFF2-40B4-BE49-F238E27FC236}">
                <a16:creationId xmlns:a16="http://schemas.microsoft.com/office/drawing/2014/main" id="{59D89ABB-EBD6-5BD6-D9CC-85231A1FD7BE}"/>
              </a:ext>
            </a:extLst>
          </p:cNvPr>
          <p:cNvSpPr txBox="1"/>
          <p:nvPr/>
        </p:nvSpPr>
        <p:spPr>
          <a:xfrm>
            <a:off x="9955494" y="6395704"/>
            <a:ext cx="2113625" cy="369332"/>
          </a:xfrm>
          <a:prstGeom prst="rect">
            <a:avLst/>
          </a:prstGeom>
          <a:noFill/>
        </p:spPr>
        <p:txBody>
          <a:bodyPr wrap="square" rtlCol="0">
            <a:spAutoFit/>
          </a:bodyPr>
          <a:lstStyle/>
          <a:p>
            <a:pPr algn="r"/>
            <a:r>
              <a:rPr lang="en-US" b="1" dirty="0">
                <a:solidFill>
                  <a:schemeClr val="bg1"/>
                </a:solidFill>
              </a:rPr>
              <a:t>Andy Cochrane</a:t>
            </a:r>
          </a:p>
        </p:txBody>
      </p:sp>
    </p:spTree>
    <p:extLst>
      <p:ext uri="{BB962C8B-B14F-4D97-AF65-F5344CB8AC3E}">
        <p14:creationId xmlns:p14="http://schemas.microsoft.com/office/powerpoint/2010/main" val="16782121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2"/>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B1E550D4-F690-40E0-95F7-DABE347B8F1F}" type="slidenum">
              <a:rPr lang="en-US" smtClean="0"/>
              <a:pPr marL="0" marR="0" lvl="0" indent="0" algn="ctr" defTabSz="457200" rtl="0" eaLnBrk="1" fontAlgn="auto" latinLnBrk="0" hangingPunct="1">
                <a:lnSpc>
                  <a:spcPct val="100000"/>
                </a:lnSpc>
                <a:spcBef>
                  <a:spcPts val="0"/>
                </a:spcBef>
                <a:spcAft>
                  <a:spcPts val="0"/>
                </a:spcAft>
                <a:buClrTx/>
                <a:buSzTx/>
                <a:buFontTx/>
                <a:buNone/>
                <a:tabLst/>
                <a:defRPr/>
              </a:pPr>
              <a:t>77</a:t>
            </a:fld>
            <a:endParaRPr kumimoji="0" lang="en-NZ" altLang="en-US" sz="1400" b="1" i="0" u="none" strike="noStrike" kern="1200" cap="none" spc="0" normalizeH="0" baseline="0" noProof="0">
              <a:ln>
                <a:noFill/>
              </a:ln>
              <a:solidFill>
                <a:schemeClr val="bg1"/>
              </a:solidFill>
              <a:effectLst/>
              <a:uLnTx/>
              <a:uFillTx/>
              <a:latin typeface="Andes" pitchFamily="50" charset="0"/>
              <a:ea typeface="+mn-ea"/>
              <a:cs typeface="Arial"/>
            </a:endParaRPr>
          </a:p>
        </p:txBody>
      </p:sp>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4294967295"/>
          </p:nvPr>
        </p:nvSpPr>
        <p:spPr>
          <a:xfrm>
            <a:off x="350837" y="1383551"/>
            <a:ext cx="11490325" cy="4370388"/>
          </a:xfrm>
        </p:spPr>
        <p:txBody>
          <a:bodyPr vert="horz" lIns="0" tIns="0" rIns="0" bIns="0" rtlCol="0" anchor="t">
            <a:noAutofit/>
          </a:bodyPr>
          <a:lstStyle/>
          <a:p>
            <a:pPr>
              <a:spcBef>
                <a:spcPts val="600"/>
              </a:spcBef>
            </a:pPr>
            <a:r>
              <a:rPr lang="en-US" sz="2400" b="1">
                <a:solidFill>
                  <a:schemeClr val="accent6"/>
                </a:solidFill>
              </a:rPr>
              <a:t>Day One</a:t>
            </a:r>
          </a:p>
          <a:p>
            <a:pPr marL="341312">
              <a:spcBef>
                <a:spcPts val="600"/>
              </a:spcBef>
              <a:buSzPct val="100000"/>
              <a:buFont typeface="Arial" panose="020B0604020202020204" pitchFamily="34" charset="0"/>
              <a:buChar char="•"/>
            </a:pPr>
            <a:r>
              <a:rPr lang="en-US" sz="2400" b="1">
                <a:solidFill>
                  <a:schemeClr val="bg1">
                    <a:lumMod val="50000"/>
                  </a:schemeClr>
                </a:solidFill>
              </a:rPr>
              <a:t>Part One: </a:t>
            </a:r>
            <a:r>
              <a:rPr lang="en-US" sz="2400">
                <a:solidFill>
                  <a:schemeClr val="bg1">
                    <a:lumMod val="50000"/>
                  </a:schemeClr>
                </a:solidFill>
              </a:rPr>
              <a:t>Introduction to Sustainable Public Procurement</a:t>
            </a:r>
          </a:p>
          <a:p>
            <a:pPr marL="341312">
              <a:spcBef>
                <a:spcPts val="600"/>
              </a:spcBef>
              <a:buSzPct val="100000"/>
              <a:buFont typeface="Arial" panose="020B0604020202020204" pitchFamily="34" charset="0"/>
              <a:buChar char="•"/>
            </a:pPr>
            <a:r>
              <a:rPr lang="en-US" sz="2400" b="1">
                <a:solidFill>
                  <a:schemeClr val="bg1">
                    <a:lumMod val="50000"/>
                  </a:schemeClr>
                </a:solidFill>
              </a:rPr>
              <a:t>Part Two: </a:t>
            </a:r>
            <a:r>
              <a:rPr lang="en-US" sz="2400">
                <a:solidFill>
                  <a:schemeClr val="bg1">
                    <a:lumMod val="50000"/>
                  </a:schemeClr>
                </a:solidFill>
              </a:rPr>
              <a:t>Understanding the ESF and Procurement Framework</a:t>
            </a:r>
          </a:p>
          <a:p>
            <a:pPr marL="341312">
              <a:spcBef>
                <a:spcPts val="600"/>
              </a:spcBef>
              <a:buSzPct val="100000"/>
              <a:buFont typeface="Arial" panose="020B0604020202020204" pitchFamily="34" charset="0"/>
              <a:buChar char="•"/>
            </a:pPr>
            <a:r>
              <a:rPr lang="en-US" sz="2400" b="1">
                <a:solidFill>
                  <a:schemeClr val="bg1">
                    <a:lumMod val="50000"/>
                  </a:schemeClr>
                </a:solidFill>
              </a:rPr>
              <a:t>Part Three: </a:t>
            </a:r>
            <a:r>
              <a:rPr lang="en-US" sz="2400">
                <a:solidFill>
                  <a:schemeClr val="bg1">
                    <a:lumMod val="50000"/>
                  </a:schemeClr>
                </a:solidFill>
              </a:rPr>
              <a:t>The Bank’s Project Cycle, ESF vis a vis Operations Procurement</a:t>
            </a:r>
          </a:p>
          <a:p>
            <a:pPr marL="341312">
              <a:spcBef>
                <a:spcPts val="600"/>
              </a:spcBef>
              <a:buSzPct val="100000"/>
              <a:buFont typeface="Arial" panose="020B0604020202020204" pitchFamily="34" charset="0"/>
              <a:buChar char="•"/>
            </a:pPr>
            <a:r>
              <a:rPr lang="en-US" sz="2400" b="1">
                <a:solidFill>
                  <a:schemeClr val="bg1">
                    <a:lumMod val="50000"/>
                  </a:schemeClr>
                </a:solidFill>
              </a:rPr>
              <a:t>Part Four: </a:t>
            </a:r>
            <a:r>
              <a:rPr lang="en-US" sz="2400">
                <a:solidFill>
                  <a:schemeClr val="bg1">
                    <a:lumMod val="50000"/>
                  </a:schemeClr>
                </a:solidFill>
              </a:rPr>
              <a:t>Preparation Stage – Identification / Concept</a:t>
            </a:r>
          </a:p>
          <a:p>
            <a:pPr marL="341312">
              <a:spcBef>
                <a:spcPts val="600"/>
              </a:spcBef>
              <a:buSzPct val="100000"/>
              <a:buFont typeface="Arial" panose="020B0604020202020204" pitchFamily="34" charset="0"/>
              <a:buChar char="•"/>
            </a:pPr>
            <a:endParaRPr lang="en-US" sz="2400"/>
          </a:p>
          <a:p>
            <a:pPr>
              <a:spcBef>
                <a:spcPts val="600"/>
              </a:spcBef>
            </a:pPr>
            <a:r>
              <a:rPr lang="en-US" sz="2400" b="1">
                <a:solidFill>
                  <a:schemeClr val="accent6"/>
                </a:solidFill>
              </a:rPr>
              <a:t>Day Two</a:t>
            </a:r>
          </a:p>
          <a:p>
            <a:pPr marL="341312">
              <a:spcBef>
                <a:spcPts val="600"/>
              </a:spcBef>
              <a:buSzPct val="100000"/>
              <a:buFont typeface="Arial" panose="020B0604020202020204" pitchFamily="34" charset="0"/>
              <a:buChar char="•"/>
            </a:pPr>
            <a:r>
              <a:rPr lang="en-US" sz="2400" b="1">
                <a:solidFill>
                  <a:srgbClr val="003D7A"/>
                </a:solidFill>
              </a:rPr>
              <a:t>Part Five: </a:t>
            </a:r>
            <a:r>
              <a:rPr lang="en-US" sz="2400">
                <a:solidFill>
                  <a:srgbClr val="003D7A"/>
                </a:solidFill>
              </a:rPr>
              <a:t>Preparation Stage – Appraisal </a:t>
            </a:r>
          </a:p>
          <a:p>
            <a:pPr marL="341312">
              <a:spcBef>
                <a:spcPts val="600"/>
              </a:spcBef>
              <a:buSzPct val="100000"/>
              <a:buFont typeface="Arial" panose="020B0604020202020204" pitchFamily="34" charset="0"/>
              <a:buChar char="•"/>
            </a:pPr>
            <a:r>
              <a:rPr lang="en-US" sz="2400" b="1">
                <a:solidFill>
                  <a:srgbClr val="003D7A"/>
                </a:solidFill>
              </a:rPr>
              <a:t>Part Six: </a:t>
            </a:r>
            <a:r>
              <a:rPr lang="en-US" sz="2400">
                <a:solidFill>
                  <a:srgbClr val="003D7A"/>
                </a:solidFill>
              </a:rPr>
              <a:t>Implementation</a:t>
            </a:r>
          </a:p>
        </p:txBody>
      </p:sp>
      <p:sp>
        <p:nvSpPr>
          <p:cNvPr id="8" name="Rectangle 7">
            <a:extLst>
              <a:ext uri="{FF2B5EF4-FFF2-40B4-BE49-F238E27FC236}">
                <a16:creationId xmlns:a16="http://schemas.microsoft.com/office/drawing/2014/main" id="{F9EDF6A6-2292-463F-19D1-377094B13A53}"/>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a:ea typeface="+mn-ea"/>
                <a:cs typeface="+mn-cs"/>
              </a:rPr>
              <a:t>Progress with Agenda</a:t>
            </a:r>
          </a:p>
        </p:txBody>
      </p:sp>
      <p:pic>
        <p:nvPicPr>
          <p:cNvPr id="7" name="Graphic 6" descr="Checkmark with solid fill">
            <a:extLst>
              <a:ext uri="{FF2B5EF4-FFF2-40B4-BE49-F238E27FC236}">
                <a16:creationId xmlns:a16="http://schemas.microsoft.com/office/drawing/2014/main" id="{2DF43E73-8E7E-E109-F49C-AA6C96315E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5223" y="1763922"/>
            <a:ext cx="537680" cy="537680"/>
          </a:xfrm>
          <a:prstGeom prst="rect">
            <a:avLst/>
          </a:prstGeom>
        </p:spPr>
      </p:pic>
      <p:pic>
        <p:nvPicPr>
          <p:cNvPr id="9" name="Graphic 8" descr="Checkmark with solid fill">
            <a:extLst>
              <a:ext uri="{FF2B5EF4-FFF2-40B4-BE49-F238E27FC236}">
                <a16:creationId xmlns:a16="http://schemas.microsoft.com/office/drawing/2014/main" id="{5BE1B595-571B-04BC-70E6-0D3C031259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36810" y="2255364"/>
            <a:ext cx="537680" cy="537680"/>
          </a:xfrm>
          <a:prstGeom prst="rect">
            <a:avLst/>
          </a:prstGeom>
        </p:spPr>
      </p:pic>
      <p:pic>
        <p:nvPicPr>
          <p:cNvPr id="10" name="Graphic 9" descr="Checkmark with solid fill">
            <a:extLst>
              <a:ext uri="{FF2B5EF4-FFF2-40B4-BE49-F238E27FC236}">
                <a16:creationId xmlns:a16="http://schemas.microsoft.com/office/drawing/2014/main" id="{00379DC9-C900-F909-4D66-BAC86EE445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02253" y="2757088"/>
            <a:ext cx="537680" cy="537680"/>
          </a:xfrm>
          <a:prstGeom prst="rect">
            <a:avLst/>
          </a:prstGeom>
        </p:spPr>
      </p:pic>
      <p:pic>
        <p:nvPicPr>
          <p:cNvPr id="11" name="Graphic 10" descr="Checkmark with solid fill">
            <a:extLst>
              <a:ext uri="{FF2B5EF4-FFF2-40B4-BE49-F238E27FC236}">
                <a16:creationId xmlns:a16="http://schemas.microsoft.com/office/drawing/2014/main" id="{3AD08648-B170-A6BA-FEFD-A64B1C2E4D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41590" y="3258810"/>
            <a:ext cx="537680" cy="537680"/>
          </a:xfrm>
          <a:prstGeom prst="rect">
            <a:avLst/>
          </a:prstGeom>
        </p:spPr>
      </p:pic>
    </p:spTree>
    <p:extLst>
      <p:ext uri="{BB962C8B-B14F-4D97-AF65-F5344CB8AC3E}">
        <p14:creationId xmlns:p14="http://schemas.microsoft.com/office/powerpoint/2010/main" val="42929649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82193" y="1304775"/>
            <a:ext cx="11969394" cy="4479571"/>
          </a:xfrm>
        </p:spPr>
        <p:txBody>
          <a:bodyPr vert="horz" lIns="0" tIns="0" rIns="0" bIns="0" rtlCol="0" anchor="t">
            <a:noAutofit/>
          </a:bodyPr>
          <a:lstStyle/>
          <a:p>
            <a:pPr marL="342900" lvl="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Introduction:</a:t>
            </a:r>
          </a:p>
          <a:p>
            <a:pPr marL="819150" lvl="2" indent="-457200">
              <a:lnSpc>
                <a:spcPct val="110000"/>
              </a:lnSpc>
              <a:buClr>
                <a:srgbClr val="F78D28"/>
              </a:buClr>
              <a:buFont typeface="+mj-lt"/>
              <a:buAutoNum type="alphaLcParenR"/>
            </a:pPr>
            <a:r>
              <a:rPr lang="en-029" sz="2400">
                <a:solidFill>
                  <a:schemeClr val="bg1">
                    <a:lumMod val="50000"/>
                  </a:schemeClr>
                </a:solidFill>
              </a:rPr>
              <a:t>Implementing SPP: Challenges and Opportunities</a:t>
            </a:r>
          </a:p>
          <a:p>
            <a:pPr marL="819150" lvl="2" indent="-457200">
              <a:lnSpc>
                <a:spcPct val="110000"/>
              </a:lnSpc>
              <a:buClr>
                <a:srgbClr val="F78D28"/>
              </a:buClr>
              <a:buFont typeface="+mj-lt"/>
              <a:buAutoNum type="alphaLcParenR"/>
            </a:pPr>
            <a:r>
              <a:rPr lang="en-029" sz="2400">
                <a:solidFill>
                  <a:schemeClr val="bg1">
                    <a:lumMod val="50000"/>
                  </a:schemeClr>
                </a:solidFill>
              </a:rPr>
              <a:t>ESF cascade to Contractors</a:t>
            </a:r>
          </a:p>
          <a:p>
            <a:pPr marL="819150" lvl="2" indent="-457200">
              <a:lnSpc>
                <a:spcPct val="110000"/>
              </a:lnSpc>
              <a:buClr>
                <a:srgbClr val="F78D28"/>
              </a:buClr>
              <a:buFont typeface="+mj-lt"/>
              <a:buAutoNum type="alphaLcParenR"/>
            </a:pPr>
            <a:r>
              <a:rPr lang="en-US" sz="2400">
                <a:solidFill>
                  <a:schemeClr val="bg1">
                    <a:lumMod val="50000"/>
                  </a:schemeClr>
                </a:solidFill>
              </a:rPr>
              <a:t>Pop quiz, ESF terminology</a:t>
            </a:r>
          </a:p>
          <a:p>
            <a:pPr marL="361950" lvl="2" indent="0">
              <a:lnSpc>
                <a:spcPct val="110000"/>
              </a:lnSpc>
              <a:buClr>
                <a:srgbClr val="F78D28"/>
              </a:buClr>
            </a:pPr>
            <a:endParaRPr lang="en-029" sz="2400">
              <a:solidFill>
                <a:schemeClr val="bg1">
                  <a:lumMod val="50000"/>
                </a:schemeClr>
              </a:solidFill>
            </a:endParaRPr>
          </a:p>
          <a:p>
            <a:pPr marL="34290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SPP Approach will be built step by step:</a:t>
            </a:r>
          </a:p>
          <a:p>
            <a:pPr marL="819150" lvl="2" indent="-457200">
              <a:lnSpc>
                <a:spcPct val="110000"/>
              </a:lnSpc>
              <a:buClr>
                <a:srgbClr val="F78D28"/>
              </a:buClr>
              <a:buFont typeface="+mj-lt"/>
              <a:buAutoNum type="arabicPeriod"/>
            </a:pPr>
            <a:r>
              <a:rPr lang="en-US" sz="2400">
                <a:solidFill>
                  <a:schemeClr val="bg1">
                    <a:lumMod val="50000"/>
                  </a:schemeClr>
                </a:solidFill>
              </a:rPr>
              <a:t>Risk identification and mitigation</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rgbClr val="003D7A"/>
                </a:solidFill>
              </a:rPr>
              <a:t>Procurement-related actions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rgbClr val="003D7A"/>
                </a:solidFill>
              </a:rPr>
              <a:t>Prepare bidding documents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rgbClr val="003D7A"/>
                </a:solidFill>
              </a:rPr>
              <a:t>Engaging the Supervising Engineer</a:t>
            </a:r>
          </a:p>
          <a:p>
            <a:pPr marL="819150" lvl="2" indent="-457200">
              <a:lnSpc>
                <a:spcPct val="110000"/>
              </a:lnSpc>
              <a:spcAft>
                <a:spcPts val="400"/>
              </a:spcAft>
              <a:buClr>
                <a:srgbClr val="F78D28"/>
              </a:buClr>
              <a:buSzPct val="100000"/>
              <a:buFont typeface="+mj-lt"/>
              <a:buAutoNum type="arabicPeriod"/>
              <a:tabLst>
                <a:tab pos="8402638" algn="r"/>
              </a:tabLst>
            </a:pPr>
            <a:endParaRPr lang="en-US" sz="2400"/>
          </a:p>
          <a:p>
            <a:pPr marL="0" lvl="3" indent="0">
              <a:lnSpc>
                <a:spcPct val="110000"/>
              </a:lnSpc>
              <a:spcAft>
                <a:spcPts val="400"/>
              </a:spcAft>
              <a:buClr>
                <a:srgbClr val="F78D28"/>
              </a:buClr>
              <a:buSzPct val="100000"/>
              <a:buNone/>
              <a:tabLst>
                <a:tab pos="8402638" algn="r"/>
              </a:tabLst>
            </a:pPr>
            <a:endParaRPr lang="en-US" sz="2400"/>
          </a:p>
          <a:p>
            <a:pPr marL="704850" lvl="2" indent="-342900">
              <a:lnSpc>
                <a:spcPct val="110000"/>
              </a:lnSpc>
              <a:buClr>
                <a:srgbClr val="F78D28"/>
              </a:buClr>
              <a:buFont typeface="Wingdings" panose="05000000000000000000" pitchFamily="2" charset="2"/>
              <a:buChar char="§"/>
            </a:pPr>
            <a:endParaRPr lang="en-US" sz="2400"/>
          </a:p>
          <a:p>
            <a:pPr marL="704850" lvl="2" indent="-342900">
              <a:lnSpc>
                <a:spcPct val="110000"/>
              </a:lnSpc>
              <a:buClr>
                <a:srgbClr val="F78D28"/>
              </a:buClr>
              <a:buFont typeface="Wingdings" panose="05000000000000000000" pitchFamily="2" charset="2"/>
              <a:buChar char="§"/>
            </a:pPr>
            <a:endParaRPr lang="en-US" sz="2400"/>
          </a:p>
          <a:p>
            <a:pPr marL="800100" lvl="1" indent="-342900">
              <a:lnSpc>
                <a:spcPct val="110000"/>
              </a:lnSpc>
              <a:spcBef>
                <a:spcPct val="20000"/>
              </a:spcBef>
              <a:buClr>
                <a:srgbClr val="F78D28"/>
              </a:buClr>
              <a:buFont typeface="Wingdings" panose="05000000000000000000" pitchFamily="2" charset="2"/>
              <a:buChar char="§"/>
            </a:pPr>
            <a:endParaRPr lang="en-029" sz="3600" b="1"/>
          </a:p>
          <a:p>
            <a:pPr marL="876300" lvl="2" indent="-514350">
              <a:lnSpc>
                <a:spcPct val="110000"/>
              </a:lnSpc>
              <a:buClr>
                <a:srgbClr val="F78D28"/>
              </a:buClr>
              <a:buFont typeface="+mj-lt"/>
              <a:buAutoNum type="arabicPeriod"/>
            </a:pPr>
            <a:endParaRPr lang="en-029" sz="3200"/>
          </a:p>
          <a:p>
            <a:pPr marL="342900" lvl="0" indent="-342900">
              <a:lnSpc>
                <a:spcPct val="110000"/>
              </a:lnSpc>
              <a:spcBef>
                <a:spcPct val="20000"/>
              </a:spcBef>
              <a:buClr>
                <a:srgbClr val="F78D28"/>
              </a:buClr>
              <a:buFont typeface="Wingdings" panose="05000000000000000000" pitchFamily="2" charset="2"/>
              <a:buChar char="§"/>
            </a:pPr>
            <a:endParaRPr lang="en-029" sz="2000"/>
          </a:p>
          <a:p>
            <a:pPr marL="342900" lvl="0" indent="-342900">
              <a:lnSpc>
                <a:spcPct val="110000"/>
              </a:lnSpc>
              <a:spcBef>
                <a:spcPct val="20000"/>
              </a:spcBef>
              <a:buClr>
                <a:srgbClr val="F78D28"/>
              </a:buClr>
              <a:buFont typeface="Wingdings" panose="05000000000000000000" pitchFamily="2" charset="2"/>
              <a:buChar char="§"/>
            </a:pPr>
            <a:endParaRPr lang="en-029" sz="2000"/>
          </a:p>
          <a:p>
            <a:pPr marL="0" lvl="0" indent="0">
              <a:lnSpc>
                <a:spcPct val="110000"/>
              </a:lnSpc>
              <a:spcBef>
                <a:spcPct val="20000"/>
              </a:spcBef>
              <a:buClr>
                <a:srgbClr val="F78D28"/>
              </a:buClr>
              <a:buNone/>
            </a:pPr>
            <a:endParaRPr lang="en-029" sz="2000">
              <a:solidFill>
                <a:srgbClr val="003D7A"/>
              </a:solidFil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mn-ea"/>
                <a:cs typeface="+mn-cs"/>
              </a:rPr>
              <a:t>Progress Group Exercises</a:t>
            </a:r>
          </a:p>
        </p:txBody>
      </p:sp>
      <p:pic>
        <p:nvPicPr>
          <p:cNvPr id="4" name="Graphic 3" descr="Checkmark with solid fill">
            <a:extLst>
              <a:ext uri="{FF2B5EF4-FFF2-40B4-BE49-F238E27FC236}">
                <a16:creationId xmlns:a16="http://schemas.microsoft.com/office/drawing/2014/main" id="{EDAF3F47-6067-9533-1E4F-B50916ED9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4115" y="1671456"/>
            <a:ext cx="537680" cy="537680"/>
          </a:xfrm>
          <a:prstGeom prst="rect">
            <a:avLst/>
          </a:prstGeom>
        </p:spPr>
      </p:pic>
      <p:pic>
        <p:nvPicPr>
          <p:cNvPr id="5" name="Graphic 4" descr="Checkmark with solid fill">
            <a:extLst>
              <a:ext uri="{FF2B5EF4-FFF2-40B4-BE49-F238E27FC236}">
                <a16:creationId xmlns:a16="http://schemas.microsoft.com/office/drawing/2014/main" id="{1F50FC3E-6A11-BA49-8C06-0BB98C541D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94599" y="2195430"/>
            <a:ext cx="537680" cy="537680"/>
          </a:xfrm>
          <a:prstGeom prst="rect">
            <a:avLst/>
          </a:prstGeom>
        </p:spPr>
      </p:pic>
      <p:pic>
        <p:nvPicPr>
          <p:cNvPr id="6" name="Graphic 5" descr="Checkmark with solid fill">
            <a:extLst>
              <a:ext uri="{FF2B5EF4-FFF2-40B4-BE49-F238E27FC236}">
                <a16:creationId xmlns:a16="http://schemas.microsoft.com/office/drawing/2014/main" id="{711195EA-13D1-4279-6FBB-BEEF31D261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92888" y="2727971"/>
            <a:ext cx="537680" cy="537680"/>
          </a:xfrm>
          <a:prstGeom prst="rect">
            <a:avLst/>
          </a:prstGeom>
        </p:spPr>
      </p:pic>
      <p:pic>
        <p:nvPicPr>
          <p:cNvPr id="7" name="Graphic 6" descr="Checkmark with solid fill">
            <a:extLst>
              <a:ext uri="{FF2B5EF4-FFF2-40B4-BE49-F238E27FC236}">
                <a16:creationId xmlns:a16="http://schemas.microsoft.com/office/drawing/2014/main" id="{329EB7A6-4FC1-D2BC-37EE-CB64F463A1E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7079" y="4174911"/>
            <a:ext cx="537680" cy="537680"/>
          </a:xfrm>
          <a:prstGeom prst="rect">
            <a:avLst/>
          </a:prstGeom>
        </p:spPr>
      </p:pic>
    </p:spTree>
    <p:extLst>
      <p:ext uri="{BB962C8B-B14F-4D97-AF65-F5344CB8AC3E}">
        <p14:creationId xmlns:p14="http://schemas.microsoft.com/office/powerpoint/2010/main" val="6278519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oat, sunset&#10;&#10;Description automatically generated">
            <a:extLst>
              <a:ext uri="{FF2B5EF4-FFF2-40B4-BE49-F238E27FC236}">
                <a16:creationId xmlns:a16="http://schemas.microsoft.com/office/drawing/2014/main" id="{F7904787-FD7E-D4BD-B93B-107ED9FA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6488"/>
          </a:xfrm>
          <a:prstGeom prst="rect">
            <a:avLst/>
          </a:prstGeom>
        </p:spPr>
      </p:pic>
      <p:sp>
        <p:nvSpPr>
          <p:cNvPr id="4" name="Slide Number Placeholder 3">
            <a:extLst>
              <a:ext uri="{FF2B5EF4-FFF2-40B4-BE49-F238E27FC236}">
                <a16:creationId xmlns:a16="http://schemas.microsoft.com/office/drawing/2014/main" id="{BFF154D7-195B-4BBC-8020-7FD18EB5A829}"/>
              </a:ext>
            </a:extLst>
          </p:cNvPr>
          <p:cNvSpPr>
            <a:spLocks noGrp="1"/>
          </p:cNvSpPr>
          <p:nvPr>
            <p:ph type="sldNum" sz="quarter" idx="4294967295"/>
          </p:nvPr>
        </p:nvSpPr>
        <p:spPr bwMode="auto">
          <a:xfrm>
            <a:off x="11421980" y="6482323"/>
            <a:ext cx="607721" cy="27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36000" rIns="0" bIns="0" numCol="1" anchor="ctr" anchorCtr="0" compatLnSpc="1">
            <a:prstTxWarp prst="textNoShape">
              <a:avLst/>
            </a:prstTxWarp>
          </a:bodyPr>
          <a:lstStyle>
            <a:defPPr>
              <a:defRPr lang="en-US"/>
            </a:defPPr>
            <a:lvl1pPr marL="0" algn="ctr" defTabSz="914400" rtl="0" eaLnBrk="1" latinLnBrk="0" hangingPunct="1">
              <a:defRPr sz="1400" b="1" kern="1200">
                <a:solidFill>
                  <a:schemeClr val="accent1"/>
                </a:solidFill>
                <a:latin typeface="Andes" pitchFamily="50"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EF62D93A-3BA0-8848-BFA3-D7046C1B555D}" type="slidenum">
              <a:rPr lang="en-US" smtClean="0"/>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DCF66A72-D93B-4E0F-BE94-A5B8EB3B7544}"/>
              </a:ext>
            </a:extLst>
          </p:cNvPr>
          <p:cNvSpPr/>
          <p:nvPr/>
        </p:nvSpPr>
        <p:spPr>
          <a:xfrm>
            <a:off x="1" y="5156791"/>
            <a:ext cx="12192000" cy="1751892"/>
          </a:xfrm>
          <a:prstGeom prst="rect">
            <a:avLst/>
          </a:prstGeom>
          <a:solidFill>
            <a:srgbClr val="002345">
              <a:alpha val="84000"/>
            </a:srgbClr>
          </a:solidFill>
          <a:ln>
            <a:noFill/>
          </a:ln>
          <a:effectLst/>
        </p:spPr>
        <p:txBody>
          <a:bodyPr vert="horz" wrap="square" lIns="0" tIns="0" rIns="0" bIns="0" numCol="1" anchor="b" anchorCtr="0" compatLnSpc="1">
            <a:prstTxWarp prst="textNoShape">
              <a:avLst/>
            </a:prstTxWarp>
          </a:bodyPr>
          <a:lstStyle/>
          <a:p>
            <a:pPr algn="r" defTabSz="457200">
              <a:spcBef>
                <a:spcPts val="300"/>
              </a:spcBef>
              <a:spcAft>
                <a:spcPts val="300"/>
              </a:spcAft>
            </a:pPr>
            <a:endParaRPr lang="en-US" sz="4400" b="1">
              <a:solidFill>
                <a:schemeClr val="bg1"/>
              </a:solidFill>
              <a:latin typeface="+mj-lt"/>
              <a:ea typeface="+mj-ea"/>
              <a:cs typeface="Arial"/>
            </a:endParaRPr>
          </a:p>
        </p:txBody>
      </p:sp>
      <p:sp>
        <p:nvSpPr>
          <p:cNvPr id="3" name="Title 5">
            <a:extLst>
              <a:ext uri="{FF2B5EF4-FFF2-40B4-BE49-F238E27FC236}">
                <a16:creationId xmlns:a16="http://schemas.microsoft.com/office/drawing/2014/main" id="{C02C6750-4320-AAE7-0F58-AEAA2983148F}"/>
              </a:ext>
            </a:extLst>
          </p:cNvPr>
          <p:cNvSpPr txBox="1">
            <a:spLocks/>
          </p:cNvSpPr>
          <p:nvPr/>
        </p:nvSpPr>
        <p:spPr bwMode="auto">
          <a:xfrm>
            <a:off x="701852" y="5067455"/>
            <a:ext cx="11186142" cy="150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l" defTabSz="457200" rtl="0" eaLnBrk="1" latinLnBrk="0" hangingPunct="1">
              <a:spcBef>
                <a:spcPct val="0"/>
              </a:spcBef>
              <a:buNone/>
              <a:defRPr sz="3500" kern="1200">
                <a:solidFill>
                  <a:schemeClr val="tx1"/>
                </a:solidFill>
                <a:latin typeface="Arial"/>
                <a:ea typeface="+mj-ea"/>
                <a:cs typeface="Arial"/>
              </a:defRPr>
            </a:lvl1pPr>
          </a:lstStyle>
          <a:p>
            <a:pPr algn="r">
              <a:spcBef>
                <a:spcPts val="300"/>
              </a:spcBef>
              <a:spcAft>
                <a:spcPts val="300"/>
              </a:spcAft>
            </a:pPr>
            <a:r>
              <a:rPr lang="en-US" sz="4400" b="1">
                <a:solidFill>
                  <a:schemeClr val="bg1"/>
                </a:solidFill>
                <a:latin typeface="+mj-lt"/>
              </a:rPr>
              <a:t>Part 5 </a:t>
            </a:r>
            <a:br>
              <a:rPr lang="en-US" sz="4400" b="1">
                <a:solidFill>
                  <a:schemeClr val="bg1"/>
                </a:solidFill>
                <a:latin typeface="+mj-lt"/>
              </a:rPr>
            </a:br>
            <a:r>
              <a:rPr lang="en-US" sz="4400" b="1">
                <a:solidFill>
                  <a:schemeClr val="bg1"/>
                </a:solidFill>
                <a:latin typeface="+mj-lt"/>
              </a:rPr>
              <a:t>Preparation Stage: Appraisal (continued)</a:t>
            </a:r>
            <a:endParaRPr lang="en-US" sz="4000" b="1">
              <a:solidFill>
                <a:srgbClr val="FFFF00"/>
              </a:solidFill>
              <a:latin typeface="+mj-lt"/>
            </a:endParaRPr>
          </a:p>
        </p:txBody>
      </p:sp>
    </p:spTree>
    <p:extLst>
      <p:ext uri="{BB962C8B-B14F-4D97-AF65-F5344CB8AC3E}">
        <p14:creationId xmlns:p14="http://schemas.microsoft.com/office/powerpoint/2010/main" val="443192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606175" y="1812874"/>
            <a:ext cx="11239928" cy="1397509"/>
          </a:xfrm>
        </p:spPr>
        <p:txBody>
          <a:bodyPr vert="horz" lIns="0" tIns="0" rIns="0" bIns="0" rtlCol="0" anchor="t">
            <a:noAutofit/>
          </a:bodyPr>
          <a:lstStyle/>
          <a:p>
            <a:pPr>
              <a:spcBef>
                <a:spcPts val="800"/>
              </a:spcBef>
              <a:buClr>
                <a:srgbClr val="F78D28"/>
              </a:buClr>
            </a:pPr>
            <a:r>
              <a:rPr lang="en-US" sz="3600" dirty="0">
                <a:solidFill>
                  <a:schemeClr val="tx1"/>
                </a:solidFill>
              </a:rPr>
              <a:t>“</a:t>
            </a:r>
            <a:r>
              <a:rPr lang="en-US" sz="3600" i="1" dirty="0">
                <a:solidFill>
                  <a:schemeClr val="tx1"/>
                </a:solidFill>
              </a:rPr>
              <a:t>A process whereby public organizations meet their needs for goods, services, works, and utilities in a way that achieves value for money on a whole lifecycle basis in terms of generating benefits not only to the organization, but also to society and the economy, whilst minimizing damage to the environment</a:t>
            </a:r>
            <a:r>
              <a:rPr lang="en-US" sz="3600" dirty="0">
                <a:solidFill>
                  <a:schemeClr val="tx1"/>
                </a:solidFill>
              </a:rPr>
              <a:t>”</a:t>
            </a:r>
          </a:p>
          <a:p>
            <a:pPr algn="r">
              <a:spcBef>
                <a:spcPts val="800"/>
              </a:spcBef>
              <a:buClr>
                <a:srgbClr val="F78D28"/>
              </a:buClr>
            </a:pPr>
            <a:endParaRPr lang="en-US" sz="3600" dirty="0"/>
          </a:p>
          <a:p>
            <a:pPr algn="r">
              <a:spcBef>
                <a:spcPts val="800"/>
              </a:spcBef>
              <a:buClr>
                <a:srgbClr val="F78D28"/>
              </a:buClr>
            </a:pPr>
            <a:r>
              <a:rPr lang="en-US" sz="3200" i="1" dirty="0">
                <a:solidFill>
                  <a:srgbClr val="EE8E00"/>
                </a:solidFill>
              </a:rPr>
              <a:t>Procuring the Future (2006)</a:t>
            </a:r>
          </a:p>
        </p:txBody>
      </p:sp>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What is Sustainable Public Procurement?</a:t>
            </a:r>
          </a:p>
        </p:txBody>
      </p:sp>
    </p:spTree>
    <p:extLst>
      <p:ext uri="{BB962C8B-B14F-4D97-AF65-F5344CB8AC3E}">
        <p14:creationId xmlns:p14="http://schemas.microsoft.com/office/powerpoint/2010/main" val="13032866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80</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Preparing sustainability elements of PPSD</a:t>
            </a:r>
          </a:p>
        </p:txBody>
      </p:sp>
      <p:sp>
        <p:nvSpPr>
          <p:cNvPr id="8" name="Text Placeholder 2">
            <a:extLst>
              <a:ext uri="{FF2B5EF4-FFF2-40B4-BE49-F238E27FC236}">
                <a16:creationId xmlns:a16="http://schemas.microsoft.com/office/drawing/2014/main" id="{0A0B34C3-6D52-E7B1-DEDF-8AC91C949CEB}"/>
              </a:ext>
            </a:extLst>
          </p:cNvPr>
          <p:cNvSpPr txBox="1">
            <a:spLocks/>
          </p:cNvSpPr>
          <p:nvPr/>
        </p:nvSpPr>
        <p:spPr>
          <a:xfrm>
            <a:off x="-80783" y="1242669"/>
            <a:ext cx="12110484" cy="5033188"/>
          </a:xfrm>
          <a:prstGeom prst="rect">
            <a:avLst/>
          </a:prstGeom>
        </p:spPr>
        <p:txBody>
          <a:bodyPr vert="horz" lIns="0" tIns="0" rIns="0" bIns="0" rtlCol="0" anchor="t">
            <a:noAutofit/>
          </a:bodyPr>
          <a:lstStyle>
            <a:lvl1pPr marL="0" indent="0" algn="l" defTabSz="457200" rtl="0" eaLnBrk="1" latinLnBrk="0" hangingPunct="1">
              <a:lnSpc>
                <a:spcPct val="100000"/>
              </a:lnSpc>
              <a:spcBef>
                <a:spcPts val="2400"/>
              </a:spcBef>
              <a:buFont typeface="Arial"/>
              <a:buNone/>
              <a:tabLst>
                <a:tab pos="8402638" algn="r"/>
              </a:tabLst>
              <a:defRPr lang="en-US" sz="1600" kern="1200" smtClean="0">
                <a:solidFill>
                  <a:schemeClr val="accent1"/>
                </a:solidFill>
                <a:latin typeface="+mn-lt"/>
                <a:ea typeface="+mn-ea"/>
                <a:cs typeface="+mn-cs"/>
              </a:defRPr>
            </a:lvl1pPr>
            <a:lvl2pPr marL="0" indent="0" algn="l" defTabSz="457200" rtl="0" eaLnBrk="1" latinLnBrk="0" hangingPunct="1">
              <a:spcBef>
                <a:spcPct val="20000"/>
              </a:spcBef>
              <a:buFont typeface="Arial"/>
              <a:buNone/>
              <a:defRPr sz="2800" kern="1200" baseline="0">
                <a:solidFill>
                  <a:schemeClr val="accent2"/>
                </a:solidFill>
                <a:latin typeface="+mn-lt"/>
                <a:ea typeface="+mn-ea"/>
                <a:cs typeface="+mn-cs"/>
              </a:defRPr>
            </a:lvl2pPr>
            <a:lvl3pPr marL="361950" indent="-361950" algn="l" defTabSz="457200" rtl="0" eaLnBrk="1" latinLnBrk="0" hangingPunct="1">
              <a:spcBef>
                <a:spcPct val="20000"/>
              </a:spcBef>
              <a:buFont typeface="Arial" panose="020B0604020202020204" pitchFamily="34" charset="0"/>
              <a:buChar char="•"/>
              <a:defRPr sz="2400" kern="1200" baseline="0">
                <a:solidFill>
                  <a:schemeClr val="accent2"/>
                </a:solidFill>
                <a:latin typeface="+mn-lt"/>
                <a:ea typeface="+mn-ea"/>
                <a:cs typeface="+mn-cs"/>
              </a:defRPr>
            </a:lvl3pPr>
            <a:lvl4pPr marL="715963" indent="-354013" algn="l" defTabSz="457200" rtl="0" eaLnBrk="1" latinLnBrk="0" hangingPunct="1">
              <a:spcBef>
                <a:spcPct val="20000"/>
              </a:spcBef>
              <a:buFont typeface="Arial"/>
              <a:buChar char="–"/>
              <a:defRPr sz="1800" kern="1200" baseline="0">
                <a:solidFill>
                  <a:schemeClr val="accent2"/>
                </a:solidFill>
                <a:latin typeface="+mn-lt"/>
                <a:ea typeface="+mn-ea"/>
                <a:cs typeface="+mn-cs"/>
              </a:defRPr>
            </a:lvl4pPr>
            <a:lvl5pPr marL="1077913" indent="-361950" algn="l" defTabSz="457200" rtl="0" eaLnBrk="1" latinLnBrk="0" hangingPunct="1">
              <a:spcBef>
                <a:spcPct val="20000"/>
              </a:spcBef>
              <a:buFont typeface="Arial" pitchFamily="34" charset="0"/>
              <a:buChar char="–"/>
              <a:defRPr sz="1800" kern="1200" baseline="0">
                <a:solidFill>
                  <a:schemeClr val="accent2"/>
                </a:solidFill>
                <a:latin typeface="+mn-lt"/>
                <a:ea typeface="+mn-ea"/>
                <a:cs typeface="+mn-cs"/>
              </a:defRPr>
            </a:lvl5pPr>
            <a:lvl6pPr marL="1431925" indent="-354013" algn="l" defTabSz="457200" rtl="0" eaLnBrk="1" latinLnBrk="0" hangingPunct="1">
              <a:spcBef>
                <a:spcPct val="20000"/>
              </a:spcBef>
              <a:buFont typeface="Arial" pitchFamily="34" charset="0"/>
              <a:buChar char="–"/>
              <a:defRPr sz="1800" kern="1200">
                <a:solidFill>
                  <a:schemeClr val="accent2"/>
                </a:solidFill>
                <a:latin typeface="+mn-lt"/>
                <a:ea typeface="+mn-ea"/>
                <a:cs typeface="+mn-cs"/>
              </a:defRPr>
            </a:lvl6pPr>
            <a:lvl7pPr marL="0" indent="0" algn="l" defTabSz="457200" rtl="0" eaLnBrk="1" latinLnBrk="0" hangingPunct="1">
              <a:spcBef>
                <a:spcPct val="20000"/>
              </a:spcBef>
              <a:buFont typeface="Arial"/>
              <a:buNone/>
              <a:defRPr sz="2000" kern="1200">
                <a:solidFill>
                  <a:schemeClr val="accent2"/>
                </a:solidFill>
                <a:latin typeface="+mn-lt"/>
                <a:ea typeface="+mn-ea"/>
                <a:cs typeface="+mn-cs"/>
              </a:defRPr>
            </a:lvl7pPr>
            <a:lvl8pPr marL="0" indent="0" algn="l" defTabSz="457200" rtl="0" eaLnBrk="1" latinLnBrk="0" hangingPunct="1">
              <a:spcBef>
                <a:spcPct val="20000"/>
              </a:spcBef>
              <a:buFont typeface="Arial"/>
              <a:buNone/>
              <a:defRPr sz="2000" kern="1200">
                <a:solidFill>
                  <a:schemeClr val="accent2"/>
                </a:solidFill>
                <a:latin typeface="+mn-lt"/>
                <a:ea typeface="+mn-ea"/>
                <a:cs typeface="+mn-cs"/>
              </a:defRPr>
            </a:lvl8pPr>
            <a:lvl9pPr marL="0" indent="0" algn="l" defTabSz="457200" rtl="0" eaLnBrk="1" latinLnBrk="0" hangingPunct="1">
              <a:spcBef>
                <a:spcPct val="20000"/>
              </a:spcBef>
              <a:buFont typeface="Arial"/>
              <a:buNone/>
              <a:defRPr sz="2000" kern="1200">
                <a:solidFill>
                  <a:schemeClr val="accent2"/>
                </a:solidFill>
                <a:latin typeface="+mn-lt"/>
                <a:ea typeface="+mn-ea"/>
                <a:cs typeface="+mn-cs"/>
              </a:defRPr>
            </a:lvl9pPr>
          </a:lstStyle>
          <a:p>
            <a:pPr marL="819150" marR="0" lvl="2" indent="-457200" algn="l" defTabSz="457200" rtl="0" eaLnBrk="1" fontAlgn="auto" latinLnBrk="0" hangingPunct="1">
              <a:lnSpc>
                <a:spcPct val="100000"/>
              </a:lnSpc>
              <a:spcBef>
                <a:spcPts val="800"/>
              </a:spcBef>
              <a:spcAft>
                <a:spcPts val="0"/>
              </a:spcAft>
              <a:buClr>
                <a:srgbClr val="F78D28"/>
              </a:buClr>
              <a:buSzTx/>
              <a:buFont typeface="Arial" panose="020B0604020202020204" pitchFamily="34" charset="0"/>
              <a:buChar char="•"/>
              <a:tabLst/>
              <a:defRPr/>
            </a:pPr>
            <a:r>
              <a:rPr lang="en-US">
                <a:solidFill>
                  <a:srgbClr val="002345"/>
                </a:solidFill>
                <a:latin typeface="Arial"/>
              </a:rPr>
              <a:t>Identification of procurement risks and comparison with E&amp;S risks identified during ESIA inform a joined-up view of procurement-related actions to manage E&amp;S risk</a:t>
            </a:r>
          </a:p>
          <a:p>
            <a:pPr marL="819150" marR="0" lvl="2" indent="-457200" algn="l" defTabSz="457200" rtl="0" eaLnBrk="1" fontAlgn="auto" latinLnBrk="0" hangingPunct="1">
              <a:lnSpc>
                <a:spcPct val="100000"/>
              </a:lnSpc>
              <a:spcBef>
                <a:spcPts val="800"/>
              </a:spcBef>
              <a:spcAft>
                <a:spcPts val="0"/>
              </a:spcAft>
              <a:buClr>
                <a:srgbClr val="F78D28"/>
              </a:buClr>
              <a:buSzTx/>
              <a:buFont typeface="Arial" panose="020B0604020202020204" pitchFamily="34" charset="0"/>
              <a:buChar char="•"/>
              <a:tabLst/>
              <a:defRPr/>
            </a:pPr>
            <a:r>
              <a:rPr kumimoji="0" lang="en-US" sz="2400" b="0" i="0" u="none" strike="noStrike" kern="1200" cap="none" spc="0" normalizeH="0" baseline="0" noProof="0">
                <a:ln>
                  <a:noFill/>
                </a:ln>
                <a:solidFill>
                  <a:srgbClr val="002345"/>
                </a:solidFill>
                <a:effectLst/>
                <a:uLnTx/>
                <a:uFillTx/>
                <a:latin typeface="Arial"/>
                <a:ea typeface="+mn-ea"/>
                <a:cs typeface="+mn-cs"/>
              </a:rPr>
              <a:t>Assessment of Borrower capacity (does the Borrower have the institutional and procurement capacity to achieve the PDOs? and/or ESF obligations)</a:t>
            </a:r>
          </a:p>
          <a:p>
            <a:pPr marL="819150" marR="0" lvl="2" indent="-457200" algn="l" defTabSz="457200" rtl="0" eaLnBrk="1" fontAlgn="auto" latinLnBrk="0" hangingPunct="1">
              <a:lnSpc>
                <a:spcPct val="100000"/>
              </a:lnSpc>
              <a:spcBef>
                <a:spcPts val="800"/>
              </a:spcBef>
              <a:spcAft>
                <a:spcPts val="0"/>
              </a:spcAft>
              <a:buClr>
                <a:srgbClr val="F78D28"/>
              </a:buClr>
              <a:buSzTx/>
              <a:buFont typeface="Arial" panose="020B0604020202020204" pitchFamily="34" charset="0"/>
              <a:buChar char="•"/>
              <a:tabLst/>
              <a:defRPr/>
            </a:pPr>
            <a:r>
              <a:rPr kumimoji="0" lang="en-US" sz="2400" b="0" i="0" u="none" strike="noStrike" kern="1200" cap="none" spc="0" normalizeH="0" baseline="0" noProof="0">
                <a:ln>
                  <a:noFill/>
                </a:ln>
                <a:solidFill>
                  <a:srgbClr val="002345"/>
                </a:solidFill>
                <a:effectLst/>
                <a:uLnTx/>
                <a:uFillTx/>
                <a:latin typeface="Arial"/>
                <a:ea typeface="+mn-ea"/>
                <a:cs typeface="+mn-cs"/>
              </a:rPr>
              <a:t>Analysis of national and international markets to understand sustainability options and capacity of suppliers to manage the project’s E&amp;S risks</a:t>
            </a:r>
          </a:p>
          <a:p>
            <a:pPr marL="819150" marR="0" lvl="2" indent="-457200" algn="l" defTabSz="457200" rtl="0" eaLnBrk="1" fontAlgn="auto" latinLnBrk="0" hangingPunct="1">
              <a:lnSpc>
                <a:spcPct val="100000"/>
              </a:lnSpc>
              <a:spcBef>
                <a:spcPts val="800"/>
              </a:spcBef>
              <a:spcAft>
                <a:spcPts val="0"/>
              </a:spcAft>
              <a:buClr>
                <a:srgbClr val="F78D28"/>
              </a:buClr>
              <a:buSzTx/>
              <a:buFont typeface="Arial" panose="020B0604020202020204" pitchFamily="34" charset="0"/>
              <a:buChar char="•"/>
              <a:tabLst/>
              <a:defRPr/>
            </a:pPr>
            <a:r>
              <a:rPr kumimoji="0" lang="en-US" sz="2400" b="0" i="0" u="none" strike="noStrike" kern="1200" cap="none" spc="0" normalizeH="0" baseline="0" noProof="0">
                <a:ln>
                  <a:noFill/>
                </a:ln>
                <a:solidFill>
                  <a:srgbClr val="002345"/>
                </a:solidFill>
                <a:effectLst/>
                <a:uLnTx/>
                <a:uFillTx/>
                <a:latin typeface="Arial"/>
                <a:ea typeface="+mn-ea"/>
                <a:cs typeface="+mn-cs"/>
              </a:rPr>
              <a:t>Development of procurement objectives to incorporate management of E&amp;S risks, and opportunities to support CPF and other objectives</a:t>
            </a:r>
          </a:p>
          <a:p>
            <a:pPr marL="819150" marR="0" lvl="2" indent="-457200" algn="l" defTabSz="457200" rtl="0" eaLnBrk="1" fontAlgn="auto" latinLnBrk="0" hangingPunct="1">
              <a:lnSpc>
                <a:spcPct val="100000"/>
              </a:lnSpc>
              <a:spcBef>
                <a:spcPts val="800"/>
              </a:spcBef>
              <a:spcAft>
                <a:spcPts val="0"/>
              </a:spcAft>
              <a:buClr>
                <a:srgbClr val="F78D28"/>
              </a:buClr>
              <a:buSzTx/>
              <a:buFont typeface="Arial" panose="020B0604020202020204" pitchFamily="34" charset="0"/>
              <a:buChar char="•"/>
              <a:tabLst/>
              <a:defRPr/>
            </a:pPr>
            <a:r>
              <a:rPr kumimoji="0" lang="en-US" sz="2400" b="0" i="0" u="none" strike="noStrike" kern="1200" cap="none" spc="0" normalizeH="0" baseline="0" noProof="0">
                <a:ln>
                  <a:noFill/>
                </a:ln>
                <a:solidFill>
                  <a:srgbClr val="002345"/>
                </a:solidFill>
                <a:effectLst/>
                <a:uLnTx/>
                <a:uFillTx/>
                <a:latin typeface="Arial"/>
                <a:ea typeface="+mn-ea"/>
                <a:cs typeface="+mn-cs"/>
              </a:rPr>
              <a:t>Development of procurement approach options and recommendations, to ensure sustainability is incorporated into specifications and qualification requirements, market approach and selection method, evaluation approach, pricing considerations, selection and development of bidding documents, and contract management/KPIs etc.</a:t>
            </a:r>
          </a:p>
        </p:txBody>
      </p:sp>
    </p:spTree>
    <p:extLst>
      <p:ext uri="{BB962C8B-B14F-4D97-AF65-F5344CB8AC3E}">
        <p14:creationId xmlns:p14="http://schemas.microsoft.com/office/powerpoint/2010/main" val="19883483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81</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Informing the Borrower’s capacity assessment</a:t>
            </a:r>
          </a:p>
        </p:txBody>
      </p:sp>
      <p:graphicFrame>
        <p:nvGraphicFramePr>
          <p:cNvPr id="3" name="Table 13">
            <a:extLst>
              <a:ext uri="{FF2B5EF4-FFF2-40B4-BE49-F238E27FC236}">
                <a16:creationId xmlns:a16="http://schemas.microsoft.com/office/drawing/2014/main" id="{6B76C719-D0A3-5953-CCEF-716482F6442F}"/>
              </a:ext>
            </a:extLst>
          </p:cNvPr>
          <p:cNvGraphicFramePr>
            <a:graphicFrameLocks noGrp="1"/>
          </p:cNvGraphicFramePr>
          <p:nvPr>
            <p:extLst>
              <p:ext uri="{D42A27DB-BD31-4B8C-83A1-F6EECF244321}">
                <p14:modId xmlns:p14="http://schemas.microsoft.com/office/powerpoint/2010/main" val="1569543924"/>
              </p:ext>
            </p:extLst>
          </p:nvPr>
        </p:nvGraphicFramePr>
        <p:xfrm>
          <a:off x="110181" y="1150562"/>
          <a:ext cx="11919520" cy="5669280"/>
        </p:xfrm>
        <a:graphic>
          <a:graphicData uri="http://schemas.openxmlformats.org/drawingml/2006/table">
            <a:tbl>
              <a:tblPr firstRow="1" bandRow="1">
                <a:tableStyleId>{F2DE63D5-997A-4646-A377-4702673A728D}</a:tableStyleId>
              </a:tblPr>
              <a:tblGrid>
                <a:gridCol w="5959760">
                  <a:extLst>
                    <a:ext uri="{9D8B030D-6E8A-4147-A177-3AD203B41FA5}">
                      <a16:colId xmlns:a16="http://schemas.microsoft.com/office/drawing/2014/main" val="902340206"/>
                    </a:ext>
                  </a:extLst>
                </a:gridCol>
                <a:gridCol w="5959760">
                  <a:extLst>
                    <a:ext uri="{9D8B030D-6E8A-4147-A177-3AD203B41FA5}">
                      <a16:colId xmlns:a16="http://schemas.microsoft.com/office/drawing/2014/main" val="4229405587"/>
                    </a:ext>
                  </a:extLst>
                </a:gridCol>
              </a:tblGrid>
              <a:tr h="2167794">
                <a:tc>
                  <a:txBody>
                    <a:bodyPr/>
                    <a:lstStyle/>
                    <a:p>
                      <a:r>
                        <a:rPr lang="en-US" sz="1800">
                          <a:solidFill>
                            <a:schemeClr val="accent1"/>
                          </a:solidFill>
                        </a:rPr>
                        <a:t>Strengths: </a:t>
                      </a:r>
                    </a:p>
                    <a:p>
                      <a:pPr marL="171450" indent="-171450">
                        <a:buFont typeface="Arial" panose="020B0604020202020204" pitchFamily="34" charset="0"/>
                        <a:buChar char="•"/>
                      </a:pPr>
                      <a:r>
                        <a:rPr lang="en-US" sz="1800" b="0">
                          <a:solidFill>
                            <a:schemeClr val="accent1"/>
                          </a:solidFill>
                        </a:rPr>
                        <a:t>SPP experience and/or capacity of Procurement and E&amp;S staff</a:t>
                      </a:r>
                    </a:p>
                    <a:p>
                      <a:pPr marL="171450" indent="-171450">
                        <a:buFont typeface="Arial" panose="020B0604020202020204" pitchFamily="34" charset="0"/>
                        <a:buChar char="•"/>
                      </a:pPr>
                      <a:r>
                        <a:rPr lang="en-US" sz="1800" b="0">
                          <a:solidFill>
                            <a:schemeClr val="accent1"/>
                          </a:solidFill>
                        </a:rPr>
                        <a:t>Supportive policymakers/politicians/senior leaders</a:t>
                      </a:r>
                    </a:p>
                    <a:p>
                      <a:pPr marL="171450" indent="-171450">
                        <a:buFont typeface="Arial" panose="020B0604020202020204" pitchFamily="34" charset="0"/>
                        <a:buChar char="•"/>
                      </a:pPr>
                      <a:r>
                        <a:rPr lang="en-US" sz="1800" b="0">
                          <a:solidFill>
                            <a:schemeClr val="accent1"/>
                          </a:solidFill>
                        </a:rPr>
                        <a:t>Flexibility of procurement processes to incorporate SPP</a:t>
                      </a:r>
                    </a:p>
                    <a:p>
                      <a:pPr marL="171450" indent="-171450">
                        <a:buFont typeface="Arial" panose="020B0604020202020204" pitchFamily="34" charset="0"/>
                        <a:buChar char="•"/>
                      </a:pPr>
                      <a:r>
                        <a:rPr lang="en-US" sz="1800" b="0">
                          <a:solidFill>
                            <a:schemeClr val="accent1"/>
                          </a:solidFill>
                        </a:rPr>
                        <a:t>Examples of successful SPP in the country and/or internationally in a similar sector/context</a:t>
                      </a:r>
                    </a:p>
                    <a:p>
                      <a:pPr marL="171450" indent="-171450">
                        <a:buFont typeface="Arial" panose="020B0604020202020204" pitchFamily="34" charset="0"/>
                        <a:buChar char="•"/>
                      </a:pPr>
                      <a:endParaRPr lang="en-US" sz="1800" b="0">
                        <a:solidFill>
                          <a:schemeClr val="accent1"/>
                        </a:solidFill>
                      </a:endParaRPr>
                    </a:p>
                  </a:txBody>
                  <a:tcPr/>
                </a:tc>
                <a:tc>
                  <a:txBody>
                    <a:bodyPr/>
                    <a:lstStyle/>
                    <a:p>
                      <a:r>
                        <a:rPr lang="en-US" sz="1800" b="1">
                          <a:solidFill>
                            <a:schemeClr val="accent1"/>
                          </a:solidFill>
                        </a:rPr>
                        <a:t>Weaknesses: </a:t>
                      </a:r>
                    </a:p>
                    <a:p>
                      <a:pPr marL="171450" indent="-171450">
                        <a:buFont typeface="Arial" panose="020B0604020202020204" pitchFamily="34" charset="0"/>
                        <a:buChar char="•"/>
                      </a:pPr>
                      <a:r>
                        <a:rPr lang="en-US" sz="1800" b="0">
                          <a:solidFill>
                            <a:schemeClr val="accent1"/>
                          </a:solidFill>
                        </a:rPr>
                        <a:t>Would PIU team skillset need to be expanded/broadened Are there certain parts of the SPP process where the team lacks experience / capacity (e.g. market analysis, early market engagement, contract management?), </a:t>
                      </a:r>
                    </a:p>
                    <a:p>
                      <a:pPr marL="171450" indent="-171450">
                        <a:buFont typeface="Arial" panose="020B0604020202020204" pitchFamily="34" charset="0"/>
                        <a:buChar char="•"/>
                      </a:pPr>
                      <a:r>
                        <a:rPr lang="en-US" sz="1800" b="0">
                          <a:solidFill>
                            <a:schemeClr val="accent1"/>
                          </a:solidFill>
                        </a:rPr>
                        <a:t>Cost or policy barriers</a:t>
                      </a:r>
                    </a:p>
                    <a:p>
                      <a:pPr marL="171450" indent="-171450">
                        <a:buFont typeface="Arial" panose="020B0604020202020204" pitchFamily="34" charset="0"/>
                        <a:buChar char="•"/>
                      </a:pPr>
                      <a:r>
                        <a:rPr lang="en-US" sz="1800" b="0">
                          <a:solidFill>
                            <a:schemeClr val="accent1"/>
                          </a:solidFill>
                        </a:rPr>
                        <a:t>Bidder capacity to meet SPP requirements</a:t>
                      </a:r>
                    </a:p>
                  </a:txBody>
                  <a:tcPr/>
                </a:tc>
                <a:extLst>
                  <a:ext uri="{0D108BD9-81ED-4DB2-BD59-A6C34878D82A}">
                    <a16:rowId xmlns:a16="http://schemas.microsoft.com/office/drawing/2014/main" val="1749394787"/>
                  </a:ext>
                </a:extLst>
              </a:tr>
              <a:tr h="3049609">
                <a:tc>
                  <a:txBody>
                    <a:bodyPr/>
                    <a:lstStyle/>
                    <a:p>
                      <a:endParaRPr lang="en-US" sz="1800" b="1">
                        <a:solidFill>
                          <a:schemeClr val="accent1"/>
                        </a:solidFill>
                      </a:endParaRPr>
                    </a:p>
                    <a:p>
                      <a:r>
                        <a:rPr lang="en-US" sz="1800" b="1">
                          <a:solidFill>
                            <a:schemeClr val="accent1"/>
                          </a:solidFill>
                        </a:rPr>
                        <a:t>Opportunities</a:t>
                      </a:r>
                    </a:p>
                    <a:p>
                      <a:pPr marL="171450" indent="-171450">
                        <a:buFont typeface="Arial" panose="020B0604020202020204" pitchFamily="34" charset="0"/>
                        <a:buChar char="•"/>
                      </a:pPr>
                      <a:r>
                        <a:rPr lang="en-US" sz="1800">
                          <a:solidFill>
                            <a:schemeClr val="accent1"/>
                          </a:solidFill>
                        </a:rPr>
                        <a:t>Recent/upcoming changes in government legislation or policy</a:t>
                      </a:r>
                    </a:p>
                    <a:p>
                      <a:pPr marL="171450" indent="-171450">
                        <a:buFont typeface="Arial" panose="020B0604020202020204" pitchFamily="34" charset="0"/>
                        <a:buChar char="•"/>
                      </a:pPr>
                      <a:r>
                        <a:rPr lang="en-US" sz="1800">
                          <a:solidFill>
                            <a:schemeClr val="accent1"/>
                          </a:solidFill>
                        </a:rPr>
                        <a:t>Trends towards SPP in neighboring countries </a:t>
                      </a:r>
                    </a:p>
                    <a:p>
                      <a:pPr marL="171450" indent="-171450">
                        <a:buFont typeface="Arial" panose="020B0604020202020204" pitchFamily="34" charset="0"/>
                        <a:buChar char="•"/>
                      </a:pPr>
                      <a:r>
                        <a:rPr lang="en-US" sz="1800">
                          <a:solidFill>
                            <a:schemeClr val="accent1"/>
                          </a:solidFill>
                        </a:rPr>
                        <a:t>Training opportunities available from national/international organizations</a:t>
                      </a:r>
                    </a:p>
                    <a:p>
                      <a:pPr marL="171450" indent="-171450">
                        <a:buFont typeface="Arial" panose="020B0604020202020204" pitchFamily="34" charset="0"/>
                        <a:buChar char="•"/>
                      </a:pPr>
                      <a:r>
                        <a:rPr lang="en-US" sz="1800">
                          <a:solidFill>
                            <a:schemeClr val="accent1"/>
                          </a:solidFill>
                        </a:rPr>
                        <a:t>Demand from domestic suppliers to consider SPP, or use more qualitative evaluation criteria</a:t>
                      </a:r>
                    </a:p>
                    <a:p>
                      <a:pPr marL="171450" indent="-171450">
                        <a:buFont typeface="Arial" panose="020B0604020202020204" pitchFamily="34" charset="0"/>
                        <a:buChar char="•"/>
                      </a:pPr>
                      <a:r>
                        <a:rPr lang="en-US" sz="1800">
                          <a:solidFill>
                            <a:schemeClr val="accent1"/>
                          </a:solidFill>
                        </a:rPr>
                        <a:t>Appetite to use SPP to broaden the pool of international suppliers</a:t>
                      </a:r>
                    </a:p>
                  </a:txBody>
                  <a:tcPr/>
                </a:tc>
                <a:tc>
                  <a:txBody>
                    <a:bodyPr/>
                    <a:lstStyle/>
                    <a:p>
                      <a:endParaRPr lang="en-US" sz="1800" b="1">
                        <a:solidFill>
                          <a:schemeClr val="accent1"/>
                        </a:solidFill>
                      </a:endParaRPr>
                    </a:p>
                    <a:p>
                      <a:r>
                        <a:rPr lang="en-US" sz="1800" b="1">
                          <a:solidFill>
                            <a:schemeClr val="accent1"/>
                          </a:solidFill>
                        </a:rPr>
                        <a:t>Threats</a:t>
                      </a:r>
                    </a:p>
                    <a:p>
                      <a:pPr marL="171450" indent="-171450">
                        <a:buFont typeface="Arial" panose="020B0604020202020204" pitchFamily="34" charset="0"/>
                        <a:buChar char="•"/>
                      </a:pPr>
                      <a:r>
                        <a:rPr lang="en-US" sz="1800">
                          <a:solidFill>
                            <a:schemeClr val="accent1"/>
                          </a:solidFill>
                        </a:rPr>
                        <a:t>Supplier complaints / remedies processes </a:t>
                      </a:r>
                    </a:p>
                    <a:p>
                      <a:pPr marL="171450" indent="-171450">
                        <a:buFont typeface="Arial" panose="020B0604020202020204" pitchFamily="34" charset="0"/>
                        <a:buChar char="•"/>
                      </a:pPr>
                      <a:r>
                        <a:rPr lang="en-US" sz="1800">
                          <a:solidFill>
                            <a:schemeClr val="accent1"/>
                          </a:solidFill>
                        </a:rPr>
                        <a:t>Lack of influence over potential Contractors / Suppliers </a:t>
                      </a:r>
                    </a:p>
                    <a:p>
                      <a:pPr marL="171450" indent="-171450">
                        <a:buFont typeface="Arial" panose="020B0604020202020204" pitchFamily="34" charset="0"/>
                        <a:buChar char="•"/>
                      </a:pPr>
                      <a:r>
                        <a:rPr lang="en-US" sz="1800">
                          <a:solidFill>
                            <a:schemeClr val="accent1"/>
                          </a:solidFill>
                        </a:rPr>
                        <a:t>Powerful industry or lobby groups that would argue against an SPP approach</a:t>
                      </a:r>
                    </a:p>
                    <a:p>
                      <a:pPr marL="171450" indent="-171450">
                        <a:buFont typeface="Arial" panose="020B0604020202020204" pitchFamily="34" charset="0"/>
                        <a:buChar char="•"/>
                      </a:pPr>
                      <a:r>
                        <a:rPr lang="en-US" sz="1800">
                          <a:solidFill>
                            <a:schemeClr val="accent1"/>
                          </a:solidFill>
                        </a:rPr>
                        <a:t>Fear of negative media attention</a:t>
                      </a:r>
                    </a:p>
                    <a:p>
                      <a:pPr marL="171450" indent="-171450">
                        <a:buFont typeface="Arial" panose="020B0604020202020204" pitchFamily="34" charset="0"/>
                        <a:buChar char="•"/>
                      </a:pPr>
                      <a:r>
                        <a:rPr lang="en-US" sz="1800">
                          <a:solidFill>
                            <a:schemeClr val="accent1"/>
                          </a:solidFill>
                        </a:rPr>
                        <a:t>Other government priorities that might conflict with the SPP approach</a:t>
                      </a:r>
                    </a:p>
                  </a:txBody>
                  <a:tcPr/>
                </a:tc>
                <a:extLst>
                  <a:ext uri="{0D108BD9-81ED-4DB2-BD59-A6C34878D82A}">
                    <a16:rowId xmlns:a16="http://schemas.microsoft.com/office/drawing/2014/main" val="2826845517"/>
                  </a:ext>
                </a:extLst>
              </a:tr>
            </a:tbl>
          </a:graphicData>
        </a:graphic>
      </p:graphicFrame>
      <p:cxnSp>
        <p:nvCxnSpPr>
          <p:cNvPr id="6" name="Straight Connector 5">
            <a:extLst>
              <a:ext uri="{FF2B5EF4-FFF2-40B4-BE49-F238E27FC236}">
                <a16:creationId xmlns:a16="http://schemas.microsoft.com/office/drawing/2014/main" id="{EEA34619-6DAA-2302-4453-6DE8903FA7C9}"/>
              </a:ext>
            </a:extLst>
          </p:cNvPr>
          <p:cNvCxnSpPr>
            <a:endCxn id="3" idx="2"/>
          </p:cNvCxnSpPr>
          <p:nvPr/>
        </p:nvCxnSpPr>
        <p:spPr>
          <a:xfrm>
            <a:off x="5989834" y="1150562"/>
            <a:ext cx="80107" cy="566928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8CAB0E68-BCD0-8445-36BD-EBEDB096A976}"/>
              </a:ext>
            </a:extLst>
          </p:cNvPr>
          <p:cNvCxnSpPr/>
          <p:nvPr/>
        </p:nvCxnSpPr>
        <p:spPr>
          <a:xfrm>
            <a:off x="162299" y="3716672"/>
            <a:ext cx="118674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17463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82</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Incorporating SP into market analysis</a:t>
            </a:r>
          </a:p>
        </p:txBody>
      </p:sp>
      <p:cxnSp>
        <p:nvCxnSpPr>
          <p:cNvPr id="14" name="Straight Connector 13">
            <a:extLst>
              <a:ext uri="{FF2B5EF4-FFF2-40B4-BE49-F238E27FC236}">
                <a16:creationId xmlns:a16="http://schemas.microsoft.com/office/drawing/2014/main" id="{73D686D1-CD2D-510D-8375-8740E5C9B949}"/>
              </a:ext>
            </a:extLst>
          </p:cNvPr>
          <p:cNvCxnSpPr>
            <a:cxnSpLocks/>
          </p:cNvCxnSpPr>
          <p:nvPr/>
        </p:nvCxnSpPr>
        <p:spPr>
          <a:xfrm>
            <a:off x="267128" y="3600859"/>
            <a:ext cx="1130157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B61B32D-90B2-370E-AC1E-307B429A0877}"/>
              </a:ext>
            </a:extLst>
          </p:cNvPr>
          <p:cNvCxnSpPr>
            <a:cxnSpLocks/>
          </p:cNvCxnSpPr>
          <p:nvPr/>
        </p:nvCxnSpPr>
        <p:spPr>
          <a:xfrm>
            <a:off x="7812312" y="1839503"/>
            <a:ext cx="0" cy="3835730"/>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9D008C5A-50CF-9466-A645-8214E2865BD6}"/>
              </a:ext>
            </a:extLst>
          </p:cNvPr>
          <p:cNvSpPr txBox="1"/>
          <p:nvPr/>
        </p:nvSpPr>
        <p:spPr>
          <a:xfrm rot="16200000">
            <a:off x="-638854" y="2209439"/>
            <a:ext cx="1976334" cy="369332"/>
          </a:xfrm>
          <a:prstGeom prst="rect">
            <a:avLst/>
          </a:prstGeom>
          <a:noFill/>
        </p:spPr>
        <p:txBody>
          <a:bodyPr wrap="square" rtlCol="0">
            <a:spAutoFit/>
          </a:bodyPr>
          <a:lstStyle/>
          <a:p>
            <a:pPr algn="ctr"/>
            <a:r>
              <a:rPr lang="en-US" b="1">
                <a:solidFill>
                  <a:schemeClr val="accent1"/>
                </a:solidFill>
              </a:rPr>
              <a:t>Topics</a:t>
            </a:r>
          </a:p>
        </p:txBody>
      </p:sp>
      <p:sp>
        <p:nvSpPr>
          <p:cNvPr id="21" name="TextBox 20">
            <a:extLst>
              <a:ext uri="{FF2B5EF4-FFF2-40B4-BE49-F238E27FC236}">
                <a16:creationId xmlns:a16="http://schemas.microsoft.com/office/drawing/2014/main" id="{F7F5E565-C4F0-BEFF-07AA-23D544F05D7F}"/>
              </a:ext>
            </a:extLst>
          </p:cNvPr>
          <p:cNvSpPr txBox="1"/>
          <p:nvPr/>
        </p:nvSpPr>
        <p:spPr>
          <a:xfrm>
            <a:off x="778183" y="1292535"/>
            <a:ext cx="3517067" cy="2062103"/>
          </a:xfrm>
          <a:prstGeom prst="rect">
            <a:avLst/>
          </a:prstGeom>
          <a:noFill/>
        </p:spPr>
        <p:txBody>
          <a:bodyPr wrap="square">
            <a:spAutoFit/>
          </a:bodyPr>
          <a:lstStyle/>
          <a:p>
            <a:pPr marR="0" lvl="0">
              <a:spcBef>
                <a:spcPts val="0"/>
              </a:spcBef>
              <a:spcAft>
                <a:spcPts val="0"/>
              </a:spcAft>
              <a:buSzPts val="900"/>
              <a:tabLst>
                <a:tab pos="228600" algn="l"/>
              </a:tabLst>
            </a:pPr>
            <a:r>
              <a:rPr lang="en-NZ" sz="1600" b="1">
                <a:solidFill>
                  <a:schemeClr val="accent1"/>
                </a:solidFill>
                <a:effectLst/>
                <a:latin typeface="+mj-lt"/>
                <a:ea typeface="Calibri" panose="020F0502020204030204" pitchFamily="34" charset="0"/>
                <a:cs typeface="Arial" panose="020B0604020202020204" pitchFamily="34" charset="0"/>
              </a:rPr>
              <a:t>Business practices</a:t>
            </a:r>
            <a:endParaRPr lang="en-US" sz="1600">
              <a:solidFill>
                <a:schemeClr val="accent1"/>
              </a:solidFill>
              <a:effectLst/>
              <a:latin typeface="+mj-lt"/>
              <a:ea typeface="Calibri" panose="020F0502020204030204" pitchFamily="34" charset="0"/>
              <a:cs typeface="Arial" panose="020B0604020202020204" pitchFamily="34" charset="0"/>
            </a:endParaRPr>
          </a:p>
          <a:p>
            <a:pPr marL="285750" marR="0" lvl="0" indent="-285750">
              <a:spcBef>
                <a:spcPts val="0"/>
              </a:spcBef>
              <a:spcAft>
                <a:spcPts val="0"/>
              </a:spcAft>
              <a:buFont typeface="Arial" panose="020B0604020202020204" pitchFamily="34" charset="0"/>
              <a:buChar char="•"/>
              <a:tabLst>
                <a:tab pos="228600" algn="l"/>
                <a:tab pos="457200" algn="l"/>
              </a:tabLst>
            </a:pPr>
            <a:r>
              <a:rPr lang="en-NZ" sz="1600">
                <a:solidFill>
                  <a:schemeClr val="accent1"/>
                </a:solidFill>
                <a:effectLst/>
                <a:latin typeface="+mj-lt"/>
                <a:ea typeface="Calibri" panose="020F0502020204030204" pitchFamily="34" charset="0"/>
                <a:cs typeface="Arial" panose="020B0604020202020204" pitchFamily="34" charset="0"/>
              </a:rPr>
              <a:t>Controversial or high-risk practices within the sector</a:t>
            </a:r>
          </a:p>
          <a:p>
            <a:pPr marL="285750" marR="0" lvl="0" indent="-285750">
              <a:spcBef>
                <a:spcPts val="0"/>
              </a:spcBef>
              <a:spcAft>
                <a:spcPts val="0"/>
              </a:spcAft>
              <a:buFont typeface="Arial" panose="020B0604020202020204" pitchFamily="34" charset="0"/>
              <a:buChar char="•"/>
              <a:tabLst>
                <a:tab pos="228600" algn="l"/>
                <a:tab pos="457200" algn="l"/>
              </a:tabLst>
            </a:pPr>
            <a:r>
              <a:rPr lang="en-NZ" sz="1600">
                <a:solidFill>
                  <a:schemeClr val="accent1"/>
                </a:solidFill>
                <a:effectLst/>
                <a:latin typeface="+mj-lt"/>
                <a:ea typeface="Calibri" panose="020F0502020204030204" pitchFamily="34" charset="0"/>
                <a:cs typeface="Arial" panose="020B0604020202020204" pitchFamily="34" charset="0"/>
              </a:rPr>
              <a:t>Emergence of E&amp;S practices among sector businesses</a:t>
            </a:r>
          </a:p>
          <a:p>
            <a:pPr marL="285750" marR="0" lvl="0" indent="-285750">
              <a:spcBef>
                <a:spcPts val="0"/>
              </a:spcBef>
              <a:spcAft>
                <a:spcPts val="0"/>
              </a:spcAft>
              <a:buFont typeface="Arial" panose="020B0604020202020204" pitchFamily="34" charset="0"/>
              <a:buChar char="•"/>
              <a:tabLst>
                <a:tab pos="228600" algn="l"/>
                <a:tab pos="457200" algn="l"/>
              </a:tabLst>
            </a:pPr>
            <a:r>
              <a:rPr lang="en-NZ" sz="1600">
                <a:solidFill>
                  <a:schemeClr val="accent1"/>
                </a:solidFill>
                <a:effectLst/>
                <a:latin typeface="+mj-lt"/>
                <a:ea typeface="Calibri" panose="020F0502020204030204" pitchFamily="34" charset="0"/>
                <a:cs typeface="Arial" panose="020B0604020202020204" pitchFamily="34" charset="0"/>
              </a:rPr>
              <a:t>Existence of environmental or social certifications or accreditations </a:t>
            </a:r>
            <a:r>
              <a:rPr lang="en-NZ" sz="1600">
                <a:solidFill>
                  <a:schemeClr val="accent1"/>
                </a:solidFill>
                <a:latin typeface="+mj-lt"/>
                <a:ea typeface="Calibri" panose="020F0502020204030204" pitchFamily="34" charset="0"/>
                <a:cs typeface="Arial" panose="020B0604020202020204" pitchFamily="34" charset="0"/>
              </a:rPr>
              <a:t>for </a:t>
            </a:r>
            <a:r>
              <a:rPr lang="en-NZ" sz="1600">
                <a:solidFill>
                  <a:schemeClr val="accent1"/>
                </a:solidFill>
                <a:effectLst/>
                <a:latin typeface="+mj-lt"/>
                <a:ea typeface="Calibri" panose="020F0502020204030204" pitchFamily="34" charset="0"/>
                <a:cs typeface="Arial" panose="020B0604020202020204" pitchFamily="34" charset="0"/>
              </a:rPr>
              <a:t>businesses </a:t>
            </a:r>
          </a:p>
        </p:txBody>
      </p:sp>
      <p:cxnSp>
        <p:nvCxnSpPr>
          <p:cNvPr id="25" name="Straight Connector 24">
            <a:extLst>
              <a:ext uri="{FF2B5EF4-FFF2-40B4-BE49-F238E27FC236}">
                <a16:creationId xmlns:a16="http://schemas.microsoft.com/office/drawing/2014/main" id="{D60D40B7-77FA-293D-159A-B76C6C020190}"/>
              </a:ext>
            </a:extLst>
          </p:cNvPr>
          <p:cNvCxnSpPr>
            <a:cxnSpLocks/>
          </p:cNvCxnSpPr>
          <p:nvPr/>
        </p:nvCxnSpPr>
        <p:spPr>
          <a:xfrm>
            <a:off x="4176483" y="1839503"/>
            <a:ext cx="0" cy="3835730"/>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915267F4-64FE-78C6-5705-FB18FC8504BE}"/>
              </a:ext>
            </a:extLst>
          </p:cNvPr>
          <p:cNvSpPr txBox="1"/>
          <p:nvPr/>
        </p:nvSpPr>
        <p:spPr>
          <a:xfrm>
            <a:off x="4176482" y="1292535"/>
            <a:ext cx="3635827" cy="2308324"/>
          </a:xfrm>
          <a:prstGeom prst="rect">
            <a:avLst/>
          </a:prstGeom>
          <a:noFill/>
        </p:spPr>
        <p:txBody>
          <a:bodyPr wrap="square">
            <a:spAutoFit/>
          </a:bodyPr>
          <a:lstStyle/>
          <a:p>
            <a:pPr marR="0" lvl="0">
              <a:spcBef>
                <a:spcPts val="0"/>
              </a:spcBef>
              <a:spcAft>
                <a:spcPts val="0"/>
              </a:spcAft>
              <a:buSzPts val="900"/>
              <a:tabLst>
                <a:tab pos="228600" algn="l"/>
              </a:tabLst>
            </a:pPr>
            <a:r>
              <a:rPr lang="en-NZ" sz="1600" b="1">
                <a:solidFill>
                  <a:schemeClr val="accent1"/>
                </a:solidFill>
                <a:effectLst/>
                <a:latin typeface="+mj-lt"/>
                <a:ea typeface="Calibri" panose="020F0502020204030204" pitchFamily="34" charset="0"/>
                <a:cs typeface="Arial" panose="020B0604020202020204" pitchFamily="34" charset="0"/>
              </a:rPr>
              <a:t>Product specifications</a:t>
            </a:r>
            <a:endParaRPr lang="en-US" sz="1600">
              <a:solidFill>
                <a:schemeClr val="accent1"/>
              </a:solidFill>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228600" algn="l"/>
                <a:tab pos="457200" algn="l"/>
              </a:tabLst>
            </a:pPr>
            <a:r>
              <a:rPr lang="en-NZ" sz="1600">
                <a:solidFill>
                  <a:schemeClr val="accent1"/>
                </a:solidFill>
                <a:effectLst/>
                <a:latin typeface="+mj-lt"/>
                <a:ea typeface="Calibri" panose="020F0502020204030204" pitchFamily="34" charset="0"/>
                <a:cs typeface="Arial" panose="020B0604020202020204" pitchFamily="34" charset="0"/>
              </a:rPr>
              <a:t>Standards and/or labels related to sustainability credentials of products or services and their verification processes</a:t>
            </a:r>
          </a:p>
          <a:p>
            <a:pPr marL="342900" marR="0" lvl="0" indent="-342900">
              <a:spcBef>
                <a:spcPts val="0"/>
              </a:spcBef>
              <a:spcAft>
                <a:spcPts val="0"/>
              </a:spcAft>
              <a:buFont typeface="Arial" panose="020B0604020202020204" pitchFamily="34" charset="0"/>
              <a:buChar char="•"/>
              <a:tabLst>
                <a:tab pos="228600" algn="l"/>
                <a:tab pos="457200" algn="l"/>
              </a:tabLst>
            </a:pPr>
            <a:r>
              <a:rPr lang="en-NZ" sz="1600">
                <a:solidFill>
                  <a:schemeClr val="accent1"/>
                </a:solidFill>
                <a:effectLst/>
                <a:latin typeface="+mj-lt"/>
                <a:ea typeface="Calibri" panose="020F0502020204030204" pitchFamily="34" charset="0"/>
                <a:cs typeface="Arial" panose="020B0604020202020204" pitchFamily="34" charset="0"/>
              </a:rPr>
              <a:t>Evolution of specifications of  products or services in the sector to mitigate E&amp;S risks</a:t>
            </a:r>
          </a:p>
          <a:p>
            <a:pPr marL="342900" marR="0" lvl="0" indent="-342900">
              <a:spcBef>
                <a:spcPts val="0"/>
              </a:spcBef>
              <a:spcAft>
                <a:spcPts val="200"/>
              </a:spcAft>
              <a:buFont typeface="Arial" panose="020B0604020202020204" pitchFamily="34" charset="0"/>
              <a:buChar char="•"/>
              <a:tabLst>
                <a:tab pos="228600" algn="l"/>
                <a:tab pos="457200" algn="l"/>
              </a:tabLst>
            </a:pPr>
            <a:r>
              <a:rPr lang="en-NZ" sz="1600">
                <a:solidFill>
                  <a:schemeClr val="accent1"/>
                </a:solidFill>
                <a:latin typeface="+mj-lt"/>
                <a:ea typeface="Calibri" panose="020F0502020204030204" pitchFamily="34" charset="0"/>
                <a:cs typeface="Arial" panose="020B0604020202020204" pitchFamily="34" charset="0"/>
              </a:rPr>
              <a:t>S</a:t>
            </a:r>
            <a:r>
              <a:rPr lang="en-NZ" sz="1600">
                <a:solidFill>
                  <a:schemeClr val="accent1"/>
                </a:solidFill>
                <a:effectLst/>
                <a:latin typeface="+mj-lt"/>
                <a:ea typeface="Calibri" panose="020F0502020204030204" pitchFamily="34" charset="0"/>
                <a:cs typeface="Arial" panose="020B0604020202020204" pitchFamily="34" charset="0"/>
              </a:rPr>
              <a:t>cope for market-led innovation</a:t>
            </a:r>
            <a:endParaRPr lang="en-US" sz="1600">
              <a:solidFill>
                <a:schemeClr val="accent1"/>
              </a:solidFill>
              <a:effectLst/>
              <a:latin typeface="+mj-lt"/>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9C4F958-CEC5-62CD-4629-1E6F526260E4}"/>
              </a:ext>
            </a:extLst>
          </p:cNvPr>
          <p:cNvSpPr txBox="1"/>
          <p:nvPr/>
        </p:nvSpPr>
        <p:spPr>
          <a:xfrm>
            <a:off x="7777990" y="1292535"/>
            <a:ext cx="3635827" cy="2308324"/>
          </a:xfrm>
          <a:prstGeom prst="rect">
            <a:avLst/>
          </a:prstGeom>
          <a:noFill/>
        </p:spPr>
        <p:txBody>
          <a:bodyPr wrap="square">
            <a:spAutoFit/>
          </a:bodyPr>
          <a:lstStyle/>
          <a:p>
            <a:pPr marR="0" lvl="0">
              <a:spcBef>
                <a:spcPts val="0"/>
              </a:spcBef>
              <a:spcAft>
                <a:spcPts val="0"/>
              </a:spcAft>
              <a:buSzPts val="900"/>
              <a:tabLst>
                <a:tab pos="228600" algn="l"/>
              </a:tabLst>
            </a:pPr>
            <a:r>
              <a:rPr lang="en-NZ" sz="1600" b="1">
                <a:solidFill>
                  <a:schemeClr val="accent1"/>
                </a:solidFill>
                <a:effectLst/>
                <a:latin typeface="+mj-lt"/>
                <a:ea typeface="Calibri" panose="020F0502020204030204" pitchFamily="34" charset="0"/>
                <a:cs typeface="Arial" panose="020B0604020202020204" pitchFamily="34" charset="0"/>
              </a:rPr>
              <a:t>National and international markets</a:t>
            </a:r>
            <a:endParaRPr lang="en-US" sz="1600">
              <a:solidFill>
                <a:schemeClr val="accent1"/>
              </a:solidFill>
              <a:effectLst/>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tabLst>
                <a:tab pos="228600" algn="l"/>
                <a:tab pos="457200" algn="l"/>
              </a:tabLst>
            </a:pPr>
            <a:r>
              <a:rPr lang="en-NZ" sz="1600">
                <a:solidFill>
                  <a:schemeClr val="accent1"/>
                </a:solidFill>
                <a:effectLst/>
                <a:latin typeface="+mj-lt"/>
                <a:ea typeface="Calibri" panose="020F0502020204030204" pitchFamily="34" charset="0"/>
                <a:cs typeface="Arial" panose="020B0604020202020204" pitchFamily="34" charset="0"/>
              </a:rPr>
              <a:t>Loca</a:t>
            </a:r>
            <a:r>
              <a:rPr lang="en-NZ" sz="1600">
                <a:solidFill>
                  <a:schemeClr val="accent1"/>
                </a:solidFill>
                <a:latin typeface="+mj-lt"/>
                <a:ea typeface="Calibri" panose="020F0502020204030204" pitchFamily="34" charset="0"/>
                <a:cs typeface="Arial" panose="020B0604020202020204" pitchFamily="34" charset="0"/>
              </a:rPr>
              <a:t>l </a:t>
            </a:r>
            <a:r>
              <a:rPr lang="en-NZ" sz="1600">
                <a:solidFill>
                  <a:schemeClr val="accent1"/>
                </a:solidFill>
                <a:effectLst/>
                <a:latin typeface="+mj-lt"/>
                <a:ea typeface="Calibri" panose="020F0502020204030204" pitchFamily="34" charset="0"/>
                <a:cs typeface="Arial" panose="020B0604020202020204" pitchFamily="34" charset="0"/>
              </a:rPr>
              <a:t>contractors’ capacity to deliver the project and meet the ESSs</a:t>
            </a:r>
          </a:p>
          <a:p>
            <a:pPr marL="342900" marR="0" lvl="0" indent="-342900">
              <a:spcBef>
                <a:spcPts val="0"/>
              </a:spcBef>
              <a:spcAft>
                <a:spcPts val="0"/>
              </a:spcAft>
              <a:buFont typeface="Arial" panose="020B0604020202020204" pitchFamily="34" charset="0"/>
              <a:buChar char="•"/>
              <a:tabLst>
                <a:tab pos="228600" algn="l"/>
                <a:tab pos="457200" algn="l"/>
              </a:tabLst>
            </a:pPr>
            <a:r>
              <a:rPr lang="en-NZ" sz="1600">
                <a:solidFill>
                  <a:schemeClr val="accent1"/>
                </a:solidFill>
                <a:effectLst/>
                <a:latin typeface="+mj-lt"/>
                <a:ea typeface="Calibri" panose="020F0502020204030204" pitchFamily="34" charset="0"/>
                <a:cs typeface="Arial" panose="020B0604020202020204" pitchFamily="34" charset="0"/>
              </a:rPr>
              <a:t>Specific skillsets that might be </a:t>
            </a:r>
            <a:r>
              <a:rPr lang="en-NZ" sz="1600">
                <a:solidFill>
                  <a:schemeClr val="accent1"/>
                </a:solidFill>
                <a:latin typeface="+mj-lt"/>
                <a:ea typeface="Calibri" panose="020F0502020204030204" pitchFamily="34" charset="0"/>
                <a:cs typeface="Arial" panose="020B0604020202020204" pitchFamily="34" charset="0"/>
              </a:rPr>
              <a:t>required</a:t>
            </a:r>
            <a:r>
              <a:rPr lang="en-NZ" sz="1600">
                <a:solidFill>
                  <a:schemeClr val="accent1"/>
                </a:solidFill>
                <a:effectLst/>
                <a:latin typeface="+mj-lt"/>
                <a:ea typeface="Calibri" panose="020F0502020204030204" pitchFamily="34" charset="0"/>
                <a:cs typeface="Arial" panose="020B0604020202020204" pitchFamily="34" charset="0"/>
              </a:rPr>
              <a:t> </a:t>
            </a:r>
            <a:r>
              <a:rPr lang="en-NZ" sz="1600">
                <a:solidFill>
                  <a:schemeClr val="accent1"/>
                </a:solidFill>
                <a:latin typeface="+mj-lt"/>
                <a:ea typeface="Calibri" panose="020F0502020204030204" pitchFamily="34" charset="0"/>
                <a:cs typeface="Arial" panose="020B0604020202020204" pitchFamily="34" charset="0"/>
              </a:rPr>
              <a:t>to m</a:t>
            </a:r>
            <a:r>
              <a:rPr lang="en-NZ" sz="1600">
                <a:solidFill>
                  <a:schemeClr val="accent1"/>
                </a:solidFill>
                <a:effectLst/>
                <a:latin typeface="+mj-lt"/>
                <a:ea typeface="Calibri" panose="020F0502020204030204" pitchFamily="34" charset="0"/>
                <a:cs typeface="Arial" panose="020B0604020202020204" pitchFamily="34" charset="0"/>
              </a:rPr>
              <a:t>anage project E&amp;S risks </a:t>
            </a:r>
          </a:p>
          <a:p>
            <a:pPr marL="342900" marR="0" lvl="0" indent="-342900">
              <a:spcBef>
                <a:spcPts val="0"/>
              </a:spcBef>
              <a:spcAft>
                <a:spcPts val="0"/>
              </a:spcAft>
              <a:buFont typeface="Arial" panose="020B0604020202020204" pitchFamily="34" charset="0"/>
              <a:buChar char="•"/>
              <a:tabLst>
                <a:tab pos="228600" algn="l"/>
                <a:tab pos="457200" algn="l"/>
              </a:tabLst>
            </a:pPr>
            <a:r>
              <a:rPr lang="en-NZ" sz="1600">
                <a:solidFill>
                  <a:schemeClr val="accent1"/>
                </a:solidFill>
                <a:latin typeface="+mj-lt"/>
                <a:ea typeface="Calibri" panose="020F0502020204030204" pitchFamily="34" charset="0"/>
                <a:cs typeface="Arial" panose="020B0604020202020204" pitchFamily="34" charset="0"/>
              </a:rPr>
              <a:t>L</a:t>
            </a:r>
            <a:r>
              <a:rPr lang="en-NZ" sz="1600">
                <a:solidFill>
                  <a:schemeClr val="accent1"/>
                </a:solidFill>
                <a:effectLst/>
                <a:latin typeface="+mj-lt"/>
                <a:ea typeface="Calibri" panose="020F0502020204030204" pitchFamily="34" charset="0"/>
                <a:cs typeface="Arial" panose="020B0604020202020204" pitchFamily="34" charset="0"/>
              </a:rPr>
              <a:t>ocal SMEs with capacity to deliver some aspects</a:t>
            </a:r>
            <a:endParaRPr lang="en-US" sz="1600">
              <a:solidFill>
                <a:schemeClr val="accent1"/>
              </a:solidFill>
              <a:effectLst/>
              <a:latin typeface="+mj-lt"/>
              <a:ea typeface="Calibri" panose="020F050202020403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DDE1C35-018E-E057-6CC0-81642C337045}"/>
              </a:ext>
            </a:extLst>
          </p:cNvPr>
          <p:cNvSpPr txBox="1"/>
          <p:nvPr/>
        </p:nvSpPr>
        <p:spPr>
          <a:xfrm rot="16200000">
            <a:off x="-641202" y="4502400"/>
            <a:ext cx="1976334" cy="369332"/>
          </a:xfrm>
          <a:prstGeom prst="rect">
            <a:avLst/>
          </a:prstGeom>
          <a:noFill/>
        </p:spPr>
        <p:txBody>
          <a:bodyPr wrap="square" rtlCol="0">
            <a:spAutoFit/>
          </a:bodyPr>
          <a:lstStyle/>
          <a:p>
            <a:pPr algn="ctr"/>
            <a:r>
              <a:rPr lang="en-US" b="1">
                <a:solidFill>
                  <a:schemeClr val="accent1"/>
                </a:solidFill>
              </a:rPr>
              <a:t>Methods</a:t>
            </a:r>
          </a:p>
        </p:txBody>
      </p:sp>
      <p:sp>
        <p:nvSpPr>
          <p:cNvPr id="30" name="TextBox 29">
            <a:extLst>
              <a:ext uri="{FF2B5EF4-FFF2-40B4-BE49-F238E27FC236}">
                <a16:creationId xmlns:a16="http://schemas.microsoft.com/office/drawing/2014/main" id="{BF4997EE-DB8C-1E1B-3614-74937598548E}"/>
              </a:ext>
            </a:extLst>
          </p:cNvPr>
          <p:cNvSpPr txBox="1"/>
          <p:nvPr/>
        </p:nvSpPr>
        <p:spPr>
          <a:xfrm>
            <a:off x="748488" y="3669210"/>
            <a:ext cx="3517067" cy="2554545"/>
          </a:xfrm>
          <a:prstGeom prst="rect">
            <a:avLst/>
          </a:prstGeom>
          <a:noFill/>
        </p:spPr>
        <p:txBody>
          <a:bodyPr wrap="square">
            <a:spAutoFit/>
          </a:bodyPr>
          <a:lstStyle/>
          <a:p>
            <a:pPr marR="0" lvl="0">
              <a:spcBef>
                <a:spcPts val="0"/>
              </a:spcBef>
              <a:spcAft>
                <a:spcPts val="0"/>
              </a:spcAft>
              <a:buSzPts val="900"/>
              <a:tabLst>
                <a:tab pos="228600" algn="l"/>
              </a:tabLst>
            </a:pPr>
            <a:r>
              <a:rPr lang="en-US" sz="1600" b="1">
                <a:solidFill>
                  <a:schemeClr val="accent1"/>
                </a:solidFill>
                <a:effectLst/>
                <a:latin typeface="+mj-lt"/>
                <a:ea typeface="Calibri" panose="020F0502020204030204" pitchFamily="34" charset="0"/>
                <a:cs typeface="Arial" panose="020B0604020202020204" pitchFamily="34" charset="0"/>
              </a:rPr>
              <a:t>Desk research</a:t>
            </a:r>
            <a:endParaRPr lang="en-US" sz="1600">
              <a:solidFill>
                <a:schemeClr val="accent1"/>
              </a:solidFill>
              <a:effectLst/>
              <a:latin typeface="+mj-lt"/>
              <a:ea typeface="Calibri" panose="020F0502020204030204" pitchFamily="34" charset="0"/>
              <a:cs typeface="Arial" panose="020B0604020202020204" pitchFamily="34" charset="0"/>
            </a:endParaRPr>
          </a:p>
          <a:p>
            <a:pPr marL="285750" marR="0" lvl="0" indent="-285750">
              <a:spcBef>
                <a:spcPts val="0"/>
              </a:spcBef>
              <a:spcAft>
                <a:spcPts val="0"/>
              </a:spcAft>
              <a:buFont typeface="Arial" panose="020B0604020202020204" pitchFamily="34" charset="0"/>
              <a:buChar char="•"/>
              <a:tabLst>
                <a:tab pos="228600" algn="l"/>
                <a:tab pos="457200" algn="l"/>
              </a:tabLst>
            </a:pPr>
            <a:r>
              <a:rPr lang="en-NZ" sz="1600">
                <a:solidFill>
                  <a:schemeClr val="accent1"/>
                </a:solidFill>
                <a:effectLst/>
                <a:latin typeface="+mj-lt"/>
                <a:ea typeface="Calibri" panose="020F0502020204030204" pitchFamily="34" charset="0"/>
                <a:cs typeface="Arial" panose="020B0604020202020204" pitchFamily="34" charset="0"/>
              </a:rPr>
              <a:t>Review of similar projects delivered by Bank, other MDBs and national governments</a:t>
            </a:r>
          </a:p>
          <a:p>
            <a:pPr marL="285750" marR="0" lvl="0" indent="-285750">
              <a:spcBef>
                <a:spcPts val="0"/>
              </a:spcBef>
              <a:spcAft>
                <a:spcPts val="0"/>
              </a:spcAft>
              <a:buFont typeface="Arial" panose="020B0604020202020204" pitchFamily="34" charset="0"/>
              <a:buChar char="•"/>
              <a:tabLst>
                <a:tab pos="228600" algn="l"/>
                <a:tab pos="457200" algn="l"/>
              </a:tabLst>
            </a:pPr>
            <a:r>
              <a:rPr lang="en-US" sz="1600">
                <a:solidFill>
                  <a:schemeClr val="accent1"/>
                </a:solidFill>
                <a:latin typeface="+mj-lt"/>
                <a:ea typeface="Calibri" panose="020F0502020204030204" pitchFamily="34" charset="0"/>
                <a:cs typeface="Arial" panose="020B0604020202020204" pitchFamily="34" charset="0"/>
              </a:rPr>
              <a:t>Analysis of certifications, labels and common business practices</a:t>
            </a:r>
          </a:p>
          <a:p>
            <a:pPr marL="285750" marR="0" lvl="0" indent="-285750">
              <a:spcBef>
                <a:spcPts val="0"/>
              </a:spcBef>
              <a:spcAft>
                <a:spcPts val="0"/>
              </a:spcAft>
              <a:buFont typeface="Arial" panose="020B0604020202020204" pitchFamily="34" charset="0"/>
              <a:buChar char="•"/>
              <a:tabLst>
                <a:tab pos="228600" algn="l"/>
                <a:tab pos="457200" algn="l"/>
              </a:tabLst>
            </a:pPr>
            <a:r>
              <a:rPr lang="en-US" sz="1600">
                <a:solidFill>
                  <a:schemeClr val="accent1"/>
                </a:solidFill>
                <a:latin typeface="+mj-lt"/>
                <a:ea typeface="Calibri" panose="020F0502020204030204" pitchFamily="34" charset="0"/>
                <a:cs typeface="Arial" panose="020B0604020202020204" pitchFamily="34" charset="0"/>
              </a:rPr>
              <a:t>New or innovative approaches for mitigating E&amp;S risks</a:t>
            </a:r>
          </a:p>
          <a:p>
            <a:pPr marL="285750" marR="0" lvl="0" indent="-285750">
              <a:spcBef>
                <a:spcPts val="0"/>
              </a:spcBef>
              <a:spcAft>
                <a:spcPts val="0"/>
              </a:spcAft>
              <a:buFont typeface="Arial" panose="020B0604020202020204" pitchFamily="34" charset="0"/>
              <a:buChar char="•"/>
              <a:tabLst>
                <a:tab pos="228600" algn="l"/>
                <a:tab pos="457200" algn="l"/>
              </a:tabLst>
            </a:pPr>
            <a:r>
              <a:rPr lang="en-US" sz="1600">
                <a:solidFill>
                  <a:schemeClr val="accent1"/>
                </a:solidFill>
                <a:effectLst/>
                <a:latin typeface="+mj-lt"/>
                <a:ea typeface="Calibri" panose="020F0502020204030204" pitchFamily="34" charset="0"/>
                <a:cs typeface="Arial" panose="020B0604020202020204" pitchFamily="34" charset="0"/>
              </a:rPr>
              <a:t>Common mitigations for project </a:t>
            </a:r>
            <a:r>
              <a:rPr lang="en-US" sz="1600">
                <a:solidFill>
                  <a:schemeClr val="accent1"/>
                </a:solidFill>
                <a:latin typeface="+mj-lt"/>
                <a:ea typeface="Calibri" panose="020F0502020204030204" pitchFamily="34" charset="0"/>
                <a:cs typeface="Arial" panose="020B0604020202020204" pitchFamily="34" charset="0"/>
              </a:rPr>
              <a:t>E&amp;S risks</a:t>
            </a:r>
          </a:p>
        </p:txBody>
      </p:sp>
      <p:sp>
        <p:nvSpPr>
          <p:cNvPr id="31" name="TextBox 30">
            <a:extLst>
              <a:ext uri="{FF2B5EF4-FFF2-40B4-BE49-F238E27FC236}">
                <a16:creationId xmlns:a16="http://schemas.microsoft.com/office/drawing/2014/main" id="{D72111CE-C275-CE75-E97E-B207E17BA364}"/>
              </a:ext>
            </a:extLst>
          </p:cNvPr>
          <p:cNvSpPr txBox="1"/>
          <p:nvPr/>
        </p:nvSpPr>
        <p:spPr>
          <a:xfrm>
            <a:off x="4176482" y="3669210"/>
            <a:ext cx="3720271" cy="2554545"/>
          </a:xfrm>
          <a:prstGeom prst="rect">
            <a:avLst/>
          </a:prstGeom>
          <a:noFill/>
        </p:spPr>
        <p:txBody>
          <a:bodyPr wrap="square">
            <a:spAutoFit/>
          </a:bodyPr>
          <a:lstStyle/>
          <a:p>
            <a:pPr marR="0" lvl="0">
              <a:spcBef>
                <a:spcPts val="0"/>
              </a:spcBef>
              <a:spcAft>
                <a:spcPts val="0"/>
              </a:spcAft>
              <a:buSzPts val="900"/>
              <a:tabLst>
                <a:tab pos="228600" algn="l"/>
              </a:tabLst>
            </a:pPr>
            <a:r>
              <a:rPr lang="en-US" sz="1600" b="1">
                <a:solidFill>
                  <a:schemeClr val="accent1"/>
                </a:solidFill>
                <a:effectLst/>
                <a:latin typeface="+mj-lt"/>
                <a:ea typeface="Calibri" panose="020F0502020204030204" pitchFamily="34" charset="0"/>
                <a:cs typeface="Arial" panose="020B0604020202020204" pitchFamily="34" charset="0"/>
              </a:rPr>
              <a:t>Independent expertise</a:t>
            </a:r>
            <a:endParaRPr lang="en-US" sz="1600">
              <a:solidFill>
                <a:schemeClr val="accent1"/>
              </a:solidFill>
              <a:effectLst/>
              <a:latin typeface="+mj-lt"/>
              <a:ea typeface="Calibri" panose="020F0502020204030204" pitchFamily="34" charset="0"/>
              <a:cs typeface="Arial" panose="020B0604020202020204" pitchFamily="34" charset="0"/>
            </a:endParaRPr>
          </a:p>
          <a:p>
            <a:pPr marL="285750" marR="0" lvl="0" indent="-285750">
              <a:spcBef>
                <a:spcPts val="0"/>
              </a:spcBef>
              <a:spcAft>
                <a:spcPts val="0"/>
              </a:spcAft>
              <a:buFont typeface="Arial" panose="020B0604020202020204" pitchFamily="34" charset="0"/>
              <a:buChar char="•"/>
              <a:tabLst>
                <a:tab pos="228600" algn="l"/>
                <a:tab pos="457200" algn="l"/>
              </a:tabLst>
            </a:pPr>
            <a:r>
              <a:rPr lang="en-NZ" sz="1600">
                <a:solidFill>
                  <a:schemeClr val="accent1"/>
                </a:solidFill>
                <a:latin typeface="+mj-lt"/>
                <a:ea typeface="Calibri" panose="020F0502020204030204" pitchFamily="34" charset="0"/>
                <a:cs typeface="Arial" panose="020B0604020202020204" pitchFamily="34" charset="0"/>
              </a:rPr>
              <a:t>Input from practitioners from Bank and other MDBs and governments to discuss challenges and contractor capacity</a:t>
            </a:r>
          </a:p>
          <a:p>
            <a:pPr marL="285750" marR="0" lvl="0" indent="-285750">
              <a:spcBef>
                <a:spcPts val="0"/>
              </a:spcBef>
              <a:spcAft>
                <a:spcPts val="0"/>
              </a:spcAft>
              <a:buFont typeface="Arial" panose="020B0604020202020204" pitchFamily="34" charset="0"/>
              <a:buChar char="•"/>
              <a:tabLst>
                <a:tab pos="228600" algn="l"/>
                <a:tab pos="457200" algn="l"/>
              </a:tabLst>
            </a:pPr>
            <a:r>
              <a:rPr lang="en-US" sz="1600">
                <a:solidFill>
                  <a:schemeClr val="accent1"/>
                </a:solidFill>
                <a:effectLst/>
                <a:latin typeface="+mj-lt"/>
                <a:ea typeface="Calibri" panose="020F0502020204030204" pitchFamily="34" charset="0"/>
                <a:cs typeface="Arial" panose="020B0604020202020204" pitchFamily="34" charset="0"/>
              </a:rPr>
              <a:t>Experts with experience in delivering projects with similar E&amp;S risks</a:t>
            </a:r>
          </a:p>
          <a:p>
            <a:pPr marL="285750" marR="0" lvl="0" indent="-285750">
              <a:spcBef>
                <a:spcPts val="0"/>
              </a:spcBef>
              <a:spcAft>
                <a:spcPts val="0"/>
              </a:spcAft>
              <a:buFont typeface="Arial" panose="020B0604020202020204" pitchFamily="34" charset="0"/>
              <a:buChar char="•"/>
              <a:tabLst>
                <a:tab pos="228600" algn="l"/>
                <a:tab pos="457200" algn="l"/>
              </a:tabLst>
            </a:pPr>
            <a:r>
              <a:rPr lang="en-US" sz="1600">
                <a:solidFill>
                  <a:schemeClr val="accent1"/>
                </a:solidFill>
                <a:latin typeface="+mj-lt"/>
                <a:ea typeface="Calibri" panose="020F0502020204030204" pitchFamily="34" charset="0"/>
                <a:cs typeface="Arial" panose="020B0604020202020204" pitchFamily="34" charset="0"/>
              </a:rPr>
              <a:t>Industry associations / trade body engagement </a:t>
            </a:r>
            <a:endParaRPr lang="en-US" sz="1600">
              <a:solidFill>
                <a:schemeClr val="accent1"/>
              </a:solidFill>
              <a:effectLst/>
              <a:latin typeface="+mj-lt"/>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1A18DEC9-C4BA-797A-658B-D4CCAE7EA009}"/>
              </a:ext>
            </a:extLst>
          </p:cNvPr>
          <p:cNvSpPr txBox="1"/>
          <p:nvPr/>
        </p:nvSpPr>
        <p:spPr>
          <a:xfrm>
            <a:off x="7783190" y="3669210"/>
            <a:ext cx="3630627" cy="2554545"/>
          </a:xfrm>
          <a:prstGeom prst="rect">
            <a:avLst/>
          </a:prstGeom>
          <a:noFill/>
        </p:spPr>
        <p:txBody>
          <a:bodyPr wrap="square">
            <a:spAutoFit/>
          </a:bodyPr>
          <a:lstStyle/>
          <a:p>
            <a:pPr marR="0" lvl="0">
              <a:spcBef>
                <a:spcPts val="0"/>
              </a:spcBef>
              <a:spcAft>
                <a:spcPts val="0"/>
              </a:spcAft>
              <a:buSzPts val="900"/>
              <a:tabLst>
                <a:tab pos="228600" algn="l"/>
              </a:tabLst>
            </a:pPr>
            <a:r>
              <a:rPr lang="en-US" sz="1600" b="1">
                <a:solidFill>
                  <a:schemeClr val="accent1"/>
                </a:solidFill>
                <a:effectLst/>
                <a:latin typeface="+mj-lt"/>
                <a:ea typeface="Calibri" panose="020F0502020204030204" pitchFamily="34" charset="0"/>
                <a:cs typeface="Arial" panose="020B0604020202020204" pitchFamily="34" charset="0"/>
              </a:rPr>
              <a:t>Early market engagement</a:t>
            </a:r>
            <a:endParaRPr lang="en-US" sz="1600">
              <a:solidFill>
                <a:schemeClr val="accent1"/>
              </a:solidFill>
              <a:effectLst/>
              <a:latin typeface="+mj-lt"/>
              <a:ea typeface="Calibri" panose="020F0502020204030204" pitchFamily="34" charset="0"/>
              <a:cs typeface="Arial" panose="020B0604020202020204" pitchFamily="34" charset="0"/>
            </a:endParaRPr>
          </a:p>
          <a:p>
            <a:pPr marL="285750" marR="0" lvl="0" indent="-285750">
              <a:spcBef>
                <a:spcPts val="0"/>
              </a:spcBef>
              <a:spcAft>
                <a:spcPts val="0"/>
              </a:spcAft>
              <a:buFont typeface="Arial" panose="020B0604020202020204" pitchFamily="34" charset="0"/>
              <a:buChar char="•"/>
              <a:tabLst>
                <a:tab pos="228600" algn="l"/>
                <a:tab pos="457200" algn="l"/>
              </a:tabLst>
            </a:pPr>
            <a:r>
              <a:rPr lang="en-NZ" sz="1600">
                <a:solidFill>
                  <a:schemeClr val="accent1"/>
                </a:solidFill>
                <a:latin typeface="+mj-lt"/>
                <a:ea typeface="Calibri" panose="020F0502020204030204" pitchFamily="34" charset="0"/>
                <a:cs typeface="Arial" panose="020B0604020202020204" pitchFamily="34" charset="0"/>
              </a:rPr>
              <a:t>Structured and transparent processes either face to face, using questionnaires or online</a:t>
            </a:r>
          </a:p>
          <a:p>
            <a:pPr marL="285750" marR="0" lvl="0" indent="-285750">
              <a:spcBef>
                <a:spcPts val="0"/>
              </a:spcBef>
              <a:spcAft>
                <a:spcPts val="0"/>
              </a:spcAft>
              <a:buFont typeface="Arial" panose="020B0604020202020204" pitchFamily="34" charset="0"/>
              <a:buChar char="•"/>
              <a:tabLst>
                <a:tab pos="228600" algn="l"/>
                <a:tab pos="457200" algn="l"/>
              </a:tabLst>
            </a:pPr>
            <a:r>
              <a:rPr lang="en-NZ" sz="1600">
                <a:solidFill>
                  <a:schemeClr val="accent1"/>
                </a:solidFill>
                <a:latin typeface="+mj-lt"/>
                <a:ea typeface="Calibri" panose="020F0502020204030204" pitchFamily="34" charset="0"/>
                <a:cs typeface="Arial" panose="020B0604020202020204" pitchFamily="34" charset="0"/>
              </a:rPr>
              <a:t>Share project approach and draft specifications with the market</a:t>
            </a:r>
          </a:p>
          <a:p>
            <a:pPr marL="285750" marR="0" lvl="0" indent="-285750">
              <a:spcBef>
                <a:spcPts val="0"/>
              </a:spcBef>
              <a:spcAft>
                <a:spcPts val="0"/>
              </a:spcAft>
              <a:buFont typeface="Arial" panose="020B0604020202020204" pitchFamily="34" charset="0"/>
              <a:buChar char="•"/>
              <a:tabLst>
                <a:tab pos="228600" algn="l"/>
                <a:tab pos="457200" algn="l"/>
              </a:tabLst>
            </a:pPr>
            <a:r>
              <a:rPr lang="en-NZ" sz="1600">
                <a:solidFill>
                  <a:schemeClr val="accent1"/>
                </a:solidFill>
                <a:effectLst/>
                <a:latin typeface="+mj-lt"/>
                <a:ea typeface="Calibri" panose="020F0502020204030204" pitchFamily="34" charset="0"/>
                <a:cs typeface="Arial" panose="020B0604020202020204" pitchFamily="34" charset="0"/>
              </a:rPr>
              <a:t>Gather feedback on E&amp;S risk mitigations, </a:t>
            </a:r>
            <a:r>
              <a:rPr lang="en-US" sz="1600">
                <a:solidFill>
                  <a:schemeClr val="accent1"/>
                </a:solidFill>
                <a:effectLst/>
                <a:latin typeface="+mj-lt"/>
                <a:ea typeface="Calibri" panose="020F0502020204030204" pitchFamily="34" charset="0"/>
                <a:cs typeface="Arial" panose="020B0604020202020204" pitchFamily="34" charset="0"/>
              </a:rPr>
              <a:t>risk allocation, expected cost of mitigations, and form of contract</a:t>
            </a:r>
          </a:p>
        </p:txBody>
      </p:sp>
    </p:spTree>
    <p:extLst>
      <p:ext uri="{BB962C8B-B14F-4D97-AF65-F5344CB8AC3E}">
        <p14:creationId xmlns:p14="http://schemas.microsoft.com/office/powerpoint/2010/main" val="858100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83</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SPP Objectives</a:t>
            </a:r>
          </a:p>
        </p:txBody>
      </p:sp>
      <p:sp>
        <p:nvSpPr>
          <p:cNvPr id="15" name="Text Placeholder 2">
            <a:extLst>
              <a:ext uri="{FF2B5EF4-FFF2-40B4-BE49-F238E27FC236}">
                <a16:creationId xmlns:a16="http://schemas.microsoft.com/office/drawing/2014/main" id="{1BFFB779-EDA5-0C61-009E-AF8668CD4BBF}"/>
              </a:ext>
            </a:extLst>
          </p:cNvPr>
          <p:cNvSpPr>
            <a:spLocks noGrp="1"/>
          </p:cNvSpPr>
          <p:nvPr>
            <p:ph type="body" sz="quarter" idx="13"/>
          </p:nvPr>
        </p:nvSpPr>
        <p:spPr>
          <a:xfrm>
            <a:off x="95289" y="1262232"/>
            <a:ext cx="11934412" cy="5630777"/>
          </a:xfrm>
        </p:spPr>
        <p:txBody>
          <a:bodyPr vert="horz" lIns="0" tIns="0" rIns="0" bIns="0" rtlCol="0" anchor="t">
            <a:noAutofit/>
          </a:bodyPr>
          <a:lstStyle/>
          <a:p>
            <a:pPr marL="342900" indent="-342900">
              <a:spcBef>
                <a:spcPts val="800"/>
              </a:spcBef>
              <a:buClr>
                <a:srgbClr val="F78D28"/>
              </a:buClr>
              <a:buFont typeface="Arial" panose="020B0604020202020204" pitchFamily="34" charset="0"/>
              <a:buChar char="•"/>
            </a:pPr>
            <a:r>
              <a:rPr lang="en-US" sz="2400" dirty="0"/>
              <a:t>SPP-related procurement objectives can help:</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rPr>
              <a:t>Retain focus on the key sustainability issues in procurement activities, where procurement can most strongly contribute to PDOs or manage greatest risks;</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rPr>
              <a:t>Bring attention to issues beyond the project site such as indirect or transboundary risks or benefits that have been identified</a:t>
            </a:r>
          </a:p>
          <a:p>
            <a:pPr marL="819150" lvl="2" indent="-457200">
              <a:spcBef>
                <a:spcPts val="800"/>
              </a:spcBef>
              <a:buClr>
                <a:srgbClr val="F78D28"/>
              </a:buClr>
              <a:buFont typeface="Courier New" panose="02070309020205020404" pitchFamily="49" charset="0"/>
              <a:buChar char="o"/>
            </a:pPr>
            <a:r>
              <a:rPr lang="en-US" sz="2000" dirty="0">
                <a:solidFill>
                  <a:schemeClr val="accent1"/>
                </a:solidFill>
              </a:rPr>
              <a:t>Inform the design of contract KPIs to measure the delivery by Contractors, Subcontractors, Consultants and Primary Suppliers of key E&amp;S-related project measures; and</a:t>
            </a:r>
          </a:p>
          <a:p>
            <a:pPr marL="342900" lvl="1" indent="-342900">
              <a:spcBef>
                <a:spcPts val="800"/>
              </a:spcBef>
              <a:buClr>
                <a:srgbClr val="F78D28"/>
              </a:buClr>
              <a:buFont typeface="Arial" panose="020B0604020202020204" pitchFamily="34" charset="0"/>
              <a:buChar char="•"/>
              <a:tabLst>
                <a:tab pos="8402638" algn="r"/>
              </a:tabLst>
            </a:pPr>
            <a:r>
              <a:rPr lang="en-US" sz="2400" dirty="0">
                <a:solidFill>
                  <a:schemeClr val="accent1"/>
                </a:solidFill>
              </a:rPr>
              <a:t>Procurement objectives should be tailored Borrower’s market influence</a:t>
            </a:r>
          </a:p>
          <a:p>
            <a:pPr marL="342900" lvl="1" indent="-342900">
              <a:spcBef>
                <a:spcPts val="800"/>
              </a:spcBef>
              <a:buClr>
                <a:srgbClr val="F78D28"/>
              </a:buClr>
              <a:buFont typeface="Arial" panose="020B0604020202020204" pitchFamily="34" charset="0"/>
              <a:buChar char="•"/>
              <a:tabLst>
                <a:tab pos="8402638" algn="r"/>
              </a:tabLst>
            </a:pPr>
            <a:r>
              <a:rPr lang="en-US" sz="2400" dirty="0">
                <a:solidFill>
                  <a:schemeClr val="accent1"/>
                </a:solidFill>
              </a:rPr>
              <a:t>Where Borrowers have higher market influence, opportunities may exist to drive more innovation (e.g. Noor </a:t>
            </a:r>
            <a:r>
              <a:rPr lang="en-US" sz="2400" dirty="0" err="1">
                <a:solidFill>
                  <a:schemeClr val="accent1"/>
                </a:solidFill>
              </a:rPr>
              <a:t>Quarzazate</a:t>
            </a:r>
            <a:r>
              <a:rPr lang="en-US" sz="2400" dirty="0">
                <a:solidFill>
                  <a:schemeClr val="accent1"/>
                </a:solidFill>
              </a:rPr>
              <a:t> solar power station, India floating solar farm) as well as future-proofing (e.g. optimizing design for climate change resilience)</a:t>
            </a:r>
          </a:p>
          <a:p>
            <a:pPr marL="342900" lvl="1" indent="-342900">
              <a:spcBef>
                <a:spcPts val="800"/>
              </a:spcBef>
              <a:buClr>
                <a:srgbClr val="F78D28"/>
              </a:buClr>
              <a:buFont typeface="Arial" panose="020B0604020202020204" pitchFamily="34" charset="0"/>
              <a:buChar char="•"/>
              <a:tabLst>
                <a:tab pos="8402638" algn="r"/>
              </a:tabLst>
            </a:pPr>
            <a:r>
              <a:rPr lang="en-US" sz="2400" dirty="0">
                <a:solidFill>
                  <a:schemeClr val="accent1"/>
                </a:solidFill>
              </a:rPr>
              <a:t>May target specific socio-economic groups identified in ESIA or CPF (e.g. socio-economic benefits to the wellbeing of the community, jobs, training opportunities etc.)</a:t>
            </a:r>
          </a:p>
        </p:txBody>
      </p:sp>
    </p:spTree>
    <p:extLst>
      <p:ext uri="{BB962C8B-B14F-4D97-AF65-F5344CB8AC3E}">
        <p14:creationId xmlns:p14="http://schemas.microsoft.com/office/powerpoint/2010/main" val="29115927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84</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1"/>
            <a:ext cx="12192000" cy="1214183"/>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Procurement Approach Options and   Corresponding Techniques</a:t>
            </a:r>
          </a:p>
        </p:txBody>
      </p:sp>
      <p:graphicFrame>
        <p:nvGraphicFramePr>
          <p:cNvPr id="14" name="Table 13">
            <a:extLst>
              <a:ext uri="{FF2B5EF4-FFF2-40B4-BE49-F238E27FC236}">
                <a16:creationId xmlns:a16="http://schemas.microsoft.com/office/drawing/2014/main" id="{A774F113-55B1-E93C-6001-BDA5543534E1}"/>
              </a:ext>
            </a:extLst>
          </p:cNvPr>
          <p:cNvGraphicFramePr>
            <a:graphicFrameLocks noGrp="1"/>
          </p:cNvGraphicFramePr>
          <p:nvPr>
            <p:extLst>
              <p:ext uri="{D42A27DB-BD31-4B8C-83A1-F6EECF244321}">
                <p14:modId xmlns:p14="http://schemas.microsoft.com/office/powerpoint/2010/main" val="1797037978"/>
              </p:ext>
            </p:extLst>
          </p:nvPr>
        </p:nvGraphicFramePr>
        <p:xfrm>
          <a:off x="227212" y="1316926"/>
          <a:ext cx="11802489" cy="5440680"/>
        </p:xfrm>
        <a:graphic>
          <a:graphicData uri="http://schemas.openxmlformats.org/drawingml/2006/table">
            <a:tbl>
              <a:tblPr firstRow="1" firstCol="1" bandRow="1"/>
              <a:tblGrid>
                <a:gridCol w="6705217">
                  <a:extLst>
                    <a:ext uri="{9D8B030D-6E8A-4147-A177-3AD203B41FA5}">
                      <a16:colId xmlns:a16="http://schemas.microsoft.com/office/drawing/2014/main" val="2112660203"/>
                    </a:ext>
                  </a:extLst>
                </a:gridCol>
                <a:gridCol w="5097272">
                  <a:extLst>
                    <a:ext uri="{9D8B030D-6E8A-4147-A177-3AD203B41FA5}">
                      <a16:colId xmlns:a16="http://schemas.microsoft.com/office/drawing/2014/main" val="3536699907"/>
                    </a:ext>
                  </a:extLst>
                </a:gridCol>
              </a:tblGrid>
              <a:tr h="0">
                <a:tc>
                  <a:txBody>
                    <a:bodyPr/>
                    <a:lstStyle/>
                    <a:p>
                      <a:pPr marL="0" marR="0" algn="just">
                        <a:spcBef>
                          <a:spcPts val="0"/>
                        </a:spcBef>
                        <a:spcAft>
                          <a:spcPts val="600"/>
                        </a:spcAft>
                      </a:pPr>
                      <a:r>
                        <a:rPr lang="en-US" sz="1800" b="1">
                          <a:solidFill>
                            <a:srgbClr val="003D7A"/>
                          </a:solidFill>
                          <a:effectLst/>
                          <a:latin typeface="+mj-lt"/>
                          <a:ea typeface="Calibri" panose="020F0502020204030204" pitchFamily="34" charset="0"/>
                          <a:cs typeface="Calibri" panose="020F0502020204030204" pitchFamily="34" charset="0"/>
                        </a:rPr>
                        <a:t>Key E&amp;S related questions for procurement approach</a:t>
                      </a:r>
                      <a:endParaRPr lang="en-US" sz="1800">
                        <a:solidFill>
                          <a:srgbClr val="003D7A"/>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B083"/>
                    </a:solidFill>
                  </a:tcPr>
                </a:tc>
                <a:tc>
                  <a:txBody>
                    <a:bodyPr/>
                    <a:lstStyle/>
                    <a:p>
                      <a:pPr marL="0" marR="0" algn="just">
                        <a:spcBef>
                          <a:spcPts val="0"/>
                        </a:spcBef>
                        <a:spcAft>
                          <a:spcPts val="600"/>
                        </a:spcAft>
                      </a:pPr>
                      <a:r>
                        <a:rPr lang="en-US" sz="1800" b="1">
                          <a:solidFill>
                            <a:srgbClr val="003D7A"/>
                          </a:solidFill>
                          <a:effectLst/>
                          <a:latin typeface="+mj-lt"/>
                          <a:ea typeface="Calibri" panose="020F0502020204030204" pitchFamily="34" charset="0"/>
                          <a:cs typeface="Calibri" panose="020F0502020204030204" pitchFamily="34" charset="0"/>
                        </a:rPr>
                        <a:t>Procurement related technique</a:t>
                      </a:r>
                    </a:p>
                    <a:p>
                      <a:pPr marL="0" marR="0" algn="just">
                        <a:spcBef>
                          <a:spcPts val="0"/>
                        </a:spcBef>
                        <a:spcAft>
                          <a:spcPts val="600"/>
                        </a:spcAft>
                      </a:pPr>
                      <a:endParaRPr lang="en-US" sz="1800">
                        <a:solidFill>
                          <a:srgbClr val="003D7A"/>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D08D"/>
                    </a:solidFill>
                  </a:tcPr>
                </a:tc>
                <a:extLst>
                  <a:ext uri="{0D108BD9-81ED-4DB2-BD59-A6C34878D82A}">
                    <a16:rowId xmlns:a16="http://schemas.microsoft.com/office/drawing/2014/main" val="1128034312"/>
                  </a:ext>
                </a:extLst>
              </a:tr>
              <a:tr h="0">
                <a:tc>
                  <a:txBody>
                    <a:bodyPr/>
                    <a:lstStyle/>
                    <a:p>
                      <a:pPr marL="0" marR="0" algn="just">
                        <a:spcBef>
                          <a:spcPts val="0"/>
                        </a:spcBef>
                        <a:spcAft>
                          <a:spcPts val="600"/>
                        </a:spcAft>
                      </a:pPr>
                      <a:r>
                        <a:rPr lang="en-US" sz="1800">
                          <a:solidFill>
                            <a:srgbClr val="003D7A"/>
                          </a:solidFill>
                          <a:effectLst/>
                          <a:latin typeface="+mj-lt"/>
                          <a:ea typeface="Calibri" panose="020F0502020204030204" pitchFamily="34" charset="0"/>
                          <a:cs typeface="Calibri" panose="020F0502020204030204" pitchFamily="34" charset="0"/>
                        </a:rPr>
                        <a:t>Do the bid/proposal documents clearly set out E&amp;S-related procurement objectives, requirements, specifications, and risk allocation?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just">
                        <a:spcBef>
                          <a:spcPts val="0"/>
                        </a:spcBef>
                        <a:spcAft>
                          <a:spcPts val="600"/>
                        </a:spcAft>
                      </a:pPr>
                      <a:r>
                        <a:rPr lang="en-US" sz="1800">
                          <a:solidFill>
                            <a:srgbClr val="003D7A"/>
                          </a:solidFill>
                          <a:effectLst/>
                          <a:latin typeface="+mj-lt"/>
                          <a:ea typeface="Calibri" panose="020F0502020204030204" pitchFamily="34" charset="0"/>
                          <a:cs typeface="Calibri" panose="020F0502020204030204" pitchFamily="34" charset="0"/>
                        </a:rPr>
                        <a:t>Specifications</a:t>
                      </a:r>
                    </a:p>
                    <a:p>
                      <a:pPr marL="0" marR="0" algn="just">
                        <a:spcBef>
                          <a:spcPts val="0"/>
                        </a:spcBef>
                        <a:spcAft>
                          <a:spcPts val="600"/>
                        </a:spcAft>
                      </a:pPr>
                      <a:r>
                        <a:rPr lang="en-US" sz="1800">
                          <a:solidFill>
                            <a:srgbClr val="003D7A"/>
                          </a:solidFill>
                          <a:effectLst/>
                          <a:latin typeface="+mj-lt"/>
                          <a:ea typeface="Calibri" panose="020F0502020204030204" pitchFamily="34" charset="0"/>
                          <a:cs typeface="Calibri" panose="020F0502020204030204" pitchFamily="34" charset="0"/>
                        </a:rPr>
                        <a:t>Additional sustainability requirements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1718364125"/>
                  </a:ext>
                </a:extLst>
              </a:tr>
              <a:tr h="112478">
                <a:tc>
                  <a:txBody>
                    <a:bodyPr/>
                    <a:lstStyle/>
                    <a:p>
                      <a:pPr marL="0" marR="0" algn="just">
                        <a:spcBef>
                          <a:spcPts val="0"/>
                        </a:spcBef>
                        <a:spcAft>
                          <a:spcPts val="600"/>
                        </a:spcAft>
                      </a:pPr>
                      <a:r>
                        <a:rPr lang="en-US" sz="1800">
                          <a:solidFill>
                            <a:srgbClr val="003D7A"/>
                          </a:solidFill>
                          <a:effectLst/>
                          <a:latin typeface="+mj-lt"/>
                          <a:ea typeface="Calibri" panose="020F0502020204030204" pitchFamily="34" charset="0"/>
                          <a:cs typeface="Calibri" panose="020F0502020204030204" pitchFamily="34" charset="0"/>
                        </a:rPr>
                        <a:t>How do we attract and identify a Bidder/Proposer with sufficient E&amp;S capacity to address the risks and deliver the benefits we have outlined?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just">
                        <a:spcBef>
                          <a:spcPts val="0"/>
                        </a:spcBef>
                        <a:spcAft>
                          <a:spcPts val="600"/>
                        </a:spcAft>
                      </a:pPr>
                      <a:r>
                        <a:rPr lang="en-US" sz="1800">
                          <a:solidFill>
                            <a:srgbClr val="003D7A"/>
                          </a:solidFill>
                          <a:effectLst/>
                          <a:latin typeface="+mj-lt"/>
                          <a:ea typeface="Calibri" panose="020F0502020204030204" pitchFamily="34" charset="0"/>
                          <a:cs typeface="Calibri" panose="020F0502020204030204" pitchFamily="34" charset="0"/>
                        </a:rPr>
                        <a:t>Market approach and selection method</a:t>
                      </a:r>
                    </a:p>
                    <a:p>
                      <a:pPr marL="0" marR="0" algn="just">
                        <a:spcBef>
                          <a:spcPts val="0"/>
                        </a:spcBef>
                        <a:spcAft>
                          <a:spcPts val="600"/>
                        </a:spcAft>
                      </a:pPr>
                      <a:r>
                        <a:rPr lang="en-US" sz="1800">
                          <a:solidFill>
                            <a:srgbClr val="003D7A"/>
                          </a:solidFill>
                          <a:effectLst/>
                          <a:latin typeface="+mj-lt"/>
                          <a:ea typeface="Calibri" panose="020F0502020204030204" pitchFamily="34" charset="0"/>
                          <a:cs typeface="Calibri" panose="020F0502020204030204" pitchFamily="34" charset="0"/>
                        </a:rPr>
                        <a:t>Qualification / evaluation selection method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600710587"/>
                  </a:ext>
                </a:extLst>
              </a:tr>
              <a:tr h="0">
                <a:tc>
                  <a:txBody>
                    <a:bodyPr/>
                    <a:lstStyle/>
                    <a:p>
                      <a:pPr marL="0" marR="0" algn="just">
                        <a:spcBef>
                          <a:spcPts val="0"/>
                        </a:spcBef>
                        <a:spcAft>
                          <a:spcPts val="600"/>
                        </a:spcAft>
                      </a:pPr>
                      <a:r>
                        <a:rPr lang="en-US" sz="1800">
                          <a:solidFill>
                            <a:srgbClr val="003D7A"/>
                          </a:solidFill>
                          <a:effectLst/>
                          <a:latin typeface="+mj-lt"/>
                          <a:ea typeface="Calibri" panose="020F0502020204030204" pitchFamily="34" charset="0"/>
                          <a:cs typeface="Calibri" panose="020F0502020204030204" pitchFamily="34" charset="0"/>
                        </a:rPr>
                        <a:t>How do we give Contractors appropriate accountability and sufficient incentives for managing the risks that have been assigned to them?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just">
                        <a:spcBef>
                          <a:spcPts val="0"/>
                        </a:spcBef>
                        <a:spcAft>
                          <a:spcPts val="600"/>
                        </a:spcAft>
                      </a:pPr>
                      <a:r>
                        <a:rPr lang="en-US" sz="1800">
                          <a:solidFill>
                            <a:srgbClr val="003D7A"/>
                          </a:solidFill>
                          <a:effectLst/>
                          <a:latin typeface="+mj-lt"/>
                          <a:ea typeface="Calibri" panose="020F0502020204030204" pitchFamily="34" charset="0"/>
                          <a:cs typeface="Calibri" panose="020F0502020204030204" pitchFamily="34" charset="0"/>
                        </a:rPr>
                        <a:t>Pricing mechanism </a:t>
                      </a:r>
                    </a:p>
                    <a:p>
                      <a:pPr marL="0" marR="0" algn="just">
                        <a:spcBef>
                          <a:spcPts val="0"/>
                        </a:spcBef>
                        <a:spcAft>
                          <a:spcPts val="600"/>
                        </a:spcAft>
                      </a:pPr>
                      <a:r>
                        <a:rPr lang="en-US" sz="1800">
                          <a:solidFill>
                            <a:srgbClr val="003D7A"/>
                          </a:solidFill>
                          <a:effectLst/>
                          <a:latin typeface="+mj-lt"/>
                          <a:ea typeface="Calibri" panose="020F0502020204030204" pitchFamily="34" charset="0"/>
                          <a:cs typeface="Calibri" panose="020F0502020204030204" pitchFamily="34" charset="0"/>
                        </a:rPr>
                        <a:t>Contract type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289278122"/>
                  </a:ext>
                </a:extLst>
              </a:tr>
              <a:tr h="0">
                <a:tc>
                  <a:txBody>
                    <a:bodyPr/>
                    <a:lstStyle/>
                    <a:p>
                      <a:pPr marL="0" marR="0" algn="just">
                        <a:spcBef>
                          <a:spcPts val="0"/>
                        </a:spcBef>
                        <a:spcAft>
                          <a:spcPts val="600"/>
                        </a:spcAft>
                      </a:pPr>
                      <a:r>
                        <a:rPr lang="en-US" sz="1800">
                          <a:solidFill>
                            <a:srgbClr val="003D7A"/>
                          </a:solidFill>
                          <a:effectLst/>
                          <a:latin typeface="+mj-lt"/>
                          <a:ea typeface="Calibri" panose="020F0502020204030204" pitchFamily="34" charset="0"/>
                          <a:cs typeface="Calibri" panose="020F0502020204030204" pitchFamily="34" charset="0"/>
                        </a:rPr>
                        <a:t>How can we be assured that the Contractor understands and has enough resource for managing E&amp;S risks? </a:t>
                      </a:r>
                      <a:r>
                        <a:rPr lang="en-US" sz="1800" kern="1200">
                          <a:solidFill>
                            <a:srgbClr val="003D7A"/>
                          </a:solidFill>
                          <a:effectLst/>
                          <a:latin typeface="+mn-lt"/>
                          <a:ea typeface="Calibri" panose="020F0502020204030204" pitchFamily="34" charset="0"/>
                          <a:cs typeface="Calibri" panose="020F0502020204030204" pitchFamily="34" charset="0"/>
                        </a:rPr>
                        <a:t>How much breakdown do we need of E&amp;S related costs to provide assurance that the Contractor is credible?</a:t>
                      </a:r>
                      <a:endParaRPr lang="en-US" sz="1800">
                        <a:solidFill>
                          <a:srgbClr val="003D7A"/>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just">
                        <a:spcBef>
                          <a:spcPts val="0"/>
                        </a:spcBef>
                        <a:spcAft>
                          <a:spcPts val="600"/>
                        </a:spcAft>
                      </a:pPr>
                      <a:r>
                        <a:rPr lang="en-US" sz="1800">
                          <a:solidFill>
                            <a:srgbClr val="003D7A"/>
                          </a:solidFill>
                          <a:effectLst/>
                          <a:latin typeface="+mj-lt"/>
                          <a:ea typeface="Calibri" panose="020F0502020204030204" pitchFamily="34" charset="0"/>
                          <a:cs typeface="Calibri" panose="020F0502020204030204" pitchFamily="34" charset="0"/>
                        </a:rPr>
                        <a:t>Evaluation of price / cost breakdown</a:t>
                      </a:r>
                    </a:p>
                    <a:p>
                      <a:pPr marL="0" marR="0" algn="just">
                        <a:spcBef>
                          <a:spcPts val="0"/>
                        </a:spcBef>
                        <a:spcAft>
                          <a:spcPts val="600"/>
                        </a:spcAft>
                      </a:pPr>
                      <a:endParaRPr lang="en-US" sz="1800">
                        <a:solidFill>
                          <a:srgbClr val="003D7A"/>
                        </a:solidFill>
                        <a:effectLst/>
                        <a:latin typeface="+mj-lt"/>
                        <a:ea typeface="Calibri" panose="020F0502020204030204" pitchFamily="34"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154649742"/>
                  </a:ext>
                </a:extLst>
              </a:tr>
              <a:tr h="0">
                <a:tc>
                  <a:txBody>
                    <a:bodyPr/>
                    <a:lstStyle/>
                    <a:p>
                      <a:pPr marL="0" marR="0" algn="just">
                        <a:spcBef>
                          <a:spcPts val="0"/>
                        </a:spcBef>
                        <a:spcAft>
                          <a:spcPts val="600"/>
                        </a:spcAft>
                      </a:pPr>
                      <a:r>
                        <a:rPr lang="en-US" sz="1800" dirty="0">
                          <a:solidFill>
                            <a:srgbClr val="003D7A"/>
                          </a:solidFill>
                          <a:effectLst/>
                          <a:latin typeface="+mj-lt"/>
                          <a:ea typeface="Calibri" panose="020F0502020204030204" pitchFamily="34" charset="0"/>
                          <a:cs typeface="Calibri" panose="020F0502020204030204" pitchFamily="34" charset="0"/>
                        </a:rPr>
                        <a:t>How do we make sure the Contractor follows through on what they have agreed to deliver?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c>
                  <a:txBody>
                    <a:bodyPr/>
                    <a:lstStyle/>
                    <a:p>
                      <a:pPr marL="0" marR="0" algn="just">
                        <a:spcBef>
                          <a:spcPts val="0"/>
                        </a:spcBef>
                        <a:spcAft>
                          <a:spcPts val="600"/>
                        </a:spcAft>
                      </a:pPr>
                      <a:r>
                        <a:rPr lang="en-US" sz="1800" dirty="0">
                          <a:solidFill>
                            <a:srgbClr val="003D7A"/>
                          </a:solidFill>
                          <a:effectLst/>
                          <a:latin typeface="+mj-lt"/>
                          <a:ea typeface="Calibri" panose="020F0502020204030204" pitchFamily="34" charset="0"/>
                          <a:cs typeface="Calibri" panose="020F0502020204030204" pitchFamily="34" charset="0"/>
                        </a:rPr>
                        <a:t>Contract management plan / Third party monitoring</a:t>
                      </a:r>
                    </a:p>
                    <a:p>
                      <a:pPr marL="0" marR="0" algn="just">
                        <a:spcBef>
                          <a:spcPts val="0"/>
                        </a:spcBef>
                        <a:spcAft>
                          <a:spcPts val="600"/>
                        </a:spcAft>
                      </a:pPr>
                      <a:r>
                        <a:rPr lang="en-US" sz="1800" dirty="0">
                          <a:solidFill>
                            <a:srgbClr val="003D7A"/>
                          </a:solidFill>
                          <a:effectLst/>
                          <a:latin typeface="+mj-lt"/>
                          <a:ea typeface="Calibri" panose="020F0502020204030204" pitchFamily="34" charset="0"/>
                          <a:cs typeface="Calibri" panose="020F0502020204030204" pitchFamily="34" charset="0"/>
                        </a:rPr>
                        <a:t>KPIs</a:t>
                      </a:r>
                    </a:p>
                    <a:p>
                      <a:pPr marL="0" marR="0" algn="just">
                        <a:spcBef>
                          <a:spcPts val="0"/>
                        </a:spcBef>
                        <a:spcAft>
                          <a:spcPts val="600"/>
                        </a:spcAft>
                      </a:pPr>
                      <a:r>
                        <a:rPr lang="en-US" sz="1800" dirty="0">
                          <a:solidFill>
                            <a:srgbClr val="003D7A"/>
                          </a:solidFill>
                          <a:effectLst/>
                          <a:latin typeface="+mj-lt"/>
                          <a:ea typeface="Calibri" panose="020F0502020204030204" pitchFamily="34" charset="0"/>
                          <a:cs typeface="Calibri" panose="020F0502020204030204" pitchFamily="34" charset="0"/>
                        </a:rPr>
                        <a:t>E&amp;S Performance Security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561005479"/>
                  </a:ext>
                </a:extLst>
              </a:tr>
            </a:tbl>
          </a:graphicData>
        </a:graphic>
      </p:graphicFrame>
    </p:spTree>
    <p:extLst>
      <p:ext uri="{BB962C8B-B14F-4D97-AF65-F5344CB8AC3E}">
        <p14:creationId xmlns:p14="http://schemas.microsoft.com/office/powerpoint/2010/main" val="27146236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85</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Key PPSD decisions (Part One)</a:t>
            </a:r>
          </a:p>
        </p:txBody>
      </p:sp>
      <p:graphicFrame>
        <p:nvGraphicFramePr>
          <p:cNvPr id="20" name="Table 20">
            <a:extLst>
              <a:ext uri="{FF2B5EF4-FFF2-40B4-BE49-F238E27FC236}">
                <a16:creationId xmlns:a16="http://schemas.microsoft.com/office/drawing/2014/main" id="{DE794629-6A40-F51D-92B6-9D5BDEC66E92}"/>
              </a:ext>
            </a:extLst>
          </p:cNvPr>
          <p:cNvGraphicFramePr>
            <a:graphicFrameLocks noGrp="1"/>
          </p:cNvGraphicFramePr>
          <p:nvPr>
            <p:extLst>
              <p:ext uri="{D42A27DB-BD31-4B8C-83A1-F6EECF244321}">
                <p14:modId xmlns:p14="http://schemas.microsoft.com/office/powerpoint/2010/main" val="863643385"/>
              </p:ext>
            </p:extLst>
          </p:nvPr>
        </p:nvGraphicFramePr>
        <p:xfrm>
          <a:off x="182558" y="1113619"/>
          <a:ext cx="11826883" cy="5669280"/>
        </p:xfrm>
        <a:graphic>
          <a:graphicData uri="http://schemas.openxmlformats.org/drawingml/2006/table">
            <a:tbl>
              <a:tblPr firstRow="1" bandRow="1">
                <a:tableStyleId>{7DF18680-E054-41AD-8BC1-D1AEF772440D}</a:tableStyleId>
              </a:tblPr>
              <a:tblGrid>
                <a:gridCol w="1793823">
                  <a:extLst>
                    <a:ext uri="{9D8B030D-6E8A-4147-A177-3AD203B41FA5}">
                      <a16:colId xmlns:a16="http://schemas.microsoft.com/office/drawing/2014/main" val="2685094701"/>
                    </a:ext>
                  </a:extLst>
                </a:gridCol>
                <a:gridCol w="1574156">
                  <a:extLst>
                    <a:ext uri="{9D8B030D-6E8A-4147-A177-3AD203B41FA5}">
                      <a16:colId xmlns:a16="http://schemas.microsoft.com/office/drawing/2014/main" val="3654196203"/>
                    </a:ext>
                  </a:extLst>
                </a:gridCol>
                <a:gridCol w="8458904">
                  <a:extLst>
                    <a:ext uri="{9D8B030D-6E8A-4147-A177-3AD203B41FA5}">
                      <a16:colId xmlns:a16="http://schemas.microsoft.com/office/drawing/2014/main" val="2416856326"/>
                    </a:ext>
                  </a:extLst>
                </a:gridCol>
              </a:tblGrid>
              <a:tr h="370840">
                <a:tc>
                  <a:txBody>
                    <a:bodyPr/>
                    <a:lstStyle/>
                    <a:p>
                      <a:r>
                        <a:rPr lang="en-US" sz="1900"/>
                        <a:t>Procurement tool</a:t>
                      </a:r>
                    </a:p>
                  </a:txBody>
                  <a:tcPr/>
                </a:tc>
                <a:tc>
                  <a:txBody>
                    <a:bodyPr/>
                    <a:lstStyle/>
                    <a:p>
                      <a:r>
                        <a:rPr lang="en-US" sz="1900"/>
                        <a:t>Decision</a:t>
                      </a:r>
                    </a:p>
                  </a:txBody>
                  <a:tcPr/>
                </a:tc>
                <a:tc>
                  <a:txBody>
                    <a:bodyPr/>
                    <a:lstStyle/>
                    <a:p>
                      <a:r>
                        <a:rPr lang="en-US" sz="1900"/>
                        <a:t>Sustainability considerations</a:t>
                      </a:r>
                    </a:p>
                  </a:txBody>
                  <a:tcPr/>
                </a:tc>
                <a:extLst>
                  <a:ext uri="{0D108BD9-81ED-4DB2-BD59-A6C34878D82A}">
                    <a16:rowId xmlns:a16="http://schemas.microsoft.com/office/drawing/2014/main" val="3631763210"/>
                  </a:ext>
                </a:extLst>
              </a:tr>
              <a:tr h="370840">
                <a:tc rowSpan="3">
                  <a:txBody>
                    <a:bodyPr/>
                    <a:lstStyle/>
                    <a:p>
                      <a:r>
                        <a:rPr lang="en-US" sz="1900" b="1">
                          <a:solidFill>
                            <a:srgbClr val="003D7A"/>
                          </a:solidFill>
                        </a:rPr>
                        <a:t>Selection method</a:t>
                      </a:r>
                    </a:p>
                  </a:txBody>
                  <a:tcPr/>
                </a:tc>
                <a:tc>
                  <a:txBody>
                    <a:bodyPr/>
                    <a:lstStyle/>
                    <a:p>
                      <a:r>
                        <a:rPr lang="en-US" sz="1900">
                          <a:solidFill>
                            <a:srgbClr val="003D7A"/>
                          </a:solidFill>
                        </a:rPr>
                        <a:t>National or international </a:t>
                      </a:r>
                    </a:p>
                  </a:txBody>
                  <a:tcPr/>
                </a:tc>
                <a:tc>
                  <a:txBody>
                    <a:bodyPr/>
                    <a:lstStyle/>
                    <a:p>
                      <a:r>
                        <a:rPr lang="en-US" sz="1900">
                          <a:solidFill>
                            <a:srgbClr val="003D7A"/>
                          </a:solidFill>
                        </a:rPr>
                        <a:t>Will depend on level of capacity within national market to mitigate project’s E&amp;S risks. </a:t>
                      </a:r>
                      <a:r>
                        <a:rPr lang="en-US" sz="1900" b="1" u="sng">
                          <a:solidFill>
                            <a:srgbClr val="003D7A"/>
                          </a:solidFill>
                        </a:rPr>
                        <a:t>Note</a:t>
                      </a:r>
                      <a:r>
                        <a:rPr lang="en-US" sz="1900" b="1" u="none">
                          <a:solidFill>
                            <a:srgbClr val="003D7A"/>
                          </a:solidFill>
                        </a:rPr>
                        <a:t>: </a:t>
                      </a:r>
                      <a:r>
                        <a:rPr lang="en-US" sz="1900" i="1">
                          <a:solidFill>
                            <a:srgbClr val="003D7A"/>
                          </a:solidFill>
                        </a:rPr>
                        <a:t>national documents may not address E&amp;S risks.</a:t>
                      </a:r>
                    </a:p>
                    <a:p>
                      <a:endParaRPr lang="en-US" sz="1900" i="1">
                        <a:solidFill>
                          <a:srgbClr val="003D7A"/>
                        </a:solidFill>
                      </a:endParaRPr>
                    </a:p>
                  </a:txBody>
                  <a:tcPr/>
                </a:tc>
                <a:extLst>
                  <a:ext uri="{0D108BD9-81ED-4DB2-BD59-A6C34878D82A}">
                    <a16:rowId xmlns:a16="http://schemas.microsoft.com/office/drawing/2014/main" val="1870245633"/>
                  </a:ext>
                </a:extLst>
              </a:tr>
              <a:tr h="370840">
                <a:tc vMerge="1">
                  <a:txBody>
                    <a:bodyPr/>
                    <a:lstStyle/>
                    <a:p>
                      <a:endParaRPr lang="en-US"/>
                    </a:p>
                  </a:txBody>
                  <a:tcPr/>
                </a:tc>
                <a:tc>
                  <a:txBody>
                    <a:bodyPr/>
                    <a:lstStyle/>
                    <a:p>
                      <a:r>
                        <a:rPr lang="en-US" sz="1900" dirty="0">
                          <a:solidFill>
                            <a:srgbClr val="003D7A"/>
                          </a:solidFill>
                        </a:rPr>
                        <a:t>RFP, RFB or RFQ</a:t>
                      </a:r>
                    </a:p>
                  </a:txBody>
                  <a:tcPr/>
                </a:tc>
                <a:tc>
                  <a:txBody>
                    <a:bodyPr/>
                    <a:lstStyle/>
                    <a:p>
                      <a:r>
                        <a:rPr lang="en-US" sz="1900" dirty="0">
                          <a:solidFill>
                            <a:srgbClr val="003D7A"/>
                          </a:solidFill>
                        </a:rPr>
                        <a:t>Complexity of requirements and potential size of market will determine the competitive approach that is taken. Rated criteria supports differentiation between bids. An RFP-type approach will typically allow bidders to innovate on aspects such as sustainability</a:t>
                      </a:r>
                    </a:p>
                    <a:p>
                      <a:endParaRPr lang="en-US" sz="1900" dirty="0">
                        <a:solidFill>
                          <a:srgbClr val="003D7A"/>
                        </a:solidFill>
                      </a:endParaRPr>
                    </a:p>
                  </a:txBody>
                  <a:tcPr/>
                </a:tc>
                <a:extLst>
                  <a:ext uri="{0D108BD9-81ED-4DB2-BD59-A6C34878D82A}">
                    <a16:rowId xmlns:a16="http://schemas.microsoft.com/office/drawing/2014/main" val="3633797106"/>
                  </a:ext>
                </a:extLst>
              </a:tr>
              <a:tr h="370840">
                <a:tc vMerge="1">
                  <a:txBody>
                    <a:bodyPr/>
                    <a:lstStyle/>
                    <a:p>
                      <a:endParaRPr lang="en-US"/>
                    </a:p>
                  </a:txBody>
                  <a:tcPr/>
                </a:tc>
                <a:tc>
                  <a:txBody>
                    <a:bodyPr/>
                    <a:lstStyle/>
                    <a:p>
                      <a:r>
                        <a:rPr lang="en-US" sz="1900">
                          <a:solidFill>
                            <a:srgbClr val="003D7A"/>
                          </a:solidFill>
                        </a:rPr>
                        <a:t>Single stage or multi-stage</a:t>
                      </a:r>
                    </a:p>
                  </a:txBody>
                  <a:tcPr/>
                </a:tc>
                <a:tc>
                  <a:txBody>
                    <a:bodyPr/>
                    <a:lstStyle/>
                    <a:p>
                      <a:r>
                        <a:rPr lang="en-US" sz="1900" dirty="0">
                          <a:solidFill>
                            <a:srgbClr val="003D7A"/>
                          </a:solidFill>
                        </a:rPr>
                        <a:t>If a large pool of bidders is likely, a multi-stage process can be used to ensure only bidders with the required capacity, qualifications and/or experience in E&amp;S matters are invited to participate in a more intensive second stage</a:t>
                      </a:r>
                    </a:p>
                    <a:p>
                      <a:endParaRPr lang="en-US" sz="1900" dirty="0">
                        <a:solidFill>
                          <a:srgbClr val="003D7A"/>
                        </a:solidFill>
                      </a:endParaRPr>
                    </a:p>
                  </a:txBody>
                  <a:tcPr/>
                </a:tc>
                <a:extLst>
                  <a:ext uri="{0D108BD9-81ED-4DB2-BD59-A6C34878D82A}">
                    <a16:rowId xmlns:a16="http://schemas.microsoft.com/office/drawing/2014/main" val="2879123054"/>
                  </a:ext>
                </a:extLst>
              </a:tr>
              <a:tr h="370840">
                <a:tc>
                  <a:txBody>
                    <a:bodyPr/>
                    <a:lstStyle/>
                    <a:p>
                      <a:r>
                        <a:rPr lang="en-US" sz="1900" b="1">
                          <a:solidFill>
                            <a:srgbClr val="003D7A"/>
                          </a:solidFill>
                        </a:rPr>
                        <a:t>Bidding document</a:t>
                      </a:r>
                    </a:p>
                  </a:txBody>
                  <a:tcPr/>
                </a:tc>
                <a:tc>
                  <a:txBody>
                    <a:bodyPr/>
                    <a:lstStyle/>
                    <a:p>
                      <a:r>
                        <a:rPr lang="en-US" sz="1900" dirty="0">
                          <a:solidFill>
                            <a:srgbClr val="003D7A"/>
                          </a:solidFill>
                        </a:rPr>
                        <a:t>SPD or national</a:t>
                      </a:r>
                    </a:p>
                  </a:txBody>
                  <a:tcPr/>
                </a:tc>
                <a:tc>
                  <a:txBody>
                    <a:bodyPr/>
                    <a:lstStyle/>
                    <a:p>
                      <a:r>
                        <a:rPr lang="en-US" sz="1900" dirty="0">
                          <a:solidFill>
                            <a:srgbClr val="003D7A"/>
                          </a:solidFill>
                        </a:rPr>
                        <a:t>The Bank’s SPDs have been updated to include contract clauses and other general E&amp;S mitigations, whereas Bank staff will have to work with Borrowers to review national bidding documents for risk exposures</a:t>
                      </a:r>
                    </a:p>
                  </a:txBody>
                  <a:tcPr/>
                </a:tc>
                <a:extLst>
                  <a:ext uri="{0D108BD9-81ED-4DB2-BD59-A6C34878D82A}">
                    <a16:rowId xmlns:a16="http://schemas.microsoft.com/office/drawing/2014/main" val="3399208019"/>
                  </a:ext>
                </a:extLst>
              </a:tr>
            </a:tbl>
          </a:graphicData>
        </a:graphic>
      </p:graphicFrame>
    </p:spTree>
    <p:extLst>
      <p:ext uri="{BB962C8B-B14F-4D97-AF65-F5344CB8AC3E}">
        <p14:creationId xmlns:p14="http://schemas.microsoft.com/office/powerpoint/2010/main" val="24335409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86</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Key PPSD decisions (Part Two)</a:t>
            </a:r>
          </a:p>
        </p:txBody>
      </p:sp>
      <p:graphicFrame>
        <p:nvGraphicFramePr>
          <p:cNvPr id="20" name="Table 20">
            <a:extLst>
              <a:ext uri="{FF2B5EF4-FFF2-40B4-BE49-F238E27FC236}">
                <a16:creationId xmlns:a16="http://schemas.microsoft.com/office/drawing/2014/main" id="{DE794629-6A40-F51D-92B6-9D5BDEC66E92}"/>
              </a:ext>
            </a:extLst>
          </p:cNvPr>
          <p:cNvGraphicFramePr>
            <a:graphicFrameLocks noGrp="1"/>
          </p:cNvGraphicFramePr>
          <p:nvPr>
            <p:extLst>
              <p:ext uri="{D42A27DB-BD31-4B8C-83A1-F6EECF244321}">
                <p14:modId xmlns:p14="http://schemas.microsoft.com/office/powerpoint/2010/main" val="1980883507"/>
              </p:ext>
            </p:extLst>
          </p:nvPr>
        </p:nvGraphicFramePr>
        <p:xfrm>
          <a:off x="162299" y="1089843"/>
          <a:ext cx="11940658" cy="5455920"/>
        </p:xfrm>
        <a:graphic>
          <a:graphicData uri="http://schemas.openxmlformats.org/drawingml/2006/table">
            <a:tbl>
              <a:tblPr firstRow="1" bandRow="1">
                <a:tableStyleId>{7DF18680-E054-41AD-8BC1-D1AEF772440D}</a:tableStyleId>
              </a:tblPr>
              <a:tblGrid>
                <a:gridCol w="1830888">
                  <a:extLst>
                    <a:ext uri="{9D8B030D-6E8A-4147-A177-3AD203B41FA5}">
                      <a16:colId xmlns:a16="http://schemas.microsoft.com/office/drawing/2014/main" val="2685094701"/>
                    </a:ext>
                  </a:extLst>
                </a:gridCol>
                <a:gridCol w="1779840">
                  <a:extLst>
                    <a:ext uri="{9D8B030D-6E8A-4147-A177-3AD203B41FA5}">
                      <a16:colId xmlns:a16="http://schemas.microsoft.com/office/drawing/2014/main" val="3654196203"/>
                    </a:ext>
                  </a:extLst>
                </a:gridCol>
                <a:gridCol w="8329930">
                  <a:extLst>
                    <a:ext uri="{9D8B030D-6E8A-4147-A177-3AD203B41FA5}">
                      <a16:colId xmlns:a16="http://schemas.microsoft.com/office/drawing/2014/main" val="2416856326"/>
                    </a:ext>
                  </a:extLst>
                </a:gridCol>
              </a:tblGrid>
              <a:tr h="370840">
                <a:tc>
                  <a:txBody>
                    <a:bodyPr/>
                    <a:lstStyle/>
                    <a:p>
                      <a:r>
                        <a:rPr lang="en-US" sz="2000"/>
                        <a:t>Procurement tool</a:t>
                      </a:r>
                    </a:p>
                  </a:txBody>
                  <a:tcPr/>
                </a:tc>
                <a:tc>
                  <a:txBody>
                    <a:bodyPr/>
                    <a:lstStyle/>
                    <a:p>
                      <a:r>
                        <a:rPr lang="en-US" sz="2000"/>
                        <a:t>Decision</a:t>
                      </a:r>
                    </a:p>
                  </a:txBody>
                  <a:tcPr/>
                </a:tc>
                <a:tc>
                  <a:txBody>
                    <a:bodyPr/>
                    <a:lstStyle/>
                    <a:p>
                      <a:r>
                        <a:rPr lang="en-US" sz="2000"/>
                        <a:t>Sustainability considerations</a:t>
                      </a:r>
                    </a:p>
                  </a:txBody>
                  <a:tcPr/>
                </a:tc>
                <a:extLst>
                  <a:ext uri="{0D108BD9-81ED-4DB2-BD59-A6C34878D82A}">
                    <a16:rowId xmlns:a16="http://schemas.microsoft.com/office/drawing/2014/main" val="3631763210"/>
                  </a:ext>
                </a:extLst>
              </a:tr>
              <a:tr h="370840">
                <a:tc>
                  <a:txBody>
                    <a:bodyPr/>
                    <a:lstStyle/>
                    <a:p>
                      <a:r>
                        <a:rPr lang="en-US" sz="2000" b="1">
                          <a:solidFill>
                            <a:srgbClr val="003D7A"/>
                          </a:solidFill>
                        </a:rPr>
                        <a:t>Specification</a:t>
                      </a:r>
                    </a:p>
                  </a:txBody>
                  <a:tcPr/>
                </a:tc>
                <a:tc>
                  <a:txBody>
                    <a:bodyPr/>
                    <a:lstStyle/>
                    <a:p>
                      <a:r>
                        <a:rPr lang="en-US" sz="2000">
                          <a:solidFill>
                            <a:srgbClr val="003D7A"/>
                          </a:solidFill>
                        </a:rPr>
                        <a:t>Conformance or performance</a:t>
                      </a:r>
                    </a:p>
                  </a:txBody>
                  <a:tcPr/>
                </a:tc>
                <a:tc>
                  <a:txBody>
                    <a:bodyPr/>
                    <a:lstStyle/>
                    <a:p>
                      <a:r>
                        <a:rPr lang="en-US" sz="2000">
                          <a:solidFill>
                            <a:srgbClr val="003D7A"/>
                          </a:solidFill>
                        </a:rPr>
                        <a:t>Conformance-based specifications have more defined requirements for bidders to respond to, as opposed to performance-based requirements which seek input and innovation from the market e.g. DBO. Sustainability objectives are achievable using both approaches, with conformance-based specifications putting the onus on the use of rated criteria to differentiate between similar bids, whereas performance-based rated criteria need to assess broader innovation, different designs and varying degrees of sustainability</a:t>
                      </a:r>
                    </a:p>
                  </a:txBody>
                  <a:tcPr/>
                </a:tc>
                <a:extLst>
                  <a:ext uri="{0D108BD9-81ED-4DB2-BD59-A6C34878D82A}">
                    <a16:rowId xmlns:a16="http://schemas.microsoft.com/office/drawing/2014/main" val="3377591262"/>
                  </a:ext>
                </a:extLst>
              </a:tr>
              <a:tr h="370840">
                <a:tc>
                  <a:txBody>
                    <a:bodyPr/>
                    <a:lstStyle/>
                    <a:p>
                      <a:r>
                        <a:rPr lang="en-US" sz="2000" b="1">
                          <a:solidFill>
                            <a:srgbClr val="003D7A"/>
                          </a:solidFill>
                        </a:rPr>
                        <a:t>Product standards and eco-labels</a:t>
                      </a:r>
                    </a:p>
                  </a:txBody>
                  <a:tcPr/>
                </a:tc>
                <a:tc>
                  <a:txBody>
                    <a:bodyPr/>
                    <a:lstStyle/>
                    <a:p>
                      <a:r>
                        <a:rPr lang="en-US" sz="2000">
                          <a:solidFill>
                            <a:srgbClr val="003D7A"/>
                          </a:solidFill>
                        </a:rPr>
                        <a:t>Define requirements in the specification and/or point to external standards</a:t>
                      </a:r>
                    </a:p>
                  </a:txBody>
                  <a:tcPr/>
                </a:tc>
                <a:tc>
                  <a:txBody>
                    <a:bodyPr/>
                    <a:lstStyle/>
                    <a:p>
                      <a:r>
                        <a:rPr lang="en-US" sz="2000">
                          <a:solidFill>
                            <a:srgbClr val="003D7A"/>
                          </a:solidFill>
                        </a:rPr>
                        <a:t>Borrowers may reference external standards and eco-labels that meet their sustainability requirements. Different standards have different approaches to verifying businesses, so Borrowers should seek assurance that verifications steps are in place. Rather than specifying one single label or standard, care should be taken to give flexibility to the market by allowing equivalent standards</a:t>
                      </a:r>
                    </a:p>
                  </a:txBody>
                  <a:tcPr/>
                </a:tc>
                <a:extLst>
                  <a:ext uri="{0D108BD9-81ED-4DB2-BD59-A6C34878D82A}">
                    <a16:rowId xmlns:a16="http://schemas.microsoft.com/office/drawing/2014/main" val="3366028494"/>
                  </a:ext>
                </a:extLst>
              </a:tr>
            </a:tbl>
          </a:graphicData>
        </a:graphic>
      </p:graphicFrame>
    </p:spTree>
    <p:extLst>
      <p:ext uri="{BB962C8B-B14F-4D97-AF65-F5344CB8AC3E}">
        <p14:creationId xmlns:p14="http://schemas.microsoft.com/office/powerpoint/2010/main" val="5114586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87</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Key PPSD decisions (Part Three)</a:t>
            </a:r>
          </a:p>
        </p:txBody>
      </p:sp>
      <p:graphicFrame>
        <p:nvGraphicFramePr>
          <p:cNvPr id="20" name="Table 20">
            <a:extLst>
              <a:ext uri="{FF2B5EF4-FFF2-40B4-BE49-F238E27FC236}">
                <a16:creationId xmlns:a16="http://schemas.microsoft.com/office/drawing/2014/main" id="{DE794629-6A40-F51D-92B6-9D5BDEC66E92}"/>
              </a:ext>
            </a:extLst>
          </p:cNvPr>
          <p:cNvGraphicFramePr>
            <a:graphicFrameLocks noGrp="1"/>
          </p:cNvGraphicFramePr>
          <p:nvPr>
            <p:extLst>
              <p:ext uri="{D42A27DB-BD31-4B8C-83A1-F6EECF244321}">
                <p14:modId xmlns:p14="http://schemas.microsoft.com/office/powerpoint/2010/main" val="512381633"/>
              </p:ext>
            </p:extLst>
          </p:nvPr>
        </p:nvGraphicFramePr>
        <p:xfrm>
          <a:off x="81149" y="1087363"/>
          <a:ext cx="12029701" cy="5486400"/>
        </p:xfrm>
        <a:graphic>
          <a:graphicData uri="http://schemas.openxmlformats.org/drawingml/2006/table">
            <a:tbl>
              <a:tblPr firstRow="1" bandRow="1">
                <a:tableStyleId>{7DF18680-E054-41AD-8BC1-D1AEF772440D}</a:tableStyleId>
              </a:tblPr>
              <a:tblGrid>
                <a:gridCol w="1712927">
                  <a:extLst>
                    <a:ext uri="{9D8B030D-6E8A-4147-A177-3AD203B41FA5}">
                      <a16:colId xmlns:a16="http://schemas.microsoft.com/office/drawing/2014/main" val="2685094701"/>
                    </a:ext>
                  </a:extLst>
                </a:gridCol>
                <a:gridCol w="1805651">
                  <a:extLst>
                    <a:ext uri="{9D8B030D-6E8A-4147-A177-3AD203B41FA5}">
                      <a16:colId xmlns:a16="http://schemas.microsoft.com/office/drawing/2014/main" val="3654196203"/>
                    </a:ext>
                  </a:extLst>
                </a:gridCol>
                <a:gridCol w="8511123">
                  <a:extLst>
                    <a:ext uri="{9D8B030D-6E8A-4147-A177-3AD203B41FA5}">
                      <a16:colId xmlns:a16="http://schemas.microsoft.com/office/drawing/2014/main" val="2416856326"/>
                    </a:ext>
                  </a:extLst>
                </a:gridCol>
              </a:tblGrid>
              <a:tr h="370840">
                <a:tc>
                  <a:txBody>
                    <a:bodyPr/>
                    <a:lstStyle/>
                    <a:p>
                      <a:r>
                        <a:rPr lang="en-US" sz="1900"/>
                        <a:t>Procurement tool</a:t>
                      </a:r>
                    </a:p>
                  </a:txBody>
                  <a:tcPr/>
                </a:tc>
                <a:tc>
                  <a:txBody>
                    <a:bodyPr/>
                    <a:lstStyle/>
                    <a:p>
                      <a:r>
                        <a:rPr lang="en-US" sz="1900"/>
                        <a:t>Decision</a:t>
                      </a:r>
                    </a:p>
                  </a:txBody>
                  <a:tcPr/>
                </a:tc>
                <a:tc>
                  <a:txBody>
                    <a:bodyPr/>
                    <a:lstStyle/>
                    <a:p>
                      <a:r>
                        <a:rPr lang="en-US" sz="1900"/>
                        <a:t>Sustainability considerations</a:t>
                      </a:r>
                    </a:p>
                  </a:txBody>
                  <a:tcPr/>
                </a:tc>
                <a:extLst>
                  <a:ext uri="{0D108BD9-81ED-4DB2-BD59-A6C34878D82A}">
                    <a16:rowId xmlns:a16="http://schemas.microsoft.com/office/drawing/2014/main" val="3631763210"/>
                  </a:ext>
                </a:extLst>
              </a:tr>
              <a:tr h="370840">
                <a:tc>
                  <a:txBody>
                    <a:bodyPr/>
                    <a:lstStyle/>
                    <a:p>
                      <a:r>
                        <a:rPr lang="en-US" sz="1900" b="1">
                          <a:solidFill>
                            <a:srgbClr val="003D7A"/>
                          </a:solidFill>
                        </a:rPr>
                        <a:t>Bidder/</a:t>
                      </a:r>
                    </a:p>
                    <a:p>
                      <a:r>
                        <a:rPr lang="en-US" sz="1900" b="1">
                          <a:solidFill>
                            <a:srgbClr val="003D7A"/>
                          </a:solidFill>
                        </a:rPr>
                        <a:t>Proposer credentials</a:t>
                      </a:r>
                    </a:p>
                  </a:txBody>
                  <a:tcPr/>
                </a:tc>
                <a:tc>
                  <a:txBody>
                    <a:bodyPr/>
                    <a:lstStyle/>
                    <a:p>
                      <a:r>
                        <a:rPr lang="en-US" sz="1900">
                          <a:solidFill>
                            <a:srgbClr val="003D7A"/>
                          </a:solidFill>
                        </a:rPr>
                        <a:t>Accreditations, qualifications, declarations and/or policies</a:t>
                      </a:r>
                    </a:p>
                  </a:txBody>
                  <a:tcPr/>
                </a:tc>
                <a:tc>
                  <a:txBody>
                    <a:bodyPr/>
                    <a:lstStyle/>
                    <a:p>
                      <a:r>
                        <a:rPr lang="en-US" sz="1900">
                          <a:solidFill>
                            <a:srgbClr val="003D7A"/>
                          </a:solidFill>
                        </a:rPr>
                        <a:t>Borrowers can look at attributes, including requiring certifications/ accreditations that demonstrate that sound business practices are used (for example the use of environmental management systems such as ISO 14001), staff are sufficiently qualified in relevant technical areas (including membership of professional institutions), and that business have environmental and social policies, such as those related to environmental management, emissions reduction, labor practices, diversity &amp; inclusion, or community relations</a:t>
                      </a:r>
                    </a:p>
                    <a:p>
                      <a:endParaRPr lang="en-US" sz="1900">
                        <a:solidFill>
                          <a:srgbClr val="003D7A"/>
                        </a:solidFill>
                      </a:endParaRPr>
                    </a:p>
                  </a:txBody>
                  <a:tcPr/>
                </a:tc>
                <a:extLst>
                  <a:ext uri="{0D108BD9-81ED-4DB2-BD59-A6C34878D82A}">
                    <a16:rowId xmlns:a16="http://schemas.microsoft.com/office/drawing/2014/main" val="2519269772"/>
                  </a:ext>
                </a:extLst>
              </a:tr>
              <a:tr h="370840">
                <a:tc>
                  <a:txBody>
                    <a:bodyPr/>
                    <a:lstStyle/>
                    <a:p>
                      <a:r>
                        <a:rPr lang="en-US" sz="1900" b="1">
                          <a:solidFill>
                            <a:srgbClr val="003D7A"/>
                          </a:solidFill>
                        </a:rPr>
                        <a:t>Past performance</a:t>
                      </a:r>
                    </a:p>
                  </a:txBody>
                  <a:tcPr/>
                </a:tc>
                <a:tc>
                  <a:txBody>
                    <a:bodyPr/>
                    <a:lstStyle/>
                    <a:p>
                      <a:r>
                        <a:rPr lang="en-US" sz="1900">
                          <a:solidFill>
                            <a:srgbClr val="003D7A"/>
                          </a:solidFill>
                        </a:rPr>
                        <a:t>What do bidders/ proposers need to demonstrate / declare</a:t>
                      </a:r>
                    </a:p>
                  </a:txBody>
                  <a:tcPr/>
                </a:tc>
                <a:tc>
                  <a:txBody>
                    <a:bodyPr/>
                    <a:lstStyle/>
                    <a:p>
                      <a:r>
                        <a:rPr lang="en-US" sz="1900">
                          <a:solidFill>
                            <a:srgbClr val="003D7A"/>
                          </a:solidFill>
                        </a:rPr>
                        <a:t>To evidence they are experienced in delivering projects of a similar type, bidders can be asked to demonstrate whether they have been involved in delivering a project using sustainable materials in the past for example, or whether they have delivered training and apprenticeship programs that benefit the local community. Equally, bidders will have to declare any instances of contract breach or termination for poor performance in the past, including breaches related to E&amp;S issues</a:t>
                      </a:r>
                    </a:p>
                  </a:txBody>
                  <a:tcPr/>
                </a:tc>
                <a:extLst>
                  <a:ext uri="{0D108BD9-81ED-4DB2-BD59-A6C34878D82A}">
                    <a16:rowId xmlns:a16="http://schemas.microsoft.com/office/drawing/2014/main" val="1023861398"/>
                  </a:ext>
                </a:extLst>
              </a:tr>
            </a:tbl>
          </a:graphicData>
        </a:graphic>
      </p:graphicFrame>
    </p:spTree>
    <p:extLst>
      <p:ext uri="{BB962C8B-B14F-4D97-AF65-F5344CB8AC3E}">
        <p14:creationId xmlns:p14="http://schemas.microsoft.com/office/powerpoint/2010/main" val="22190021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88</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Key PPSD decisions (Part Four)</a:t>
            </a:r>
          </a:p>
        </p:txBody>
      </p:sp>
      <p:graphicFrame>
        <p:nvGraphicFramePr>
          <p:cNvPr id="20" name="Table 20">
            <a:extLst>
              <a:ext uri="{FF2B5EF4-FFF2-40B4-BE49-F238E27FC236}">
                <a16:creationId xmlns:a16="http://schemas.microsoft.com/office/drawing/2014/main" id="{DE794629-6A40-F51D-92B6-9D5BDEC66E92}"/>
              </a:ext>
            </a:extLst>
          </p:cNvPr>
          <p:cNvGraphicFramePr>
            <a:graphicFrameLocks noGrp="1"/>
          </p:cNvGraphicFramePr>
          <p:nvPr>
            <p:extLst>
              <p:ext uri="{D42A27DB-BD31-4B8C-83A1-F6EECF244321}">
                <p14:modId xmlns:p14="http://schemas.microsoft.com/office/powerpoint/2010/main" val="668512696"/>
              </p:ext>
            </p:extLst>
          </p:nvPr>
        </p:nvGraphicFramePr>
        <p:xfrm>
          <a:off x="81149" y="1056541"/>
          <a:ext cx="12029701" cy="5745480"/>
        </p:xfrm>
        <a:graphic>
          <a:graphicData uri="http://schemas.openxmlformats.org/drawingml/2006/table">
            <a:tbl>
              <a:tblPr firstRow="1" bandRow="1">
                <a:tableStyleId>{7DF18680-E054-41AD-8BC1-D1AEF772440D}</a:tableStyleId>
              </a:tblPr>
              <a:tblGrid>
                <a:gridCol w="1678203">
                  <a:extLst>
                    <a:ext uri="{9D8B030D-6E8A-4147-A177-3AD203B41FA5}">
                      <a16:colId xmlns:a16="http://schemas.microsoft.com/office/drawing/2014/main" val="2685094701"/>
                    </a:ext>
                  </a:extLst>
                </a:gridCol>
                <a:gridCol w="1377387">
                  <a:extLst>
                    <a:ext uri="{9D8B030D-6E8A-4147-A177-3AD203B41FA5}">
                      <a16:colId xmlns:a16="http://schemas.microsoft.com/office/drawing/2014/main" val="3654196203"/>
                    </a:ext>
                  </a:extLst>
                </a:gridCol>
                <a:gridCol w="8974111">
                  <a:extLst>
                    <a:ext uri="{9D8B030D-6E8A-4147-A177-3AD203B41FA5}">
                      <a16:colId xmlns:a16="http://schemas.microsoft.com/office/drawing/2014/main" val="2416856326"/>
                    </a:ext>
                  </a:extLst>
                </a:gridCol>
              </a:tblGrid>
              <a:tr h="370840">
                <a:tc>
                  <a:txBody>
                    <a:bodyPr/>
                    <a:lstStyle/>
                    <a:p>
                      <a:r>
                        <a:rPr lang="en-US" sz="1800"/>
                        <a:t>Procurement tool</a:t>
                      </a:r>
                    </a:p>
                  </a:txBody>
                  <a:tcPr/>
                </a:tc>
                <a:tc>
                  <a:txBody>
                    <a:bodyPr/>
                    <a:lstStyle/>
                    <a:p>
                      <a:r>
                        <a:rPr lang="en-US" sz="1800"/>
                        <a:t>Decision</a:t>
                      </a:r>
                    </a:p>
                  </a:txBody>
                  <a:tcPr/>
                </a:tc>
                <a:tc>
                  <a:txBody>
                    <a:bodyPr/>
                    <a:lstStyle/>
                    <a:p>
                      <a:r>
                        <a:rPr lang="en-US" sz="1800"/>
                        <a:t>Sustainability considerations</a:t>
                      </a:r>
                    </a:p>
                  </a:txBody>
                  <a:tcPr/>
                </a:tc>
                <a:extLst>
                  <a:ext uri="{0D108BD9-81ED-4DB2-BD59-A6C34878D82A}">
                    <a16:rowId xmlns:a16="http://schemas.microsoft.com/office/drawing/2014/main" val="3631763210"/>
                  </a:ext>
                </a:extLst>
              </a:tr>
              <a:tr h="370840">
                <a:tc>
                  <a:txBody>
                    <a:bodyPr/>
                    <a:lstStyle/>
                    <a:p>
                      <a:r>
                        <a:rPr lang="en-US" sz="1900" b="1">
                          <a:solidFill>
                            <a:srgbClr val="003D7A"/>
                          </a:solidFill>
                        </a:rPr>
                        <a:t>Evaluation approach</a:t>
                      </a:r>
                    </a:p>
                  </a:txBody>
                  <a:tcPr/>
                </a:tc>
                <a:tc>
                  <a:txBody>
                    <a:bodyPr/>
                    <a:lstStyle/>
                    <a:p>
                      <a:r>
                        <a:rPr lang="en-US" sz="1900">
                          <a:solidFill>
                            <a:srgbClr val="003D7A"/>
                          </a:solidFill>
                        </a:rPr>
                        <a:t>Use of different evaluation criteria</a:t>
                      </a:r>
                    </a:p>
                  </a:txBody>
                  <a:tcPr/>
                </a:tc>
                <a:tc>
                  <a:txBody>
                    <a:bodyPr/>
                    <a:lstStyle/>
                    <a:p>
                      <a:pPr marL="166688" indent="-166688">
                        <a:buFont typeface="Arial" panose="020B0604020202020204" pitchFamily="34" charset="0"/>
                        <a:buChar char="•"/>
                      </a:pPr>
                      <a:r>
                        <a:rPr lang="en-US" sz="1900" dirty="0">
                          <a:solidFill>
                            <a:srgbClr val="003D7A"/>
                          </a:solidFill>
                        </a:rPr>
                        <a:t>Initial selection or qualifying criteria: often historic-looking, evaluating whether a bidder should progress based on qualifications and track record</a:t>
                      </a:r>
                    </a:p>
                    <a:p>
                      <a:pPr marL="166688" indent="-166688">
                        <a:buFont typeface="Arial" panose="020B0604020202020204" pitchFamily="34" charset="0"/>
                        <a:buChar char="•"/>
                      </a:pPr>
                      <a:r>
                        <a:rPr lang="en-US" sz="1900" dirty="0">
                          <a:solidFill>
                            <a:srgbClr val="003D7A"/>
                          </a:solidFill>
                        </a:rPr>
                        <a:t>Pass/fail criteria: set minimum standards that bidders must achieve, such as complying with specifications</a:t>
                      </a:r>
                    </a:p>
                    <a:p>
                      <a:pPr marL="166688" indent="-166688">
                        <a:buFont typeface="Arial" panose="020B0604020202020204" pitchFamily="34" charset="0"/>
                        <a:buChar char="•"/>
                      </a:pPr>
                      <a:r>
                        <a:rPr lang="en-US" sz="1900" dirty="0">
                          <a:solidFill>
                            <a:srgbClr val="003D7A"/>
                          </a:solidFill>
                        </a:rPr>
                        <a:t>Rated criteria: can evaluate more qualitative elements of the bid and allow Borrowers to emphasize importance of aspects such as sustainability</a:t>
                      </a:r>
                    </a:p>
                    <a:p>
                      <a:pPr marL="166688" indent="-166688">
                        <a:buFont typeface="Arial" panose="020B0604020202020204" pitchFamily="34" charset="0"/>
                        <a:buChar char="•"/>
                      </a:pPr>
                      <a:endParaRPr lang="en-US" sz="1900" dirty="0">
                        <a:solidFill>
                          <a:srgbClr val="003D7A"/>
                        </a:solidFill>
                      </a:endParaRPr>
                    </a:p>
                  </a:txBody>
                  <a:tcPr/>
                </a:tc>
                <a:extLst>
                  <a:ext uri="{0D108BD9-81ED-4DB2-BD59-A6C34878D82A}">
                    <a16:rowId xmlns:a16="http://schemas.microsoft.com/office/drawing/2014/main" val="833512826"/>
                  </a:ext>
                </a:extLst>
              </a:tr>
              <a:tr h="370840">
                <a:tc>
                  <a:txBody>
                    <a:bodyPr/>
                    <a:lstStyle/>
                    <a:p>
                      <a:r>
                        <a:rPr lang="en-US" sz="1900" b="1" dirty="0">
                          <a:solidFill>
                            <a:srgbClr val="003D7A"/>
                          </a:solidFill>
                        </a:rPr>
                        <a:t>Financial Cost model</a:t>
                      </a:r>
                    </a:p>
                  </a:txBody>
                  <a:tcPr/>
                </a:tc>
                <a:tc>
                  <a:txBody>
                    <a:bodyPr/>
                    <a:lstStyle/>
                    <a:p>
                      <a:r>
                        <a:rPr lang="en-US" sz="1900">
                          <a:solidFill>
                            <a:srgbClr val="003D7A"/>
                          </a:solidFill>
                        </a:rPr>
                        <a:t>The scope of costs that should be taken into account</a:t>
                      </a:r>
                    </a:p>
                  </a:txBody>
                  <a:tcPr/>
                </a:tc>
                <a:tc>
                  <a:txBody>
                    <a:bodyPr/>
                    <a:lstStyle/>
                    <a:p>
                      <a:r>
                        <a:rPr lang="en-US" sz="1900" dirty="0">
                          <a:solidFill>
                            <a:srgbClr val="003D7A"/>
                          </a:solidFill>
                        </a:rPr>
                        <a:t>Different methodologies have been developed to assess the full and complete price of an asset, product or service. Life-cycle costing (LCC) means considering all the costs that will be incurred during an asset’s life, including purchase price (including delivery, installation, insurance, etc.), operating costs (including energy, fuel and water use, spares, and maintenance) and end-of-life costs (such as decommissioning or disposal) or residual value (i.e. revenue from sale of product). </a:t>
                      </a:r>
                    </a:p>
                    <a:p>
                      <a:endParaRPr lang="en-US" sz="1900" dirty="0">
                        <a:solidFill>
                          <a:srgbClr val="003D7A"/>
                        </a:solidFill>
                      </a:endParaRPr>
                    </a:p>
                    <a:p>
                      <a:r>
                        <a:rPr lang="en-US" sz="1900" dirty="0">
                          <a:solidFill>
                            <a:srgbClr val="003D7A"/>
                          </a:solidFill>
                        </a:rPr>
                        <a:t>Borrowers should also consider how E&amp;S elements will be priced into the bid, and whether tools such as an E&amp;S provisional sum will be used/E&amp;S cost breakdown</a:t>
                      </a:r>
                    </a:p>
                  </a:txBody>
                  <a:tcPr/>
                </a:tc>
                <a:extLst>
                  <a:ext uri="{0D108BD9-81ED-4DB2-BD59-A6C34878D82A}">
                    <a16:rowId xmlns:a16="http://schemas.microsoft.com/office/drawing/2014/main" val="3081091691"/>
                  </a:ext>
                </a:extLst>
              </a:tr>
            </a:tbl>
          </a:graphicData>
        </a:graphic>
      </p:graphicFrame>
    </p:spTree>
    <p:extLst>
      <p:ext uri="{BB962C8B-B14F-4D97-AF65-F5344CB8AC3E}">
        <p14:creationId xmlns:p14="http://schemas.microsoft.com/office/powerpoint/2010/main" val="38961496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dirty="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89</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Financial cost model</a:t>
            </a:r>
          </a:p>
        </p:txBody>
      </p:sp>
      <p:sp>
        <p:nvSpPr>
          <p:cNvPr id="10" name="TextBox 9">
            <a:extLst>
              <a:ext uri="{FF2B5EF4-FFF2-40B4-BE49-F238E27FC236}">
                <a16:creationId xmlns:a16="http://schemas.microsoft.com/office/drawing/2014/main" id="{A0076E14-B3FD-C24B-E86A-461ECCBB041E}"/>
              </a:ext>
            </a:extLst>
          </p:cNvPr>
          <p:cNvSpPr txBox="1"/>
          <p:nvPr/>
        </p:nvSpPr>
        <p:spPr>
          <a:xfrm>
            <a:off x="2930237" y="1777247"/>
            <a:ext cx="6335484" cy="369332"/>
          </a:xfrm>
          <a:prstGeom prst="rect">
            <a:avLst/>
          </a:prstGeom>
          <a:noFill/>
        </p:spPr>
        <p:txBody>
          <a:bodyPr wrap="square">
            <a:spAutoFit/>
          </a:bodyPr>
          <a:lstStyle/>
          <a:p>
            <a:endParaRPr lang="en-US"/>
          </a:p>
        </p:txBody>
      </p:sp>
      <p:graphicFrame>
        <p:nvGraphicFramePr>
          <p:cNvPr id="12" name="Table 11">
            <a:extLst>
              <a:ext uri="{FF2B5EF4-FFF2-40B4-BE49-F238E27FC236}">
                <a16:creationId xmlns:a16="http://schemas.microsoft.com/office/drawing/2014/main" id="{53518FEE-FE04-DCA5-870B-B83C4DCDB783}"/>
              </a:ext>
            </a:extLst>
          </p:cNvPr>
          <p:cNvGraphicFramePr>
            <a:graphicFrameLocks noGrp="1"/>
          </p:cNvGraphicFramePr>
          <p:nvPr>
            <p:extLst>
              <p:ext uri="{D42A27DB-BD31-4B8C-83A1-F6EECF244321}">
                <p14:modId xmlns:p14="http://schemas.microsoft.com/office/powerpoint/2010/main" val="3826675022"/>
              </p:ext>
            </p:extLst>
          </p:nvPr>
        </p:nvGraphicFramePr>
        <p:xfrm>
          <a:off x="149376" y="1143000"/>
          <a:ext cx="11880325" cy="5639196"/>
        </p:xfrm>
        <a:graphic>
          <a:graphicData uri="http://schemas.openxmlformats.org/drawingml/2006/table">
            <a:tbl>
              <a:tblPr firstRow="1" firstCol="1" bandRow="1">
                <a:tableStyleId>{7DF18680-E054-41AD-8BC1-D1AEF772440D}</a:tableStyleId>
              </a:tblPr>
              <a:tblGrid>
                <a:gridCol w="463108">
                  <a:extLst>
                    <a:ext uri="{9D8B030D-6E8A-4147-A177-3AD203B41FA5}">
                      <a16:colId xmlns:a16="http://schemas.microsoft.com/office/drawing/2014/main" val="206100055"/>
                    </a:ext>
                  </a:extLst>
                </a:gridCol>
                <a:gridCol w="3283655">
                  <a:extLst>
                    <a:ext uri="{9D8B030D-6E8A-4147-A177-3AD203B41FA5}">
                      <a16:colId xmlns:a16="http://schemas.microsoft.com/office/drawing/2014/main" val="3325625971"/>
                    </a:ext>
                  </a:extLst>
                </a:gridCol>
                <a:gridCol w="3843131">
                  <a:extLst>
                    <a:ext uri="{9D8B030D-6E8A-4147-A177-3AD203B41FA5}">
                      <a16:colId xmlns:a16="http://schemas.microsoft.com/office/drawing/2014/main" val="3373046138"/>
                    </a:ext>
                  </a:extLst>
                </a:gridCol>
                <a:gridCol w="4290431">
                  <a:extLst>
                    <a:ext uri="{9D8B030D-6E8A-4147-A177-3AD203B41FA5}">
                      <a16:colId xmlns:a16="http://schemas.microsoft.com/office/drawing/2014/main" val="31331246"/>
                    </a:ext>
                  </a:extLst>
                </a:gridCol>
              </a:tblGrid>
              <a:tr h="0">
                <a:tc>
                  <a:txBody>
                    <a:bodyPr/>
                    <a:lstStyle/>
                    <a:p>
                      <a:pPr marL="0" marR="0" algn="just">
                        <a:spcBef>
                          <a:spcPts val="0"/>
                        </a:spcBef>
                        <a:spcAft>
                          <a:spcPts val="600"/>
                        </a:spcAft>
                      </a:pPr>
                      <a:endParaRPr lang="en-US" sz="180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600"/>
                        </a:spcAft>
                      </a:pPr>
                      <a:r>
                        <a:rPr lang="en-US" sz="1800" dirty="0">
                          <a:effectLst/>
                          <a:latin typeface="+mj-lt"/>
                        </a:rPr>
                        <a:t>Option A: Costs are integrated in the Bill of Quantities (</a:t>
                      </a:r>
                      <a:r>
                        <a:rPr lang="en-US" sz="1800" dirty="0" err="1">
                          <a:effectLst/>
                          <a:latin typeface="+mj-lt"/>
                        </a:rPr>
                        <a:t>BoQ</a:t>
                      </a:r>
                      <a:r>
                        <a:rPr lang="en-US" sz="1800" dirty="0">
                          <a:effectLst/>
                          <a:latin typeface="+mj-lt"/>
                        </a:rPr>
                        <a:t>)</a:t>
                      </a:r>
                      <a:endParaRPr lang="en-US" sz="1800" dirty="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600"/>
                        </a:spcAft>
                      </a:pPr>
                      <a:r>
                        <a:rPr lang="en-US" sz="1800">
                          <a:effectLst/>
                          <a:latin typeface="+mj-lt"/>
                        </a:rPr>
                        <a:t>Option B: Costs are included as specific E&amp;S line items in the BoQ</a:t>
                      </a:r>
                      <a:endParaRPr lang="en-US" sz="1800">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l">
                        <a:spcBef>
                          <a:spcPts val="0"/>
                        </a:spcBef>
                        <a:spcAft>
                          <a:spcPts val="600"/>
                        </a:spcAft>
                      </a:pPr>
                      <a:r>
                        <a:rPr lang="en-US" sz="1800">
                          <a:effectLst/>
                          <a:latin typeface="+mj-lt"/>
                        </a:rPr>
                        <a:t>Option C: Costs are set aside as provisional sums for E&amp;S activities</a:t>
                      </a:r>
                      <a:endParaRPr lang="en-US" sz="1800">
                        <a:effectLst/>
                        <a:latin typeface="+mj-lt"/>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54649624"/>
                  </a:ext>
                </a:extLst>
              </a:tr>
              <a:tr h="899556">
                <a:tc>
                  <a:txBody>
                    <a:bodyPr/>
                    <a:lstStyle/>
                    <a:p>
                      <a:pPr marL="0" marR="0" algn="ctr">
                        <a:spcBef>
                          <a:spcPts val="0"/>
                        </a:spcBef>
                        <a:spcAft>
                          <a:spcPts val="600"/>
                        </a:spcAft>
                      </a:pPr>
                      <a:r>
                        <a:rPr lang="en-US" sz="1600" b="0">
                          <a:effectLst/>
                          <a:latin typeface="+mj-lt"/>
                          <a:ea typeface="Calibri" panose="020F0502020204030204" pitchFamily="34" charset="0"/>
                          <a:cs typeface="Calibri"/>
                        </a:rPr>
                        <a:t>Description</a:t>
                      </a:r>
                    </a:p>
                  </a:txBody>
                  <a:tcPr marL="68580" marR="68580" marT="0" marB="0" vert="vert270"/>
                </a:tc>
                <a:tc>
                  <a:txBody>
                    <a:bodyPr/>
                    <a:lstStyle/>
                    <a:p>
                      <a:pPr marL="0" marR="0" algn="just">
                        <a:spcBef>
                          <a:spcPts val="0"/>
                        </a:spcBef>
                        <a:spcAft>
                          <a:spcPts val="600"/>
                        </a:spcAft>
                      </a:pPr>
                      <a:r>
                        <a:rPr lang="en-US" sz="1800" b="0" dirty="0">
                          <a:solidFill>
                            <a:schemeClr val="accent1"/>
                          </a:solidFill>
                          <a:effectLst/>
                          <a:latin typeface="+mj-lt"/>
                        </a:rPr>
                        <a:t>Costs are integrated into the broader construction delivery methodology</a:t>
                      </a:r>
                      <a:endParaRPr lang="en-US" sz="1800" b="0" dirty="0">
                        <a:solidFill>
                          <a:schemeClr val="accent1"/>
                        </a:solidFill>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just">
                        <a:spcBef>
                          <a:spcPts val="0"/>
                        </a:spcBef>
                        <a:spcAft>
                          <a:spcPts val="600"/>
                        </a:spcAft>
                      </a:pPr>
                      <a:r>
                        <a:rPr lang="en-US" sz="1800">
                          <a:solidFill>
                            <a:schemeClr val="accent1"/>
                          </a:solidFill>
                          <a:effectLst/>
                          <a:latin typeface="+mj-lt"/>
                        </a:rPr>
                        <a:t>Mitigations priced independently and included as stand-alone line items</a:t>
                      </a:r>
                      <a:endParaRPr lang="en-US" sz="1800">
                        <a:solidFill>
                          <a:schemeClr val="accent1"/>
                        </a:solidFill>
                        <a:effectLst/>
                        <a:latin typeface="+mj-lt"/>
                        <a:ea typeface="Calibri" panose="020F0502020204030204" pitchFamily="34" charset="0"/>
                        <a:cs typeface="Calibri" panose="020F0502020204030204" pitchFamily="34" charset="0"/>
                      </a:endParaRPr>
                    </a:p>
                  </a:txBody>
                  <a:tcPr marL="68580" marR="68580" marT="0" marB="0"/>
                </a:tc>
                <a:tc>
                  <a:txBody>
                    <a:bodyPr/>
                    <a:lstStyle/>
                    <a:p>
                      <a:pPr marL="0" marR="0" algn="just">
                        <a:spcBef>
                          <a:spcPts val="0"/>
                        </a:spcBef>
                        <a:spcAft>
                          <a:spcPts val="600"/>
                        </a:spcAft>
                      </a:pPr>
                      <a:r>
                        <a:rPr lang="en-US" sz="1800">
                          <a:solidFill>
                            <a:schemeClr val="accent1"/>
                          </a:solidFill>
                          <a:effectLst/>
                          <a:latin typeface="+mj-lt"/>
                        </a:rPr>
                        <a:t>Provisional sums set aside for discrete E&amp;S-related activities, such as SEA and SH awareness and sensitization</a:t>
                      </a:r>
                      <a:endParaRPr lang="en-US" sz="1800">
                        <a:solidFill>
                          <a:schemeClr val="accent1"/>
                        </a:solidFill>
                        <a:effectLst/>
                        <a:latin typeface="+mj-lt"/>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95436979"/>
                  </a:ext>
                </a:extLst>
              </a:tr>
              <a:tr h="0">
                <a:tc>
                  <a:txBody>
                    <a:bodyPr/>
                    <a:lstStyle/>
                    <a:p>
                      <a:pPr marL="0" marR="0" algn="ctr">
                        <a:spcBef>
                          <a:spcPts val="0"/>
                        </a:spcBef>
                        <a:spcAft>
                          <a:spcPts val="600"/>
                        </a:spcAft>
                      </a:pPr>
                      <a:r>
                        <a:rPr lang="en-US" sz="1600" b="0">
                          <a:effectLst/>
                          <a:latin typeface="+mj-lt"/>
                          <a:ea typeface="Calibri" panose="020F0502020204030204" pitchFamily="34" charset="0"/>
                          <a:cs typeface="Calibri"/>
                        </a:rPr>
                        <a:t>Pros</a:t>
                      </a:r>
                    </a:p>
                  </a:txBody>
                  <a:tcPr marL="68580" marR="68580" marT="0" marB="0" vert="vert270"/>
                </a:tc>
                <a:tc>
                  <a:txBody>
                    <a:bodyPr/>
                    <a:lstStyle/>
                    <a:p>
                      <a:pPr marL="285750" marR="0" indent="-285750" algn="just">
                        <a:spcBef>
                          <a:spcPts val="0"/>
                        </a:spcBef>
                        <a:spcAft>
                          <a:spcPts val="600"/>
                        </a:spcAft>
                        <a:buFont typeface="Arial" panose="020B0604020202020204" pitchFamily="34" charset="0"/>
                        <a:buChar char="•"/>
                      </a:pPr>
                      <a:r>
                        <a:rPr lang="en-US" sz="1800" b="0">
                          <a:solidFill>
                            <a:schemeClr val="accent1"/>
                          </a:solidFill>
                          <a:effectLst/>
                          <a:latin typeface="+mj-lt"/>
                        </a:rPr>
                        <a:t>Can show that E&amp;S activities are integrated as normal into project operations, (e.g. OHS considerations are key for all parts of the works methodology)</a:t>
                      </a:r>
                      <a:endParaRPr lang="en-US" sz="1800" b="0">
                        <a:solidFill>
                          <a:schemeClr val="accent1"/>
                        </a:solidFill>
                        <a:effectLst/>
                        <a:latin typeface="+mj-lt"/>
                        <a:ea typeface="Calibri" panose="020F0502020204030204" pitchFamily="34" charset="0"/>
                        <a:cs typeface="Calibri" panose="020F0502020204030204" pitchFamily="34" charset="0"/>
                      </a:endParaRPr>
                    </a:p>
                  </a:txBody>
                  <a:tcPr marL="68580" marR="68580" marT="0" marB="0"/>
                </a:tc>
                <a:tc>
                  <a:txBody>
                    <a:bodyPr/>
                    <a:lstStyle/>
                    <a:p>
                      <a:pPr marL="285750" marR="0" indent="-285750" algn="just">
                        <a:spcBef>
                          <a:spcPts val="0"/>
                        </a:spcBef>
                        <a:spcAft>
                          <a:spcPts val="600"/>
                        </a:spcAft>
                        <a:buFont typeface="Arial" panose="020B0604020202020204" pitchFamily="34" charset="0"/>
                        <a:buChar char="•"/>
                      </a:pPr>
                      <a:r>
                        <a:rPr lang="en-US" sz="1800">
                          <a:solidFill>
                            <a:schemeClr val="accent1"/>
                          </a:solidFill>
                          <a:effectLst/>
                          <a:latin typeface="+mj-lt"/>
                        </a:rPr>
                        <a:t>Borrowers can check that Bidders have allowed appropriate costs for E&amp;S mitigations </a:t>
                      </a:r>
                    </a:p>
                    <a:p>
                      <a:pPr marL="285750" marR="0" indent="-285750" algn="just">
                        <a:spcBef>
                          <a:spcPts val="0"/>
                        </a:spcBef>
                        <a:spcAft>
                          <a:spcPts val="600"/>
                        </a:spcAft>
                        <a:buFont typeface="Arial" panose="020B0604020202020204" pitchFamily="34" charset="0"/>
                        <a:buChar char="•"/>
                      </a:pPr>
                      <a:r>
                        <a:rPr lang="en-US" sz="1800">
                          <a:solidFill>
                            <a:schemeClr val="accent1"/>
                          </a:solidFill>
                          <a:effectLst/>
                          <a:latin typeface="+mj-lt"/>
                        </a:rPr>
                        <a:t>Enables triangulation of credibility of the bidder’s proposed E&amp;S methodology/MSIP prior to award</a:t>
                      </a:r>
                    </a:p>
                  </a:txBody>
                  <a:tcPr marL="68580" marR="68580" marT="0" marB="0"/>
                </a:tc>
                <a:tc>
                  <a:txBody>
                    <a:bodyPr/>
                    <a:lstStyle/>
                    <a:p>
                      <a:pPr marL="285750" marR="0" indent="-285750" algn="just">
                        <a:spcBef>
                          <a:spcPts val="0"/>
                        </a:spcBef>
                        <a:spcAft>
                          <a:spcPts val="600"/>
                        </a:spcAft>
                        <a:buFont typeface="Arial" panose="020B0604020202020204" pitchFamily="34" charset="0"/>
                        <a:buChar char="•"/>
                      </a:pPr>
                      <a:r>
                        <a:rPr lang="en-US" sz="1800">
                          <a:solidFill>
                            <a:schemeClr val="accent1"/>
                          </a:solidFill>
                          <a:effectLst/>
                          <a:latin typeface="+mj-lt"/>
                        </a:rPr>
                        <a:t>Allows Contractor to propose additional sustainability outcomes beyond minimum requirements </a:t>
                      </a:r>
                    </a:p>
                    <a:p>
                      <a:pPr marL="285750" marR="0" indent="-285750" algn="just">
                        <a:spcBef>
                          <a:spcPts val="0"/>
                        </a:spcBef>
                        <a:spcAft>
                          <a:spcPts val="600"/>
                        </a:spcAft>
                        <a:buFont typeface="Arial" panose="020B0604020202020204" pitchFamily="34" charset="0"/>
                        <a:buChar char="•"/>
                      </a:pPr>
                      <a:r>
                        <a:rPr lang="en-US" sz="1800">
                          <a:solidFill>
                            <a:schemeClr val="accent1"/>
                          </a:solidFill>
                          <a:effectLst/>
                          <a:latin typeface="+mj-lt"/>
                        </a:rPr>
                        <a:t>Borrower can hold onto provisional sum until mitigations are delivered</a:t>
                      </a:r>
                    </a:p>
                    <a:p>
                      <a:pPr marL="285750" marR="0" lvl="0" indent="-285750" algn="just"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kern="1200">
                          <a:solidFill>
                            <a:schemeClr val="accent1"/>
                          </a:solidFill>
                          <a:effectLst/>
                          <a:latin typeface="+mn-lt"/>
                          <a:ea typeface="+mn-ea"/>
                          <a:cs typeface="+mn-cs"/>
                        </a:rPr>
                        <a:t>Enables triangulation of credibility</a:t>
                      </a:r>
                    </a:p>
                  </a:txBody>
                  <a:tcPr marL="68580" marR="68580" marT="0" marB="0"/>
                </a:tc>
                <a:extLst>
                  <a:ext uri="{0D108BD9-81ED-4DB2-BD59-A6C34878D82A}">
                    <a16:rowId xmlns:a16="http://schemas.microsoft.com/office/drawing/2014/main" val="3905098837"/>
                  </a:ext>
                </a:extLst>
              </a:tr>
              <a:tr h="0">
                <a:tc>
                  <a:txBody>
                    <a:bodyPr/>
                    <a:lstStyle/>
                    <a:p>
                      <a:pPr marL="0" marR="0" algn="ctr">
                        <a:spcBef>
                          <a:spcPts val="0"/>
                        </a:spcBef>
                        <a:spcAft>
                          <a:spcPts val="600"/>
                        </a:spcAft>
                      </a:pPr>
                      <a:r>
                        <a:rPr lang="en-US" sz="1600" b="0">
                          <a:effectLst/>
                          <a:latin typeface="+mj-lt"/>
                          <a:ea typeface="Calibri" panose="020F0502020204030204" pitchFamily="34" charset="0"/>
                          <a:cs typeface="Calibri" panose="020F0502020204030204" pitchFamily="34" charset="0"/>
                        </a:rPr>
                        <a:t>Cons</a:t>
                      </a:r>
                    </a:p>
                  </a:txBody>
                  <a:tcPr marL="68580" marR="68580" marT="0" marB="0" vert="vert270"/>
                </a:tc>
                <a:tc>
                  <a:txBody>
                    <a:bodyPr/>
                    <a:lstStyle/>
                    <a:p>
                      <a:pPr marL="285750" marR="0" indent="-285750" algn="just">
                        <a:spcBef>
                          <a:spcPts val="0"/>
                        </a:spcBef>
                        <a:spcAft>
                          <a:spcPts val="600"/>
                        </a:spcAft>
                        <a:buFont typeface="Arial" panose="020B0604020202020204" pitchFamily="34" charset="0"/>
                        <a:buChar char="•"/>
                      </a:pPr>
                      <a:r>
                        <a:rPr lang="en-US" sz="1800" b="0">
                          <a:solidFill>
                            <a:schemeClr val="accent1"/>
                          </a:solidFill>
                          <a:effectLst/>
                          <a:latin typeface="+mj-lt"/>
                        </a:rPr>
                        <a:t>No guarantee E&amp;S is sufficiently included in the bid (difficult to assess credibility/triangulate)</a:t>
                      </a:r>
                    </a:p>
                    <a:p>
                      <a:pPr marL="285750" marR="0" indent="-285750" algn="just">
                        <a:spcBef>
                          <a:spcPts val="0"/>
                        </a:spcBef>
                        <a:spcAft>
                          <a:spcPts val="600"/>
                        </a:spcAft>
                        <a:buFont typeface="Arial" panose="020B0604020202020204" pitchFamily="34" charset="0"/>
                        <a:buChar char="•"/>
                      </a:pPr>
                      <a:r>
                        <a:rPr lang="en-US" sz="1800" b="0">
                          <a:solidFill>
                            <a:schemeClr val="accent1"/>
                          </a:solidFill>
                          <a:effectLst/>
                          <a:latin typeface="+mj-lt"/>
                        </a:rPr>
                        <a:t>Can benefit Bidders who do not include costs for E&amp;S mitigations</a:t>
                      </a:r>
                      <a:endParaRPr lang="en-US" sz="1800" b="0">
                        <a:solidFill>
                          <a:schemeClr val="accent1"/>
                        </a:solidFill>
                        <a:effectLst/>
                        <a:latin typeface="+mj-lt"/>
                        <a:ea typeface="Calibri" panose="020F0502020204030204" pitchFamily="34" charset="0"/>
                        <a:cs typeface="Calibri" panose="020F0502020204030204" pitchFamily="34" charset="0"/>
                      </a:endParaRPr>
                    </a:p>
                  </a:txBody>
                  <a:tcPr marL="68580" marR="68580" marT="0" marB="0"/>
                </a:tc>
                <a:tc gridSpan="2">
                  <a:txBody>
                    <a:bodyPr/>
                    <a:lstStyle/>
                    <a:p>
                      <a:pPr marL="342900" marR="0" lvl="0" indent="-342900" algn="just">
                        <a:spcBef>
                          <a:spcPts val="0"/>
                        </a:spcBef>
                        <a:spcAft>
                          <a:spcPts val="600"/>
                        </a:spcAft>
                        <a:buSzPts val="800"/>
                        <a:buFont typeface="Symbol" panose="05050102010706020507" pitchFamily="18" charset="2"/>
                        <a:buChar char=""/>
                      </a:pPr>
                      <a:r>
                        <a:rPr lang="en-US" sz="1800" dirty="0">
                          <a:solidFill>
                            <a:schemeClr val="accent1"/>
                          </a:solidFill>
                          <a:effectLst/>
                          <a:latin typeface="+mj-lt"/>
                        </a:rPr>
                        <a:t>Bidders need detailed knowledge of E&amp;S risks to accurately scope and cost mitigation actions/MSIP</a:t>
                      </a:r>
                    </a:p>
                    <a:p>
                      <a:pPr marL="342900" marR="0" lvl="0" indent="-342900" algn="just">
                        <a:spcBef>
                          <a:spcPts val="0"/>
                        </a:spcBef>
                        <a:spcAft>
                          <a:spcPts val="600"/>
                        </a:spcAft>
                        <a:buSzPts val="800"/>
                        <a:buFont typeface="Symbol" panose="05050102010706020507" pitchFamily="18" charset="2"/>
                        <a:buChar char=""/>
                      </a:pPr>
                      <a:r>
                        <a:rPr lang="en-US" sz="1800" dirty="0">
                          <a:solidFill>
                            <a:schemeClr val="accent1"/>
                          </a:solidFill>
                          <a:effectLst/>
                          <a:latin typeface="+mj-lt"/>
                        </a:rPr>
                        <a:t>May lead to more queries and clarifications from bidders as they seek to understand project issues to inform their costing (however, may lead to less change post award)</a:t>
                      </a:r>
                    </a:p>
                  </a:txBody>
                  <a:tcPr marL="68580" marR="68580" marT="0" marB="0"/>
                </a:tc>
                <a:tc hMerge="1">
                  <a:txBody>
                    <a:bodyPr/>
                    <a:lstStyle/>
                    <a:p>
                      <a:endParaRPr lang="en-US"/>
                    </a:p>
                  </a:txBody>
                  <a:tcPr/>
                </a:tc>
                <a:extLst>
                  <a:ext uri="{0D108BD9-81ED-4DB2-BD59-A6C34878D82A}">
                    <a16:rowId xmlns:a16="http://schemas.microsoft.com/office/drawing/2014/main" val="324792274"/>
                  </a:ext>
                </a:extLst>
              </a:tr>
            </a:tbl>
          </a:graphicData>
        </a:graphic>
      </p:graphicFrame>
    </p:spTree>
    <p:extLst>
      <p:ext uri="{BB962C8B-B14F-4D97-AF65-F5344CB8AC3E}">
        <p14:creationId xmlns:p14="http://schemas.microsoft.com/office/powerpoint/2010/main" val="2805857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pic>
        <p:nvPicPr>
          <p:cNvPr id="9" name="Picture 8">
            <a:extLst>
              <a:ext uri="{FF2B5EF4-FFF2-40B4-BE49-F238E27FC236}">
                <a16:creationId xmlns:a16="http://schemas.microsoft.com/office/drawing/2014/main" id="{72A8D819-6944-87CC-E838-9EB7090B9B86}"/>
              </a:ext>
            </a:extLst>
          </p:cNvPr>
          <p:cNvPicPr>
            <a:picLocks noChangeAspect="1"/>
          </p:cNvPicPr>
          <p:nvPr/>
        </p:nvPicPr>
        <p:blipFill>
          <a:blip r:embed="rId3"/>
          <a:stretch>
            <a:fillRect/>
          </a:stretch>
        </p:blipFill>
        <p:spPr>
          <a:xfrm>
            <a:off x="45340" y="0"/>
            <a:ext cx="12146660" cy="6526419"/>
          </a:xfrm>
          <a:prstGeom prst="rect">
            <a:avLst/>
          </a:prstGeom>
        </p:spPr>
      </p:pic>
      <p:sp>
        <p:nvSpPr>
          <p:cNvPr id="6" name="TextBox 5">
            <a:extLst>
              <a:ext uri="{FF2B5EF4-FFF2-40B4-BE49-F238E27FC236}">
                <a16:creationId xmlns:a16="http://schemas.microsoft.com/office/drawing/2014/main" id="{9302C24C-D7B6-D946-AAAF-FE72AE28A9F4}"/>
              </a:ext>
            </a:extLst>
          </p:cNvPr>
          <p:cNvSpPr txBox="1"/>
          <p:nvPr/>
        </p:nvSpPr>
        <p:spPr>
          <a:xfrm>
            <a:off x="6159798" y="5036296"/>
            <a:ext cx="3892347" cy="369332"/>
          </a:xfrm>
          <a:prstGeom prst="rect">
            <a:avLst/>
          </a:prstGeom>
          <a:solidFill>
            <a:schemeClr val="bg1"/>
          </a:solidFill>
        </p:spPr>
        <p:txBody>
          <a:bodyPr wrap="square" rtlCol="0">
            <a:spAutoFit/>
          </a:bodyPr>
          <a:lstStyle/>
          <a:p>
            <a:r>
              <a:rPr lang="en-US" b="1">
                <a:latin typeface="Calibri" panose="020F0502020204030204" pitchFamily="34" charset="0"/>
                <a:cs typeface="Calibri" panose="020F0502020204030204" pitchFamily="34" charset="0"/>
              </a:rPr>
              <a:t>Consider domestic preference</a:t>
            </a:r>
          </a:p>
        </p:txBody>
      </p:sp>
    </p:spTree>
    <p:extLst>
      <p:ext uri="{BB962C8B-B14F-4D97-AF65-F5344CB8AC3E}">
        <p14:creationId xmlns:p14="http://schemas.microsoft.com/office/powerpoint/2010/main" val="38695730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5">
            <a:extLst>
              <a:ext uri="{FF2B5EF4-FFF2-40B4-BE49-F238E27FC236}">
                <a16:creationId xmlns:a16="http://schemas.microsoft.com/office/drawing/2014/main" id="{16E22B64-1A53-4296-8B8E-B4ECF48A8396}"/>
              </a:ext>
            </a:extLst>
          </p:cNvPr>
          <p:cNvSpPr>
            <a:spLocks noGrp="1"/>
          </p:cNvSpPr>
          <p:nvPr>
            <p:ph type="title"/>
          </p:nvPr>
        </p:nvSpPr>
        <p:spPr>
          <a:xfrm>
            <a:off x="1919692" y="349980"/>
            <a:ext cx="8461375" cy="6878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17980" numCol="1" anchor="ctr" anchorCtr="0" compatLnSpc="1">
            <a:prstTxWarp prst="textNoShape">
              <a:avLst/>
            </a:prstTxWarp>
            <a:normAutofit/>
          </a:bodyPr>
          <a:lstStyle/>
          <a:p>
            <a:pPr defTabSz="342545"/>
            <a:r>
              <a:rPr lang="en-US" sz="3200" b="1" kern="1200">
                <a:solidFill>
                  <a:schemeClr val="bg1"/>
                </a:solidFill>
                <a:latin typeface="Arial"/>
                <a:ea typeface="+mj-ea"/>
                <a:cs typeface="Arial"/>
              </a:rPr>
              <a:t>APPROACH - OVERVIEW</a:t>
            </a:r>
          </a:p>
        </p:txBody>
      </p:sp>
      <p:sp>
        <p:nvSpPr>
          <p:cNvPr id="22" name="Rectangle 21">
            <a:extLst>
              <a:ext uri="{FF2B5EF4-FFF2-40B4-BE49-F238E27FC236}">
                <a16:creationId xmlns:a16="http://schemas.microsoft.com/office/drawing/2014/main" id="{1C06DA5F-1F1E-4B8B-BCA1-849762668AB3}"/>
              </a:ext>
            </a:extLst>
          </p:cNvPr>
          <p:cNvSpPr/>
          <p:nvPr/>
        </p:nvSpPr>
        <p:spPr>
          <a:xfrm>
            <a:off x="-12470" y="-1160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To sum up…</a:t>
            </a:r>
          </a:p>
        </p:txBody>
      </p:sp>
      <p:sp>
        <p:nvSpPr>
          <p:cNvPr id="34" name="Freeform 24">
            <a:extLst>
              <a:ext uri="{FF2B5EF4-FFF2-40B4-BE49-F238E27FC236}">
                <a16:creationId xmlns:a16="http://schemas.microsoft.com/office/drawing/2014/main" id="{CB8346FC-4013-4C83-9C6B-86AB51DA2E1C}"/>
              </a:ext>
            </a:extLst>
          </p:cNvPr>
          <p:cNvSpPr>
            <a:spLocks noEditPoints="1"/>
          </p:cNvSpPr>
          <p:nvPr/>
        </p:nvSpPr>
        <p:spPr bwMode="auto">
          <a:xfrm>
            <a:off x="1059041" y="3615211"/>
            <a:ext cx="546498" cy="728664"/>
          </a:xfrm>
          <a:custGeom>
            <a:avLst/>
            <a:gdLst>
              <a:gd name="T0" fmla="*/ 1075 w 2417"/>
              <a:gd name="T1" fmla="*/ 1868 h 3097"/>
              <a:gd name="T2" fmla="*/ 292 w 2417"/>
              <a:gd name="T3" fmla="*/ 1944 h 3097"/>
              <a:gd name="T4" fmla="*/ 350 w 2417"/>
              <a:gd name="T5" fmla="*/ 1841 h 3097"/>
              <a:gd name="T6" fmla="*/ 1323 w 2417"/>
              <a:gd name="T7" fmla="*/ 1804 h 3097"/>
              <a:gd name="T8" fmla="*/ 1397 w 2417"/>
              <a:gd name="T9" fmla="*/ 1909 h 3097"/>
              <a:gd name="T10" fmla="*/ 1531 w 2417"/>
              <a:gd name="T11" fmla="*/ 2126 h 3097"/>
              <a:gd name="T12" fmla="*/ 1614 w 2417"/>
              <a:gd name="T13" fmla="*/ 2246 h 3097"/>
              <a:gd name="T14" fmla="*/ 1672 w 2417"/>
              <a:gd name="T15" fmla="*/ 2178 h 3097"/>
              <a:gd name="T16" fmla="*/ 1811 w 2417"/>
              <a:gd name="T17" fmla="*/ 2194 h 3097"/>
              <a:gd name="T18" fmla="*/ 1899 w 2417"/>
              <a:gd name="T19" fmla="*/ 2134 h 3097"/>
              <a:gd name="T20" fmla="*/ 2021 w 2417"/>
              <a:gd name="T21" fmla="*/ 2171 h 3097"/>
              <a:gd name="T22" fmla="*/ 2151 w 2417"/>
              <a:gd name="T23" fmla="*/ 2174 h 3097"/>
              <a:gd name="T24" fmla="*/ 2243 w 2417"/>
              <a:gd name="T25" fmla="*/ 2281 h 3097"/>
              <a:gd name="T26" fmla="*/ 2344 w 2417"/>
              <a:gd name="T27" fmla="*/ 2487 h 3097"/>
              <a:gd name="T28" fmla="*/ 2417 w 2417"/>
              <a:gd name="T29" fmla="*/ 2856 h 3097"/>
              <a:gd name="T30" fmla="*/ 1947 w 2417"/>
              <a:gd name="T31" fmla="*/ 3047 h 3097"/>
              <a:gd name="T32" fmla="*/ 1837 w 2417"/>
              <a:gd name="T33" fmla="*/ 3013 h 3097"/>
              <a:gd name="T34" fmla="*/ 1543 w 2417"/>
              <a:gd name="T35" fmla="*/ 2911 h 3097"/>
              <a:gd name="T36" fmla="*/ 1437 w 2417"/>
              <a:gd name="T37" fmla="*/ 2864 h 3097"/>
              <a:gd name="T38" fmla="*/ 1335 w 2417"/>
              <a:gd name="T39" fmla="*/ 2747 h 3097"/>
              <a:gd name="T40" fmla="*/ 1298 w 2417"/>
              <a:gd name="T41" fmla="*/ 2707 h 3097"/>
              <a:gd name="T42" fmla="*/ 1234 w 2417"/>
              <a:gd name="T43" fmla="*/ 2610 h 3097"/>
              <a:gd name="T44" fmla="*/ 1291 w 2417"/>
              <a:gd name="T45" fmla="*/ 2543 h 3097"/>
              <a:gd name="T46" fmla="*/ 1396 w 2417"/>
              <a:gd name="T47" fmla="*/ 2597 h 3097"/>
              <a:gd name="T48" fmla="*/ 1465 w 2417"/>
              <a:gd name="T49" fmla="*/ 2650 h 3097"/>
              <a:gd name="T50" fmla="*/ 1568 w 2417"/>
              <a:gd name="T51" fmla="*/ 2717 h 3097"/>
              <a:gd name="T52" fmla="*/ 1595 w 2417"/>
              <a:gd name="T53" fmla="*/ 2637 h 3097"/>
              <a:gd name="T54" fmla="*/ 1509 w 2417"/>
              <a:gd name="T55" fmla="*/ 2462 h 3097"/>
              <a:gd name="T56" fmla="*/ 1466 w 2417"/>
              <a:gd name="T57" fmla="*/ 2380 h 3097"/>
              <a:gd name="T58" fmla="*/ 1319 w 2417"/>
              <a:gd name="T59" fmla="*/ 2100 h 3097"/>
              <a:gd name="T60" fmla="*/ 1203 w 2417"/>
              <a:gd name="T61" fmla="*/ 1797 h 3097"/>
              <a:gd name="T62" fmla="*/ 1402 w 2417"/>
              <a:gd name="T63" fmla="*/ 1552 h 3097"/>
              <a:gd name="T64" fmla="*/ 1432 w 2417"/>
              <a:gd name="T65" fmla="*/ 1665 h 3097"/>
              <a:gd name="T66" fmla="*/ 1272 w 2417"/>
              <a:gd name="T67" fmla="*/ 1681 h 3097"/>
              <a:gd name="T68" fmla="*/ 292 w 2417"/>
              <a:gd name="T69" fmla="*/ 1651 h 3097"/>
              <a:gd name="T70" fmla="*/ 350 w 2417"/>
              <a:gd name="T71" fmla="*/ 1548 h 3097"/>
              <a:gd name="T72" fmla="*/ 1458 w 2417"/>
              <a:gd name="T73" fmla="*/ 1330 h 3097"/>
              <a:gd name="T74" fmla="*/ 339 w 2417"/>
              <a:gd name="T75" fmla="*/ 1396 h 3097"/>
              <a:gd name="T76" fmla="*/ 310 w 2417"/>
              <a:gd name="T77" fmla="*/ 1282 h 3097"/>
              <a:gd name="T78" fmla="*/ 375 w 2417"/>
              <a:gd name="T79" fmla="*/ 627 h 3097"/>
              <a:gd name="T80" fmla="*/ 798 w 2417"/>
              <a:gd name="T81" fmla="*/ 579 h 3097"/>
              <a:gd name="T82" fmla="*/ 788 w 2417"/>
              <a:gd name="T83" fmla="*/ 1105 h 3097"/>
              <a:gd name="T84" fmla="*/ 327 w 2417"/>
              <a:gd name="T85" fmla="*/ 592 h 3097"/>
              <a:gd name="T86" fmla="*/ 569 w 2417"/>
              <a:gd name="T87" fmla="*/ 164 h 3097"/>
              <a:gd name="T88" fmla="*/ 1319 w 2417"/>
              <a:gd name="T89" fmla="*/ 233 h 3097"/>
              <a:gd name="T90" fmla="*/ 1421 w 2417"/>
              <a:gd name="T91" fmla="*/ 200 h 3097"/>
              <a:gd name="T92" fmla="*/ 1547 w 2417"/>
              <a:gd name="T93" fmla="*/ 3 h 3097"/>
              <a:gd name="T94" fmla="*/ 1731 w 2417"/>
              <a:gd name="T95" fmla="*/ 189 h 3097"/>
              <a:gd name="T96" fmla="*/ 1632 w 2417"/>
              <a:gd name="T97" fmla="*/ 2104 h 3097"/>
              <a:gd name="T98" fmla="*/ 1567 w 2417"/>
              <a:gd name="T99" fmla="*/ 380 h 3097"/>
              <a:gd name="T100" fmla="*/ 1156 w 2417"/>
              <a:gd name="T101" fmla="*/ 2602 h 3097"/>
              <a:gd name="T102" fmla="*/ 1242 w 2417"/>
              <a:gd name="T103" fmla="*/ 2744 h 3097"/>
              <a:gd name="T104" fmla="*/ 1315 w 2417"/>
              <a:gd name="T105" fmla="*/ 2857 h 3097"/>
              <a:gd name="T106" fmla="*/ 1507 w 2417"/>
              <a:gd name="T107" fmla="*/ 2990 h 3097"/>
              <a:gd name="T108" fmla="*/ 223 w 2417"/>
              <a:gd name="T109" fmla="*/ 3097 h 3097"/>
              <a:gd name="T110" fmla="*/ 12 w 2417"/>
              <a:gd name="T111" fmla="*/ 2943 h 3097"/>
              <a:gd name="T112" fmla="*/ 66 w 2417"/>
              <a:gd name="T113" fmla="*/ 66 h 3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7" h="3097">
                <a:moveTo>
                  <a:pt x="595" y="2688"/>
                </a:moveTo>
                <a:lnTo>
                  <a:pt x="595" y="2857"/>
                </a:lnTo>
                <a:lnTo>
                  <a:pt x="1138" y="2857"/>
                </a:lnTo>
                <a:lnTo>
                  <a:pt x="1138" y="2688"/>
                </a:lnTo>
                <a:lnTo>
                  <a:pt x="595" y="2688"/>
                </a:lnTo>
                <a:close/>
                <a:moveTo>
                  <a:pt x="350" y="1841"/>
                </a:moveTo>
                <a:lnTo>
                  <a:pt x="1071" y="1841"/>
                </a:lnTo>
                <a:lnTo>
                  <a:pt x="1075" y="1868"/>
                </a:lnTo>
                <a:lnTo>
                  <a:pt x="1082" y="1896"/>
                </a:lnTo>
                <a:lnTo>
                  <a:pt x="1098" y="1938"/>
                </a:lnTo>
                <a:lnTo>
                  <a:pt x="1113" y="1978"/>
                </a:lnTo>
                <a:lnTo>
                  <a:pt x="350" y="1978"/>
                </a:lnTo>
                <a:lnTo>
                  <a:pt x="332" y="1976"/>
                </a:lnTo>
                <a:lnTo>
                  <a:pt x="316" y="1969"/>
                </a:lnTo>
                <a:lnTo>
                  <a:pt x="302" y="1959"/>
                </a:lnTo>
                <a:lnTo>
                  <a:pt x="292" y="1944"/>
                </a:lnTo>
                <a:lnTo>
                  <a:pt x="285" y="1929"/>
                </a:lnTo>
                <a:lnTo>
                  <a:pt x="283" y="1910"/>
                </a:lnTo>
                <a:lnTo>
                  <a:pt x="285" y="1892"/>
                </a:lnTo>
                <a:lnTo>
                  <a:pt x="292" y="1875"/>
                </a:lnTo>
                <a:lnTo>
                  <a:pt x="302" y="1862"/>
                </a:lnTo>
                <a:lnTo>
                  <a:pt x="316" y="1851"/>
                </a:lnTo>
                <a:lnTo>
                  <a:pt x="332" y="1844"/>
                </a:lnTo>
                <a:lnTo>
                  <a:pt x="350" y="1841"/>
                </a:lnTo>
                <a:close/>
                <a:moveTo>
                  <a:pt x="1240" y="1764"/>
                </a:moveTo>
                <a:lnTo>
                  <a:pt x="1251" y="1765"/>
                </a:lnTo>
                <a:lnTo>
                  <a:pt x="1264" y="1767"/>
                </a:lnTo>
                <a:lnTo>
                  <a:pt x="1276" y="1772"/>
                </a:lnTo>
                <a:lnTo>
                  <a:pt x="1288" y="1778"/>
                </a:lnTo>
                <a:lnTo>
                  <a:pt x="1300" y="1785"/>
                </a:lnTo>
                <a:lnTo>
                  <a:pt x="1312" y="1795"/>
                </a:lnTo>
                <a:lnTo>
                  <a:pt x="1323" y="1804"/>
                </a:lnTo>
                <a:lnTo>
                  <a:pt x="1332" y="1814"/>
                </a:lnTo>
                <a:lnTo>
                  <a:pt x="1335" y="1816"/>
                </a:lnTo>
                <a:lnTo>
                  <a:pt x="1341" y="1823"/>
                </a:lnTo>
                <a:lnTo>
                  <a:pt x="1348" y="1834"/>
                </a:lnTo>
                <a:lnTo>
                  <a:pt x="1358" y="1848"/>
                </a:lnTo>
                <a:lnTo>
                  <a:pt x="1369" y="1866"/>
                </a:lnTo>
                <a:lnTo>
                  <a:pt x="1383" y="1886"/>
                </a:lnTo>
                <a:lnTo>
                  <a:pt x="1397" y="1909"/>
                </a:lnTo>
                <a:lnTo>
                  <a:pt x="1412" y="1934"/>
                </a:lnTo>
                <a:lnTo>
                  <a:pt x="1428" y="1961"/>
                </a:lnTo>
                <a:lnTo>
                  <a:pt x="1446" y="1987"/>
                </a:lnTo>
                <a:lnTo>
                  <a:pt x="1463" y="2016"/>
                </a:lnTo>
                <a:lnTo>
                  <a:pt x="1480" y="2044"/>
                </a:lnTo>
                <a:lnTo>
                  <a:pt x="1498" y="2072"/>
                </a:lnTo>
                <a:lnTo>
                  <a:pt x="1515" y="2100"/>
                </a:lnTo>
                <a:lnTo>
                  <a:pt x="1531" y="2126"/>
                </a:lnTo>
                <a:lnTo>
                  <a:pt x="1547" y="2151"/>
                </a:lnTo>
                <a:lnTo>
                  <a:pt x="1561" y="2174"/>
                </a:lnTo>
                <a:lnTo>
                  <a:pt x="1574" y="2194"/>
                </a:lnTo>
                <a:lnTo>
                  <a:pt x="1586" y="2212"/>
                </a:lnTo>
                <a:lnTo>
                  <a:pt x="1596" y="2226"/>
                </a:lnTo>
                <a:lnTo>
                  <a:pt x="1605" y="2238"/>
                </a:lnTo>
                <a:lnTo>
                  <a:pt x="1610" y="2244"/>
                </a:lnTo>
                <a:lnTo>
                  <a:pt x="1614" y="2246"/>
                </a:lnTo>
                <a:lnTo>
                  <a:pt x="1615" y="2244"/>
                </a:lnTo>
                <a:lnTo>
                  <a:pt x="1618" y="2239"/>
                </a:lnTo>
                <a:lnTo>
                  <a:pt x="1622" y="2231"/>
                </a:lnTo>
                <a:lnTo>
                  <a:pt x="1628" y="2221"/>
                </a:lnTo>
                <a:lnTo>
                  <a:pt x="1637" y="2210"/>
                </a:lnTo>
                <a:lnTo>
                  <a:pt x="1646" y="2199"/>
                </a:lnTo>
                <a:lnTo>
                  <a:pt x="1659" y="2188"/>
                </a:lnTo>
                <a:lnTo>
                  <a:pt x="1672" y="2178"/>
                </a:lnTo>
                <a:lnTo>
                  <a:pt x="1687" y="2170"/>
                </a:lnTo>
                <a:lnTo>
                  <a:pt x="1703" y="2164"/>
                </a:lnTo>
                <a:lnTo>
                  <a:pt x="1722" y="2160"/>
                </a:lnTo>
                <a:lnTo>
                  <a:pt x="1742" y="2163"/>
                </a:lnTo>
                <a:lnTo>
                  <a:pt x="1763" y="2168"/>
                </a:lnTo>
                <a:lnTo>
                  <a:pt x="1786" y="2179"/>
                </a:lnTo>
                <a:lnTo>
                  <a:pt x="1810" y="2197"/>
                </a:lnTo>
                <a:lnTo>
                  <a:pt x="1811" y="2194"/>
                </a:lnTo>
                <a:lnTo>
                  <a:pt x="1815" y="2189"/>
                </a:lnTo>
                <a:lnTo>
                  <a:pt x="1822" y="2182"/>
                </a:lnTo>
                <a:lnTo>
                  <a:pt x="1830" y="2173"/>
                </a:lnTo>
                <a:lnTo>
                  <a:pt x="1840" y="2164"/>
                </a:lnTo>
                <a:lnTo>
                  <a:pt x="1852" y="2154"/>
                </a:lnTo>
                <a:lnTo>
                  <a:pt x="1865" y="2145"/>
                </a:lnTo>
                <a:lnTo>
                  <a:pt x="1882" y="2138"/>
                </a:lnTo>
                <a:lnTo>
                  <a:pt x="1899" y="2134"/>
                </a:lnTo>
                <a:lnTo>
                  <a:pt x="1917" y="2133"/>
                </a:lnTo>
                <a:lnTo>
                  <a:pt x="1938" y="2135"/>
                </a:lnTo>
                <a:lnTo>
                  <a:pt x="1959" y="2143"/>
                </a:lnTo>
                <a:lnTo>
                  <a:pt x="1981" y="2156"/>
                </a:lnTo>
                <a:lnTo>
                  <a:pt x="2006" y="2176"/>
                </a:lnTo>
                <a:lnTo>
                  <a:pt x="2007" y="2176"/>
                </a:lnTo>
                <a:lnTo>
                  <a:pt x="2013" y="2174"/>
                </a:lnTo>
                <a:lnTo>
                  <a:pt x="2021" y="2171"/>
                </a:lnTo>
                <a:lnTo>
                  <a:pt x="2032" y="2168"/>
                </a:lnTo>
                <a:lnTo>
                  <a:pt x="2046" y="2166"/>
                </a:lnTo>
                <a:lnTo>
                  <a:pt x="2061" y="2163"/>
                </a:lnTo>
                <a:lnTo>
                  <a:pt x="2077" y="2161"/>
                </a:lnTo>
                <a:lnTo>
                  <a:pt x="2095" y="2161"/>
                </a:lnTo>
                <a:lnTo>
                  <a:pt x="2114" y="2163"/>
                </a:lnTo>
                <a:lnTo>
                  <a:pt x="2133" y="2167"/>
                </a:lnTo>
                <a:lnTo>
                  <a:pt x="2151" y="2174"/>
                </a:lnTo>
                <a:lnTo>
                  <a:pt x="2170" y="2183"/>
                </a:lnTo>
                <a:lnTo>
                  <a:pt x="2187" y="2197"/>
                </a:lnTo>
                <a:lnTo>
                  <a:pt x="2203" y="2214"/>
                </a:lnTo>
                <a:lnTo>
                  <a:pt x="2218" y="2235"/>
                </a:lnTo>
                <a:lnTo>
                  <a:pt x="2231" y="2261"/>
                </a:lnTo>
                <a:lnTo>
                  <a:pt x="2232" y="2263"/>
                </a:lnTo>
                <a:lnTo>
                  <a:pt x="2236" y="2271"/>
                </a:lnTo>
                <a:lnTo>
                  <a:pt x="2243" y="2281"/>
                </a:lnTo>
                <a:lnTo>
                  <a:pt x="2252" y="2296"/>
                </a:lnTo>
                <a:lnTo>
                  <a:pt x="2262" y="2315"/>
                </a:lnTo>
                <a:lnTo>
                  <a:pt x="2275" y="2337"/>
                </a:lnTo>
                <a:lnTo>
                  <a:pt x="2288" y="2361"/>
                </a:lnTo>
                <a:lnTo>
                  <a:pt x="2301" y="2389"/>
                </a:lnTo>
                <a:lnTo>
                  <a:pt x="2315" y="2420"/>
                </a:lnTo>
                <a:lnTo>
                  <a:pt x="2330" y="2452"/>
                </a:lnTo>
                <a:lnTo>
                  <a:pt x="2344" y="2487"/>
                </a:lnTo>
                <a:lnTo>
                  <a:pt x="2356" y="2523"/>
                </a:lnTo>
                <a:lnTo>
                  <a:pt x="2368" y="2561"/>
                </a:lnTo>
                <a:lnTo>
                  <a:pt x="2378" y="2599"/>
                </a:lnTo>
                <a:lnTo>
                  <a:pt x="2388" y="2640"/>
                </a:lnTo>
                <a:lnTo>
                  <a:pt x="2394" y="2680"/>
                </a:lnTo>
                <a:lnTo>
                  <a:pt x="2398" y="2720"/>
                </a:lnTo>
                <a:lnTo>
                  <a:pt x="2399" y="2760"/>
                </a:lnTo>
                <a:lnTo>
                  <a:pt x="2417" y="2856"/>
                </a:lnTo>
                <a:lnTo>
                  <a:pt x="1956" y="3088"/>
                </a:lnTo>
                <a:lnTo>
                  <a:pt x="1957" y="3087"/>
                </a:lnTo>
                <a:lnTo>
                  <a:pt x="1957" y="3084"/>
                </a:lnTo>
                <a:lnTo>
                  <a:pt x="1958" y="3078"/>
                </a:lnTo>
                <a:lnTo>
                  <a:pt x="1958" y="3071"/>
                </a:lnTo>
                <a:lnTo>
                  <a:pt x="1957" y="3064"/>
                </a:lnTo>
                <a:lnTo>
                  <a:pt x="1953" y="3056"/>
                </a:lnTo>
                <a:lnTo>
                  <a:pt x="1947" y="3047"/>
                </a:lnTo>
                <a:lnTo>
                  <a:pt x="1938" y="3038"/>
                </a:lnTo>
                <a:lnTo>
                  <a:pt x="1925" y="3029"/>
                </a:lnTo>
                <a:lnTo>
                  <a:pt x="1908" y="3022"/>
                </a:lnTo>
                <a:lnTo>
                  <a:pt x="1886" y="3015"/>
                </a:lnTo>
                <a:lnTo>
                  <a:pt x="1883" y="3015"/>
                </a:lnTo>
                <a:lnTo>
                  <a:pt x="1872" y="3015"/>
                </a:lnTo>
                <a:lnTo>
                  <a:pt x="1857" y="3014"/>
                </a:lnTo>
                <a:lnTo>
                  <a:pt x="1837" y="3013"/>
                </a:lnTo>
                <a:lnTo>
                  <a:pt x="1810" y="3008"/>
                </a:lnTo>
                <a:lnTo>
                  <a:pt x="1781" y="3003"/>
                </a:lnTo>
                <a:lnTo>
                  <a:pt x="1747" y="2996"/>
                </a:lnTo>
                <a:lnTo>
                  <a:pt x="1711" y="2986"/>
                </a:lnTo>
                <a:lnTo>
                  <a:pt x="1671" y="2972"/>
                </a:lnTo>
                <a:lnTo>
                  <a:pt x="1629" y="2956"/>
                </a:lnTo>
                <a:lnTo>
                  <a:pt x="1586" y="2935"/>
                </a:lnTo>
                <a:lnTo>
                  <a:pt x="1543" y="2911"/>
                </a:lnTo>
                <a:lnTo>
                  <a:pt x="1539" y="2909"/>
                </a:lnTo>
                <a:lnTo>
                  <a:pt x="1531" y="2906"/>
                </a:lnTo>
                <a:lnTo>
                  <a:pt x="1519" y="2902"/>
                </a:lnTo>
                <a:lnTo>
                  <a:pt x="1505" y="2896"/>
                </a:lnTo>
                <a:lnTo>
                  <a:pt x="1488" y="2890"/>
                </a:lnTo>
                <a:lnTo>
                  <a:pt x="1470" y="2882"/>
                </a:lnTo>
                <a:lnTo>
                  <a:pt x="1453" y="2873"/>
                </a:lnTo>
                <a:lnTo>
                  <a:pt x="1437" y="2864"/>
                </a:lnTo>
                <a:lnTo>
                  <a:pt x="1423" y="2855"/>
                </a:lnTo>
                <a:lnTo>
                  <a:pt x="1413" y="2846"/>
                </a:lnTo>
                <a:lnTo>
                  <a:pt x="1407" y="2837"/>
                </a:lnTo>
                <a:lnTo>
                  <a:pt x="1388" y="2811"/>
                </a:lnTo>
                <a:lnTo>
                  <a:pt x="1371" y="2790"/>
                </a:lnTo>
                <a:lnTo>
                  <a:pt x="1357" y="2771"/>
                </a:lnTo>
                <a:lnTo>
                  <a:pt x="1345" y="2758"/>
                </a:lnTo>
                <a:lnTo>
                  <a:pt x="1335" y="2747"/>
                </a:lnTo>
                <a:lnTo>
                  <a:pt x="1326" y="2737"/>
                </a:lnTo>
                <a:lnTo>
                  <a:pt x="1319" y="2731"/>
                </a:lnTo>
                <a:lnTo>
                  <a:pt x="1312" y="2726"/>
                </a:lnTo>
                <a:lnTo>
                  <a:pt x="1307" y="2722"/>
                </a:lnTo>
                <a:lnTo>
                  <a:pt x="1304" y="2718"/>
                </a:lnTo>
                <a:lnTo>
                  <a:pt x="1301" y="2715"/>
                </a:lnTo>
                <a:lnTo>
                  <a:pt x="1299" y="2712"/>
                </a:lnTo>
                <a:lnTo>
                  <a:pt x="1298" y="2707"/>
                </a:lnTo>
                <a:lnTo>
                  <a:pt x="1285" y="2699"/>
                </a:lnTo>
                <a:lnTo>
                  <a:pt x="1274" y="2690"/>
                </a:lnTo>
                <a:lnTo>
                  <a:pt x="1264" y="2680"/>
                </a:lnTo>
                <a:lnTo>
                  <a:pt x="1254" y="2666"/>
                </a:lnTo>
                <a:lnTo>
                  <a:pt x="1247" y="2653"/>
                </a:lnTo>
                <a:lnTo>
                  <a:pt x="1241" y="2639"/>
                </a:lnTo>
                <a:lnTo>
                  <a:pt x="1237" y="2624"/>
                </a:lnTo>
                <a:lnTo>
                  <a:pt x="1234" y="2610"/>
                </a:lnTo>
                <a:lnTo>
                  <a:pt x="1234" y="2596"/>
                </a:lnTo>
                <a:lnTo>
                  <a:pt x="1235" y="2583"/>
                </a:lnTo>
                <a:lnTo>
                  <a:pt x="1239" y="2571"/>
                </a:lnTo>
                <a:lnTo>
                  <a:pt x="1244" y="2560"/>
                </a:lnTo>
                <a:lnTo>
                  <a:pt x="1252" y="2552"/>
                </a:lnTo>
                <a:lnTo>
                  <a:pt x="1263" y="2547"/>
                </a:lnTo>
                <a:lnTo>
                  <a:pt x="1276" y="2543"/>
                </a:lnTo>
                <a:lnTo>
                  <a:pt x="1291" y="2543"/>
                </a:lnTo>
                <a:lnTo>
                  <a:pt x="1309" y="2547"/>
                </a:lnTo>
                <a:lnTo>
                  <a:pt x="1330" y="2554"/>
                </a:lnTo>
                <a:lnTo>
                  <a:pt x="1354" y="2565"/>
                </a:lnTo>
                <a:lnTo>
                  <a:pt x="1356" y="2567"/>
                </a:lnTo>
                <a:lnTo>
                  <a:pt x="1362" y="2572"/>
                </a:lnTo>
                <a:lnTo>
                  <a:pt x="1371" y="2579"/>
                </a:lnTo>
                <a:lnTo>
                  <a:pt x="1384" y="2587"/>
                </a:lnTo>
                <a:lnTo>
                  <a:pt x="1396" y="2597"/>
                </a:lnTo>
                <a:lnTo>
                  <a:pt x="1409" y="2608"/>
                </a:lnTo>
                <a:lnTo>
                  <a:pt x="1422" y="2618"/>
                </a:lnTo>
                <a:lnTo>
                  <a:pt x="1436" y="2627"/>
                </a:lnTo>
                <a:lnTo>
                  <a:pt x="1447" y="2635"/>
                </a:lnTo>
                <a:lnTo>
                  <a:pt x="1455" y="2643"/>
                </a:lnTo>
                <a:lnTo>
                  <a:pt x="1461" y="2647"/>
                </a:lnTo>
                <a:lnTo>
                  <a:pt x="1463" y="2648"/>
                </a:lnTo>
                <a:lnTo>
                  <a:pt x="1465" y="2650"/>
                </a:lnTo>
                <a:lnTo>
                  <a:pt x="1471" y="2654"/>
                </a:lnTo>
                <a:lnTo>
                  <a:pt x="1480" y="2661"/>
                </a:lnTo>
                <a:lnTo>
                  <a:pt x="1492" y="2670"/>
                </a:lnTo>
                <a:lnTo>
                  <a:pt x="1505" y="2680"/>
                </a:lnTo>
                <a:lnTo>
                  <a:pt x="1520" y="2690"/>
                </a:lnTo>
                <a:lnTo>
                  <a:pt x="1535" y="2700"/>
                </a:lnTo>
                <a:lnTo>
                  <a:pt x="1552" y="2709"/>
                </a:lnTo>
                <a:lnTo>
                  <a:pt x="1568" y="2717"/>
                </a:lnTo>
                <a:lnTo>
                  <a:pt x="1582" y="2722"/>
                </a:lnTo>
                <a:lnTo>
                  <a:pt x="1595" y="2724"/>
                </a:lnTo>
                <a:lnTo>
                  <a:pt x="1604" y="2717"/>
                </a:lnTo>
                <a:lnTo>
                  <a:pt x="1608" y="2707"/>
                </a:lnTo>
                <a:lnTo>
                  <a:pt x="1608" y="2693"/>
                </a:lnTo>
                <a:lnTo>
                  <a:pt x="1606" y="2677"/>
                </a:lnTo>
                <a:lnTo>
                  <a:pt x="1602" y="2658"/>
                </a:lnTo>
                <a:lnTo>
                  <a:pt x="1595" y="2637"/>
                </a:lnTo>
                <a:lnTo>
                  <a:pt x="1586" y="2616"/>
                </a:lnTo>
                <a:lnTo>
                  <a:pt x="1577" y="2594"/>
                </a:lnTo>
                <a:lnTo>
                  <a:pt x="1566" y="2571"/>
                </a:lnTo>
                <a:lnTo>
                  <a:pt x="1555" y="2548"/>
                </a:lnTo>
                <a:lnTo>
                  <a:pt x="1543" y="2525"/>
                </a:lnTo>
                <a:lnTo>
                  <a:pt x="1531" y="2503"/>
                </a:lnTo>
                <a:lnTo>
                  <a:pt x="1519" y="2482"/>
                </a:lnTo>
                <a:lnTo>
                  <a:pt x="1509" y="2462"/>
                </a:lnTo>
                <a:lnTo>
                  <a:pt x="1499" y="2445"/>
                </a:lnTo>
                <a:lnTo>
                  <a:pt x="1491" y="2429"/>
                </a:lnTo>
                <a:lnTo>
                  <a:pt x="1484" y="2417"/>
                </a:lnTo>
                <a:lnTo>
                  <a:pt x="1480" y="2408"/>
                </a:lnTo>
                <a:lnTo>
                  <a:pt x="1479" y="2402"/>
                </a:lnTo>
                <a:lnTo>
                  <a:pt x="1477" y="2399"/>
                </a:lnTo>
                <a:lnTo>
                  <a:pt x="1473" y="2392"/>
                </a:lnTo>
                <a:lnTo>
                  <a:pt x="1466" y="2380"/>
                </a:lnTo>
                <a:lnTo>
                  <a:pt x="1456" y="2362"/>
                </a:lnTo>
                <a:lnTo>
                  <a:pt x="1444" y="2340"/>
                </a:lnTo>
                <a:lnTo>
                  <a:pt x="1428" y="2312"/>
                </a:lnTo>
                <a:lnTo>
                  <a:pt x="1411" y="2280"/>
                </a:lnTo>
                <a:lnTo>
                  <a:pt x="1392" y="2242"/>
                </a:lnTo>
                <a:lnTo>
                  <a:pt x="1369" y="2200"/>
                </a:lnTo>
                <a:lnTo>
                  <a:pt x="1345" y="2152"/>
                </a:lnTo>
                <a:lnTo>
                  <a:pt x="1319" y="2100"/>
                </a:lnTo>
                <a:lnTo>
                  <a:pt x="1289" y="2042"/>
                </a:lnTo>
                <a:lnTo>
                  <a:pt x="1258" y="1979"/>
                </a:lnTo>
                <a:lnTo>
                  <a:pt x="1226" y="1911"/>
                </a:lnTo>
                <a:lnTo>
                  <a:pt x="1215" y="1880"/>
                </a:lnTo>
                <a:lnTo>
                  <a:pt x="1208" y="1854"/>
                </a:lnTo>
                <a:lnTo>
                  <a:pt x="1202" y="1832"/>
                </a:lnTo>
                <a:lnTo>
                  <a:pt x="1201" y="1812"/>
                </a:lnTo>
                <a:lnTo>
                  <a:pt x="1203" y="1797"/>
                </a:lnTo>
                <a:lnTo>
                  <a:pt x="1207" y="1784"/>
                </a:lnTo>
                <a:lnTo>
                  <a:pt x="1213" y="1775"/>
                </a:lnTo>
                <a:lnTo>
                  <a:pt x="1221" y="1769"/>
                </a:lnTo>
                <a:lnTo>
                  <a:pt x="1230" y="1765"/>
                </a:lnTo>
                <a:lnTo>
                  <a:pt x="1240" y="1764"/>
                </a:lnTo>
                <a:close/>
                <a:moveTo>
                  <a:pt x="350" y="1548"/>
                </a:moveTo>
                <a:lnTo>
                  <a:pt x="1384" y="1548"/>
                </a:lnTo>
                <a:lnTo>
                  <a:pt x="1402" y="1552"/>
                </a:lnTo>
                <a:lnTo>
                  <a:pt x="1418" y="1558"/>
                </a:lnTo>
                <a:lnTo>
                  <a:pt x="1432" y="1569"/>
                </a:lnTo>
                <a:lnTo>
                  <a:pt x="1443" y="1582"/>
                </a:lnTo>
                <a:lnTo>
                  <a:pt x="1449" y="1599"/>
                </a:lnTo>
                <a:lnTo>
                  <a:pt x="1452" y="1617"/>
                </a:lnTo>
                <a:lnTo>
                  <a:pt x="1449" y="1635"/>
                </a:lnTo>
                <a:lnTo>
                  <a:pt x="1443" y="1651"/>
                </a:lnTo>
                <a:lnTo>
                  <a:pt x="1432" y="1665"/>
                </a:lnTo>
                <a:lnTo>
                  <a:pt x="1418" y="1675"/>
                </a:lnTo>
                <a:lnTo>
                  <a:pt x="1402" y="1682"/>
                </a:lnTo>
                <a:lnTo>
                  <a:pt x="1384" y="1684"/>
                </a:lnTo>
                <a:lnTo>
                  <a:pt x="1368" y="1684"/>
                </a:lnTo>
                <a:lnTo>
                  <a:pt x="1345" y="1677"/>
                </a:lnTo>
                <a:lnTo>
                  <a:pt x="1321" y="1674"/>
                </a:lnTo>
                <a:lnTo>
                  <a:pt x="1296" y="1675"/>
                </a:lnTo>
                <a:lnTo>
                  <a:pt x="1272" y="1681"/>
                </a:lnTo>
                <a:lnTo>
                  <a:pt x="1269" y="1682"/>
                </a:lnTo>
                <a:lnTo>
                  <a:pt x="1267" y="1683"/>
                </a:lnTo>
                <a:lnTo>
                  <a:pt x="1265" y="1684"/>
                </a:lnTo>
                <a:lnTo>
                  <a:pt x="350" y="1684"/>
                </a:lnTo>
                <a:lnTo>
                  <a:pt x="332" y="1682"/>
                </a:lnTo>
                <a:lnTo>
                  <a:pt x="316" y="1675"/>
                </a:lnTo>
                <a:lnTo>
                  <a:pt x="302" y="1665"/>
                </a:lnTo>
                <a:lnTo>
                  <a:pt x="292" y="1651"/>
                </a:lnTo>
                <a:lnTo>
                  <a:pt x="285" y="1635"/>
                </a:lnTo>
                <a:lnTo>
                  <a:pt x="283" y="1617"/>
                </a:lnTo>
                <a:lnTo>
                  <a:pt x="285" y="1599"/>
                </a:lnTo>
                <a:lnTo>
                  <a:pt x="292" y="1582"/>
                </a:lnTo>
                <a:lnTo>
                  <a:pt x="302" y="1569"/>
                </a:lnTo>
                <a:lnTo>
                  <a:pt x="316" y="1558"/>
                </a:lnTo>
                <a:lnTo>
                  <a:pt x="332" y="1552"/>
                </a:lnTo>
                <a:lnTo>
                  <a:pt x="350" y="1548"/>
                </a:lnTo>
                <a:close/>
                <a:moveTo>
                  <a:pt x="356" y="1262"/>
                </a:moveTo>
                <a:lnTo>
                  <a:pt x="1391" y="1262"/>
                </a:lnTo>
                <a:lnTo>
                  <a:pt x="1409" y="1264"/>
                </a:lnTo>
                <a:lnTo>
                  <a:pt x="1424" y="1271"/>
                </a:lnTo>
                <a:lnTo>
                  <a:pt x="1439" y="1282"/>
                </a:lnTo>
                <a:lnTo>
                  <a:pt x="1449" y="1296"/>
                </a:lnTo>
                <a:lnTo>
                  <a:pt x="1456" y="1313"/>
                </a:lnTo>
                <a:lnTo>
                  <a:pt x="1458" y="1330"/>
                </a:lnTo>
                <a:lnTo>
                  <a:pt x="1456" y="1349"/>
                </a:lnTo>
                <a:lnTo>
                  <a:pt x="1449" y="1364"/>
                </a:lnTo>
                <a:lnTo>
                  <a:pt x="1439" y="1378"/>
                </a:lnTo>
                <a:lnTo>
                  <a:pt x="1424" y="1389"/>
                </a:lnTo>
                <a:lnTo>
                  <a:pt x="1408" y="1396"/>
                </a:lnTo>
                <a:lnTo>
                  <a:pt x="1391" y="1398"/>
                </a:lnTo>
                <a:lnTo>
                  <a:pt x="356" y="1398"/>
                </a:lnTo>
                <a:lnTo>
                  <a:pt x="339" y="1396"/>
                </a:lnTo>
                <a:lnTo>
                  <a:pt x="323" y="1389"/>
                </a:lnTo>
                <a:lnTo>
                  <a:pt x="310" y="1378"/>
                </a:lnTo>
                <a:lnTo>
                  <a:pt x="298" y="1364"/>
                </a:lnTo>
                <a:lnTo>
                  <a:pt x="291" y="1349"/>
                </a:lnTo>
                <a:lnTo>
                  <a:pt x="289" y="1330"/>
                </a:lnTo>
                <a:lnTo>
                  <a:pt x="291" y="1313"/>
                </a:lnTo>
                <a:lnTo>
                  <a:pt x="298" y="1296"/>
                </a:lnTo>
                <a:lnTo>
                  <a:pt x="310" y="1282"/>
                </a:lnTo>
                <a:lnTo>
                  <a:pt x="323" y="1271"/>
                </a:lnTo>
                <a:lnTo>
                  <a:pt x="339" y="1264"/>
                </a:lnTo>
                <a:lnTo>
                  <a:pt x="356" y="1262"/>
                </a:lnTo>
                <a:close/>
                <a:moveTo>
                  <a:pt x="375" y="627"/>
                </a:moveTo>
                <a:lnTo>
                  <a:pt x="763" y="627"/>
                </a:lnTo>
                <a:lnTo>
                  <a:pt x="763" y="1055"/>
                </a:lnTo>
                <a:lnTo>
                  <a:pt x="375" y="1055"/>
                </a:lnTo>
                <a:lnTo>
                  <a:pt x="375" y="627"/>
                </a:lnTo>
                <a:close/>
                <a:moveTo>
                  <a:pt x="350" y="603"/>
                </a:moveTo>
                <a:lnTo>
                  <a:pt x="350" y="1080"/>
                </a:lnTo>
                <a:lnTo>
                  <a:pt x="788" y="1080"/>
                </a:lnTo>
                <a:lnTo>
                  <a:pt x="788" y="603"/>
                </a:lnTo>
                <a:lnTo>
                  <a:pt x="350" y="603"/>
                </a:lnTo>
                <a:close/>
                <a:moveTo>
                  <a:pt x="350" y="577"/>
                </a:moveTo>
                <a:lnTo>
                  <a:pt x="788" y="577"/>
                </a:lnTo>
                <a:lnTo>
                  <a:pt x="798" y="579"/>
                </a:lnTo>
                <a:lnTo>
                  <a:pt x="805" y="584"/>
                </a:lnTo>
                <a:lnTo>
                  <a:pt x="811" y="592"/>
                </a:lnTo>
                <a:lnTo>
                  <a:pt x="812" y="603"/>
                </a:lnTo>
                <a:lnTo>
                  <a:pt x="812" y="1080"/>
                </a:lnTo>
                <a:lnTo>
                  <a:pt x="811" y="1090"/>
                </a:lnTo>
                <a:lnTo>
                  <a:pt x="805" y="1098"/>
                </a:lnTo>
                <a:lnTo>
                  <a:pt x="798" y="1103"/>
                </a:lnTo>
                <a:lnTo>
                  <a:pt x="788" y="1105"/>
                </a:lnTo>
                <a:lnTo>
                  <a:pt x="788" y="1105"/>
                </a:lnTo>
                <a:lnTo>
                  <a:pt x="350" y="1105"/>
                </a:lnTo>
                <a:lnTo>
                  <a:pt x="340" y="1103"/>
                </a:lnTo>
                <a:lnTo>
                  <a:pt x="332" y="1098"/>
                </a:lnTo>
                <a:lnTo>
                  <a:pt x="327" y="1090"/>
                </a:lnTo>
                <a:lnTo>
                  <a:pt x="325" y="1080"/>
                </a:lnTo>
                <a:lnTo>
                  <a:pt x="325" y="603"/>
                </a:lnTo>
                <a:lnTo>
                  <a:pt x="327" y="592"/>
                </a:lnTo>
                <a:lnTo>
                  <a:pt x="332" y="584"/>
                </a:lnTo>
                <a:lnTo>
                  <a:pt x="340" y="579"/>
                </a:lnTo>
                <a:lnTo>
                  <a:pt x="350" y="577"/>
                </a:lnTo>
                <a:close/>
                <a:moveTo>
                  <a:pt x="569" y="164"/>
                </a:moveTo>
                <a:lnTo>
                  <a:pt x="569" y="230"/>
                </a:lnTo>
                <a:lnTo>
                  <a:pt x="1166" y="230"/>
                </a:lnTo>
                <a:lnTo>
                  <a:pt x="1166" y="164"/>
                </a:lnTo>
                <a:lnTo>
                  <a:pt x="569" y="164"/>
                </a:lnTo>
                <a:close/>
                <a:moveTo>
                  <a:pt x="1364" y="141"/>
                </a:moveTo>
                <a:lnTo>
                  <a:pt x="1346" y="144"/>
                </a:lnTo>
                <a:lnTo>
                  <a:pt x="1331" y="152"/>
                </a:lnTo>
                <a:lnTo>
                  <a:pt x="1319" y="165"/>
                </a:lnTo>
                <a:lnTo>
                  <a:pt x="1310" y="181"/>
                </a:lnTo>
                <a:lnTo>
                  <a:pt x="1307" y="200"/>
                </a:lnTo>
                <a:lnTo>
                  <a:pt x="1310" y="217"/>
                </a:lnTo>
                <a:lnTo>
                  <a:pt x="1319" y="233"/>
                </a:lnTo>
                <a:lnTo>
                  <a:pt x="1331" y="245"/>
                </a:lnTo>
                <a:lnTo>
                  <a:pt x="1346" y="253"/>
                </a:lnTo>
                <a:lnTo>
                  <a:pt x="1364" y="256"/>
                </a:lnTo>
                <a:lnTo>
                  <a:pt x="1383" y="253"/>
                </a:lnTo>
                <a:lnTo>
                  <a:pt x="1398" y="245"/>
                </a:lnTo>
                <a:lnTo>
                  <a:pt x="1410" y="233"/>
                </a:lnTo>
                <a:lnTo>
                  <a:pt x="1418" y="217"/>
                </a:lnTo>
                <a:lnTo>
                  <a:pt x="1421" y="200"/>
                </a:lnTo>
                <a:lnTo>
                  <a:pt x="1418" y="181"/>
                </a:lnTo>
                <a:lnTo>
                  <a:pt x="1410" y="165"/>
                </a:lnTo>
                <a:lnTo>
                  <a:pt x="1398" y="152"/>
                </a:lnTo>
                <a:lnTo>
                  <a:pt x="1383" y="144"/>
                </a:lnTo>
                <a:lnTo>
                  <a:pt x="1364" y="141"/>
                </a:lnTo>
                <a:close/>
                <a:moveTo>
                  <a:pt x="223" y="0"/>
                </a:moveTo>
                <a:lnTo>
                  <a:pt x="1511" y="0"/>
                </a:lnTo>
                <a:lnTo>
                  <a:pt x="1547" y="3"/>
                </a:lnTo>
                <a:lnTo>
                  <a:pt x="1581" y="11"/>
                </a:lnTo>
                <a:lnTo>
                  <a:pt x="1613" y="26"/>
                </a:lnTo>
                <a:lnTo>
                  <a:pt x="1642" y="43"/>
                </a:lnTo>
                <a:lnTo>
                  <a:pt x="1669" y="66"/>
                </a:lnTo>
                <a:lnTo>
                  <a:pt x="1690" y="93"/>
                </a:lnTo>
                <a:lnTo>
                  <a:pt x="1708" y="123"/>
                </a:lnTo>
                <a:lnTo>
                  <a:pt x="1722" y="154"/>
                </a:lnTo>
                <a:lnTo>
                  <a:pt x="1731" y="189"/>
                </a:lnTo>
                <a:lnTo>
                  <a:pt x="1734" y="226"/>
                </a:lnTo>
                <a:lnTo>
                  <a:pt x="1734" y="2103"/>
                </a:lnTo>
                <a:lnTo>
                  <a:pt x="1715" y="2106"/>
                </a:lnTo>
                <a:lnTo>
                  <a:pt x="1698" y="2110"/>
                </a:lnTo>
                <a:lnTo>
                  <a:pt x="1684" y="2114"/>
                </a:lnTo>
                <a:lnTo>
                  <a:pt x="1665" y="2123"/>
                </a:lnTo>
                <a:lnTo>
                  <a:pt x="1647" y="2135"/>
                </a:lnTo>
                <a:lnTo>
                  <a:pt x="1632" y="2104"/>
                </a:lnTo>
                <a:lnTo>
                  <a:pt x="1616" y="2071"/>
                </a:lnTo>
                <a:lnTo>
                  <a:pt x="1599" y="2037"/>
                </a:lnTo>
                <a:lnTo>
                  <a:pt x="1582" y="2004"/>
                </a:lnTo>
                <a:lnTo>
                  <a:pt x="1568" y="1973"/>
                </a:lnTo>
                <a:lnTo>
                  <a:pt x="1567" y="1972"/>
                </a:lnTo>
                <a:lnTo>
                  <a:pt x="1567" y="1971"/>
                </a:lnTo>
                <a:lnTo>
                  <a:pt x="1567" y="1971"/>
                </a:lnTo>
                <a:lnTo>
                  <a:pt x="1567" y="380"/>
                </a:lnTo>
                <a:lnTo>
                  <a:pt x="167" y="380"/>
                </a:lnTo>
                <a:lnTo>
                  <a:pt x="167" y="2510"/>
                </a:lnTo>
                <a:lnTo>
                  <a:pt x="1164" y="2510"/>
                </a:lnTo>
                <a:lnTo>
                  <a:pt x="1159" y="2524"/>
                </a:lnTo>
                <a:lnTo>
                  <a:pt x="1155" y="2539"/>
                </a:lnTo>
                <a:lnTo>
                  <a:pt x="1153" y="2555"/>
                </a:lnTo>
                <a:lnTo>
                  <a:pt x="1153" y="2578"/>
                </a:lnTo>
                <a:lnTo>
                  <a:pt x="1156" y="2602"/>
                </a:lnTo>
                <a:lnTo>
                  <a:pt x="1162" y="2627"/>
                </a:lnTo>
                <a:lnTo>
                  <a:pt x="1171" y="2651"/>
                </a:lnTo>
                <a:lnTo>
                  <a:pt x="1183" y="2675"/>
                </a:lnTo>
                <a:lnTo>
                  <a:pt x="1199" y="2696"/>
                </a:lnTo>
                <a:lnTo>
                  <a:pt x="1218" y="2715"/>
                </a:lnTo>
                <a:lnTo>
                  <a:pt x="1228" y="2728"/>
                </a:lnTo>
                <a:lnTo>
                  <a:pt x="1237" y="2738"/>
                </a:lnTo>
                <a:lnTo>
                  <a:pt x="1242" y="2744"/>
                </a:lnTo>
                <a:lnTo>
                  <a:pt x="1248" y="2751"/>
                </a:lnTo>
                <a:lnTo>
                  <a:pt x="1256" y="2761"/>
                </a:lnTo>
                <a:lnTo>
                  <a:pt x="1266" y="2775"/>
                </a:lnTo>
                <a:lnTo>
                  <a:pt x="1278" y="2791"/>
                </a:lnTo>
                <a:lnTo>
                  <a:pt x="1291" y="2813"/>
                </a:lnTo>
                <a:lnTo>
                  <a:pt x="1306" y="2839"/>
                </a:lnTo>
                <a:lnTo>
                  <a:pt x="1310" y="2848"/>
                </a:lnTo>
                <a:lnTo>
                  <a:pt x="1315" y="2857"/>
                </a:lnTo>
                <a:lnTo>
                  <a:pt x="1324" y="2867"/>
                </a:lnTo>
                <a:lnTo>
                  <a:pt x="1335" y="2880"/>
                </a:lnTo>
                <a:lnTo>
                  <a:pt x="1350" y="2893"/>
                </a:lnTo>
                <a:lnTo>
                  <a:pt x="1369" y="2907"/>
                </a:lnTo>
                <a:lnTo>
                  <a:pt x="1394" y="2923"/>
                </a:lnTo>
                <a:lnTo>
                  <a:pt x="1424" y="2940"/>
                </a:lnTo>
                <a:lnTo>
                  <a:pt x="1461" y="2958"/>
                </a:lnTo>
                <a:lnTo>
                  <a:pt x="1507" y="2990"/>
                </a:lnTo>
                <a:lnTo>
                  <a:pt x="1553" y="3016"/>
                </a:lnTo>
                <a:lnTo>
                  <a:pt x="1595" y="3038"/>
                </a:lnTo>
                <a:lnTo>
                  <a:pt x="1638" y="3056"/>
                </a:lnTo>
                <a:lnTo>
                  <a:pt x="1610" y="3073"/>
                </a:lnTo>
                <a:lnTo>
                  <a:pt x="1578" y="3087"/>
                </a:lnTo>
                <a:lnTo>
                  <a:pt x="1546" y="3095"/>
                </a:lnTo>
                <a:lnTo>
                  <a:pt x="1511" y="3097"/>
                </a:lnTo>
                <a:lnTo>
                  <a:pt x="223" y="3097"/>
                </a:lnTo>
                <a:lnTo>
                  <a:pt x="187" y="3094"/>
                </a:lnTo>
                <a:lnTo>
                  <a:pt x="153" y="3086"/>
                </a:lnTo>
                <a:lnTo>
                  <a:pt x="121" y="3072"/>
                </a:lnTo>
                <a:lnTo>
                  <a:pt x="92" y="3054"/>
                </a:lnTo>
                <a:lnTo>
                  <a:pt x="66" y="3031"/>
                </a:lnTo>
                <a:lnTo>
                  <a:pt x="44" y="3005"/>
                </a:lnTo>
                <a:lnTo>
                  <a:pt x="25" y="2975"/>
                </a:lnTo>
                <a:lnTo>
                  <a:pt x="12" y="2943"/>
                </a:lnTo>
                <a:lnTo>
                  <a:pt x="3" y="2908"/>
                </a:lnTo>
                <a:lnTo>
                  <a:pt x="0" y="2871"/>
                </a:lnTo>
                <a:lnTo>
                  <a:pt x="0" y="226"/>
                </a:lnTo>
                <a:lnTo>
                  <a:pt x="3" y="189"/>
                </a:lnTo>
                <a:lnTo>
                  <a:pt x="12" y="154"/>
                </a:lnTo>
                <a:lnTo>
                  <a:pt x="25" y="123"/>
                </a:lnTo>
                <a:lnTo>
                  <a:pt x="44" y="93"/>
                </a:lnTo>
                <a:lnTo>
                  <a:pt x="66" y="66"/>
                </a:lnTo>
                <a:lnTo>
                  <a:pt x="92" y="43"/>
                </a:lnTo>
                <a:lnTo>
                  <a:pt x="121" y="26"/>
                </a:lnTo>
                <a:lnTo>
                  <a:pt x="153" y="11"/>
                </a:lnTo>
                <a:lnTo>
                  <a:pt x="187" y="3"/>
                </a:lnTo>
                <a:lnTo>
                  <a:pt x="223"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340EE294-2953-48DD-8D48-D8D33D8B3B41}"/>
              </a:ext>
            </a:extLst>
          </p:cNvPr>
          <p:cNvSpPr/>
          <p:nvPr/>
        </p:nvSpPr>
        <p:spPr>
          <a:xfrm>
            <a:off x="326103" y="3941336"/>
            <a:ext cx="7168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a:noFill/>
                </a:ln>
                <a:solidFill>
                  <a:prstClr val="white"/>
                </a:solidFill>
                <a:effectLst/>
                <a:uLnTx/>
                <a:uFillTx/>
                <a:latin typeface="Arial"/>
                <a:ea typeface="+mn-ea"/>
                <a:cs typeface="Arial" panose="020B0604020202020204" pitchFamily="34" charset="0"/>
              </a:rPr>
              <a:t>02</a:t>
            </a: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lide Number Placeholder 4">
            <a:extLst>
              <a:ext uri="{FF2B5EF4-FFF2-40B4-BE49-F238E27FC236}">
                <a16:creationId xmlns:a16="http://schemas.microsoft.com/office/drawing/2014/main" id="{76DF49B3-87AD-4A84-A0AD-458F9BA78ADC}"/>
              </a:ext>
            </a:extLst>
          </p:cNvPr>
          <p:cNvSpPr>
            <a:spLocks noGrp="1"/>
          </p:cNvSpPr>
          <p:nvPr>
            <p:ph type="sldNum" sz="quarter" idx="15"/>
          </p:nvPr>
        </p:nvSpPr>
        <p:spPr>
          <a:xfrm>
            <a:off x="11421980" y="6482323"/>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dirty="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90</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7" name="Rectangle 6">
            <a:extLst>
              <a:ext uri="{FF2B5EF4-FFF2-40B4-BE49-F238E27FC236}">
                <a16:creationId xmlns:a16="http://schemas.microsoft.com/office/drawing/2014/main" id="{6FCBC4C6-B781-4C90-9D4A-D6B0B552B2B2}"/>
              </a:ext>
            </a:extLst>
          </p:cNvPr>
          <p:cNvSpPr/>
          <p:nvPr/>
        </p:nvSpPr>
        <p:spPr>
          <a:xfrm>
            <a:off x="4618299" y="1786900"/>
            <a:ext cx="7411402" cy="4708981"/>
          </a:xfrm>
          <a:prstGeom prst="rect">
            <a:avLst/>
          </a:prstGeom>
        </p:spPr>
        <p:txBody>
          <a:bodyPr wrap="square">
            <a:spAutoFit/>
          </a:bodyPr>
          <a:lstStyle/>
          <a:p>
            <a:pPr marL="342900" lvl="1" indent="-342900" defTabSz="457200">
              <a:spcBef>
                <a:spcPts val="1200"/>
              </a:spcBef>
              <a:buClr>
                <a:srgbClr val="F78D28"/>
              </a:buClr>
              <a:buFont typeface="Wingdings" panose="05000000000000000000" pitchFamily="2" charset="2"/>
              <a:buChar char="§"/>
              <a:tabLst>
                <a:tab pos="8402638" algn="r"/>
              </a:tabLst>
            </a:pPr>
            <a:r>
              <a:rPr lang="en-US" sz="2000" dirty="0">
                <a:solidFill>
                  <a:schemeClr val="accent1"/>
                </a:solidFill>
                <a:latin typeface="+mj-lt"/>
              </a:rPr>
              <a:t>The Borrower is responsible for preparing the PPSD </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dirty="0">
                <a:solidFill>
                  <a:schemeClr val="accent1"/>
                </a:solidFill>
                <a:latin typeface="+mj-lt"/>
              </a:rPr>
              <a:t>PPSD analyzes Borrower capacity, risks, the market, the degree of influence, costing mechanisms, innovation and whether there is a gap between what is required and how the market is likely to respond</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dirty="0">
                <a:solidFill>
                  <a:schemeClr val="accent1"/>
                </a:solidFill>
                <a:latin typeface="+mj-lt"/>
              </a:rPr>
              <a:t>PPSD needs to capture key E&amp;S risks and proposed mitigations and assess whether the market is able to respond</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dirty="0">
                <a:solidFill>
                  <a:schemeClr val="accent1"/>
                </a:solidFill>
                <a:latin typeface="+mj-lt"/>
              </a:rPr>
              <a:t>Strategy outlines how best to engage the market</a:t>
            </a:r>
          </a:p>
          <a:p>
            <a:pPr marL="342900" lvl="1" indent="-342900" defTabSz="457200">
              <a:spcBef>
                <a:spcPts val="1200"/>
              </a:spcBef>
              <a:buClr>
                <a:srgbClr val="F78D28"/>
              </a:buClr>
              <a:buFont typeface="Wingdings" panose="05000000000000000000" pitchFamily="2" charset="2"/>
              <a:buChar char="§"/>
              <a:tabLst>
                <a:tab pos="8402638" algn="r"/>
              </a:tabLst>
            </a:pPr>
            <a:r>
              <a:rPr lang="en-US" sz="2000" dirty="0">
                <a:solidFill>
                  <a:schemeClr val="accent1"/>
                </a:solidFill>
                <a:latin typeface="+mj-lt"/>
              </a:rPr>
              <a:t>Key decisions are: international or national procurement, selection method (e.g. RFB, RFP, direct selection or quotation), pre-qualification, type of specification, cost model, contract conditions, evaluation approach (including rated criteria) and Bank support</a:t>
            </a:r>
          </a:p>
        </p:txBody>
      </p:sp>
      <p:pic>
        <p:nvPicPr>
          <p:cNvPr id="8" name="Picture 7">
            <a:extLst>
              <a:ext uri="{FF2B5EF4-FFF2-40B4-BE49-F238E27FC236}">
                <a16:creationId xmlns:a16="http://schemas.microsoft.com/office/drawing/2014/main" id="{6A574052-A105-4209-AC27-406A45573534}"/>
              </a:ext>
            </a:extLst>
          </p:cNvPr>
          <p:cNvPicPr>
            <a:picLocks noChangeAspect="1"/>
          </p:cNvPicPr>
          <p:nvPr/>
        </p:nvPicPr>
        <p:blipFill rotWithShape="1">
          <a:blip r:embed="rId3"/>
          <a:srcRect l="21332" r="10677"/>
          <a:stretch/>
        </p:blipFill>
        <p:spPr>
          <a:xfrm>
            <a:off x="277063" y="2071479"/>
            <a:ext cx="4121302" cy="4049735"/>
          </a:xfrm>
          <a:prstGeom prst="rect">
            <a:avLst/>
          </a:prstGeom>
          <a:effectLst>
            <a:outerShdw blurRad="139700" dist="38100" dir="2700000" sx="103000" sy="103000" algn="tl" rotWithShape="0">
              <a:prstClr val="black">
                <a:alpha val="40000"/>
              </a:prstClr>
            </a:outerShdw>
          </a:effectLst>
        </p:spPr>
      </p:pic>
      <p:sp>
        <p:nvSpPr>
          <p:cNvPr id="9" name="Rectangle 8">
            <a:extLst>
              <a:ext uri="{FF2B5EF4-FFF2-40B4-BE49-F238E27FC236}">
                <a16:creationId xmlns:a16="http://schemas.microsoft.com/office/drawing/2014/main" id="{6D5E8464-22BE-4BCC-88C2-0910ADAA809F}"/>
              </a:ext>
            </a:extLst>
          </p:cNvPr>
          <p:cNvSpPr/>
          <p:nvPr/>
        </p:nvSpPr>
        <p:spPr>
          <a:xfrm>
            <a:off x="376719" y="1233512"/>
            <a:ext cx="10935128" cy="584775"/>
          </a:xfrm>
          <a:prstGeom prst="rect">
            <a:avLst/>
          </a:prstGeom>
        </p:spPr>
        <p:txBody>
          <a:bodyPr wrap="square">
            <a:spAutoFit/>
          </a:bodyPr>
          <a:lstStyle/>
          <a:p>
            <a:pPr marL="0" lvl="1" defTabSz="457200">
              <a:spcBef>
                <a:spcPts val="1200"/>
              </a:spcBef>
              <a:buClr>
                <a:srgbClr val="F78D28"/>
              </a:buClr>
              <a:tabLst>
                <a:tab pos="8402638" algn="r"/>
              </a:tabLst>
            </a:pPr>
            <a:r>
              <a:rPr lang="en-US" sz="3200" b="1">
                <a:solidFill>
                  <a:srgbClr val="F78D28"/>
                </a:solidFill>
                <a:latin typeface="Calibri" panose="020F0502020204030204"/>
              </a:rPr>
              <a:t>Preparation Stage: Appraisal</a:t>
            </a:r>
            <a:endParaRPr lang="en-US" sz="3200">
              <a:solidFill>
                <a:srgbClr val="F78D28"/>
              </a:solidFill>
              <a:latin typeface="Calibri" panose="020F0502020204030204"/>
            </a:endParaRPr>
          </a:p>
        </p:txBody>
      </p:sp>
    </p:spTree>
    <p:extLst>
      <p:ext uri="{BB962C8B-B14F-4D97-AF65-F5344CB8AC3E}">
        <p14:creationId xmlns:p14="http://schemas.microsoft.com/office/powerpoint/2010/main" val="27769820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43433D8-5124-410A-822B-400F24E5CF7D}"/>
              </a:ext>
            </a:extLst>
          </p:cNvPr>
          <p:cNvSpPr>
            <a:spLocks noGrp="1"/>
          </p:cNvSpPr>
          <p:nvPr>
            <p:ph type="body" sz="quarter" idx="13"/>
          </p:nvPr>
        </p:nvSpPr>
        <p:spPr>
          <a:xfrm>
            <a:off x="82193" y="1304775"/>
            <a:ext cx="11969394" cy="4479571"/>
          </a:xfrm>
        </p:spPr>
        <p:txBody>
          <a:bodyPr vert="horz" lIns="0" tIns="0" rIns="0" bIns="0" rtlCol="0" anchor="t">
            <a:noAutofit/>
          </a:bodyPr>
          <a:lstStyle/>
          <a:p>
            <a:pPr marL="342900" lvl="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Introduction:</a:t>
            </a:r>
          </a:p>
          <a:p>
            <a:pPr marL="819150" lvl="2" indent="-457200">
              <a:lnSpc>
                <a:spcPct val="110000"/>
              </a:lnSpc>
              <a:buClr>
                <a:srgbClr val="F78D28"/>
              </a:buClr>
              <a:buFont typeface="+mj-lt"/>
              <a:buAutoNum type="alphaLcParenR"/>
            </a:pPr>
            <a:r>
              <a:rPr lang="en-029" sz="2400">
                <a:solidFill>
                  <a:schemeClr val="bg1">
                    <a:lumMod val="50000"/>
                  </a:schemeClr>
                </a:solidFill>
              </a:rPr>
              <a:t>Implementing SPP: Challenges and Opportunities</a:t>
            </a:r>
          </a:p>
          <a:p>
            <a:pPr marL="819150" lvl="2" indent="-457200">
              <a:lnSpc>
                <a:spcPct val="110000"/>
              </a:lnSpc>
              <a:buClr>
                <a:srgbClr val="F78D28"/>
              </a:buClr>
              <a:buFont typeface="+mj-lt"/>
              <a:buAutoNum type="alphaLcParenR"/>
            </a:pPr>
            <a:r>
              <a:rPr lang="en-029" sz="2400">
                <a:solidFill>
                  <a:schemeClr val="bg1">
                    <a:lumMod val="50000"/>
                  </a:schemeClr>
                </a:solidFill>
              </a:rPr>
              <a:t>ESF cascade to Contractors</a:t>
            </a:r>
          </a:p>
          <a:p>
            <a:pPr marL="819150" lvl="2" indent="-457200">
              <a:lnSpc>
                <a:spcPct val="110000"/>
              </a:lnSpc>
              <a:buClr>
                <a:srgbClr val="F78D28"/>
              </a:buClr>
              <a:buFont typeface="+mj-lt"/>
              <a:buAutoNum type="alphaLcParenR"/>
            </a:pPr>
            <a:r>
              <a:rPr lang="en-US" sz="2400">
                <a:solidFill>
                  <a:schemeClr val="bg1">
                    <a:lumMod val="50000"/>
                  </a:schemeClr>
                </a:solidFill>
              </a:rPr>
              <a:t>Pop quiz on ESF</a:t>
            </a:r>
          </a:p>
          <a:p>
            <a:pPr lvl="2" indent="0">
              <a:lnSpc>
                <a:spcPct val="110000"/>
              </a:lnSpc>
              <a:buClr>
                <a:srgbClr val="F78D28"/>
              </a:buClr>
              <a:buNone/>
            </a:pPr>
            <a:endParaRPr lang="en-029" sz="2400">
              <a:solidFill>
                <a:schemeClr val="bg1">
                  <a:lumMod val="50000"/>
                </a:schemeClr>
              </a:solidFill>
            </a:endParaRPr>
          </a:p>
          <a:p>
            <a:pPr marL="342900" indent="-342900">
              <a:lnSpc>
                <a:spcPct val="110000"/>
              </a:lnSpc>
              <a:spcBef>
                <a:spcPct val="20000"/>
              </a:spcBef>
              <a:buClr>
                <a:srgbClr val="F78D28"/>
              </a:buClr>
              <a:buFont typeface="Wingdings" panose="05000000000000000000" pitchFamily="2" charset="2"/>
              <a:buChar char="§"/>
            </a:pPr>
            <a:r>
              <a:rPr lang="en-029" sz="2800" b="1">
                <a:solidFill>
                  <a:srgbClr val="F78D28"/>
                </a:solidFill>
              </a:rPr>
              <a:t>SPP Approach will be built step by step:</a:t>
            </a:r>
          </a:p>
          <a:p>
            <a:pPr marL="819150" lvl="2" indent="-457200">
              <a:lnSpc>
                <a:spcPct val="110000"/>
              </a:lnSpc>
              <a:spcAft>
                <a:spcPts val="400"/>
              </a:spcAft>
              <a:buClr>
                <a:srgbClr val="F78D28"/>
              </a:buClr>
              <a:buSzPct val="100000"/>
              <a:buFont typeface="+mj-lt"/>
              <a:buAutoNum type="arabicPeriod"/>
              <a:tabLst>
                <a:tab pos="8402638" algn="r"/>
              </a:tabLst>
            </a:pPr>
            <a:r>
              <a:rPr lang="en-US">
                <a:solidFill>
                  <a:schemeClr val="bg1">
                    <a:lumMod val="50000"/>
                  </a:schemeClr>
                </a:solidFill>
              </a:rPr>
              <a:t>Risk identification and mitigation</a:t>
            </a:r>
          </a:p>
          <a:p>
            <a:pPr marL="819150" lvl="2" indent="-457200">
              <a:lnSpc>
                <a:spcPct val="110000"/>
              </a:lnSpc>
              <a:spcAft>
                <a:spcPts val="400"/>
              </a:spcAft>
              <a:buClr>
                <a:srgbClr val="F78D28"/>
              </a:buClr>
              <a:buSzPct val="100000"/>
              <a:buFont typeface="+mj-lt"/>
              <a:buAutoNum type="arabicPeriod"/>
              <a:tabLst>
                <a:tab pos="8402638" algn="r"/>
              </a:tabLst>
            </a:pPr>
            <a:r>
              <a:rPr lang="en-US" sz="2400" b="1" u="sng">
                <a:solidFill>
                  <a:srgbClr val="003D7A"/>
                </a:solidFill>
              </a:rPr>
              <a:t>Procurement-related actions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Prepare bidding documents</a:t>
            </a:r>
          </a:p>
          <a:p>
            <a:pPr marL="819150" lvl="2" indent="-457200">
              <a:lnSpc>
                <a:spcPct val="110000"/>
              </a:lnSpc>
              <a:spcAft>
                <a:spcPts val="400"/>
              </a:spcAft>
              <a:buClr>
                <a:srgbClr val="F78D28"/>
              </a:buClr>
              <a:buSzPct val="100000"/>
              <a:buFont typeface="+mj-lt"/>
              <a:buAutoNum type="arabicPeriod"/>
              <a:tabLst>
                <a:tab pos="8402638" algn="r"/>
              </a:tabLst>
            </a:pPr>
            <a:r>
              <a:rPr lang="en-US" sz="2400">
                <a:solidFill>
                  <a:schemeClr val="bg1">
                    <a:lumMod val="50000"/>
                  </a:schemeClr>
                </a:solidFill>
              </a:rPr>
              <a:t>Engaging the Supervising Engineer</a:t>
            </a:r>
          </a:p>
          <a:p>
            <a:pPr marL="819150" lvl="2" indent="-457200">
              <a:lnSpc>
                <a:spcPct val="110000"/>
              </a:lnSpc>
              <a:spcAft>
                <a:spcPts val="400"/>
              </a:spcAft>
              <a:buClr>
                <a:srgbClr val="F78D28"/>
              </a:buClr>
              <a:buSzPct val="100000"/>
              <a:buFont typeface="+mj-lt"/>
              <a:buAutoNum type="arabicPeriod"/>
              <a:tabLst>
                <a:tab pos="8402638" algn="r"/>
              </a:tabLst>
            </a:pPr>
            <a:endParaRPr lang="en-US" sz="2400"/>
          </a:p>
          <a:p>
            <a:pPr marL="0" lvl="3" indent="0">
              <a:lnSpc>
                <a:spcPct val="110000"/>
              </a:lnSpc>
              <a:spcAft>
                <a:spcPts val="400"/>
              </a:spcAft>
              <a:buClr>
                <a:srgbClr val="F78D28"/>
              </a:buClr>
              <a:buSzPct val="100000"/>
              <a:buNone/>
              <a:tabLst>
                <a:tab pos="8402638" algn="r"/>
              </a:tabLst>
            </a:pPr>
            <a:endParaRPr lang="en-US" sz="2400"/>
          </a:p>
          <a:p>
            <a:pPr marL="704850" lvl="2" indent="-342900">
              <a:lnSpc>
                <a:spcPct val="110000"/>
              </a:lnSpc>
              <a:buClr>
                <a:srgbClr val="F78D28"/>
              </a:buClr>
              <a:buFont typeface="Wingdings" panose="05000000000000000000" pitchFamily="2" charset="2"/>
              <a:buChar char="§"/>
            </a:pPr>
            <a:endParaRPr lang="en-US" sz="2400"/>
          </a:p>
          <a:p>
            <a:pPr marL="704850" lvl="2" indent="-342900">
              <a:lnSpc>
                <a:spcPct val="110000"/>
              </a:lnSpc>
              <a:buClr>
                <a:srgbClr val="F78D28"/>
              </a:buClr>
              <a:buFont typeface="Wingdings" panose="05000000000000000000" pitchFamily="2" charset="2"/>
              <a:buChar char="§"/>
            </a:pPr>
            <a:endParaRPr lang="en-US" sz="2400"/>
          </a:p>
          <a:p>
            <a:pPr marL="800100" lvl="1" indent="-342900">
              <a:lnSpc>
                <a:spcPct val="110000"/>
              </a:lnSpc>
              <a:spcBef>
                <a:spcPct val="20000"/>
              </a:spcBef>
              <a:buClr>
                <a:srgbClr val="F78D28"/>
              </a:buClr>
              <a:buFont typeface="Wingdings" panose="05000000000000000000" pitchFamily="2" charset="2"/>
              <a:buChar char="§"/>
            </a:pPr>
            <a:endParaRPr lang="en-029" sz="3600" b="1"/>
          </a:p>
          <a:p>
            <a:pPr marL="876300" lvl="2" indent="-514350">
              <a:lnSpc>
                <a:spcPct val="110000"/>
              </a:lnSpc>
              <a:buClr>
                <a:srgbClr val="F78D28"/>
              </a:buClr>
              <a:buFont typeface="+mj-lt"/>
              <a:buAutoNum type="arabicPeriod"/>
            </a:pPr>
            <a:endParaRPr lang="en-029" sz="3200"/>
          </a:p>
          <a:p>
            <a:pPr marL="342900" lvl="0" indent="-342900">
              <a:lnSpc>
                <a:spcPct val="110000"/>
              </a:lnSpc>
              <a:spcBef>
                <a:spcPct val="20000"/>
              </a:spcBef>
              <a:buClr>
                <a:srgbClr val="F78D28"/>
              </a:buClr>
              <a:buFont typeface="Wingdings" panose="05000000000000000000" pitchFamily="2" charset="2"/>
              <a:buChar char="§"/>
            </a:pPr>
            <a:endParaRPr lang="en-029" sz="2000"/>
          </a:p>
          <a:p>
            <a:pPr marL="342900" lvl="0" indent="-342900">
              <a:lnSpc>
                <a:spcPct val="110000"/>
              </a:lnSpc>
              <a:spcBef>
                <a:spcPct val="20000"/>
              </a:spcBef>
              <a:buClr>
                <a:srgbClr val="F78D28"/>
              </a:buClr>
              <a:buFont typeface="Wingdings" panose="05000000000000000000" pitchFamily="2" charset="2"/>
              <a:buChar char="§"/>
            </a:pPr>
            <a:endParaRPr lang="en-029" sz="2000"/>
          </a:p>
          <a:p>
            <a:pPr marL="0" lvl="0" indent="0">
              <a:lnSpc>
                <a:spcPct val="110000"/>
              </a:lnSpc>
              <a:spcBef>
                <a:spcPct val="20000"/>
              </a:spcBef>
              <a:buClr>
                <a:srgbClr val="F78D28"/>
              </a:buClr>
              <a:buNone/>
            </a:pPr>
            <a:endParaRPr lang="en-029" sz="2000">
              <a:solidFill>
                <a:srgbClr val="003D7A"/>
              </a:solidFil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8827"/>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mn-ea"/>
                <a:cs typeface="+mn-cs"/>
              </a:rPr>
              <a:t>Progress Group Exercises</a:t>
            </a:r>
          </a:p>
        </p:txBody>
      </p:sp>
    </p:spTree>
    <p:extLst>
      <p:ext uri="{BB962C8B-B14F-4D97-AF65-F5344CB8AC3E}">
        <p14:creationId xmlns:p14="http://schemas.microsoft.com/office/powerpoint/2010/main" val="1219692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C09AF3-0EA4-8D5F-DF49-91F16541FCF4}"/>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1685D9E-3336-29A5-73FC-F88777209CFD}"/>
              </a:ext>
            </a:extLst>
          </p:cNvPr>
          <p:cNvSpPr>
            <a:spLocks noGrp="1"/>
          </p:cNvSpPr>
          <p:nvPr>
            <p:ph type="sldNum" sz="quarter" idx="12"/>
          </p:nvPr>
        </p:nvSpPr>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1E550D4-F690-40E0-95F7-DABE347B8F1F}" type="slidenum">
              <a:rPr lang="en-US" smtClean="0"/>
              <a:pPr>
                <a:defRPr/>
              </a:pPr>
              <a:t>92</a:t>
            </a:fld>
            <a:endParaRPr lang="en-US"/>
          </a:p>
        </p:txBody>
      </p:sp>
      <p:sp>
        <p:nvSpPr>
          <p:cNvPr id="5" name="Rectangle 4">
            <a:extLst>
              <a:ext uri="{FF2B5EF4-FFF2-40B4-BE49-F238E27FC236}">
                <a16:creationId xmlns:a16="http://schemas.microsoft.com/office/drawing/2014/main" id="{DB996E5B-5D40-17A4-CD9F-20E8AD8E0799}"/>
              </a:ext>
            </a:extLst>
          </p:cNvPr>
          <p:cNvSpPr/>
          <p:nvPr/>
        </p:nvSpPr>
        <p:spPr>
          <a:xfrm>
            <a:off x="0" y="0"/>
            <a:ext cx="12192000" cy="1488558"/>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b="1">
                <a:solidFill>
                  <a:srgbClr val="FFFF00"/>
                </a:solidFill>
              </a:rPr>
              <a:t>Group Exercise No 2: </a:t>
            </a:r>
          </a:p>
          <a:p>
            <a:pPr algn="ctr" fontAlgn="base">
              <a:spcAft>
                <a:spcPct val="0"/>
              </a:spcAft>
            </a:pPr>
            <a:r>
              <a:rPr lang="en-US" sz="4000" b="1">
                <a:solidFill>
                  <a:srgbClr val="FFFF00"/>
                </a:solidFill>
              </a:rPr>
              <a:t>Procurement-related actions</a:t>
            </a:r>
          </a:p>
        </p:txBody>
      </p:sp>
      <p:sp>
        <p:nvSpPr>
          <p:cNvPr id="2" name="TextBox 1">
            <a:extLst>
              <a:ext uri="{FF2B5EF4-FFF2-40B4-BE49-F238E27FC236}">
                <a16:creationId xmlns:a16="http://schemas.microsoft.com/office/drawing/2014/main" id="{F0490EED-C8C2-B88B-1767-139B68746400}"/>
              </a:ext>
            </a:extLst>
          </p:cNvPr>
          <p:cNvSpPr txBox="1"/>
          <p:nvPr/>
        </p:nvSpPr>
        <p:spPr>
          <a:xfrm>
            <a:off x="106325" y="1564160"/>
            <a:ext cx="11979349" cy="4893647"/>
          </a:xfrm>
          <a:prstGeom prst="rect">
            <a:avLst/>
          </a:prstGeom>
          <a:noFill/>
        </p:spPr>
        <p:txBody>
          <a:bodyPr wrap="square" rtlCol="0">
            <a:spAutoFit/>
          </a:bodyPr>
          <a:lstStyle/>
          <a:p>
            <a:r>
              <a:rPr lang="en-US" sz="2400" dirty="0"/>
              <a:t>In your groups, spend </a:t>
            </a:r>
            <a:r>
              <a:rPr lang="en-US" sz="2400" b="1" u="sng" dirty="0"/>
              <a:t>20 minutes </a:t>
            </a:r>
            <a:r>
              <a:rPr lang="en-US" sz="2400" dirty="0"/>
              <a:t>on the case study:</a:t>
            </a:r>
          </a:p>
          <a:p>
            <a:endParaRPr lang="en-US" sz="2400" dirty="0"/>
          </a:p>
          <a:p>
            <a:r>
              <a:rPr lang="en-US" sz="2400" b="1" u="sng" dirty="0"/>
              <a:t>For the risks that you outlined in the previous exercise</a:t>
            </a:r>
            <a:r>
              <a:rPr lang="en-US" sz="2400" dirty="0"/>
              <a:t>, please categorize which stage of the procurement process the risk should best be addressed:</a:t>
            </a:r>
          </a:p>
          <a:p>
            <a:endParaRPr lang="en-US" sz="2400" dirty="0"/>
          </a:p>
          <a:p>
            <a:pPr marL="457200" indent="-457200">
              <a:buAutoNum type="arabicPeriod"/>
            </a:pPr>
            <a:r>
              <a:rPr lang="en-US" sz="2400" dirty="0"/>
              <a:t>Specifications</a:t>
            </a:r>
          </a:p>
          <a:p>
            <a:pPr marL="457200" indent="-457200">
              <a:buAutoNum type="arabicPeriod"/>
            </a:pPr>
            <a:r>
              <a:rPr lang="en-US" sz="2400" dirty="0"/>
              <a:t>Qualification criteria</a:t>
            </a:r>
          </a:p>
          <a:p>
            <a:pPr marL="457200" indent="-457200">
              <a:buAutoNum type="arabicPeriod"/>
            </a:pPr>
            <a:r>
              <a:rPr lang="en-US" sz="2400" dirty="0"/>
              <a:t>Rated Criteria</a:t>
            </a:r>
          </a:p>
          <a:p>
            <a:pPr marL="457200" indent="-457200">
              <a:buAutoNum type="arabicPeriod"/>
            </a:pPr>
            <a:r>
              <a:rPr lang="en-US" sz="2400" dirty="0"/>
              <a:t>Financial Cost Criteria</a:t>
            </a:r>
          </a:p>
          <a:p>
            <a:pPr marL="457200" indent="-457200">
              <a:buAutoNum type="arabicPeriod"/>
            </a:pPr>
            <a:r>
              <a:rPr lang="en-US" sz="2400" dirty="0"/>
              <a:t>Other (please detail)</a:t>
            </a:r>
          </a:p>
          <a:p>
            <a:endParaRPr lang="en-US" sz="2400" dirty="0"/>
          </a:p>
          <a:p>
            <a:r>
              <a:rPr lang="en-US" sz="2400" b="1" dirty="0">
                <a:solidFill>
                  <a:srgbClr val="FF0000"/>
                </a:solidFill>
              </a:rPr>
              <a:t>Tip! </a:t>
            </a:r>
            <a:r>
              <a:rPr lang="en-US" sz="2400" u="sng" dirty="0">
                <a:solidFill>
                  <a:srgbClr val="FF0000"/>
                </a:solidFill>
              </a:rPr>
              <a:t>Examine one risk at a time</a:t>
            </a:r>
            <a:r>
              <a:rPr lang="en-US" sz="2400" dirty="0">
                <a:solidFill>
                  <a:srgbClr val="FF0000"/>
                </a:solidFill>
              </a:rPr>
              <a:t>, and work through steps 1-4 above before moving onto the next risk</a:t>
            </a:r>
          </a:p>
        </p:txBody>
      </p:sp>
    </p:spTree>
    <p:extLst>
      <p:ext uri="{BB962C8B-B14F-4D97-AF65-F5344CB8AC3E}">
        <p14:creationId xmlns:p14="http://schemas.microsoft.com/office/powerpoint/2010/main" val="13578349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Key messages</a:t>
            </a:r>
          </a:p>
        </p:txBody>
      </p:sp>
      <p:sp>
        <p:nvSpPr>
          <p:cNvPr id="94" name="Slide Number Placeholder 4">
            <a:extLst>
              <a:ext uri="{FF2B5EF4-FFF2-40B4-BE49-F238E27FC236}">
                <a16:creationId xmlns:a16="http://schemas.microsoft.com/office/drawing/2014/main" id="{174DB891-10E0-4D73-B5BA-9BD5B1404F5E}"/>
              </a:ext>
            </a:extLst>
          </p:cNvPr>
          <p:cNvSpPr txBox="1">
            <a:spLocks/>
          </p:cNvSpPr>
          <p:nvPr/>
        </p:nvSpPr>
        <p:spPr bwMode="auto">
          <a:xfrm>
            <a:off x="11421980" y="6482323"/>
            <a:ext cx="607721" cy="27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36000" rIns="0" bIns="0" numCol="1" anchor="ctr" anchorCtr="0" compatLnSpc="1">
            <a:prstTxWarp prst="textNoShape">
              <a:avLst/>
            </a:prstTxWarp>
          </a:bodyPr>
          <a:lstStyle>
            <a:defPPr>
              <a:defRPr lang="en-US"/>
            </a:defPPr>
            <a:lvl1pPr marL="0" algn="ctr" defTabSz="914400" rtl="0" eaLnBrk="1" latinLnBrk="0" hangingPunct="1">
              <a:defRPr sz="1400" b="1" kern="1200">
                <a:solidFill>
                  <a:schemeClr val="accent1"/>
                </a:solidFill>
                <a:latin typeface="Andes" pitchFamily="50"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93</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97" name="Rectangle: Rounded Corners 96">
            <a:extLst>
              <a:ext uri="{FF2B5EF4-FFF2-40B4-BE49-F238E27FC236}">
                <a16:creationId xmlns:a16="http://schemas.microsoft.com/office/drawing/2014/main" id="{8E321E98-032D-4271-95FF-C10673DF55C2}"/>
              </a:ext>
            </a:extLst>
          </p:cNvPr>
          <p:cNvSpPr/>
          <p:nvPr/>
        </p:nvSpPr>
        <p:spPr>
          <a:xfrm>
            <a:off x="2713125" y="3212446"/>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sz="2000">
                <a:solidFill>
                  <a:schemeClr val="bg1"/>
                </a:solidFill>
              </a:rPr>
              <a:t>Working with E&amp;S Specialists on risk identification and mitigation helps to inform the appropriate procurement strategy </a:t>
            </a:r>
          </a:p>
        </p:txBody>
      </p:sp>
      <p:pic>
        <p:nvPicPr>
          <p:cNvPr id="98" name="Picture 97">
            <a:extLst>
              <a:ext uri="{FF2B5EF4-FFF2-40B4-BE49-F238E27FC236}">
                <a16:creationId xmlns:a16="http://schemas.microsoft.com/office/drawing/2014/main" id="{6AF5BA1C-A77E-4987-B3D1-7CEB112C6D40}"/>
              </a:ext>
            </a:extLst>
          </p:cNvPr>
          <p:cNvPicPr>
            <a:picLocks noChangeAspect="1"/>
          </p:cNvPicPr>
          <p:nvPr/>
        </p:nvPicPr>
        <p:blipFill>
          <a:blip r:embed="rId3"/>
          <a:stretch>
            <a:fillRect/>
          </a:stretch>
        </p:blipFill>
        <p:spPr>
          <a:xfrm>
            <a:off x="1674687" y="3206364"/>
            <a:ext cx="994047" cy="1089316"/>
          </a:xfrm>
          <a:prstGeom prst="rect">
            <a:avLst/>
          </a:prstGeom>
        </p:spPr>
      </p:pic>
      <p:sp>
        <p:nvSpPr>
          <p:cNvPr id="101" name="Rectangle: Rounded Corners 100">
            <a:extLst>
              <a:ext uri="{FF2B5EF4-FFF2-40B4-BE49-F238E27FC236}">
                <a16:creationId xmlns:a16="http://schemas.microsoft.com/office/drawing/2014/main" id="{DA148506-5BA7-45CF-B6FF-DF42135BE298}"/>
              </a:ext>
            </a:extLst>
          </p:cNvPr>
          <p:cNvSpPr/>
          <p:nvPr/>
        </p:nvSpPr>
        <p:spPr>
          <a:xfrm>
            <a:off x="2713125" y="2091509"/>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sz="2000">
                <a:solidFill>
                  <a:schemeClr val="bg1"/>
                </a:solidFill>
              </a:rPr>
              <a:t>The PPSD needs to incorporate SPP into the procurement approach options and recommendations</a:t>
            </a:r>
          </a:p>
        </p:txBody>
      </p:sp>
      <p:pic>
        <p:nvPicPr>
          <p:cNvPr id="102" name="Picture 101">
            <a:extLst>
              <a:ext uri="{FF2B5EF4-FFF2-40B4-BE49-F238E27FC236}">
                <a16:creationId xmlns:a16="http://schemas.microsoft.com/office/drawing/2014/main" id="{47DC3364-EB1A-402B-8864-A8E281431587}"/>
              </a:ext>
            </a:extLst>
          </p:cNvPr>
          <p:cNvPicPr>
            <a:picLocks noChangeAspect="1"/>
          </p:cNvPicPr>
          <p:nvPr/>
        </p:nvPicPr>
        <p:blipFill>
          <a:blip r:embed="rId3"/>
          <a:stretch>
            <a:fillRect/>
          </a:stretch>
        </p:blipFill>
        <p:spPr>
          <a:xfrm>
            <a:off x="1674687" y="2085427"/>
            <a:ext cx="994047" cy="1089316"/>
          </a:xfrm>
          <a:prstGeom prst="rect">
            <a:avLst/>
          </a:prstGeom>
        </p:spPr>
      </p:pic>
      <p:sp>
        <p:nvSpPr>
          <p:cNvPr id="103" name="Rectangle: Rounded Corners 102">
            <a:extLst>
              <a:ext uri="{FF2B5EF4-FFF2-40B4-BE49-F238E27FC236}">
                <a16:creationId xmlns:a16="http://schemas.microsoft.com/office/drawing/2014/main" id="{BBE9CD17-1644-4C8D-94EE-099F4B5DDA2F}"/>
              </a:ext>
            </a:extLst>
          </p:cNvPr>
          <p:cNvSpPr/>
          <p:nvPr/>
        </p:nvSpPr>
        <p:spPr>
          <a:xfrm>
            <a:off x="2713125" y="4349865"/>
            <a:ext cx="7847412" cy="943861"/>
          </a:xfrm>
          <a:prstGeom prst="roundRect">
            <a:avLst/>
          </a:prstGeom>
          <a:solidFill>
            <a:srgbClr val="EE8E00"/>
          </a:solidFill>
          <a:ln w="31750">
            <a:noFill/>
          </a:ln>
          <a:effectLst/>
        </p:spPr>
        <p:style>
          <a:lnRef idx="1">
            <a:schemeClr val="accent1"/>
          </a:lnRef>
          <a:fillRef idx="3">
            <a:schemeClr val="accent1"/>
          </a:fillRef>
          <a:effectRef idx="2">
            <a:schemeClr val="accent1"/>
          </a:effectRef>
          <a:fontRef idx="minor">
            <a:schemeClr val="lt1"/>
          </a:fontRef>
        </p:style>
        <p:txBody>
          <a:bodyPr tIns="0" bIns="0" rtlCol="0" anchor="ctr"/>
          <a:lstStyle/>
          <a:p>
            <a:pPr>
              <a:spcAft>
                <a:spcPts val="600"/>
              </a:spcAft>
            </a:pPr>
            <a:r>
              <a:rPr lang="en-US" sz="2000">
                <a:solidFill>
                  <a:schemeClr val="bg1"/>
                </a:solidFill>
              </a:rPr>
              <a:t>It’s important to ensure that the </a:t>
            </a:r>
            <a:r>
              <a:rPr lang="en-US" sz="2000" err="1">
                <a:solidFill>
                  <a:schemeClr val="bg1"/>
                </a:solidFill>
              </a:rPr>
              <a:t>BoQ</a:t>
            </a:r>
            <a:r>
              <a:rPr lang="en-US" sz="2000">
                <a:solidFill>
                  <a:schemeClr val="bg1"/>
                </a:solidFill>
              </a:rPr>
              <a:t> is constructed to give transparency to E&amp;S-related costs</a:t>
            </a:r>
          </a:p>
        </p:txBody>
      </p:sp>
      <p:pic>
        <p:nvPicPr>
          <p:cNvPr id="104" name="Picture 103">
            <a:extLst>
              <a:ext uri="{FF2B5EF4-FFF2-40B4-BE49-F238E27FC236}">
                <a16:creationId xmlns:a16="http://schemas.microsoft.com/office/drawing/2014/main" id="{5725F2DC-85E4-464A-9FDD-18E60A727F05}"/>
              </a:ext>
            </a:extLst>
          </p:cNvPr>
          <p:cNvPicPr>
            <a:picLocks noChangeAspect="1"/>
          </p:cNvPicPr>
          <p:nvPr/>
        </p:nvPicPr>
        <p:blipFill>
          <a:blip r:embed="rId3"/>
          <a:stretch>
            <a:fillRect/>
          </a:stretch>
        </p:blipFill>
        <p:spPr>
          <a:xfrm>
            <a:off x="1674687" y="4343783"/>
            <a:ext cx="994047" cy="1089316"/>
          </a:xfrm>
          <a:prstGeom prst="rect">
            <a:avLst/>
          </a:prstGeom>
        </p:spPr>
      </p:pic>
      <p:grpSp>
        <p:nvGrpSpPr>
          <p:cNvPr id="10" name="Group 9">
            <a:extLst>
              <a:ext uri="{FF2B5EF4-FFF2-40B4-BE49-F238E27FC236}">
                <a16:creationId xmlns:a16="http://schemas.microsoft.com/office/drawing/2014/main" id="{A1A36591-E12A-4804-9DAC-D44B78F4874B}"/>
              </a:ext>
            </a:extLst>
          </p:cNvPr>
          <p:cNvGrpSpPr/>
          <p:nvPr/>
        </p:nvGrpSpPr>
        <p:grpSpPr>
          <a:xfrm>
            <a:off x="162299" y="6487165"/>
            <a:ext cx="6731117" cy="263050"/>
            <a:chOff x="162299" y="6477226"/>
            <a:chExt cx="6731117" cy="263050"/>
          </a:xfrm>
        </p:grpSpPr>
        <p:sp>
          <p:nvSpPr>
            <p:cNvPr id="11" name="Arrow: Chevron 10">
              <a:extLst>
                <a:ext uri="{FF2B5EF4-FFF2-40B4-BE49-F238E27FC236}">
                  <a16:creationId xmlns:a16="http://schemas.microsoft.com/office/drawing/2014/main" id="{750D60D4-94EA-6D76-A5A2-105094CA5A47}"/>
                </a:ext>
              </a:extLst>
            </p:cNvPr>
            <p:cNvSpPr/>
            <p:nvPr/>
          </p:nvSpPr>
          <p:spPr>
            <a:xfrm>
              <a:off x="162299" y="6477226"/>
              <a:ext cx="1117902" cy="263050"/>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Part One</a:t>
              </a:r>
            </a:p>
          </p:txBody>
        </p:sp>
        <p:sp>
          <p:nvSpPr>
            <p:cNvPr id="12" name="Arrow: Chevron 11">
              <a:extLst>
                <a:ext uri="{FF2B5EF4-FFF2-40B4-BE49-F238E27FC236}">
                  <a16:creationId xmlns:a16="http://schemas.microsoft.com/office/drawing/2014/main" id="{AC352D9D-A511-F4A8-CC57-B1825DCC7E75}"/>
                </a:ext>
              </a:extLst>
            </p:cNvPr>
            <p:cNvSpPr/>
            <p:nvPr/>
          </p:nvSpPr>
          <p:spPr>
            <a:xfrm>
              <a:off x="1284942" y="6477226"/>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13" name="Arrow: Chevron 12">
              <a:extLst>
                <a:ext uri="{FF2B5EF4-FFF2-40B4-BE49-F238E27FC236}">
                  <a16:creationId xmlns:a16="http://schemas.microsoft.com/office/drawing/2014/main" id="{697F56D3-D83A-C29F-1562-8EAFAF179270}"/>
                </a:ext>
              </a:extLst>
            </p:cNvPr>
            <p:cNvSpPr/>
            <p:nvPr/>
          </p:nvSpPr>
          <p:spPr>
            <a:xfrm>
              <a:off x="2407585"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14" name="Arrow: Chevron 13">
              <a:extLst>
                <a:ext uri="{FF2B5EF4-FFF2-40B4-BE49-F238E27FC236}">
                  <a16:creationId xmlns:a16="http://schemas.microsoft.com/office/drawing/2014/main" id="{7AAF0202-CE34-5F22-A5B2-7298F4E73CC5}"/>
                </a:ext>
              </a:extLst>
            </p:cNvPr>
            <p:cNvSpPr/>
            <p:nvPr/>
          </p:nvSpPr>
          <p:spPr>
            <a:xfrm>
              <a:off x="5775514" y="6477226"/>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Six</a:t>
              </a:r>
            </a:p>
          </p:txBody>
        </p:sp>
        <p:sp>
          <p:nvSpPr>
            <p:cNvPr id="15" name="Arrow: Chevron 14">
              <a:extLst>
                <a:ext uri="{FF2B5EF4-FFF2-40B4-BE49-F238E27FC236}">
                  <a16:creationId xmlns:a16="http://schemas.microsoft.com/office/drawing/2014/main" id="{251ADA51-3843-B882-C1E6-09BEA03759AB}"/>
                </a:ext>
              </a:extLst>
            </p:cNvPr>
            <p:cNvSpPr/>
            <p:nvPr/>
          </p:nvSpPr>
          <p:spPr>
            <a:xfrm>
              <a:off x="4652871" y="6477226"/>
              <a:ext cx="1117902" cy="263050"/>
            </a:xfrm>
            <a:prstGeom prst="chevron">
              <a:avLst/>
            </a:prstGeom>
            <a:solidFill>
              <a:schemeClr val="tx2"/>
            </a:solidFill>
            <a:effectLst>
              <a:glow rad="228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bg1"/>
                  </a:solidFill>
                </a:rPr>
                <a:t>Part Five</a:t>
              </a:r>
            </a:p>
          </p:txBody>
        </p:sp>
        <p:sp>
          <p:nvSpPr>
            <p:cNvPr id="16" name="Arrow: Chevron 15">
              <a:extLst>
                <a:ext uri="{FF2B5EF4-FFF2-40B4-BE49-F238E27FC236}">
                  <a16:creationId xmlns:a16="http://schemas.microsoft.com/office/drawing/2014/main" id="{100C085A-62D9-34C3-3447-AAAC19E63F2A}"/>
                </a:ext>
              </a:extLst>
            </p:cNvPr>
            <p:cNvSpPr/>
            <p:nvPr/>
          </p:nvSpPr>
          <p:spPr>
            <a:xfrm>
              <a:off x="3530228" y="6477226"/>
              <a:ext cx="1117902" cy="263050"/>
            </a:xfrm>
            <a:prstGeom prst="chevron">
              <a:avLst/>
            </a:prstGeom>
            <a:solidFill>
              <a:schemeClr val="bg1"/>
            </a:solid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grpSp>
    </p:spTree>
    <p:extLst>
      <p:ext uri="{BB962C8B-B14F-4D97-AF65-F5344CB8AC3E}">
        <p14:creationId xmlns:p14="http://schemas.microsoft.com/office/powerpoint/2010/main" val="8595168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nstruction workers in a construction site&#10;&#10;Description automatically generated with low confidence">
            <a:extLst>
              <a:ext uri="{FF2B5EF4-FFF2-40B4-BE49-F238E27FC236}">
                <a16:creationId xmlns:a16="http://schemas.microsoft.com/office/drawing/2014/main" id="{495D7D32-CBEC-D406-D2C2-986796A1D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67"/>
            <a:ext cx="12191999" cy="6879664"/>
          </a:xfrm>
          <a:prstGeom prst="rect">
            <a:avLst/>
          </a:prstGeom>
        </p:spPr>
      </p:pic>
      <p:sp>
        <p:nvSpPr>
          <p:cNvPr id="4" name="Slide Number Placeholder 3">
            <a:extLst>
              <a:ext uri="{FF2B5EF4-FFF2-40B4-BE49-F238E27FC236}">
                <a16:creationId xmlns:a16="http://schemas.microsoft.com/office/drawing/2014/main" id="{BFF154D7-195B-4BBC-8020-7FD18EB5A829}"/>
              </a:ext>
            </a:extLst>
          </p:cNvPr>
          <p:cNvSpPr>
            <a:spLocks noGrp="1"/>
          </p:cNvSpPr>
          <p:nvPr>
            <p:ph type="sldNum" sz="quarter" idx="4294967295"/>
          </p:nvPr>
        </p:nvSpPr>
        <p:spPr>
          <a:xfrm>
            <a:off x="11583988" y="6481763"/>
            <a:ext cx="608012" cy="27305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smtClean="0">
                <a:ln>
                  <a:noFill/>
                </a:ln>
                <a:solidFill>
                  <a:srgbClr val="002345"/>
                </a:solidFill>
                <a:effectLst/>
                <a:uLnTx/>
                <a:uFillTx/>
                <a:latin typeface="Andes" pitchFamily="50" charset="0"/>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94</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DCF66A72-D93B-4E0F-BE94-A5B8EB3B7544}"/>
              </a:ext>
            </a:extLst>
          </p:cNvPr>
          <p:cNvSpPr/>
          <p:nvPr/>
        </p:nvSpPr>
        <p:spPr>
          <a:xfrm>
            <a:off x="1" y="5156791"/>
            <a:ext cx="12192000" cy="1751892"/>
          </a:xfrm>
          <a:prstGeom prst="rect">
            <a:avLst/>
          </a:prstGeom>
          <a:solidFill>
            <a:srgbClr val="002345">
              <a:alpha val="84000"/>
            </a:srgbClr>
          </a:solidFill>
          <a:ln>
            <a:noFill/>
          </a:ln>
          <a:effectLst/>
        </p:spPr>
        <p:txBody>
          <a:bodyPr vert="horz" wrap="square" lIns="0" tIns="0" rIns="0" bIns="0" numCol="1" anchor="b" anchorCtr="0" compatLnSpc="1">
            <a:prstTxWarp prst="textNoShape">
              <a:avLst/>
            </a:prstTxWarp>
          </a:bodyPr>
          <a:lstStyle/>
          <a:p>
            <a:pPr algn="r" defTabSz="457200">
              <a:spcBef>
                <a:spcPts val="300"/>
              </a:spcBef>
              <a:spcAft>
                <a:spcPts val="300"/>
              </a:spcAft>
            </a:pPr>
            <a:endParaRPr lang="en-US" sz="4400" b="1">
              <a:solidFill>
                <a:schemeClr val="bg1"/>
              </a:solidFill>
              <a:latin typeface="+mj-lt"/>
              <a:ea typeface="+mj-ea"/>
              <a:cs typeface="Arial"/>
            </a:endParaRPr>
          </a:p>
        </p:txBody>
      </p:sp>
      <p:sp>
        <p:nvSpPr>
          <p:cNvPr id="9" name="Title 5">
            <a:extLst>
              <a:ext uri="{FF2B5EF4-FFF2-40B4-BE49-F238E27FC236}">
                <a16:creationId xmlns:a16="http://schemas.microsoft.com/office/drawing/2014/main" id="{F14A5A68-DE7D-4100-926A-7029349D9EEB}"/>
              </a:ext>
            </a:extLst>
          </p:cNvPr>
          <p:cNvSpPr>
            <a:spLocks noGrp="1"/>
          </p:cNvSpPr>
          <p:nvPr>
            <p:ph type="ctrTitle"/>
          </p:nvPr>
        </p:nvSpPr>
        <p:spPr>
          <a:xfrm>
            <a:off x="900672" y="5044850"/>
            <a:ext cx="11186142" cy="1503645"/>
          </a:xfrm>
          <a:noFill/>
        </p:spPr>
        <p:txBody>
          <a:bodyPr/>
          <a:lstStyle/>
          <a:p>
            <a:pPr algn="r">
              <a:spcBef>
                <a:spcPts val="300"/>
              </a:spcBef>
              <a:spcAft>
                <a:spcPts val="300"/>
              </a:spcAft>
            </a:pPr>
            <a:r>
              <a:rPr lang="en-US" sz="4400" b="1" dirty="0">
                <a:solidFill>
                  <a:schemeClr val="bg1"/>
                </a:solidFill>
                <a:latin typeface="+mj-lt"/>
              </a:rPr>
              <a:t>Part 6 </a:t>
            </a:r>
            <a:br>
              <a:rPr lang="en-US" sz="4400" b="1" dirty="0">
                <a:solidFill>
                  <a:schemeClr val="bg1"/>
                </a:solidFill>
                <a:latin typeface="+mj-lt"/>
              </a:rPr>
            </a:br>
            <a:r>
              <a:rPr lang="en-US" sz="4400" b="1" dirty="0">
                <a:solidFill>
                  <a:schemeClr val="bg1"/>
                </a:solidFill>
                <a:latin typeface="+mj-lt"/>
              </a:rPr>
              <a:t>Implementation</a:t>
            </a:r>
            <a:endParaRPr lang="en-US" sz="4000" b="1" dirty="0">
              <a:solidFill>
                <a:srgbClr val="FFFF00"/>
              </a:solidFill>
              <a:latin typeface="+mj-lt"/>
            </a:endParaRPr>
          </a:p>
        </p:txBody>
      </p:sp>
      <p:sp>
        <p:nvSpPr>
          <p:cNvPr id="3" name="TextBox 2">
            <a:extLst>
              <a:ext uri="{FF2B5EF4-FFF2-40B4-BE49-F238E27FC236}">
                <a16:creationId xmlns:a16="http://schemas.microsoft.com/office/drawing/2014/main" id="{8584AFB5-D16A-EAC0-D8E7-07A4CD1058D2}"/>
              </a:ext>
            </a:extLst>
          </p:cNvPr>
          <p:cNvSpPr txBox="1"/>
          <p:nvPr/>
        </p:nvSpPr>
        <p:spPr>
          <a:xfrm>
            <a:off x="9674281" y="6548495"/>
            <a:ext cx="2517717" cy="369332"/>
          </a:xfrm>
          <a:prstGeom prst="rect">
            <a:avLst/>
          </a:prstGeom>
          <a:noFill/>
        </p:spPr>
        <p:txBody>
          <a:bodyPr wrap="square" rtlCol="0">
            <a:spAutoFit/>
          </a:bodyPr>
          <a:lstStyle/>
          <a:p>
            <a:pPr algn="r"/>
            <a:r>
              <a:rPr lang="en-US" b="1" dirty="0">
                <a:solidFill>
                  <a:schemeClr val="bg1"/>
                </a:solidFill>
              </a:rPr>
              <a:t>Julie Farmer</a:t>
            </a:r>
          </a:p>
        </p:txBody>
      </p:sp>
    </p:spTree>
    <p:extLst>
      <p:ext uri="{BB962C8B-B14F-4D97-AF65-F5344CB8AC3E}">
        <p14:creationId xmlns:p14="http://schemas.microsoft.com/office/powerpoint/2010/main" val="3300583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95</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Implementation</a:t>
            </a:r>
          </a:p>
        </p:txBody>
      </p:sp>
      <p:sp>
        <p:nvSpPr>
          <p:cNvPr id="4" name="Text Placeholder 2">
            <a:extLst>
              <a:ext uri="{FF2B5EF4-FFF2-40B4-BE49-F238E27FC236}">
                <a16:creationId xmlns:a16="http://schemas.microsoft.com/office/drawing/2014/main" id="{308F0878-AE31-B5B0-34AD-FFE7B6477037}"/>
              </a:ext>
            </a:extLst>
          </p:cNvPr>
          <p:cNvSpPr txBox="1">
            <a:spLocks/>
          </p:cNvSpPr>
          <p:nvPr/>
        </p:nvSpPr>
        <p:spPr>
          <a:xfrm>
            <a:off x="798652" y="1307671"/>
            <a:ext cx="10623327" cy="4516596"/>
          </a:xfrm>
          <a:prstGeom prst="rect">
            <a:avLst/>
          </a:prstGeom>
        </p:spPr>
        <p:txBody>
          <a:bodyPr vert="horz" lIns="0" tIns="0" rIns="0" bIns="0" rtlCol="0" anchor="t">
            <a:noAutofit/>
          </a:bodyPr>
          <a:lstStyle>
            <a:lvl1pPr marL="0" indent="0" algn="l" defTabSz="457200" rtl="0" eaLnBrk="1" latinLnBrk="0" hangingPunct="1">
              <a:lnSpc>
                <a:spcPct val="100000"/>
              </a:lnSpc>
              <a:spcBef>
                <a:spcPts val="2400"/>
              </a:spcBef>
              <a:buFont typeface="Arial"/>
              <a:buNone/>
              <a:tabLst>
                <a:tab pos="8402638" algn="r"/>
              </a:tabLst>
              <a:defRPr lang="en-US" sz="1600" kern="1200" smtClean="0">
                <a:solidFill>
                  <a:schemeClr val="accent1"/>
                </a:solidFill>
                <a:latin typeface="+mn-lt"/>
                <a:ea typeface="+mn-ea"/>
                <a:cs typeface="+mn-cs"/>
              </a:defRPr>
            </a:lvl1pPr>
            <a:lvl2pPr marL="0" indent="0" algn="l" defTabSz="457200" rtl="0" eaLnBrk="1" latinLnBrk="0" hangingPunct="1">
              <a:spcBef>
                <a:spcPct val="20000"/>
              </a:spcBef>
              <a:buFont typeface="Arial"/>
              <a:buNone/>
              <a:defRPr sz="2800" kern="1200" baseline="0">
                <a:solidFill>
                  <a:schemeClr val="accent2"/>
                </a:solidFill>
                <a:latin typeface="+mn-lt"/>
                <a:ea typeface="+mn-ea"/>
                <a:cs typeface="+mn-cs"/>
              </a:defRPr>
            </a:lvl2pPr>
            <a:lvl3pPr marL="361950" indent="-361950" algn="l" defTabSz="457200" rtl="0" eaLnBrk="1" latinLnBrk="0" hangingPunct="1">
              <a:spcBef>
                <a:spcPct val="20000"/>
              </a:spcBef>
              <a:buFont typeface="Arial" panose="020B0604020202020204" pitchFamily="34" charset="0"/>
              <a:buChar char="•"/>
              <a:defRPr sz="2400" kern="1200" baseline="0">
                <a:solidFill>
                  <a:schemeClr val="accent2"/>
                </a:solidFill>
                <a:latin typeface="+mn-lt"/>
                <a:ea typeface="+mn-ea"/>
                <a:cs typeface="+mn-cs"/>
              </a:defRPr>
            </a:lvl3pPr>
            <a:lvl4pPr marL="715963" indent="-354013" algn="l" defTabSz="457200" rtl="0" eaLnBrk="1" latinLnBrk="0" hangingPunct="1">
              <a:spcBef>
                <a:spcPct val="20000"/>
              </a:spcBef>
              <a:buFont typeface="Arial"/>
              <a:buChar char="–"/>
              <a:defRPr sz="1800" kern="1200" baseline="0">
                <a:solidFill>
                  <a:schemeClr val="accent2"/>
                </a:solidFill>
                <a:latin typeface="+mn-lt"/>
                <a:ea typeface="+mn-ea"/>
                <a:cs typeface="+mn-cs"/>
              </a:defRPr>
            </a:lvl4pPr>
            <a:lvl5pPr marL="1077913" indent="-361950" algn="l" defTabSz="457200" rtl="0" eaLnBrk="1" latinLnBrk="0" hangingPunct="1">
              <a:spcBef>
                <a:spcPct val="20000"/>
              </a:spcBef>
              <a:buFont typeface="Arial" pitchFamily="34" charset="0"/>
              <a:buChar char="–"/>
              <a:defRPr sz="1800" kern="1200" baseline="0">
                <a:solidFill>
                  <a:schemeClr val="accent2"/>
                </a:solidFill>
                <a:latin typeface="+mn-lt"/>
                <a:ea typeface="+mn-ea"/>
                <a:cs typeface="+mn-cs"/>
              </a:defRPr>
            </a:lvl5pPr>
            <a:lvl6pPr marL="1431925" indent="-354013" algn="l" defTabSz="457200" rtl="0" eaLnBrk="1" latinLnBrk="0" hangingPunct="1">
              <a:spcBef>
                <a:spcPct val="20000"/>
              </a:spcBef>
              <a:buFont typeface="Arial" pitchFamily="34" charset="0"/>
              <a:buChar char="–"/>
              <a:defRPr sz="1800" kern="1200">
                <a:solidFill>
                  <a:schemeClr val="accent2"/>
                </a:solidFill>
                <a:latin typeface="+mn-lt"/>
                <a:ea typeface="+mn-ea"/>
                <a:cs typeface="+mn-cs"/>
              </a:defRPr>
            </a:lvl6pPr>
            <a:lvl7pPr marL="0" indent="0" algn="l" defTabSz="457200" rtl="0" eaLnBrk="1" latinLnBrk="0" hangingPunct="1">
              <a:spcBef>
                <a:spcPct val="20000"/>
              </a:spcBef>
              <a:buFont typeface="Arial"/>
              <a:buNone/>
              <a:defRPr sz="2000" kern="1200">
                <a:solidFill>
                  <a:schemeClr val="accent2"/>
                </a:solidFill>
                <a:latin typeface="+mn-lt"/>
                <a:ea typeface="+mn-ea"/>
                <a:cs typeface="+mn-cs"/>
              </a:defRPr>
            </a:lvl7pPr>
            <a:lvl8pPr marL="0" indent="0" algn="l" defTabSz="457200" rtl="0" eaLnBrk="1" latinLnBrk="0" hangingPunct="1">
              <a:spcBef>
                <a:spcPct val="20000"/>
              </a:spcBef>
              <a:buFont typeface="Arial"/>
              <a:buNone/>
              <a:defRPr sz="2000" kern="1200">
                <a:solidFill>
                  <a:schemeClr val="accent2"/>
                </a:solidFill>
                <a:latin typeface="+mn-lt"/>
                <a:ea typeface="+mn-ea"/>
                <a:cs typeface="+mn-cs"/>
              </a:defRPr>
            </a:lvl8pPr>
            <a:lvl9pPr marL="0" indent="0" algn="l" defTabSz="457200" rtl="0" eaLnBrk="1" latinLnBrk="0" hangingPunct="1">
              <a:spcBef>
                <a:spcPct val="20000"/>
              </a:spcBef>
              <a:buFont typeface="Arial"/>
              <a:buNone/>
              <a:defRPr sz="2000" kern="1200">
                <a:solidFill>
                  <a:schemeClr val="accent2"/>
                </a:solidFill>
                <a:latin typeface="+mn-lt"/>
                <a:ea typeface="+mn-ea"/>
                <a:cs typeface="+mn-cs"/>
              </a:defRPr>
            </a:lvl9pPr>
          </a:lstStyle>
          <a:p>
            <a:pPr algn="ctr">
              <a:spcBef>
                <a:spcPts val="0"/>
              </a:spcBef>
              <a:tabLst>
                <a:tab pos="228600" algn="l"/>
                <a:tab pos="457200" algn="l"/>
              </a:tabLst>
            </a:pPr>
            <a:r>
              <a:rPr lang="en-US" sz="2400" b="1" u="sng">
                <a:latin typeface="+mj-lt"/>
                <a:ea typeface="Calibri" panose="020F0502020204030204" pitchFamily="34" charset="0"/>
                <a:cs typeface="Arial" panose="020B0604020202020204" pitchFamily="34" charset="0"/>
              </a:rPr>
              <a:t>Part 6: Learning Objectives</a:t>
            </a:r>
          </a:p>
          <a:p>
            <a:pPr marL="342900" marR="0" lvl="0" indent="-342900">
              <a:spcBef>
                <a:spcPts val="0"/>
              </a:spcBef>
              <a:spcAft>
                <a:spcPts val="200"/>
              </a:spcAft>
              <a:buFont typeface="Symbol" panose="05050102010706020507" pitchFamily="18" charset="2"/>
              <a:buChar char=""/>
              <a:tabLst>
                <a:tab pos="228600" algn="l"/>
                <a:tab pos="457200" algn="l"/>
              </a:tabLst>
            </a:pPr>
            <a:r>
              <a:rPr lang="en-US" sz="2400">
                <a:effectLst/>
                <a:latin typeface="+mj-lt"/>
                <a:ea typeface="Calibri" panose="020F0502020204030204" pitchFamily="34" charset="0"/>
                <a:cs typeface="Arial" panose="020B0604020202020204" pitchFamily="34" charset="0"/>
              </a:rPr>
              <a:t>How E&amp;S risks are accounted for in Bank SPDs</a:t>
            </a:r>
          </a:p>
          <a:p>
            <a:pPr marL="342900" marR="0" lvl="0" indent="-342900">
              <a:spcBef>
                <a:spcPts val="0"/>
              </a:spcBef>
              <a:spcAft>
                <a:spcPts val="200"/>
              </a:spcAft>
              <a:buFont typeface="Symbol" panose="05050102010706020507" pitchFamily="18" charset="2"/>
              <a:buChar char=""/>
              <a:tabLst>
                <a:tab pos="228600" algn="l"/>
                <a:tab pos="457200" algn="l"/>
              </a:tabLst>
            </a:pPr>
            <a:endParaRPr lang="en-US" sz="2400" b="1" u="sng">
              <a:latin typeface="+mj-lt"/>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a:t>Corresponding </a:t>
            </a:r>
            <a:r>
              <a:rPr lang="en-NZ" sz="2400">
                <a:effectLst/>
              </a:rPr>
              <a:t>E&amp;S activities that take place during the Seven Stages of Operations Procurement</a:t>
            </a:r>
            <a:endParaRPr lang="en-US" sz="2400">
              <a:effectLst/>
            </a:endParaRPr>
          </a:p>
          <a:p>
            <a:pPr marL="342900" marR="0" lvl="0" indent="-342900">
              <a:spcBef>
                <a:spcPts val="0"/>
              </a:spcBef>
              <a:spcAft>
                <a:spcPts val="0"/>
              </a:spcAft>
              <a:buFont typeface="Symbol" panose="05050102010706020507" pitchFamily="18" charset="2"/>
              <a:buChar char=""/>
              <a:tabLst>
                <a:tab pos="228600" algn="l"/>
                <a:tab pos="457200" algn="l"/>
              </a:tabLst>
            </a:pPr>
            <a:endParaRPr lang="en-NZ" sz="2400">
              <a:effectLst/>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a:effectLst/>
              </a:rPr>
              <a:t>How different </a:t>
            </a:r>
            <a:r>
              <a:rPr lang="en-NZ" sz="2400"/>
              <a:t>parts</a:t>
            </a:r>
            <a:r>
              <a:rPr lang="en-NZ" sz="2400">
                <a:effectLst/>
              </a:rPr>
              <a:t> of the SPD </a:t>
            </a:r>
            <a:r>
              <a:rPr lang="en-NZ" sz="2400"/>
              <a:t>g</a:t>
            </a:r>
            <a:r>
              <a:rPr lang="en-NZ" sz="2400">
                <a:effectLst/>
              </a:rPr>
              <a:t>ive the Contractor responsibility for relevant E&amp;S obligations</a:t>
            </a:r>
          </a:p>
          <a:p>
            <a:pPr marL="342900" marR="0" lvl="0" indent="-342900">
              <a:spcBef>
                <a:spcPts val="0"/>
              </a:spcBef>
              <a:spcAft>
                <a:spcPts val="0"/>
              </a:spcAft>
              <a:buFont typeface="Symbol" panose="05050102010706020507" pitchFamily="18" charset="2"/>
              <a:buChar char=""/>
              <a:tabLst>
                <a:tab pos="228600" algn="l"/>
                <a:tab pos="457200" algn="l"/>
              </a:tabLst>
            </a:pPr>
            <a:endParaRPr lang="en-NZ" sz="2400">
              <a:effectLst/>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NZ" sz="2400">
                <a:effectLst/>
              </a:rPr>
              <a:t>Importance of contract management and mechanisms for maximizing value from the contract</a:t>
            </a:r>
            <a:endParaRPr lang="en-US" sz="2400">
              <a:effectLst/>
              <a:latin typeface="Andes" panose="02000000000000000000" pitchFamily="50" charset="0"/>
              <a:ea typeface="Calibri" panose="020F0502020204030204" pitchFamily="34" charset="0"/>
              <a:cs typeface="Arial" panose="020B0604020202020204" pitchFamily="34" charset="0"/>
            </a:endParaRPr>
          </a:p>
          <a:p>
            <a:pPr algn="ctr">
              <a:spcBef>
                <a:spcPts val="0"/>
              </a:spcBef>
              <a:tabLst>
                <a:tab pos="228600" algn="l"/>
                <a:tab pos="457200" algn="l"/>
              </a:tabLst>
            </a:pPr>
            <a:endParaRPr lang="en-US" sz="2400" b="1" u="sng">
              <a:latin typeface="+mj-lt"/>
              <a:ea typeface="Calibri" panose="020F0502020204030204" pitchFamily="34" charset="0"/>
              <a:cs typeface="Arial" panose="020B0604020202020204" pitchFamily="34" charset="0"/>
            </a:endParaRPr>
          </a:p>
          <a:p>
            <a:pPr algn="ctr">
              <a:spcBef>
                <a:spcPts val="0"/>
              </a:spcBef>
              <a:tabLst>
                <a:tab pos="228600" algn="l"/>
                <a:tab pos="457200" algn="l"/>
              </a:tabLst>
            </a:pPr>
            <a:endParaRPr lang="en-US" sz="2400" b="1" u="sng">
              <a:latin typeface="+mj-lt"/>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662D99A3-1FA7-7DF6-D733-A734E9A2C9F8}"/>
              </a:ext>
            </a:extLst>
          </p:cNvPr>
          <p:cNvGrpSpPr/>
          <p:nvPr/>
        </p:nvGrpSpPr>
        <p:grpSpPr>
          <a:xfrm>
            <a:off x="162299" y="6487165"/>
            <a:ext cx="6731117" cy="263050"/>
            <a:chOff x="162299" y="6487165"/>
            <a:chExt cx="6731117" cy="263050"/>
          </a:xfrm>
        </p:grpSpPr>
        <p:sp>
          <p:nvSpPr>
            <p:cNvPr id="14" name="Arrow: Chevron 13">
              <a:extLst>
                <a:ext uri="{FF2B5EF4-FFF2-40B4-BE49-F238E27FC236}">
                  <a16:creationId xmlns:a16="http://schemas.microsoft.com/office/drawing/2014/main" id="{00980D3B-3BCC-C643-6964-9ECE5C1E2880}"/>
                </a:ext>
              </a:extLst>
            </p:cNvPr>
            <p:cNvSpPr/>
            <p:nvPr/>
          </p:nvSpPr>
          <p:spPr>
            <a:xfrm>
              <a:off x="162299" y="6487165"/>
              <a:ext cx="1117902" cy="263050"/>
            </a:xfrm>
            <a:prstGeom prst="chevr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100">
                  <a:solidFill>
                    <a:schemeClr val="tx1"/>
                  </a:solidFill>
                </a:rPr>
                <a:t>Part One</a:t>
              </a:r>
            </a:p>
          </p:txBody>
        </p:sp>
        <p:sp>
          <p:nvSpPr>
            <p:cNvPr id="15" name="Arrow: Chevron 14">
              <a:extLst>
                <a:ext uri="{FF2B5EF4-FFF2-40B4-BE49-F238E27FC236}">
                  <a16:creationId xmlns:a16="http://schemas.microsoft.com/office/drawing/2014/main" id="{B99F9CAD-6387-E0F2-FBB9-5891C16F04E8}"/>
                </a:ext>
              </a:extLst>
            </p:cNvPr>
            <p:cNvSpPr/>
            <p:nvPr/>
          </p:nvSpPr>
          <p:spPr>
            <a:xfrm>
              <a:off x="1284942" y="6487165"/>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Two</a:t>
              </a:r>
            </a:p>
          </p:txBody>
        </p:sp>
        <p:sp>
          <p:nvSpPr>
            <p:cNvPr id="16" name="Arrow: Chevron 15">
              <a:extLst>
                <a:ext uri="{FF2B5EF4-FFF2-40B4-BE49-F238E27FC236}">
                  <a16:creationId xmlns:a16="http://schemas.microsoft.com/office/drawing/2014/main" id="{536AFBAB-C108-F888-287B-5BBAF54521D2}"/>
                </a:ext>
              </a:extLst>
            </p:cNvPr>
            <p:cNvSpPr/>
            <p:nvPr/>
          </p:nvSpPr>
          <p:spPr>
            <a:xfrm>
              <a:off x="2407585" y="6487165"/>
              <a:ext cx="1117902" cy="263050"/>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Three</a:t>
              </a:r>
            </a:p>
          </p:txBody>
        </p:sp>
        <p:sp>
          <p:nvSpPr>
            <p:cNvPr id="17" name="Arrow: Chevron 16">
              <a:extLst>
                <a:ext uri="{FF2B5EF4-FFF2-40B4-BE49-F238E27FC236}">
                  <a16:creationId xmlns:a16="http://schemas.microsoft.com/office/drawing/2014/main" id="{64E0645C-7852-1BD1-D798-20711F019C84}"/>
                </a:ext>
              </a:extLst>
            </p:cNvPr>
            <p:cNvSpPr/>
            <p:nvPr/>
          </p:nvSpPr>
          <p:spPr>
            <a:xfrm>
              <a:off x="5775514" y="6487165"/>
              <a:ext cx="1117902" cy="263050"/>
            </a:xfrm>
            <a:prstGeom prst="chevron">
              <a:avLst/>
            </a:prstGeom>
            <a:solidFill>
              <a:schemeClr val="tx2"/>
            </a:solidFill>
            <a:effectLst>
              <a:glow rad="228600">
                <a:schemeClr val="accent5">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bg1"/>
                  </a:solidFill>
                </a:rPr>
                <a:t>Part Six</a:t>
              </a:r>
            </a:p>
          </p:txBody>
        </p:sp>
        <p:sp>
          <p:nvSpPr>
            <p:cNvPr id="18" name="Arrow: Chevron 17">
              <a:extLst>
                <a:ext uri="{FF2B5EF4-FFF2-40B4-BE49-F238E27FC236}">
                  <a16:creationId xmlns:a16="http://schemas.microsoft.com/office/drawing/2014/main" id="{D9B56285-4FB1-85FD-DEB0-37047F37F6E9}"/>
                </a:ext>
              </a:extLst>
            </p:cNvPr>
            <p:cNvSpPr/>
            <p:nvPr/>
          </p:nvSpPr>
          <p:spPr>
            <a:xfrm>
              <a:off x="4652871" y="6487165"/>
              <a:ext cx="1117902" cy="263050"/>
            </a:xfrm>
            <a:prstGeom prst="chevron">
              <a:avLst/>
            </a:prstGeom>
            <a:no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Five</a:t>
              </a:r>
            </a:p>
          </p:txBody>
        </p:sp>
        <p:sp>
          <p:nvSpPr>
            <p:cNvPr id="19" name="Arrow: Chevron 18">
              <a:extLst>
                <a:ext uri="{FF2B5EF4-FFF2-40B4-BE49-F238E27FC236}">
                  <a16:creationId xmlns:a16="http://schemas.microsoft.com/office/drawing/2014/main" id="{0922D3BC-E6A0-2E88-FCB4-DA04A66DD6AC}"/>
                </a:ext>
              </a:extLst>
            </p:cNvPr>
            <p:cNvSpPr/>
            <p:nvPr/>
          </p:nvSpPr>
          <p:spPr>
            <a:xfrm>
              <a:off x="3530228" y="6487165"/>
              <a:ext cx="1117902" cy="263050"/>
            </a:xfrm>
            <a:prstGeom prst="chevron">
              <a:avLst/>
            </a:prstGeom>
            <a:solidFill>
              <a:schemeClr val="bg1"/>
            </a:solidFill>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1100">
                  <a:solidFill>
                    <a:schemeClr val="tx1"/>
                  </a:solidFill>
                </a:rPr>
                <a:t>Part Four</a:t>
              </a:r>
            </a:p>
          </p:txBody>
        </p:sp>
      </p:grpSp>
    </p:spTree>
    <p:extLst>
      <p:ext uri="{BB962C8B-B14F-4D97-AF65-F5344CB8AC3E}">
        <p14:creationId xmlns:p14="http://schemas.microsoft.com/office/powerpoint/2010/main" val="14427899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96</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3600">
                <a:solidFill>
                  <a:schemeClr val="bg1"/>
                </a:solidFill>
                <a:latin typeface="+mj-lt"/>
              </a:rPr>
              <a:t>Overview of Implementation Stage</a:t>
            </a:r>
            <a:endParaRPr lang="en-US" sz="3600">
              <a:solidFill>
                <a:prstClr val="white"/>
              </a:solidFill>
            </a:endParaRPr>
          </a:p>
        </p:txBody>
      </p:sp>
      <p:sp>
        <p:nvSpPr>
          <p:cNvPr id="15" name="Rectangle 14">
            <a:extLst>
              <a:ext uri="{FF2B5EF4-FFF2-40B4-BE49-F238E27FC236}">
                <a16:creationId xmlns:a16="http://schemas.microsoft.com/office/drawing/2014/main" id="{9009D2D8-FB96-172A-C8B4-E032605CD8E6}"/>
              </a:ext>
            </a:extLst>
          </p:cNvPr>
          <p:cNvSpPr/>
          <p:nvPr/>
        </p:nvSpPr>
        <p:spPr>
          <a:xfrm>
            <a:off x="184935" y="1302382"/>
            <a:ext cx="5307924" cy="276664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algn="just">
              <a:spcBef>
                <a:spcPts val="0"/>
              </a:spcBef>
              <a:spcAft>
                <a:spcPts val="600"/>
              </a:spcAft>
            </a:pPr>
            <a:r>
              <a:rPr lang="en-US" sz="2000" b="1" dirty="0">
                <a:solidFill>
                  <a:schemeClr val="accent1"/>
                </a:solidFill>
                <a:latin typeface="+mj-lt"/>
                <a:ea typeface="Calibri" panose="020F0502020204030204" pitchFamily="34" charset="0"/>
                <a:cs typeface="Calibri" panose="020F0502020204030204" pitchFamily="34" charset="0"/>
              </a:rPr>
              <a:t>Overview</a:t>
            </a:r>
          </a:p>
          <a:p>
            <a:pPr marL="0" marR="0">
              <a:spcBef>
                <a:spcPts val="0"/>
              </a:spcBef>
              <a:spcAft>
                <a:spcPts val="600"/>
              </a:spcAft>
            </a:pPr>
            <a:r>
              <a:rPr lang="en-US" dirty="0">
                <a:solidFill>
                  <a:schemeClr val="accent1"/>
                </a:solidFill>
                <a:latin typeface="+mj-lt"/>
                <a:ea typeface="Calibri" panose="020F0502020204030204" pitchFamily="34" charset="0"/>
                <a:cs typeface="Calibri" panose="020F0502020204030204" pitchFamily="34" charset="0"/>
              </a:rPr>
              <a:t>Following Bank approval, the loan, credit or grant is declared effective, and implementation typically gets underway in the months after signing. Implementation is led by the Borrower, with the Task Team providing implementation support and monitoring to confirm if the project is implemented in accordance with the legal agreement, including the ESCP</a:t>
            </a:r>
            <a:endParaRPr lang="en-US" sz="1800" dirty="0">
              <a:solidFill>
                <a:schemeClr val="accent1"/>
              </a:solidFill>
              <a:effectLst/>
              <a:latin typeface="+mj-lt"/>
              <a:ea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3E3E6A8D-A767-CC04-55D9-BB1D1387CAF9}"/>
              </a:ext>
            </a:extLst>
          </p:cNvPr>
          <p:cNvSpPr/>
          <p:nvPr/>
        </p:nvSpPr>
        <p:spPr>
          <a:xfrm>
            <a:off x="5770773" y="1288829"/>
            <a:ext cx="6065056" cy="278020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lvl="1" indent="-171450" algn="just">
              <a:spcAft>
                <a:spcPts val="600"/>
              </a:spcAft>
            </a:pPr>
            <a:r>
              <a:rPr lang="en-US" sz="2000" b="1" dirty="0">
                <a:solidFill>
                  <a:schemeClr val="accent1"/>
                </a:solidFill>
                <a:latin typeface="+mj-lt"/>
                <a:cs typeface="Calibri" panose="020F0502020204030204" pitchFamily="34" charset="0"/>
              </a:rPr>
              <a:t>Key activities</a:t>
            </a:r>
          </a:p>
          <a:p>
            <a:pPr marL="285750" indent="-285750">
              <a:spcAft>
                <a:spcPts val="400"/>
              </a:spcAft>
              <a:buFont typeface="Wingdings" panose="05000000000000000000" pitchFamily="2" charset="2"/>
              <a:buChar char="ü"/>
            </a:pPr>
            <a:r>
              <a:rPr lang="en-US" dirty="0">
                <a:solidFill>
                  <a:schemeClr val="accent1"/>
                </a:solidFill>
              </a:rPr>
              <a:t>PIU delivers the Procurement Plan, including preparing and issuing bidding documents</a:t>
            </a:r>
          </a:p>
          <a:p>
            <a:pPr marL="285750" indent="-285750">
              <a:spcAft>
                <a:spcPts val="400"/>
              </a:spcAft>
              <a:buFont typeface="Wingdings" panose="05000000000000000000" pitchFamily="2" charset="2"/>
              <a:buChar char="ü"/>
            </a:pPr>
            <a:r>
              <a:rPr lang="en-US" dirty="0">
                <a:solidFill>
                  <a:schemeClr val="accent1"/>
                </a:solidFill>
              </a:rPr>
              <a:t>Contract Management Plan is implemented by the PIU, with onsite support from Supervising Engineer</a:t>
            </a:r>
          </a:p>
          <a:p>
            <a:pPr marL="285750" indent="-285750">
              <a:spcAft>
                <a:spcPts val="400"/>
              </a:spcAft>
              <a:buFont typeface="Wingdings" panose="05000000000000000000" pitchFamily="2" charset="2"/>
              <a:buChar char="ü"/>
            </a:pPr>
            <a:r>
              <a:rPr lang="en-US" dirty="0">
                <a:solidFill>
                  <a:schemeClr val="accent1"/>
                </a:solidFill>
              </a:rPr>
              <a:t>Borrower reports to the Bank on project progress and in event of incidents</a:t>
            </a:r>
          </a:p>
          <a:p>
            <a:pPr marL="285750" indent="-285750">
              <a:spcAft>
                <a:spcPts val="400"/>
              </a:spcAft>
              <a:buFont typeface="Wingdings" panose="05000000000000000000" pitchFamily="2" charset="2"/>
              <a:buChar char="ü"/>
            </a:pPr>
            <a:r>
              <a:rPr lang="en-US" dirty="0">
                <a:solidFill>
                  <a:schemeClr val="accent1"/>
                </a:solidFill>
              </a:rPr>
              <a:t>Bank provides project implementation support</a:t>
            </a:r>
          </a:p>
        </p:txBody>
      </p:sp>
      <p:sp>
        <p:nvSpPr>
          <p:cNvPr id="22" name="Rectangle 21">
            <a:extLst>
              <a:ext uri="{FF2B5EF4-FFF2-40B4-BE49-F238E27FC236}">
                <a16:creationId xmlns:a16="http://schemas.microsoft.com/office/drawing/2014/main" id="{FC965193-5EF9-6D1E-9E6B-C963557C9169}"/>
              </a:ext>
            </a:extLst>
          </p:cNvPr>
          <p:cNvSpPr/>
          <p:nvPr/>
        </p:nvSpPr>
        <p:spPr>
          <a:xfrm>
            <a:off x="184935" y="4201610"/>
            <a:ext cx="11650894" cy="2553612"/>
          </a:xfrm>
          <a:prstGeom prst="rect">
            <a:avLst/>
          </a:prstGeom>
          <a:ln>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lang="en-US" sz="2000" b="1" dirty="0">
                <a:solidFill>
                  <a:schemeClr val="accent1"/>
                </a:solidFill>
                <a:effectLst/>
                <a:latin typeface="+mj-lt"/>
                <a:ea typeface="Calibri" panose="020F0502020204030204" pitchFamily="34" charset="0"/>
                <a:cs typeface="Calibri" panose="020F0502020204030204" pitchFamily="34" charset="0"/>
              </a:rPr>
              <a:t>Opportunities for SPP</a:t>
            </a:r>
          </a:p>
          <a:p>
            <a:r>
              <a:rPr lang="en-US" sz="2000" dirty="0">
                <a:solidFill>
                  <a:schemeClr val="accent1"/>
                </a:solidFill>
                <a:latin typeface="+mj-lt"/>
              </a:rPr>
              <a:t>With the SPP strategy (including key E&amp;S risks and mitigations) identified during Appraisal, bidding documents are now brought together, cascading obligations to Contractors and others as required. The Bank’s SPD provides a template to help add project-specific requirements, whereas national documents will require the Task Team </a:t>
            </a:r>
            <a:r>
              <a:rPr lang="en-US" sz="2000" dirty="0" err="1">
                <a:solidFill>
                  <a:schemeClr val="accent1"/>
                </a:solidFill>
                <a:latin typeface="+mj-lt"/>
              </a:rPr>
              <a:t>team</a:t>
            </a:r>
            <a:r>
              <a:rPr lang="en-US" sz="2000" dirty="0">
                <a:solidFill>
                  <a:schemeClr val="accent1"/>
                </a:solidFill>
                <a:latin typeface="+mj-lt"/>
              </a:rPr>
              <a:t> to provide more intensive support to the Borrower. Mobilization and contract implementation will also be critical stages for ensuring value is not lost and that key obligations are delivered.</a:t>
            </a:r>
          </a:p>
        </p:txBody>
      </p:sp>
    </p:spTree>
    <p:extLst>
      <p:ext uri="{BB962C8B-B14F-4D97-AF65-F5344CB8AC3E}">
        <p14:creationId xmlns:p14="http://schemas.microsoft.com/office/powerpoint/2010/main" val="21389860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02595B-04B4-4EF8-8B70-3659F4A5C073}"/>
              </a:ext>
            </a:extLst>
          </p:cNvPr>
          <p:cNvSpPr>
            <a:spLocks noGrp="1"/>
          </p:cNvSpPr>
          <p:nvPr>
            <p:ph type="sldNum" sz="quarter" idx="15"/>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97</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sp>
        <p:nvSpPr>
          <p:cNvPr id="2" name="Rectangle 1">
            <a:extLst>
              <a:ext uri="{FF2B5EF4-FFF2-40B4-BE49-F238E27FC236}">
                <a16:creationId xmlns:a16="http://schemas.microsoft.com/office/drawing/2014/main" id="{CD37D8E9-1438-4810-BF3B-CC89495E26FE}"/>
              </a:ext>
            </a:extLst>
          </p:cNvPr>
          <p:cNvSpPr/>
          <p:nvPr/>
        </p:nvSpPr>
        <p:spPr>
          <a:xfrm>
            <a:off x="0" y="0"/>
            <a:ext cx="12192000"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Seven stages of operations procurement</a:t>
            </a:r>
          </a:p>
        </p:txBody>
      </p:sp>
      <p:sp>
        <p:nvSpPr>
          <p:cNvPr id="17" name="Text Placeholder 2">
            <a:extLst>
              <a:ext uri="{FF2B5EF4-FFF2-40B4-BE49-F238E27FC236}">
                <a16:creationId xmlns:a16="http://schemas.microsoft.com/office/drawing/2014/main" id="{12F94D74-7ABC-0EEA-0706-1F3DA21B42FD}"/>
              </a:ext>
            </a:extLst>
          </p:cNvPr>
          <p:cNvSpPr txBox="1">
            <a:spLocks/>
          </p:cNvSpPr>
          <p:nvPr/>
        </p:nvSpPr>
        <p:spPr>
          <a:xfrm>
            <a:off x="257588" y="1234144"/>
            <a:ext cx="5513185" cy="3356391"/>
          </a:xfrm>
          <a:prstGeom prst="rect">
            <a:avLst/>
          </a:prstGeom>
        </p:spPr>
        <p:txBody>
          <a:bodyPr vert="horz" lIns="0" tIns="0" rIns="0" bIns="0" rtlCol="0" anchor="t">
            <a:noAutofit/>
          </a:bodyPr>
          <a:lstStyle>
            <a:lvl1pPr marL="0" indent="0" algn="l" defTabSz="457200" rtl="0" eaLnBrk="1" latinLnBrk="0" hangingPunct="1">
              <a:lnSpc>
                <a:spcPct val="100000"/>
              </a:lnSpc>
              <a:spcBef>
                <a:spcPts val="2400"/>
              </a:spcBef>
              <a:buFont typeface="Arial"/>
              <a:buNone/>
              <a:tabLst>
                <a:tab pos="8402638" algn="r"/>
              </a:tabLst>
              <a:defRPr lang="en-US" sz="1600" kern="1200" smtClean="0">
                <a:solidFill>
                  <a:schemeClr val="accent1"/>
                </a:solidFill>
                <a:latin typeface="+mn-lt"/>
                <a:ea typeface="+mn-ea"/>
                <a:cs typeface="+mn-cs"/>
              </a:defRPr>
            </a:lvl1pPr>
            <a:lvl2pPr marL="0" indent="0" algn="l" defTabSz="457200" rtl="0" eaLnBrk="1" latinLnBrk="0" hangingPunct="1">
              <a:spcBef>
                <a:spcPct val="20000"/>
              </a:spcBef>
              <a:buFont typeface="Arial"/>
              <a:buNone/>
              <a:defRPr sz="2800" kern="1200" baseline="0">
                <a:solidFill>
                  <a:schemeClr val="accent2"/>
                </a:solidFill>
                <a:latin typeface="+mn-lt"/>
                <a:ea typeface="+mn-ea"/>
                <a:cs typeface="+mn-cs"/>
              </a:defRPr>
            </a:lvl2pPr>
            <a:lvl3pPr marL="361950" indent="-361950" algn="l" defTabSz="457200" rtl="0" eaLnBrk="1" latinLnBrk="0" hangingPunct="1">
              <a:spcBef>
                <a:spcPct val="20000"/>
              </a:spcBef>
              <a:buFont typeface="Arial" panose="020B0604020202020204" pitchFamily="34" charset="0"/>
              <a:buChar char="•"/>
              <a:defRPr sz="2400" kern="1200" baseline="0">
                <a:solidFill>
                  <a:schemeClr val="accent2"/>
                </a:solidFill>
                <a:latin typeface="+mn-lt"/>
                <a:ea typeface="+mn-ea"/>
                <a:cs typeface="+mn-cs"/>
              </a:defRPr>
            </a:lvl3pPr>
            <a:lvl4pPr marL="715963" indent="-354013" algn="l" defTabSz="457200" rtl="0" eaLnBrk="1" latinLnBrk="0" hangingPunct="1">
              <a:spcBef>
                <a:spcPct val="20000"/>
              </a:spcBef>
              <a:buFont typeface="Arial"/>
              <a:buChar char="–"/>
              <a:defRPr sz="1800" kern="1200" baseline="0">
                <a:solidFill>
                  <a:schemeClr val="accent2"/>
                </a:solidFill>
                <a:latin typeface="+mn-lt"/>
                <a:ea typeface="+mn-ea"/>
                <a:cs typeface="+mn-cs"/>
              </a:defRPr>
            </a:lvl4pPr>
            <a:lvl5pPr marL="1077913" indent="-361950" algn="l" defTabSz="457200" rtl="0" eaLnBrk="1" latinLnBrk="0" hangingPunct="1">
              <a:spcBef>
                <a:spcPct val="20000"/>
              </a:spcBef>
              <a:buFont typeface="Arial" pitchFamily="34" charset="0"/>
              <a:buChar char="–"/>
              <a:defRPr sz="1800" kern="1200" baseline="0">
                <a:solidFill>
                  <a:schemeClr val="accent2"/>
                </a:solidFill>
                <a:latin typeface="+mn-lt"/>
                <a:ea typeface="+mn-ea"/>
                <a:cs typeface="+mn-cs"/>
              </a:defRPr>
            </a:lvl5pPr>
            <a:lvl6pPr marL="1431925" indent="-354013" algn="l" defTabSz="457200" rtl="0" eaLnBrk="1" latinLnBrk="0" hangingPunct="1">
              <a:spcBef>
                <a:spcPct val="20000"/>
              </a:spcBef>
              <a:buFont typeface="Arial" pitchFamily="34" charset="0"/>
              <a:buChar char="–"/>
              <a:defRPr sz="1800" kern="1200">
                <a:solidFill>
                  <a:schemeClr val="accent2"/>
                </a:solidFill>
                <a:latin typeface="+mn-lt"/>
                <a:ea typeface="+mn-ea"/>
                <a:cs typeface="+mn-cs"/>
              </a:defRPr>
            </a:lvl6pPr>
            <a:lvl7pPr marL="0" indent="0" algn="l" defTabSz="457200" rtl="0" eaLnBrk="1" latinLnBrk="0" hangingPunct="1">
              <a:spcBef>
                <a:spcPct val="20000"/>
              </a:spcBef>
              <a:buFont typeface="Arial"/>
              <a:buNone/>
              <a:defRPr sz="2000" kern="1200">
                <a:solidFill>
                  <a:schemeClr val="accent2"/>
                </a:solidFill>
                <a:latin typeface="+mn-lt"/>
                <a:ea typeface="+mn-ea"/>
                <a:cs typeface="+mn-cs"/>
              </a:defRPr>
            </a:lvl7pPr>
            <a:lvl8pPr marL="0" indent="0" algn="l" defTabSz="457200" rtl="0" eaLnBrk="1" latinLnBrk="0" hangingPunct="1">
              <a:spcBef>
                <a:spcPct val="20000"/>
              </a:spcBef>
              <a:buFont typeface="Arial"/>
              <a:buNone/>
              <a:defRPr sz="2000" kern="1200">
                <a:solidFill>
                  <a:schemeClr val="accent2"/>
                </a:solidFill>
                <a:latin typeface="+mn-lt"/>
                <a:ea typeface="+mn-ea"/>
                <a:cs typeface="+mn-cs"/>
              </a:defRPr>
            </a:lvl8pPr>
            <a:lvl9pPr marL="0" indent="0" algn="l" defTabSz="457200" rtl="0" eaLnBrk="1" latinLnBrk="0" hangingPunct="1">
              <a:spcBef>
                <a:spcPct val="20000"/>
              </a:spcBef>
              <a:buFont typeface="Arial"/>
              <a:buNone/>
              <a:defRPr sz="2000" kern="1200">
                <a:solidFill>
                  <a:schemeClr val="accent2"/>
                </a:solidFill>
                <a:latin typeface="+mn-lt"/>
                <a:ea typeface="+mn-ea"/>
                <a:cs typeface="+mn-cs"/>
              </a:defRPr>
            </a:lvl9pPr>
          </a:lstStyle>
          <a:p>
            <a:pPr marL="342900" indent="-342900">
              <a:spcBef>
                <a:spcPts val="800"/>
              </a:spcBef>
              <a:buClr>
                <a:srgbClr val="F78D28"/>
              </a:buClr>
              <a:buFont typeface="Arial" panose="020B0604020202020204" pitchFamily="34" charset="0"/>
              <a:buChar char="•"/>
            </a:pPr>
            <a:r>
              <a:rPr lang="en-US" sz="2400" b="1" dirty="0"/>
              <a:t>Stage 1, Develop strategy</a:t>
            </a:r>
          </a:p>
          <a:p>
            <a:pPr marL="342900" indent="-342900">
              <a:spcBef>
                <a:spcPts val="800"/>
              </a:spcBef>
              <a:buClr>
                <a:srgbClr val="F78D28"/>
              </a:buClr>
              <a:buFont typeface="Arial" panose="020B0604020202020204" pitchFamily="34" charset="0"/>
              <a:buChar char="•"/>
            </a:pPr>
            <a:r>
              <a:rPr lang="en-US" sz="2400" b="1" dirty="0"/>
              <a:t>Stage 2, Plan the procurement</a:t>
            </a:r>
          </a:p>
          <a:p>
            <a:pPr marL="342900" indent="-342900">
              <a:spcBef>
                <a:spcPts val="800"/>
              </a:spcBef>
              <a:buClr>
                <a:srgbClr val="F78D28"/>
              </a:buClr>
              <a:buFont typeface="Arial" panose="020B0604020202020204" pitchFamily="34" charset="0"/>
              <a:buChar char="•"/>
            </a:pPr>
            <a:r>
              <a:rPr lang="en-US" sz="2400" b="1" dirty="0"/>
              <a:t>Stage 3, Invite offers</a:t>
            </a:r>
          </a:p>
          <a:p>
            <a:pPr marL="819150" lvl="2" indent="-457200">
              <a:spcBef>
                <a:spcPts val="800"/>
              </a:spcBef>
              <a:buClr>
                <a:srgbClr val="F78D28"/>
              </a:buClr>
              <a:buFont typeface="Wingdings" panose="05000000000000000000" pitchFamily="2" charset="2"/>
              <a:buChar char="ü"/>
            </a:pPr>
            <a:r>
              <a:rPr lang="en-US" sz="2000" dirty="0">
                <a:solidFill>
                  <a:schemeClr val="accent1"/>
                </a:solidFill>
              </a:rPr>
              <a:t>Understanding limits of E&amp;S provisions in SPDs</a:t>
            </a:r>
          </a:p>
          <a:p>
            <a:pPr marL="819150" lvl="2" indent="-457200">
              <a:spcBef>
                <a:spcPts val="800"/>
              </a:spcBef>
              <a:buClr>
                <a:srgbClr val="F78D28"/>
              </a:buClr>
              <a:buFont typeface="Wingdings" panose="05000000000000000000" pitchFamily="2" charset="2"/>
              <a:buChar char="ü"/>
            </a:pPr>
            <a:r>
              <a:rPr lang="en-US" sz="2000" dirty="0">
                <a:solidFill>
                  <a:schemeClr val="accent1"/>
                </a:solidFill>
              </a:rPr>
              <a:t>Developing sustainability-focused specifications</a:t>
            </a:r>
          </a:p>
          <a:p>
            <a:pPr marL="819150" lvl="2" indent="-457200">
              <a:spcBef>
                <a:spcPts val="800"/>
              </a:spcBef>
              <a:buClr>
                <a:srgbClr val="F78D28"/>
              </a:buClr>
              <a:buFont typeface="Wingdings" panose="05000000000000000000" pitchFamily="2" charset="2"/>
              <a:buChar char="ü"/>
            </a:pPr>
            <a:r>
              <a:rPr lang="en-US" sz="2000" dirty="0">
                <a:solidFill>
                  <a:schemeClr val="accent1"/>
                </a:solidFill>
              </a:rPr>
              <a:t>Tips for working with the Borrower on national bidding documents</a:t>
            </a:r>
          </a:p>
          <a:p>
            <a:pPr marL="457200" lvl="1" indent="-457200">
              <a:spcBef>
                <a:spcPts val="800"/>
              </a:spcBef>
              <a:buClr>
                <a:srgbClr val="F78D28"/>
              </a:buClr>
              <a:buFont typeface="Arial" panose="020B0604020202020204" pitchFamily="34" charset="0"/>
              <a:buChar char="•"/>
            </a:pPr>
            <a:r>
              <a:rPr lang="en-US" sz="2400" b="1" dirty="0">
                <a:solidFill>
                  <a:schemeClr val="accent1"/>
                </a:solidFill>
              </a:rPr>
              <a:t>Stage 4, Receive offers</a:t>
            </a:r>
          </a:p>
          <a:p>
            <a:pPr marL="457200" lvl="1" indent="-457200">
              <a:spcBef>
                <a:spcPts val="800"/>
              </a:spcBef>
              <a:buClr>
                <a:srgbClr val="F78D28"/>
              </a:buClr>
              <a:buFont typeface="Arial" panose="020B0604020202020204" pitchFamily="34" charset="0"/>
              <a:buChar char="•"/>
            </a:pPr>
            <a:r>
              <a:rPr lang="en-US" sz="2400" b="1" dirty="0">
                <a:solidFill>
                  <a:schemeClr val="accent1"/>
                </a:solidFill>
              </a:rPr>
              <a:t>Stage 5, Evaluate offers</a:t>
            </a:r>
          </a:p>
          <a:p>
            <a:pPr marL="819150" lvl="2" indent="-457200">
              <a:spcBef>
                <a:spcPts val="800"/>
              </a:spcBef>
              <a:buClr>
                <a:srgbClr val="F78D28"/>
              </a:buClr>
              <a:buFont typeface="Wingdings" panose="05000000000000000000" pitchFamily="2" charset="2"/>
              <a:buChar char="ü"/>
            </a:pPr>
            <a:r>
              <a:rPr lang="en-US" sz="2000" dirty="0">
                <a:solidFill>
                  <a:schemeClr val="accent1"/>
                </a:solidFill>
              </a:rPr>
              <a:t>Evaluating MSIPs</a:t>
            </a:r>
          </a:p>
          <a:p>
            <a:pPr marL="819150" lvl="2" indent="-457200">
              <a:spcBef>
                <a:spcPts val="800"/>
              </a:spcBef>
              <a:buClr>
                <a:srgbClr val="F78D28"/>
              </a:buClr>
              <a:buFont typeface="Wingdings" panose="05000000000000000000" pitchFamily="2" charset="2"/>
              <a:buChar char="ü"/>
            </a:pPr>
            <a:r>
              <a:rPr lang="en-US" sz="2000" dirty="0">
                <a:solidFill>
                  <a:schemeClr val="accent1"/>
                </a:solidFill>
              </a:rPr>
              <a:t>Considering carbon emissions</a:t>
            </a:r>
          </a:p>
          <a:p>
            <a:pPr marL="819150" lvl="2" indent="-457200">
              <a:spcBef>
                <a:spcPts val="800"/>
              </a:spcBef>
              <a:buClr>
                <a:srgbClr val="F78D28"/>
              </a:buClr>
              <a:buFont typeface="Wingdings" panose="05000000000000000000" pitchFamily="2" charset="2"/>
              <a:buChar char="ü"/>
            </a:pPr>
            <a:r>
              <a:rPr lang="en-US" sz="2000" dirty="0">
                <a:solidFill>
                  <a:schemeClr val="accent1"/>
                </a:solidFill>
              </a:rPr>
              <a:t>Things to look out for and ALBs</a:t>
            </a:r>
          </a:p>
          <a:p>
            <a:pPr>
              <a:spcBef>
                <a:spcPts val="800"/>
              </a:spcBef>
              <a:buClr>
                <a:srgbClr val="F78D28"/>
              </a:buClr>
            </a:pPr>
            <a:endParaRPr lang="en-US" sz="2400" dirty="0"/>
          </a:p>
        </p:txBody>
      </p:sp>
      <p:sp>
        <p:nvSpPr>
          <p:cNvPr id="21" name="TextBox 20">
            <a:extLst>
              <a:ext uri="{FF2B5EF4-FFF2-40B4-BE49-F238E27FC236}">
                <a16:creationId xmlns:a16="http://schemas.microsoft.com/office/drawing/2014/main" id="{3D066E9C-A5E8-2155-0ACA-C093284EF503}"/>
              </a:ext>
            </a:extLst>
          </p:cNvPr>
          <p:cNvSpPr txBox="1"/>
          <p:nvPr/>
        </p:nvSpPr>
        <p:spPr>
          <a:xfrm>
            <a:off x="5770773" y="1163119"/>
            <a:ext cx="6335484" cy="4493538"/>
          </a:xfrm>
          <a:prstGeom prst="rect">
            <a:avLst/>
          </a:prstGeom>
          <a:noFill/>
        </p:spPr>
        <p:txBody>
          <a:bodyPr wrap="square">
            <a:spAutoFit/>
          </a:bodyPr>
          <a:lstStyle/>
          <a:p>
            <a:pPr marL="457200" lvl="1" indent="-457200">
              <a:spcBef>
                <a:spcPts val="800"/>
              </a:spcBef>
              <a:buClr>
                <a:srgbClr val="F78D28"/>
              </a:buClr>
              <a:buFont typeface="Arial" panose="020B0604020202020204" pitchFamily="34" charset="0"/>
              <a:buChar char="•"/>
            </a:pPr>
            <a:r>
              <a:rPr lang="en-US" sz="2400" b="1">
                <a:solidFill>
                  <a:schemeClr val="accent1"/>
                </a:solidFill>
              </a:rPr>
              <a:t>Stage 6, Award contract</a:t>
            </a:r>
          </a:p>
          <a:p>
            <a:pPr marL="819150" lvl="2" indent="-457200">
              <a:spcBef>
                <a:spcPts val="800"/>
              </a:spcBef>
              <a:buClr>
                <a:srgbClr val="F78D28"/>
              </a:buClr>
              <a:buFont typeface="Wingdings" panose="05000000000000000000" pitchFamily="2" charset="2"/>
              <a:buChar char="ü"/>
            </a:pPr>
            <a:r>
              <a:rPr lang="en-US" sz="2000">
                <a:solidFill>
                  <a:schemeClr val="accent1"/>
                </a:solidFill>
              </a:rPr>
              <a:t>Contractor’s Environmental and Social Management Plan</a:t>
            </a:r>
          </a:p>
          <a:p>
            <a:pPr marL="819150" lvl="2" indent="-457200">
              <a:spcBef>
                <a:spcPts val="800"/>
              </a:spcBef>
              <a:buClr>
                <a:srgbClr val="F78D28"/>
              </a:buClr>
              <a:buFont typeface="Wingdings" panose="05000000000000000000" pitchFamily="2" charset="2"/>
              <a:buChar char="ü"/>
            </a:pPr>
            <a:r>
              <a:rPr lang="en-US" sz="2000">
                <a:solidFill>
                  <a:schemeClr val="accent1"/>
                </a:solidFill>
              </a:rPr>
              <a:t>Finalizing the Contract Management Plan</a:t>
            </a:r>
          </a:p>
          <a:p>
            <a:pPr marL="819150" lvl="2" indent="-457200">
              <a:spcBef>
                <a:spcPts val="800"/>
              </a:spcBef>
              <a:buClr>
                <a:srgbClr val="F78D28"/>
              </a:buClr>
              <a:buFont typeface="Wingdings" panose="05000000000000000000" pitchFamily="2" charset="2"/>
              <a:buChar char="ü"/>
            </a:pPr>
            <a:r>
              <a:rPr lang="en-US" sz="2000">
                <a:solidFill>
                  <a:schemeClr val="accent1"/>
                </a:solidFill>
              </a:rPr>
              <a:t>Importance of Supervising Engineer</a:t>
            </a:r>
          </a:p>
          <a:p>
            <a:pPr marL="819150" lvl="2" indent="-457200">
              <a:spcBef>
                <a:spcPts val="800"/>
              </a:spcBef>
              <a:buClr>
                <a:srgbClr val="F78D28"/>
              </a:buClr>
              <a:buFont typeface="Wingdings" panose="05000000000000000000" pitchFamily="2" charset="2"/>
              <a:buChar char="ü"/>
            </a:pPr>
            <a:r>
              <a:rPr lang="en-US" sz="2000">
                <a:solidFill>
                  <a:schemeClr val="accent1"/>
                </a:solidFill>
              </a:rPr>
              <a:t>Mobilization</a:t>
            </a:r>
          </a:p>
          <a:p>
            <a:pPr marL="819150" lvl="2" indent="-457200">
              <a:spcBef>
                <a:spcPts val="800"/>
              </a:spcBef>
              <a:buClr>
                <a:srgbClr val="F78D28"/>
              </a:buClr>
              <a:buFont typeface="Wingdings" panose="05000000000000000000" pitchFamily="2" charset="2"/>
              <a:buChar char="ü"/>
            </a:pPr>
            <a:r>
              <a:rPr lang="en-US" sz="2000">
                <a:solidFill>
                  <a:schemeClr val="accent1"/>
                </a:solidFill>
              </a:rPr>
              <a:t>SEA/SH</a:t>
            </a:r>
          </a:p>
          <a:p>
            <a:pPr marL="457200" lvl="1" indent="-457200">
              <a:spcBef>
                <a:spcPts val="800"/>
              </a:spcBef>
              <a:buClr>
                <a:srgbClr val="F78D28"/>
              </a:buClr>
              <a:buFont typeface="Arial" panose="020B0604020202020204" pitchFamily="34" charset="0"/>
              <a:buChar char="•"/>
            </a:pPr>
            <a:r>
              <a:rPr lang="en-US" sz="2400" b="1">
                <a:solidFill>
                  <a:schemeClr val="accent1"/>
                </a:solidFill>
              </a:rPr>
              <a:t>Stage 7, Manage contract</a:t>
            </a:r>
          </a:p>
          <a:p>
            <a:pPr marL="819150" lvl="2" indent="-457200">
              <a:spcBef>
                <a:spcPts val="800"/>
              </a:spcBef>
              <a:buClr>
                <a:srgbClr val="F78D28"/>
              </a:buClr>
              <a:buFont typeface="Wingdings" panose="05000000000000000000" pitchFamily="2" charset="2"/>
              <a:buChar char="ü"/>
            </a:pPr>
            <a:r>
              <a:rPr lang="en-US" sz="2000">
                <a:solidFill>
                  <a:schemeClr val="accent1"/>
                </a:solidFill>
              </a:rPr>
              <a:t>Implementing the Contract management plan</a:t>
            </a:r>
          </a:p>
          <a:p>
            <a:pPr marL="819150" lvl="2" indent="-457200">
              <a:spcBef>
                <a:spcPts val="800"/>
              </a:spcBef>
              <a:buClr>
                <a:srgbClr val="F78D28"/>
              </a:buClr>
              <a:buFont typeface="Wingdings" panose="05000000000000000000" pitchFamily="2" charset="2"/>
              <a:buChar char="ü"/>
            </a:pPr>
            <a:r>
              <a:rPr lang="en-US" sz="2000">
                <a:solidFill>
                  <a:schemeClr val="accent1"/>
                </a:solidFill>
              </a:rPr>
              <a:t>Contractor reporting</a:t>
            </a:r>
          </a:p>
          <a:p>
            <a:pPr marL="819150" lvl="2" indent="-457200">
              <a:spcBef>
                <a:spcPts val="800"/>
              </a:spcBef>
              <a:buClr>
                <a:srgbClr val="F78D28"/>
              </a:buClr>
              <a:buFont typeface="Wingdings" panose="05000000000000000000" pitchFamily="2" charset="2"/>
              <a:buChar char="ü"/>
            </a:pPr>
            <a:r>
              <a:rPr lang="en-US" sz="2000">
                <a:solidFill>
                  <a:schemeClr val="accent1"/>
                </a:solidFill>
              </a:rPr>
              <a:t>Monitoring and Bank supervision</a:t>
            </a:r>
            <a:endParaRPr lang="en-US" sz="2400">
              <a:solidFill>
                <a:schemeClr val="accent1"/>
              </a:solidFill>
            </a:endParaRPr>
          </a:p>
        </p:txBody>
      </p:sp>
    </p:spTree>
    <p:extLst>
      <p:ext uri="{BB962C8B-B14F-4D97-AF65-F5344CB8AC3E}">
        <p14:creationId xmlns:p14="http://schemas.microsoft.com/office/powerpoint/2010/main" val="31320467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5">
            <a:extLst>
              <a:ext uri="{FF2B5EF4-FFF2-40B4-BE49-F238E27FC236}">
                <a16:creationId xmlns:a16="http://schemas.microsoft.com/office/drawing/2014/main" id="{16E22B64-1A53-4296-8B8E-B4ECF48A8396}"/>
              </a:ext>
            </a:extLst>
          </p:cNvPr>
          <p:cNvSpPr>
            <a:spLocks noGrp="1"/>
          </p:cNvSpPr>
          <p:nvPr>
            <p:ph type="title"/>
          </p:nvPr>
        </p:nvSpPr>
        <p:spPr>
          <a:xfrm>
            <a:off x="1919692" y="349980"/>
            <a:ext cx="8461375" cy="6878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17980" numCol="1" anchor="ctr" anchorCtr="0" compatLnSpc="1">
            <a:prstTxWarp prst="textNoShape">
              <a:avLst/>
            </a:prstTxWarp>
            <a:normAutofit/>
          </a:bodyPr>
          <a:lstStyle/>
          <a:p>
            <a:pPr defTabSz="342545"/>
            <a:r>
              <a:rPr lang="en-US" sz="3200" b="1" kern="1200">
                <a:solidFill>
                  <a:schemeClr val="bg1"/>
                </a:solidFill>
                <a:latin typeface="Arial"/>
                <a:ea typeface="+mj-ea"/>
                <a:cs typeface="Arial"/>
              </a:rPr>
              <a:t>APPROACH - OVERVIEW</a:t>
            </a:r>
          </a:p>
        </p:txBody>
      </p:sp>
      <p:sp>
        <p:nvSpPr>
          <p:cNvPr id="22" name="Rectangle 21">
            <a:extLst>
              <a:ext uri="{FF2B5EF4-FFF2-40B4-BE49-F238E27FC236}">
                <a16:creationId xmlns:a16="http://schemas.microsoft.com/office/drawing/2014/main" id="{1C06DA5F-1F1E-4B8B-BCA1-849762668AB3}"/>
              </a:ext>
            </a:extLst>
          </p:cNvPr>
          <p:cNvSpPr/>
          <p:nvPr/>
        </p:nvSpPr>
        <p:spPr>
          <a:xfrm>
            <a:off x="0" y="18710"/>
            <a:ext cx="12192000" cy="1295742"/>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E&amp;S Specialist’s Checklist for                 Procurement Collaboration</a:t>
            </a:r>
          </a:p>
        </p:txBody>
      </p:sp>
      <p:sp>
        <p:nvSpPr>
          <p:cNvPr id="34" name="Freeform 24">
            <a:extLst>
              <a:ext uri="{FF2B5EF4-FFF2-40B4-BE49-F238E27FC236}">
                <a16:creationId xmlns:a16="http://schemas.microsoft.com/office/drawing/2014/main" id="{CB8346FC-4013-4C83-9C6B-86AB51DA2E1C}"/>
              </a:ext>
            </a:extLst>
          </p:cNvPr>
          <p:cNvSpPr>
            <a:spLocks noEditPoints="1"/>
          </p:cNvSpPr>
          <p:nvPr/>
        </p:nvSpPr>
        <p:spPr bwMode="auto">
          <a:xfrm>
            <a:off x="937938" y="3276545"/>
            <a:ext cx="546498" cy="728664"/>
          </a:xfrm>
          <a:custGeom>
            <a:avLst/>
            <a:gdLst>
              <a:gd name="T0" fmla="*/ 1075 w 2417"/>
              <a:gd name="T1" fmla="*/ 1868 h 3097"/>
              <a:gd name="T2" fmla="*/ 292 w 2417"/>
              <a:gd name="T3" fmla="*/ 1944 h 3097"/>
              <a:gd name="T4" fmla="*/ 350 w 2417"/>
              <a:gd name="T5" fmla="*/ 1841 h 3097"/>
              <a:gd name="T6" fmla="*/ 1323 w 2417"/>
              <a:gd name="T7" fmla="*/ 1804 h 3097"/>
              <a:gd name="T8" fmla="*/ 1397 w 2417"/>
              <a:gd name="T9" fmla="*/ 1909 h 3097"/>
              <a:gd name="T10" fmla="*/ 1531 w 2417"/>
              <a:gd name="T11" fmla="*/ 2126 h 3097"/>
              <a:gd name="T12" fmla="*/ 1614 w 2417"/>
              <a:gd name="T13" fmla="*/ 2246 h 3097"/>
              <a:gd name="T14" fmla="*/ 1672 w 2417"/>
              <a:gd name="T15" fmla="*/ 2178 h 3097"/>
              <a:gd name="T16" fmla="*/ 1811 w 2417"/>
              <a:gd name="T17" fmla="*/ 2194 h 3097"/>
              <a:gd name="T18" fmla="*/ 1899 w 2417"/>
              <a:gd name="T19" fmla="*/ 2134 h 3097"/>
              <a:gd name="T20" fmla="*/ 2021 w 2417"/>
              <a:gd name="T21" fmla="*/ 2171 h 3097"/>
              <a:gd name="T22" fmla="*/ 2151 w 2417"/>
              <a:gd name="T23" fmla="*/ 2174 h 3097"/>
              <a:gd name="T24" fmla="*/ 2243 w 2417"/>
              <a:gd name="T25" fmla="*/ 2281 h 3097"/>
              <a:gd name="T26" fmla="*/ 2344 w 2417"/>
              <a:gd name="T27" fmla="*/ 2487 h 3097"/>
              <a:gd name="T28" fmla="*/ 2417 w 2417"/>
              <a:gd name="T29" fmla="*/ 2856 h 3097"/>
              <a:gd name="T30" fmla="*/ 1947 w 2417"/>
              <a:gd name="T31" fmla="*/ 3047 h 3097"/>
              <a:gd name="T32" fmla="*/ 1837 w 2417"/>
              <a:gd name="T33" fmla="*/ 3013 h 3097"/>
              <a:gd name="T34" fmla="*/ 1543 w 2417"/>
              <a:gd name="T35" fmla="*/ 2911 h 3097"/>
              <a:gd name="T36" fmla="*/ 1437 w 2417"/>
              <a:gd name="T37" fmla="*/ 2864 h 3097"/>
              <a:gd name="T38" fmla="*/ 1335 w 2417"/>
              <a:gd name="T39" fmla="*/ 2747 h 3097"/>
              <a:gd name="T40" fmla="*/ 1298 w 2417"/>
              <a:gd name="T41" fmla="*/ 2707 h 3097"/>
              <a:gd name="T42" fmla="*/ 1234 w 2417"/>
              <a:gd name="T43" fmla="*/ 2610 h 3097"/>
              <a:gd name="T44" fmla="*/ 1291 w 2417"/>
              <a:gd name="T45" fmla="*/ 2543 h 3097"/>
              <a:gd name="T46" fmla="*/ 1396 w 2417"/>
              <a:gd name="T47" fmla="*/ 2597 h 3097"/>
              <a:gd name="T48" fmla="*/ 1465 w 2417"/>
              <a:gd name="T49" fmla="*/ 2650 h 3097"/>
              <a:gd name="T50" fmla="*/ 1568 w 2417"/>
              <a:gd name="T51" fmla="*/ 2717 h 3097"/>
              <a:gd name="T52" fmla="*/ 1595 w 2417"/>
              <a:gd name="T53" fmla="*/ 2637 h 3097"/>
              <a:gd name="T54" fmla="*/ 1509 w 2417"/>
              <a:gd name="T55" fmla="*/ 2462 h 3097"/>
              <a:gd name="T56" fmla="*/ 1466 w 2417"/>
              <a:gd name="T57" fmla="*/ 2380 h 3097"/>
              <a:gd name="T58" fmla="*/ 1319 w 2417"/>
              <a:gd name="T59" fmla="*/ 2100 h 3097"/>
              <a:gd name="T60" fmla="*/ 1203 w 2417"/>
              <a:gd name="T61" fmla="*/ 1797 h 3097"/>
              <a:gd name="T62" fmla="*/ 1402 w 2417"/>
              <a:gd name="T63" fmla="*/ 1552 h 3097"/>
              <a:gd name="T64" fmla="*/ 1432 w 2417"/>
              <a:gd name="T65" fmla="*/ 1665 h 3097"/>
              <a:gd name="T66" fmla="*/ 1272 w 2417"/>
              <a:gd name="T67" fmla="*/ 1681 h 3097"/>
              <a:gd name="T68" fmla="*/ 292 w 2417"/>
              <a:gd name="T69" fmla="*/ 1651 h 3097"/>
              <a:gd name="T70" fmla="*/ 350 w 2417"/>
              <a:gd name="T71" fmla="*/ 1548 h 3097"/>
              <a:gd name="T72" fmla="*/ 1458 w 2417"/>
              <a:gd name="T73" fmla="*/ 1330 h 3097"/>
              <a:gd name="T74" fmla="*/ 339 w 2417"/>
              <a:gd name="T75" fmla="*/ 1396 h 3097"/>
              <a:gd name="T76" fmla="*/ 310 w 2417"/>
              <a:gd name="T77" fmla="*/ 1282 h 3097"/>
              <a:gd name="T78" fmla="*/ 375 w 2417"/>
              <a:gd name="T79" fmla="*/ 627 h 3097"/>
              <a:gd name="T80" fmla="*/ 798 w 2417"/>
              <a:gd name="T81" fmla="*/ 579 h 3097"/>
              <a:gd name="T82" fmla="*/ 788 w 2417"/>
              <a:gd name="T83" fmla="*/ 1105 h 3097"/>
              <a:gd name="T84" fmla="*/ 327 w 2417"/>
              <a:gd name="T85" fmla="*/ 592 h 3097"/>
              <a:gd name="T86" fmla="*/ 569 w 2417"/>
              <a:gd name="T87" fmla="*/ 164 h 3097"/>
              <a:gd name="T88" fmla="*/ 1319 w 2417"/>
              <a:gd name="T89" fmla="*/ 233 h 3097"/>
              <a:gd name="T90" fmla="*/ 1421 w 2417"/>
              <a:gd name="T91" fmla="*/ 200 h 3097"/>
              <a:gd name="T92" fmla="*/ 1547 w 2417"/>
              <a:gd name="T93" fmla="*/ 3 h 3097"/>
              <a:gd name="T94" fmla="*/ 1731 w 2417"/>
              <a:gd name="T95" fmla="*/ 189 h 3097"/>
              <a:gd name="T96" fmla="*/ 1632 w 2417"/>
              <a:gd name="T97" fmla="*/ 2104 h 3097"/>
              <a:gd name="T98" fmla="*/ 1567 w 2417"/>
              <a:gd name="T99" fmla="*/ 380 h 3097"/>
              <a:gd name="T100" fmla="*/ 1156 w 2417"/>
              <a:gd name="T101" fmla="*/ 2602 h 3097"/>
              <a:gd name="T102" fmla="*/ 1242 w 2417"/>
              <a:gd name="T103" fmla="*/ 2744 h 3097"/>
              <a:gd name="T104" fmla="*/ 1315 w 2417"/>
              <a:gd name="T105" fmla="*/ 2857 h 3097"/>
              <a:gd name="T106" fmla="*/ 1507 w 2417"/>
              <a:gd name="T107" fmla="*/ 2990 h 3097"/>
              <a:gd name="T108" fmla="*/ 223 w 2417"/>
              <a:gd name="T109" fmla="*/ 3097 h 3097"/>
              <a:gd name="T110" fmla="*/ 12 w 2417"/>
              <a:gd name="T111" fmla="*/ 2943 h 3097"/>
              <a:gd name="T112" fmla="*/ 66 w 2417"/>
              <a:gd name="T113" fmla="*/ 66 h 3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7" h="3097">
                <a:moveTo>
                  <a:pt x="595" y="2688"/>
                </a:moveTo>
                <a:lnTo>
                  <a:pt x="595" y="2857"/>
                </a:lnTo>
                <a:lnTo>
                  <a:pt x="1138" y="2857"/>
                </a:lnTo>
                <a:lnTo>
                  <a:pt x="1138" y="2688"/>
                </a:lnTo>
                <a:lnTo>
                  <a:pt x="595" y="2688"/>
                </a:lnTo>
                <a:close/>
                <a:moveTo>
                  <a:pt x="350" y="1841"/>
                </a:moveTo>
                <a:lnTo>
                  <a:pt x="1071" y="1841"/>
                </a:lnTo>
                <a:lnTo>
                  <a:pt x="1075" y="1868"/>
                </a:lnTo>
                <a:lnTo>
                  <a:pt x="1082" y="1896"/>
                </a:lnTo>
                <a:lnTo>
                  <a:pt x="1098" y="1938"/>
                </a:lnTo>
                <a:lnTo>
                  <a:pt x="1113" y="1978"/>
                </a:lnTo>
                <a:lnTo>
                  <a:pt x="350" y="1978"/>
                </a:lnTo>
                <a:lnTo>
                  <a:pt x="332" y="1976"/>
                </a:lnTo>
                <a:lnTo>
                  <a:pt x="316" y="1969"/>
                </a:lnTo>
                <a:lnTo>
                  <a:pt x="302" y="1959"/>
                </a:lnTo>
                <a:lnTo>
                  <a:pt x="292" y="1944"/>
                </a:lnTo>
                <a:lnTo>
                  <a:pt x="285" y="1929"/>
                </a:lnTo>
                <a:lnTo>
                  <a:pt x="283" y="1910"/>
                </a:lnTo>
                <a:lnTo>
                  <a:pt x="285" y="1892"/>
                </a:lnTo>
                <a:lnTo>
                  <a:pt x="292" y="1875"/>
                </a:lnTo>
                <a:lnTo>
                  <a:pt x="302" y="1862"/>
                </a:lnTo>
                <a:lnTo>
                  <a:pt x="316" y="1851"/>
                </a:lnTo>
                <a:lnTo>
                  <a:pt x="332" y="1844"/>
                </a:lnTo>
                <a:lnTo>
                  <a:pt x="350" y="1841"/>
                </a:lnTo>
                <a:close/>
                <a:moveTo>
                  <a:pt x="1240" y="1764"/>
                </a:moveTo>
                <a:lnTo>
                  <a:pt x="1251" y="1765"/>
                </a:lnTo>
                <a:lnTo>
                  <a:pt x="1264" y="1767"/>
                </a:lnTo>
                <a:lnTo>
                  <a:pt x="1276" y="1772"/>
                </a:lnTo>
                <a:lnTo>
                  <a:pt x="1288" y="1778"/>
                </a:lnTo>
                <a:lnTo>
                  <a:pt x="1300" y="1785"/>
                </a:lnTo>
                <a:lnTo>
                  <a:pt x="1312" y="1795"/>
                </a:lnTo>
                <a:lnTo>
                  <a:pt x="1323" y="1804"/>
                </a:lnTo>
                <a:lnTo>
                  <a:pt x="1332" y="1814"/>
                </a:lnTo>
                <a:lnTo>
                  <a:pt x="1335" y="1816"/>
                </a:lnTo>
                <a:lnTo>
                  <a:pt x="1341" y="1823"/>
                </a:lnTo>
                <a:lnTo>
                  <a:pt x="1348" y="1834"/>
                </a:lnTo>
                <a:lnTo>
                  <a:pt x="1358" y="1848"/>
                </a:lnTo>
                <a:lnTo>
                  <a:pt x="1369" y="1866"/>
                </a:lnTo>
                <a:lnTo>
                  <a:pt x="1383" y="1886"/>
                </a:lnTo>
                <a:lnTo>
                  <a:pt x="1397" y="1909"/>
                </a:lnTo>
                <a:lnTo>
                  <a:pt x="1412" y="1934"/>
                </a:lnTo>
                <a:lnTo>
                  <a:pt x="1428" y="1961"/>
                </a:lnTo>
                <a:lnTo>
                  <a:pt x="1446" y="1987"/>
                </a:lnTo>
                <a:lnTo>
                  <a:pt x="1463" y="2016"/>
                </a:lnTo>
                <a:lnTo>
                  <a:pt x="1480" y="2044"/>
                </a:lnTo>
                <a:lnTo>
                  <a:pt x="1498" y="2072"/>
                </a:lnTo>
                <a:lnTo>
                  <a:pt x="1515" y="2100"/>
                </a:lnTo>
                <a:lnTo>
                  <a:pt x="1531" y="2126"/>
                </a:lnTo>
                <a:lnTo>
                  <a:pt x="1547" y="2151"/>
                </a:lnTo>
                <a:lnTo>
                  <a:pt x="1561" y="2174"/>
                </a:lnTo>
                <a:lnTo>
                  <a:pt x="1574" y="2194"/>
                </a:lnTo>
                <a:lnTo>
                  <a:pt x="1586" y="2212"/>
                </a:lnTo>
                <a:lnTo>
                  <a:pt x="1596" y="2226"/>
                </a:lnTo>
                <a:lnTo>
                  <a:pt x="1605" y="2238"/>
                </a:lnTo>
                <a:lnTo>
                  <a:pt x="1610" y="2244"/>
                </a:lnTo>
                <a:lnTo>
                  <a:pt x="1614" y="2246"/>
                </a:lnTo>
                <a:lnTo>
                  <a:pt x="1615" y="2244"/>
                </a:lnTo>
                <a:lnTo>
                  <a:pt x="1618" y="2239"/>
                </a:lnTo>
                <a:lnTo>
                  <a:pt x="1622" y="2231"/>
                </a:lnTo>
                <a:lnTo>
                  <a:pt x="1628" y="2221"/>
                </a:lnTo>
                <a:lnTo>
                  <a:pt x="1637" y="2210"/>
                </a:lnTo>
                <a:lnTo>
                  <a:pt x="1646" y="2199"/>
                </a:lnTo>
                <a:lnTo>
                  <a:pt x="1659" y="2188"/>
                </a:lnTo>
                <a:lnTo>
                  <a:pt x="1672" y="2178"/>
                </a:lnTo>
                <a:lnTo>
                  <a:pt x="1687" y="2170"/>
                </a:lnTo>
                <a:lnTo>
                  <a:pt x="1703" y="2164"/>
                </a:lnTo>
                <a:lnTo>
                  <a:pt x="1722" y="2160"/>
                </a:lnTo>
                <a:lnTo>
                  <a:pt x="1742" y="2163"/>
                </a:lnTo>
                <a:lnTo>
                  <a:pt x="1763" y="2168"/>
                </a:lnTo>
                <a:lnTo>
                  <a:pt x="1786" y="2179"/>
                </a:lnTo>
                <a:lnTo>
                  <a:pt x="1810" y="2197"/>
                </a:lnTo>
                <a:lnTo>
                  <a:pt x="1811" y="2194"/>
                </a:lnTo>
                <a:lnTo>
                  <a:pt x="1815" y="2189"/>
                </a:lnTo>
                <a:lnTo>
                  <a:pt x="1822" y="2182"/>
                </a:lnTo>
                <a:lnTo>
                  <a:pt x="1830" y="2173"/>
                </a:lnTo>
                <a:lnTo>
                  <a:pt x="1840" y="2164"/>
                </a:lnTo>
                <a:lnTo>
                  <a:pt x="1852" y="2154"/>
                </a:lnTo>
                <a:lnTo>
                  <a:pt x="1865" y="2145"/>
                </a:lnTo>
                <a:lnTo>
                  <a:pt x="1882" y="2138"/>
                </a:lnTo>
                <a:lnTo>
                  <a:pt x="1899" y="2134"/>
                </a:lnTo>
                <a:lnTo>
                  <a:pt x="1917" y="2133"/>
                </a:lnTo>
                <a:lnTo>
                  <a:pt x="1938" y="2135"/>
                </a:lnTo>
                <a:lnTo>
                  <a:pt x="1959" y="2143"/>
                </a:lnTo>
                <a:lnTo>
                  <a:pt x="1981" y="2156"/>
                </a:lnTo>
                <a:lnTo>
                  <a:pt x="2006" y="2176"/>
                </a:lnTo>
                <a:lnTo>
                  <a:pt x="2007" y="2176"/>
                </a:lnTo>
                <a:lnTo>
                  <a:pt x="2013" y="2174"/>
                </a:lnTo>
                <a:lnTo>
                  <a:pt x="2021" y="2171"/>
                </a:lnTo>
                <a:lnTo>
                  <a:pt x="2032" y="2168"/>
                </a:lnTo>
                <a:lnTo>
                  <a:pt x="2046" y="2166"/>
                </a:lnTo>
                <a:lnTo>
                  <a:pt x="2061" y="2163"/>
                </a:lnTo>
                <a:lnTo>
                  <a:pt x="2077" y="2161"/>
                </a:lnTo>
                <a:lnTo>
                  <a:pt x="2095" y="2161"/>
                </a:lnTo>
                <a:lnTo>
                  <a:pt x="2114" y="2163"/>
                </a:lnTo>
                <a:lnTo>
                  <a:pt x="2133" y="2167"/>
                </a:lnTo>
                <a:lnTo>
                  <a:pt x="2151" y="2174"/>
                </a:lnTo>
                <a:lnTo>
                  <a:pt x="2170" y="2183"/>
                </a:lnTo>
                <a:lnTo>
                  <a:pt x="2187" y="2197"/>
                </a:lnTo>
                <a:lnTo>
                  <a:pt x="2203" y="2214"/>
                </a:lnTo>
                <a:lnTo>
                  <a:pt x="2218" y="2235"/>
                </a:lnTo>
                <a:lnTo>
                  <a:pt x="2231" y="2261"/>
                </a:lnTo>
                <a:lnTo>
                  <a:pt x="2232" y="2263"/>
                </a:lnTo>
                <a:lnTo>
                  <a:pt x="2236" y="2271"/>
                </a:lnTo>
                <a:lnTo>
                  <a:pt x="2243" y="2281"/>
                </a:lnTo>
                <a:lnTo>
                  <a:pt x="2252" y="2296"/>
                </a:lnTo>
                <a:lnTo>
                  <a:pt x="2262" y="2315"/>
                </a:lnTo>
                <a:lnTo>
                  <a:pt x="2275" y="2337"/>
                </a:lnTo>
                <a:lnTo>
                  <a:pt x="2288" y="2361"/>
                </a:lnTo>
                <a:lnTo>
                  <a:pt x="2301" y="2389"/>
                </a:lnTo>
                <a:lnTo>
                  <a:pt x="2315" y="2420"/>
                </a:lnTo>
                <a:lnTo>
                  <a:pt x="2330" y="2452"/>
                </a:lnTo>
                <a:lnTo>
                  <a:pt x="2344" y="2487"/>
                </a:lnTo>
                <a:lnTo>
                  <a:pt x="2356" y="2523"/>
                </a:lnTo>
                <a:lnTo>
                  <a:pt x="2368" y="2561"/>
                </a:lnTo>
                <a:lnTo>
                  <a:pt x="2378" y="2599"/>
                </a:lnTo>
                <a:lnTo>
                  <a:pt x="2388" y="2640"/>
                </a:lnTo>
                <a:lnTo>
                  <a:pt x="2394" y="2680"/>
                </a:lnTo>
                <a:lnTo>
                  <a:pt x="2398" y="2720"/>
                </a:lnTo>
                <a:lnTo>
                  <a:pt x="2399" y="2760"/>
                </a:lnTo>
                <a:lnTo>
                  <a:pt x="2417" y="2856"/>
                </a:lnTo>
                <a:lnTo>
                  <a:pt x="1956" y="3088"/>
                </a:lnTo>
                <a:lnTo>
                  <a:pt x="1957" y="3087"/>
                </a:lnTo>
                <a:lnTo>
                  <a:pt x="1957" y="3084"/>
                </a:lnTo>
                <a:lnTo>
                  <a:pt x="1958" y="3078"/>
                </a:lnTo>
                <a:lnTo>
                  <a:pt x="1958" y="3071"/>
                </a:lnTo>
                <a:lnTo>
                  <a:pt x="1957" y="3064"/>
                </a:lnTo>
                <a:lnTo>
                  <a:pt x="1953" y="3056"/>
                </a:lnTo>
                <a:lnTo>
                  <a:pt x="1947" y="3047"/>
                </a:lnTo>
                <a:lnTo>
                  <a:pt x="1938" y="3038"/>
                </a:lnTo>
                <a:lnTo>
                  <a:pt x="1925" y="3029"/>
                </a:lnTo>
                <a:lnTo>
                  <a:pt x="1908" y="3022"/>
                </a:lnTo>
                <a:lnTo>
                  <a:pt x="1886" y="3015"/>
                </a:lnTo>
                <a:lnTo>
                  <a:pt x="1883" y="3015"/>
                </a:lnTo>
                <a:lnTo>
                  <a:pt x="1872" y="3015"/>
                </a:lnTo>
                <a:lnTo>
                  <a:pt x="1857" y="3014"/>
                </a:lnTo>
                <a:lnTo>
                  <a:pt x="1837" y="3013"/>
                </a:lnTo>
                <a:lnTo>
                  <a:pt x="1810" y="3008"/>
                </a:lnTo>
                <a:lnTo>
                  <a:pt x="1781" y="3003"/>
                </a:lnTo>
                <a:lnTo>
                  <a:pt x="1747" y="2996"/>
                </a:lnTo>
                <a:lnTo>
                  <a:pt x="1711" y="2986"/>
                </a:lnTo>
                <a:lnTo>
                  <a:pt x="1671" y="2972"/>
                </a:lnTo>
                <a:lnTo>
                  <a:pt x="1629" y="2956"/>
                </a:lnTo>
                <a:lnTo>
                  <a:pt x="1586" y="2935"/>
                </a:lnTo>
                <a:lnTo>
                  <a:pt x="1543" y="2911"/>
                </a:lnTo>
                <a:lnTo>
                  <a:pt x="1539" y="2909"/>
                </a:lnTo>
                <a:lnTo>
                  <a:pt x="1531" y="2906"/>
                </a:lnTo>
                <a:lnTo>
                  <a:pt x="1519" y="2902"/>
                </a:lnTo>
                <a:lnTo>
                  <a:pt x="1505" y="2896"/>
                </a:lnTo>
                <a:lnTo>
                  <a:pt x="1488" y="2890"/>
                </a:lnTo>
                <a:lnTo>
                  <a:pt x="1470" y="2882"/>
                </a:lnTo>
                <a:lnTo>
                  <a:pt x="1453" y="2873"/>
                </a:lnTo>
                <a:lnTo>
                  <a:pt x="1437" y="2864"/>
                </a:lnTo>
                <a:lnTo>
                  <a:pt x="1423" y="2855"/>
                </a:lnTo>
                <a:lnTo>
                  <a:pt x="1413" y="2846"/>
                </a:lnTo>
                <a:lnTo>
                  <a:pt x="1407" y="2837"/>
                </a:lnTo>
                <a:lnTo>
                  <a:pt x="1388" y="2811"/>
                </a:lnTo>
                <a:lnTo>
                  <a:pt x="1371" y="2790"/>
                </a:lnTo>
                <a:lnTo>
                  <a:pt x="1357" y="2771"/>
                </a:lnTo>
                <a:lnTo>
                  <a:pt x="1345" y="2758"/>
                </a:lnTo>
                <a:lnTo>
                  <a:pt x="1335" y="2747"/>
                </a:lnTo>
                <a:lnTo>
                  <a:pt x="1326" y="2737"/>
                </a:lnTo>
                <a:lnTo>
                  <a:pt x="1319" y="2731"/>
                </a:lnTo>
                <a:lnTo>
                  <a:pt x="1312" y="2726"/>
                </a:lnTo>
                <a:lnTo>
                  <a:pt x="1307" y="2722"/>
                </a:lnTo>
                <a:lnTo>
                  <a:pt x="1304" y="2718"/>
                </a:lnTo>
                <a:lnTo>
                  <a:pt x="1301" y="2715"/>
                </a:lnTo>
                <a:lnTo>
                  <a:pt x="1299" y="2712"/>
                </a:lnTo>
                <a:lnTo>
                  <a:pt x="1298" y="2707"/>
                </a:lnTo>
                <a:lnTo>
                  <a:pt x="1285" y="2699"/>
                </a:lnTo>
                <a:lnTo>
                  <a:pt x="1274" y="2690"/>
                </a:lnTo>
                <a:lnTo>
                  <a:pt x="1264" y="2680"/>
                </a:lnTo>
                <a:lnTo>
                  <a:pt x="1254" y="2666"/>
                </a:lnTo>
                <a:lnTo>
                  <a:pt x="1247" y="2653"/>
                </a:lnTo>
                <a:lnTo>
                  <a:pt x="1241" y="2639"/>
                </a:lnTo>
                <a:lnTo>
                  <a:pt x="1237" y="2624"/>
                </a:lnTo>
                <a:lnTo>
                  <a:pt x="1234" y="2610"/>
                </a:lnTo>
                <a:lnTo>
                  <a:pt x="1234" y="2596"/>
                </a:lnTo>
                <a:lnTo>
                  <a:pt x="1235" y="2583"/>
                </a:lnTo>
                <a:lnTo>
                  <a:pt x="1239" y="2571"/>
                </a:lnTo>
                <a:lnTo>
                  <a:pt x="1244" y="2560"/>
                </a:lnTo>
                <a:lnTo>
                  <a:pt x="1252" y="2552"/>
                </a:lnTo>
                <a:lnTo>
                  <a:pt x="1263" y="2547"/>
                </a:lnTo>
                <a:lnTo>
                  <a:pt x="1276" y="2543"/>
                </a:lnTo>
                <a:lnTo>
                  <a:pt x="1291" y="2543"/>
                </a:lnTo>
                <a:lnTo>
                  <a:pt x="1309" y="2547"/>
                </a:lnTo>
                <a:lnTo>
                  <a:pt x="1330" y="2554"/>
                </a:lnTo>
                <a:lnTo>
                  <a:pt x="1354" y="2565"/>
                </a:lnTo>
                <a:lnTo>
                  <a:pt x="1356" y="2567"/>
                </a:lnTo>
                <a:lnTo>
                  <a:pt x="1362" y="2572"/>
                </a:lnTo>
                <a:lnTo>
                  <a:pt x="1371" y="2579"/>
                </a:lnTo>
                <a:lnTo>
                  <a:pt x="1384" y="2587"/>
                </a:lnTo>
                <a:lnTo>
                  <a:pt x="1396" y="2597"/>
                </a:lnTo>
                <a:lnTo>
                  <a:pt x="1409" y="2608"/>
                </a:lnTo>
                <a:lnTo>
                  <a:pt x="1422" y="2618"/>
                </a:lnTo>
                <a:lnTo>
                  <a:pt x="1436" y="2627"/>
                </a:lnTo>
                <a:lnTo>
                  <a:pt x="1447" y="2635"/>
                </a:lnTo>
                <a:lnTo>
                  <a:pt x="1455" y="2643"/>
                </a:lnTo>
                <a:lnTo>
                  <a:pt x="1461" y="2647"/>
                </a:lnTo>
                <a:lnTo>
                  <a:pt x="1463" y="2648"/>
                </a:lnTo>
                <a:lnTo>
                  <a:pt x="1465" y="2650"/>
                </a:lnTo>
                <a:lnTo>
                  <a:pt x="1471" y="2654"/>
                </a:lnTo>
                <a:lnTo>
                  <a:pt x="1480" y="2661"/>
                </a:lnTo>
                <a:lnTo>
                  <a:pt x="1492" y="2670"/>
                </a:lnTo>
                <a:lnTo>
                  <a:pt x="1505" y="2680"/>
                </a:lnTo>
                <a:lnTo>
                  <a:pt x="1520" y="2690"/>
                </a:lnTo>
                <a:lnTo>
                  <a:pt x="1535" y="2700"/>
                </a:lnTo>
                <a:lnTo>
                  <a:pt x="1552" y="2709"/>
                </a:lnTo>
                <a:lnTo>
                  <a:pt x="1568" y="2717"/>
                </a:lnTo>
                <a:lnTo>
                  <a:pt x="1582" y="2722"/>
                </a:lnTo>
                <a:lnTo>
                  <a:pt x="1595" y="2724"/>
                </a:lnTo>
                <a:lnTo>
                  <a:pt x="1604" y="2717"/>
                </a:lnTo>
                <a:lnTo>
                  <a:pt x="1608" y="2707"/>
                </a:lnTo>
                <a:lnTo>
                  <a:pt x="1608" y="2693"/>
                </a:lnTo>
                <a:lnTo>
                  <a:pt x="1606" y="2677"/>
                </a:lnTo>
                <a:lnTo>
                  <a:pt x="1602" y="2658"/>
                </a:lnTo>
                <a:lnTo>
                  <a:pt x="1595" y="2637"/>
                </a:lnTo>
                <a:lnTo>
                  <a:pt x="1586" y="2616"/>
                </a:lnTo>
                <a:lnTo>
                  <a:pt x="1577" y="2594"/>
                </a:lnTo>
                <a:lnTo>
                  <a:pt x="1566" y="2571"/>
                </a:lnTo>
                <a:lnTo>
                  <a:pt x="1555" y="2548"/>
                </a:lnTo>
                <a:lnTo>
                  <a:pt x="1543" y="2525"/>
                </a:lnTo>
                <a:lnTo>
                  <a:pt x="1531" y="2503"/>
                </a:lnTo>
                <a:lnTo>
                  <a:pt x="1519" y="2482"/>
                </a:lnTo>
                <a:lnTo>
                  <a:pt x="1509" y="2462"/>
                </a:lnTo>
                <a:lnTo>
                  <a:pt x="1499" y="2445"/>
                </a:lnTo>
                <a:lnTo>
                  <a:pt x="1491" y="2429"/>
                </a:lnTo>
                <a:lnTo>
                  <a:pt x="1484" y="2417"/>
                </a:lnTo>
                <a:lnTo>
                  <a:pt x="1480" y="2408"/>
                </a:lnTo>
                <a:lnTo>
                  <a:pt x="1479" y="2402"/>
                </a:lnTo>
                <a:lnTo>
                  <a:pt x="1477" y="2399"/>
                </a:lnTo>
                <a:lnTo>
                  <a:pt x="1473" y="2392"/>
                </a:lnTo>
                <a:lnTo>
                  <a:pt x="1466" y="2380"/>
                </a:lnTo>
                <a:lnTo>
                  <a:pt x="1456" y="2362"/>
                </a:lnTo>
                <a:lnTo>
                  <a:pt x="1444" y="2340"/>
                </a:lnTo>
                <a:lnTo>
                  <a:pt x="1428" y="2312"/>
                </a:lnTo>
                <a:lnTo>
                  <a:pt x="1411" y="2280"/>
                </a:lnTo>
                <a:lnTo>
                  <a:pt x="1392" y="2242"/>
                </a:lnTo>
                <a:lnTo>
                  <a:pt x="1369" y="2200"/>
                </a:lnTo>
                <a:lnTo>
                  <a:pt x="1345" y="2152"/>
                </a:lnTo>
                <a:lnTo>
                  <a:pt x="1319" y="2100"/>
                </a:lnTo>
                <a:lnTo>
                  <a:pt x="1289" y="2042"/>
                </a:lnTo>
                <a:lnTo>
                  <a:pt x="1258" y="1979"/>
                </a:lnTo>
                <a:lnTo>
                  <a:pt x="1226" y="1911"/>
                </a:lnTo>
                <a:lnTo>
                  <a:pt x="1215" y="1880"/>
                </a:lnTo>
                <a:lnTo>
                  <a:pt x="1208" y="1854"/>
                </a:lnTo>
                <a:lnTo>
                  <a:pt x="1202" y="1832"/>
                </a:lnTo>
                <a:lnTo>
                  <a:pt x="1201" y="1812"/>
                </a:lnTo>
                <a:lnTo>
                  <a:pt x="1203" y="1797"/>
                </a:lnTo>
                <a:lnTo>
                  <a:pt x="1207" y="1784"/>
                </a:lnTo>
                <a:lnTo>
                  <a:pt x="1213" y="1775"/>
                </a:lnTo>
                <a:lnTo>
                  <a:pt x="1221" y="1769"/>
                </a:lnTo>
                <a:lnTo>
                  <a:pt x="1230" y="1765"/>
                </a:lnTo>
                <a:lnTo>
                  <a:pt x="1240" y="1764"/>
                </a:lnTo>
                <a:close/>
                <a:moveTo>
                  <a:pt x="350" y="1548"/>
                </a:moveTo>
                <a:lnTo>
                  <a:pt x="1384" y="1548"/>
                </a:lnTo>
                <a:lnTo>
                  <a:pt x="1402" y="1552"/>
                </a:lnTo>
                <a:lnTo>
                  <a:pt x="1418" y="1558"/>
                </a:lnTo>
                <a:lnTo>
                  <a:pt x="1432" y="1569"/>
                </a:lnTo>
                <a:lnTo>
                  <a:pt x="1443" y="1582"/>
                </a:lnTo>
                <a:lnTo>
                  <a:pt x="1449" y="1599"/>
                </a:lnTo>
                <a:lnTo>
                  <a:pt x="1452" y="1617"/>
                </a:lnTo>
                <a:lnTo>
                  <a:pt x="1449" y="1635"/>
                </a:lnTo>
                <a:lnTo>
                  <a:pt x="1443" y="1651"/>
                </a:lnTo>
                <a:lnTo>
                  <a:pt x="1432" y="1665"/>
                </a:lnTo>
                <a:lnTo>
                  <a:pt x="1418" y="1675"/>
                </a:lnTo>
                <a:lnTo>
                  <a:pt x="1402" y="1682"/>
                </a:lnTo>
                <a:lnTo>
                  <a:pt x="1384" y="1684"/>
                </a:lnTo>
                <a:lnTo>
                  <a:pt x="1368" y="1684"/>
                </a:lnTo>
                <a:lnTo>
                  <a:pt x="1345" y="1677"/>
                </a:lnTo>
                <a:lnTo>
                  <a:pt x="1321" y="1674"/>
                </a:lnTo>
                <a:lnTo>
                  <a:pt x="1296" y="1675"/>
                </a:lnTo>
                <a:lnTo>
                  <a:pt x="1272" y="1681"/>
                </a:lnTo>
                <a:lnTo>
                  <a:pt x="1269" y="1682"/>
                </a:lnTo>
                <a:lnTo>
                  <a:pt x="1267" y="1683"/>
                </a:lnTo>
                <a:lnTo>
                  <a:pt x="1265" y="1684"/>
                </a:lnTo>
                <a:lnTo>
                  <a:pt x="350" y="1684"/>
                </a:lnTo>
                <a:lnTo>
                  <a:pt x="332" y="1682"/>
                </a:lnTo>
                <a:lnTo>
                  <a:pt x="316" y="1675"/>
                </a:lnTo>
                <a:lnTo>
                  <a:pt x="302" y="1665"/>
                </a:lnTo>
                <a:lnTo>
                  <a:pt x="292" y="1651"/>
                </a:lnTo>
                <a:lnTo>
                  <a:pt x="285" y="1635"/>
                </a:lnTo>
                <a:lnTo>
                  <a:pt x="283" y="1617"/>
                </a:lnTo>
                <a:lnTo>
                  <a:pt x="285" y="1599"/>
                </a:lnTo>
                <a:lnTo>
                  <a:pt x="292" y="1582"/>
                </a:lnTo>
                <a:lnTo>
                  <a:pt x="302" y="1569"/>
                </a:lnTo>
                <a:lnTo>
                  <a:pt x="316" y="1558"/>
                </a:lnTo>
                <a:lnTo>
                  <a:pt x="332" y="1552"/>
                </a:lnTo>
                <a:lnTo>
                  <a:pt x="350" y="1548"/>
                </a:lnTo>
                <a:close/>
                <a:moveTo>
                  <a:pt x="356" y="1262"/>
                </a:moveTo>
                <a:lnTo>
                  <a:pt x="1391" y="1262"/>
                </a:lnTo>
                <a:lnTo>
                  <a:pt x="1409" y="1264"/>
                </a:lnTo>
                <a:lnTo>
                  <a:pt x="1424" y="1271"/>
                </a:lnTo>
                <a:lnTo>
                  <a:pt x="1439" y="1282"/>
                </a:lnTo>
                <a:lnTo>
                  <a:pt x="1449" y="1296"/>
                </a:lnTo>
                <a:lnTo>
                  <a:pt x="1456" y="1313"/>
                </a:lnTo>
                <a:lnTo>
                  <a:pt x="1458" y="1330"/>
                </a:lnTo>
                <a:lnTo>
                  <a:pt x="1456" y="1349"/>
                </a:lnTo>
                <a:lnTo>
                  <a:pt x="1449" y="1364"/>
                </a:lnTo>
                <a:lnTo>
                  <a:pt x="1439" y="1378"/>
                </a:lnTo>
                <a:lnTo>
                  <a:pt x="1424" y="1389"/>
                </a:lnTo>
                <a:lnTo>
                  <a:pt x="1408" y="1396"/>
                </a:lnTo>
                <a:lnTo>
                  <a:pt x="1391" y="1398"/>
                </a:lnTo>
                <a:lnTo>
                  <a:pt x="356" y="1398"/>
                </a:lnTo>
                <a:lnTo>
                  <a:pt x="339" y="1396"/>
                </a:lnTo>
                <a:lnTo>
                  <a:pt x="323" y="1389"/>
                </a:lnTo>
                <a:lnTo>
                  <a:pt x="310" y="1378"/>
                </a:lnTo>
                <a:lnTo>
                  <a:pt x="298" y="1364"/>
                </a:lnTo>
                <a:lnTo>
                  <a:pt x="291" y="1349"/>
                </a:lnTo>
                <a:lnTo>
                  <a:pt x="289" y="1330"/>
                </a:lnTo>
                <a:lnTo>
                  <a:pt x="291" y="1313"/>
                </a:lnTo>
                <a:lnTo>
                  <a:pt x="298" y="1296"/>
                </a:lnTo>
                <a:lnTo>
                  <a:pt x="310" y="1282"/>
                </a:lnTo>
                <a:lnTo>
                  <a:pt x="323" y="1271"/>
                </a:lnTo>
                <a:lnTo>
                  <a:pt x="339" y="1264"/>
                </a:lnTo>
                <a:lnTo>
                  <a:pt x="356" y="1262"/>
                </a:lnTo>
                <a:close/>
                <a:moveTo>
                  <a:pt x="375" y="627"/>
                </a:moveTo>
                <a:lnTo>
                  <a:pt x="763" y="627"/>
                </a:lnTo>
                <a:lnTo>
                  <a:pt x="763" y="1055"/>
                </a:lnTo>
                <a:lnTo>
                  <a:pt x="375" y="1055"/>
                </a:lnTo>
                <a:lnTo>
                  <a:pt x="375" y="627"/>
                </a:lnTo>
                <a:close/>
                <a:moveTo>
                  <a:pt x="350" y="603"/>
                </a:moveTo>
                <a:lnTo>
                  <a:pt x="350" y="1080"/>
                </a:lnTo>
                <a:lnTo>
                  <a:pt x="788" y="1080"/>
                </a:lnTo>
                <a:lnTo>
                  <a:pt x="788" y="603"/>
                </a:lnTo>
                <a:lnTo>
                  <a:pt x="350" y="603"/>
                </a:lnTo>
                <a:close/>
                <a:moveTo>
                  <a:pt x="350" y="577"/>
                </a:moveTo>
                <a:lnTo>
                  <a:pt x="788" y="577"/>
                </a:lnTo>
                <a:lnTo>
                  <a:pt x="798" y="579"/>
                </a:lnTo>
                <a:lnTo>
                  <a:pt x="805" y="584"/>
                </a:lnTo>
                <a:lnTo>
                  <a:pt x="811" y="592"/>
                </a:lnTo>
                <a:lnTo>
                  <a:pt x="812" y="603"/>
                </a:lnTo>
                <a:lnTo>
                  <a:pt x="812" y="1080"/>
                </a:lnTo>
                <a:lnTo>
                  <a:pt x="811" y="1090"/>
                </a:lnTo>
                <a:lnTo>
                  <a:pt x="805" y="1098"/>
                </a:lnTo>
                <a:lnTo>
                  <a:pt x="798" y="1103"/>
                </a:lnTo>
                <a:lnTo>
                  <a:pt x="788" y="1105"/>
                </a:lnTo>
                <a:lnTo>
                  <a:pt x="788" y="1105"/>
                </a:lnTo>
                <a:lnTo>
                  <a:pt x="350" y="1105"/>
                </a:lnTo>
                <a:lnTo>
                  <a:pt x="340" y="1103"/>
                </a:lnTo>
                <a:lnTo>
                  <a:pt x="332" y="1098"/>
                </a:lnTo>
                <a:lnTo>
                  <a:pt x="327" y="1090"/>
                </a:lnTo>
                <a:lnTo>
                  <a:pt x="325" y="1080"/>
                </a:lnTo>
                <a:lnTo>
                  <a:pt x="325" y="603"/>
                </a:lnTo>
                <a:lnTo>
                  <a:pt x="327" y="592"/>
                </a:lnTo>
                <a:lnTo>
                  <a:pt x="332" y="584"/>
                </a:lnTo>
                <a:lnTo>
                  <a:pt x="340" y="579"/>
                </a:lnTo>
                <a:lnTo>
                  <a:pt x="350" y="577"/>
                </a:lnTo>
                <a:close/>
                <a:moveTo>
                  <a:pt x="569" y="164"/>
                </a:moveTo>
                <a:lnTo>
                  <a:pt x="569" y="230"/>
                </a:lnTo>
                <a:lnTo>
                  <a:pt x="1166" y="230"/>
                </a:lnTo>
                <a:lnTo>
                  <a:pt x="1166" y="164"/>
                </a:lnTo>
                <a:lnTo>
                  <a:pt x="569" y="164"/>
                </a:lnTo>
                <a:close/>
                <a:moveTo>
                  <a:pt x="1364" y="141"/>
                </a:moveTo>
                <a:lnTo>
                  <a:pt x="1346" y="144"/>
                </a:lnTo>
                <a:lnTo>
                  <a:pt x="1331" y="152"/>
                </a:lnTo>
                <a:lnTo>
                  <a:pt x="1319" y="165"/>
                </a:lnTo>
                <a:lnTo>
                  <a:pt x="1310" y="181"/>
                </a:lnTo>
                <a:lnTo>
                  <a:pt x="1307" y="200"/>
                </a:lnTo>
                <a:lnTo>
                  <a:pt x="1310" y="217"/>
                </a:lnTo>
                <a:lnTo>
                  <a:pt x="1319" y="233"/>
                </a:lnTo>
                <a:lnTo>
                  <a:pt x="1331" y="245"/>
                </a:lnTo>
                <a:lnTo>
                  <a:pt x="1346" y="253"/>
                </a:lnTo>
                <a:lnTo>
                  <a:pt x="1364" y="256"/>
                </a:lnTo>
                <a:lnTo>
                  <a:pt x="1383" y="253"/>
                </a:lnTo>
                <a:lnTo>
                  <a:pt x="1398" y="245"/>
                </a:lnTo>
                <a:lnTo>
                  <a:pt x="1410" y="233"/>
                </a:lnTo>
                <a:lnTo>
                  <a:pt x="1418" y="217"/>
                </a:lnTo>
                <a:lnTo>
                  <a:pt x="1421" y="200"/>
                </a:lnTo>
                <a:lnTo>
                  <a:pt x="1418" y="181"/>
                </a:lnTo>
                <a:lnTo>
                  <a:pt x="1410" y="165"/>
                </a:lnTo>
                <a:lnTo>
                  <a:pt x="1398" y="152"/>
                </a:lnTo>
                <a:lnTo>
                  <a:pt x="1383" y="144"/>
                </a:lnTo>
                <a:lnTo>
                  <a:pt x="1364" y="141"/>
                </a:lnTo>
                <a:close/>
                <a:moveTo>
                  <a:pt x="223" y="0"/>
                </a:moveTo>
                <a:lnTo>
                  <a:pt x="1511" y="0"/>
                </a:lnTo>
                <a:lnTo>
                  <a:pt x="1547" y="3"/>
                </a:lnTo>
                <a:lnTo>
                  <a:pt x="1581" y="11"/>
                </a:lnTo>
                <a:lnTo>
                  <a:pt x="1613" y="26"/>
                </a:lnTo>
                <a:lnTo>
                  <a:pt x="1642" y="43"/>
                </a:lnTo>
                <a:lnTo>
                  <a:pt x="1669" y="66"/>
                </a:lnTo>
                <a:lnTo>
                  <a:pt x="1690" y="93"/>
                </a:lnTo>
                <a:lnTo>
                  <a:pt x="1708" y="123"/>
                </a:lnTo>
                <a:lnTo>
                  <a:pt x="1722" y="154"/>
                </a:lnTo>
                <a:lnTo>
                  <a:pt x="1731" y="189"/>
                </a:lnTo>
                <a:lnTo>
                  <a:pt x="1734" y="226"/>
                </a:lnTo>
                <a:lnTo>
                  <a:pt x="1734" y="2103"/>
                </a:lnTo>
                <a:lnTo>
                  <a:pt x="1715" y="2106"/>
                </a:lnTo>
                <a:lnTo>
                  <a:pt x="1698" y="2110"/>
                </a:lnTo>
                <a:lnTo>
                  <a:pt x="1684" y="2114"/>
                </a:lnTo>
                <a:lnTo>
                  <a:pt x="1665" y="2123"/>
                </a:lnTo>
                <a:lnTo>
                  <a:pt x="1647" y="2135"/>
                </a:lnTo>
                <a:lnTo>
                  <a:pt x="1632" y="2104"/>
                </a:lnTo>
                <a:lnTo>
                  <a:pt x="1616" y="2071"/>
                </a:lnTo>
                <a:lnTo>
                  <a:pt x="1599" y="2037"/>
                </a:lnTo>
                <a:lnTo>
                  <a:pt x="1582" y="2004"/>
                </a:lnTo>
                <a:lnTo>
                  <a:pt x="1568" y="1973"/>
                </a:lnTo>
                <a:lnTo>
                  <a:pt x="1567" y="1972"/>
                </a:lnTo>
                <a:lnTo>
                  <a:pt x="1567" y="1971"/>
                </a:lnTo>
                <a:lnTo>
                  <a:pt x="1567" y="1971"/>
                </a:lnTo>
                <a:lnTo>
                  <a:pt x="1567" y="380"/>
                </a:lnTo>
                <a:lnTo>
                  <a:pt x="167" y="380"/>
                </a:lnTo>
                <a:lnTo>
                  <a:pt x="167" y="2510"/>
                </a:lnTo>
                <a:lnTo>
                  <a:pt x="1164" y="2510"/>
                </a:lnTo>
                <a:lnTo>
                  <a:pt x="1159" y="2524"/>
                </a:lnTo>
                <a:lnTo>
                  <a:pt x="1155" y="2539"/>
                </a:lnTo>
                <a:lnTo>
                  <a:pt x="1153" y="2555"/>
                </a:lnTo>
                <a:lnTo>
                  <a:pt x="1153" y="2578"/>
                </a:lnTo>
                <a:lnTo>
                  <a:pt x="1156" y="2602"/>
                </a:lnTo>
                <a:lnTo>
                  <a:pt x="1162" y="2627"/>
                </a:lnTo>
                <a:lnTo>
                  <a:pt x="1171" y="2651"/>
                </a:lnTo>
                <a:lnTo>
                  <a:pt x="1183" y="2675"/>
                </a:lnTo>
                <a:lnTo>
                  <a:pt x="1199" y="2696"/>
                </a:lnTo>
                <a:lnTo>
                  <a:pt x="1218" y="2715"/>
                </a:lnTo>
                <a:lnTo>
                  <a:pt x="1228" y="2728"/>
                </a:lnTo>
                <a:lnTo>
                  <a:pt x="1237" y="2738"/>
                </a:lnTo>
                <a:lnTo>
                  <a:pt x="1242" y="2744"/>
                </a:lnTo>
                <a:lnTo>
                  <a:pt x="1248" y="2751"/>
                </a:lnTo>
                <a:lnTo>
                  <a:pt x="1256" y="2761"/>
                </a:lnTo>
                <a:lnTo>
                  <a:pt x="1266" y="2775"/>
                </a:lnTo>
                <a:lnTo>
                  <a:pt x="1278" y="2791"/>
                </a:lnTo>
                <a:lnTo>
                  <a:pt x="1291" y="2813"/>
                </a:lnTo>
                <a:lnTo>
                  <a:pt x="1306" y="2839"/>
                </a:lnTo>
                <a:lnTo>
                  <a:pt x="1310" y="2848"/>
                </a:lnTo>
                <a:lnTo>
                  <a:pt x="1315" y="2857"/>
                </a:lnTo>
                <a:lnTo>
                  <a:pt x="1324" y="2867"/>
                </a:lnTo>
                <a:lnTo>
                  <a:pt x="1335" y="2880"/>
                </a:lnTo>
                <a:lnTo>
                  <a:pt x="1350" y="2893"/>
                </a:lnTo>
                <a:lnTo>
                  <a:pt x="1369" y="2907"/>
                </a:lnTo>
                <a:lnTo>
                  <a:pt x="1394" y="2923"/>
                </a:lnTo>
                <a:lnTo>
                  <a:pt x="1424" y="2940"/>
                </a:lnTo>
                <a:lnTo>
                  <a:pt x="1461" y="2958"/>
                </a:lnTo>
                <a:lnTo>
                  <a:pt x="1507" y="2990"/>
                </a:lnTo>
                <a:lnTo>
                  <a:pt x="1553" y="3016"/>
                </a:lnTo>
                <a:lnTo>
                  <a:pt x="1595" y="3038"/>
                </a:lnTo>
                <a:lnTo>
                  <a:pt x="1638" y="3056"/>
                </a:lnTo>
                <a:lnTo>
                  <a:pt x="1610" y="3073"/>
                </a:lnTo>
                <a:lnTo>
                  <a:pt x="1578" y="3087"/>
                </a:lnTo>
                <a:lnTo>
                  <a:pt x="1546" y="3095"/>
                </a:lnTo>
                <a:lnTo>
                  <a:pt x="1511" y="3097"/>
                </a:lnTo>
                <a:lnTo>
                  <a:pt x="223" y="3097"/>
                </a:lnTo>
                <a:lnTo>
                  <a:pt x="187" y="3094"/>
                </a:lnTo>
                <a:lnTo>
                  <a:pt x="153" y="3086"/>
                </a:lnTo>
                <a:lnTo>
                  <a:pt x="121" y="3072"/>
                </a:lnTo>
                <a:lnTo>
                  <a:pt x="92" y="3054"/>
                </a:lnTo>
                <a:lnTo>
                  <a:pt x="66" y="3031"/>
                </a:lnTo>
                <a:lnTo>
                  <a:pt x="44" y="3005"/>
                </a:lnTo>
                <a:lnTo>
                  <a:pt x="25" y="2975"/>
                </a:lnTo>
                <a:lnTo>
                  <a:pt x="12" y="2943"/>
                </a:lnTo>
                <a:lnTo>
                  <a:pt x="3" y="2908"/>
                </a:lnTo>
                <a:lnTo>
                  <a:pt x="0" y="2871"/>
                </a:lnTo>
                <a:lnTo>
                  <a:pt x="0" y="226"/>
                </a:lnTo>
                <a:lnTo>
                  <a:pt x="3" y="189"/>
                </a:lnTo>
                <a:lnTo>
                  <a:pt x="12" y="154"/>
                </a:lnTo>
                <a:lnTo>
                  <a:pt x="25" y="123"/>
                </a:lnTo>
                <a:lnTo>
                  <a:pt x="44" y="93"/>
                </a:lnTo>
                <a:lnTo>
                  <a:pt x="66" y="66"/>
                </a:lnTo>
                <a:lnTo>
                  <a:pt x="92" y="43"/>
                </a:lnTo>
                <a:lnTo>
                  <a:pt x="121" y="26"/>
                </a:lnTo>
                <a:lnTo>
                  <a:pt x="153" y="11"/>
                </a:lnTo>
                <a:lnTo>
                  <a:pt x="187" y="3"/>
                </a:lnTo>
                <a:lnTo>
                  <a:pt x="223"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3" name="Slide Number Placeholder 4">
            <a:extLst>
              <a:ext uri="{FF2B5EF4-FFF2-40B4-BE49-F238E27FC236}">
                <a16:creationId xmlns:a16="http://schemas.microsoft.com/office/drawing/2014/main" id="{76DF49B3-87AD-4A84-A0AD-458F9BA78ADC}"/>
              </a:ext>
            </a:extLst>
          </p:cNvPr>
          <p:cNvSpPr>
            <a:spLocks noGrp="1"/>
          </p:cNvSpPr>
          <p:nvPr>
            <p:ph type="sldNum" sz="quarter" idx="15"/>
          </p:nvPr>
        </p:nvSpPr>
        <p:spPr>
          <a:xfrm>
            <a:off x="11421980" y="6482323"/>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98</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grpSp>
        <p:nvGrpSpPr>
          <p:cNvPr id="7" name="Group 6">
            <a:extLst>
              <a:ext uri="{FF2B5EF4-FFF2-40B4-BE49-F238E27FC236}">
                <a16:creationId xmlns:a16="http://schemas.microsoft.com/office/drawing/2014/main" id="{78CBB694-7A29-4B50-A429-6A05F054591C}"/>
              </a:ext>
            </a:extLst>
          </p:cNvPr>
          <p:cNvGrpSpPr/>
          <p:nvPr/>
        </p:nvGrpSpPr>
        <p:grpSpPr>
          <a:xfrm>
            <a:off x="9299793" y="1327804"/>
            <a:ext cx="2698961" cy="2193214"/>
            <a:chOff x="9299793" y="1327804"/>
            <a:chExt cx="2698961" cy="2193214"/>
          </a:xfrm>
        </p:grpSpPr>
        <p:pic>
          <p:nvPicPr>
            <p:cNvPr id="2" name="Picture 1">
              <a:extLst>
                <a:ext uri="{FF2B5EF4-FFF2-40B4-BE49-F238E27FC236}">
                  <a16:creationId xmlns:a16="http://schemas.microsoft.com/office/drawing/2014/main" id="{5CCE3DA3-6E7A-472E-8012-97A637EC9EF0}"/>
                </a:ext>
              </a:extLst>
            </p:cNvPr>
            <p:cNvPicPr>
              <a:picLocks noChangeAspect="1"/>
            </p:cNvPicPr>
            <p:nvPr/>
          </p:nvPicPr>
          <p:blipFill rotWithShape="1">
            <a:blip r:embed="rId3"/>
            <a:srcRect l="7346" r="385"/>
            <a:stretch/>
          </p:blipFill>
          <p:spPr>
            <a:xfrm>
              <a:off x="9299793" y="1327804"/>
              <a:ext cx="2698961" cy="2193214"/>
            </a:xfrm>
            <a:prstGeom prst="rect">
              <a:avLst/>
            </a:prstGeom>
          </p:spPr>
        </p:pic>
        <p:sp>
          <p:nvSpPr>
            <p:cNvPr id="4" name="TextBox 3">
              <a:extLst>
                <a:ext uri="{FF2B5EF4-FFF2-40B4-BE49-F238E27FC236}">
                  <a16:creationId xmlns:a16="http://schemas.microsoft.com/office/drawing/2014/main" id="{BA8C393A-5C40-43F3-9FA4-2E023C7A0287}"/>
                </a:ext>
              </a:extLst>
            </p:cNvPr>
            <p:cNvSpPr txBox="1"/>
            <p:nvPr/>
          </p:nvSpPr>
          <p:spPr>
            <a:xfrm rot="20913325">
              <a:off x="9774745" y="1810651"/>
              <a:ext cx="323252" cy="1015663"/>
            </a:xfrm>
            <a:prstGeom prst="rect">
              <a:avLst/>
            </a:prstGeom>
            <a:noFill/>
          </p:spPr>
          <p:txBody>
            <a:bodyPr wrap="square" rtlCol="0">
              <a:spAutoFit/>
            </a:bodyPr>
            <a:lstStyle/>
            <a:p>
              <a:r>
                <a:rPr lang="en-US" sz="1200">
                  <a:sym typeface="Wingdings" panose="05000000000000000000" pitchFamily="2" charset="2"/>
                </a:rPr>
                <a:t></a:t>
              </a:r>
            </a:p>
            <a:p>
              <a:r>
                <a:rPr lang="en-US" sz="1200">
                  <a:sym typeface="Wingdings" panose="05000000000000000000" pitchFamily="2" charset="2"/>
                </a:rPr>
                <a:t></a:t>
              </a:r>
            </a:p>
            <a:p>
              <a:r>
                <a:rPr lang="en-US" sz="1200">
                  <a:sym typeface="Wingdings" panose="05000000000000000000" pitchFamily="2" charset="2"/>
                </a:rPr>
                <a:t></a:t>
              </a:r>
            </a:p>
            <a:p>
              <a:r>
                <a:rPr lang="en-US" sz="1200">
                  <a:sym typeface="Wingdings" panose="05000000000000000000" pitchFamily="2" charset="2"/>
                </a:rPr>
                <a:t></a:t>
              </a:r>
            </a:p>
            <a:p>
              <a:r>
                <a:rPr lang="en-US" sz="1200">
                  <a:sym typeface="Wingdings 2" panose="05020102010507070707" pitchFamily="18" charset="2"/>
                </a:rPr>
                <a:t></a:t>
              </a:r>
              <a:endParaRPr lang="en-US" sz="1200"/>
            </a:p>
          </p:txBody>
        </p:sp>
      </p:grpSp>
      <p:sp>
        <p:nvSpPr>
          <p:cNvPr id="6" name="Rectangle 5">
            <a:extLst>
              <a:ext uri="{FF2B5EF4-FFF2-40B4-BE49-F238E27FC236}">
                <a16:creationId xmlns:a16="http://schemas.microsoft.com/office/drawing/2014/main" id="{E74C2B35-4F00-47B6-9DBC-30D17D9D4923}"/>
              </a:ext>
            </a:extLst>
          </p:cNvPr>
          <p:cNvSpPr/>
          <p:nvPr/>
        </p:nvSpPr>
        <p:spPr>
          <a:xfrm>
            <a:off x="2974128" y="1476696"/>
            <a:ext cx="6352502" cy="1323439"/>
          </a:xfrm>
          <a:prstGeom prst="rect">
            <a:avLst/>
          </a:prstGeom>
        </p:spPr>
        <p:txBody>
          <a:bodyPr wrap="square">
            <a:spAutoFit/>
          </a:bodyPr>
          <a:lstStyle/>
          <a:p>
            <a:pPr marL="285750" lvl="0" indent="-285750">
              <a:buClr>
                <a:srgbClr val="F78D28"/>
              </a:buClr>
              <a:buFont typeface="Wingdings" panose="05000000000000000000" pitchFamily="2" charset="2"/>
              <a:buChar char="ü"/>
            </a:pPr>
            <a:r>
              <a:rPr lang="en-US" sz="1600">
                <a:solidFill>
                  <a:schemeClr val="accent1"/>
                </a:solidFill>
              </a:rPr>
              <a:t>Borrower and Market Capacity assessment</a:t>
            </a:r>
          </a:p>
          <a:p>
            <a:pPr marL="285750" lvl="0" indent="-285750">
              <a:buClr>
                <a:srgbClr val="F78D28"/>
              </a:buClr>
              <a:buFont typeface="Wingdings" panose="05000000000000000000" pitchFamily="2" charset="2"/>
              <a:buChar char="ü"/>
            </a:pPr>
            <a:r>
              <a:rPr lang="en-US" sz="1600">
                <a:solidFill>
                  <a:schemeClr val="accent1"/>
                </a:solidFill>
              </a:rPr>
              <a:t>Risk Assessment</a:t>
            </a:r>
          </a:p>
          <a:p>
            <a:pPr marL="285750" lvl="0" indent="-285750">
              <a:buClr>
                <a:srgbClr val="F78D28"/>
              </a:buClr>
              <a:buFont typeface="Wingdings" panose="05000000000000000000" pitchFamily="2" charset="2"/>
              <a:buChar char="ü"/>
            </a:pPr>
            <a:r>
              <a:rPr lang="en-US" sz="1600">
                <a:solidFill>
                  <a:schemeClr val="accent1"/>
                </a:solidFill>
              </a:rPr>
              <a:t>Procurement approach</a:t>
            </a:r>
          </a:p>
          <a:p>
            <a:pPr marL="285750" lvl="0" indent="-285750">
              <a:buClr>
                <a:srgbClr val="F78D28"/>
              </a:buClr>
              <a:buFont typeface="Wingdings" panose="05000000000000000000" pitchFamily="2" charset="2"/>
              <a:buChar char="ü"/>
            </a:pPr>
            <a:r>
              <a:rPr lang="en-US" sz="1600">
                <a:solidFill>
                  <a:schemeClr val="accent1"/>
                </a:solidFill>
              </a:rPr>
              <a:t>PPSD (including selection of SPD) &amp; Procurement Plan (lots, values, target market and Bank oversight/prior/post review)</a:t>
            </a:r>
          </a:p>
        </p:txBody>
      </p:sp>
      <p:sp>
        <p:nvSpPr>
          <p:cNvPr id="12" name="Rectangle 11">
            <a:extLst>
              <a:ext uri="{FF2B5EF4-FFF2-40B4-BE49-F238E27FC236}">
                <a16:creationId xmlns:a16="http://schemas.microsoft.com/office/drawing/2014/main" id="{DBD17A0B-EAE4-41A8-8EE4-FA78748AE61B}"/>
              </a:ext>
            </a:extLst>
          </p:cNvPr>
          <p:cNvSpPr/>
          <p:nvPr/>
        </p:nvSpPr>
        <p:spPr>
          <a:xfrm>
            <a:off x="2956913" y="2910847"/>
            <a:ext cx="6441729" cy="830997"/>
          </a:xfrm>
          <a:prstGeom prst="rect">
            <a:avLst/>
          </a:prstGeom>
        </p:spPr>
        <p:txBody>
          <a:bodyPr wrap="square">
            <a:spAutoFit/>
          </a:bodyPr>
          <a:lstStyle/>
          <a:p>
            <a:pPr marL="285750" indent="-285750">
              <a:buClr>
                <a:srgbClr val="F78D28"/>
              </a:buClr>
              <a:buFont typeface="Wingdings" panose="05000000000000000000" pitchFamily="2" charset="2"/>
              <a:buChar char="ü"/>
            </a:pPr>
            <a:r>
              <a:rPr lang="en-US" sz="1600">
                <a:solidFill>
                  <a:schemeClr val="accent1"/>
                </a:solidFill>
              </a:rPr>
              <a:t>E&amp;S aspects in </a:t>
            </a:r>
            <a:r>
              <a:rPr lang="en-US" sz="1600" i="1">
                <a:solidFill>
                  <a:schemeClr val="accent1"/>
                </a:solidFill>
              </a:rPr>
              <a:t>Works’ Requirements Specification </a:t>
            </a:r>
            <a:r>
              <a:rPr lang="en-US" sz="1600">
                <a:solidFill>
                  <a:schemeClr val="accent1"/>
                </a:solidFill>
              </a:rPr>
              <a:t>and SPD</a:t>
            </a:r>
          </a:p>
          <a:p>
            <a:pPr marL="285750" indent="-285750">
              <a:buClr>
                <a:srgbClr val="F78D28"/>
              </a:buClr>
              <a:buFont typeface="Wingdings" panose="05000000000000000000" pitchFamily="2" charset="2"/>
              <a:buChar char="ü"/>
            </a:pPr>
            <a:r>
              <a:rPr lang="en-US" sz="1600">
                <a:solidFill>
                  <a:schemeClr val="accent1"/>
                </a:solidFill>
              </a:rPr>
              <a:t>Structure of </a:t>
            </a:r>
            <a:r>
              <a:rPr lang="en-US" sz="1600" err="1">
                <a:solidFill>
                  <a:schemeClr val="accent1"/>
                </a:solidFill>
              </a:rPr>
              <a:t>BoQ</a:t>
            </a:r>
            <a:endParaRPr lang="en-US" sz="1600">
              <a:solidFill>
                <a:schemeClr val="accent1"/>
              </a:solidFill>
            </a:endParaRPr>
          </a:p>
          <a:p>
            <a:pPr marL="285750" indent="-285750">
              <a:buClr>
                <a:srgbClr val="F78D28"/>
              </a:buClr>
              <a:buFont typeface="Wingdings" panose="05000000000000000000" pitchFamily="2" charset="2"/>
              <a:buChar char="ü"/>
            </a:pPr>
            <a:r>
              <a:rPr lang="en-US" sz="1600">
                <a:solidFill>
                  <a:schemeClr val="accent1"/>
                </a:solidFill>
              </a:rPr>
              <a:t>Criteria for evaluation (Qualification Criteria and Rated Criteria)</a:t>
            </a:r>
          </a:p>
        </p:txBody>
      </p:sp>
      <p:sp>
        <p:nvSpPr>
          <p:cNvPr id="13" name="Rectangle 12">
            <a:extLst>
              <a:ext uri="{FF2B5EF4-FFF2-40B4-BE49-F238E27FC236}">
                <a16:creationId xmlns:a16="http://schemas.microsoft.com/office/drawing/2014/main" id="{EE1A487C-CFA8-4EF9-8739-C631A2778241}"/>
              </a:ext>
            </a:extLst>
          </p:cNvPr>
          <p:cNvSpPr/>
          <p:nvPr/>
        </p:nvSpPr>
        <p:spPr>
          <a:xfrm>
            <a:off x="2976201" y="4180663"/>
            <a:ext cx="9022553" cy="830997"/>
          </a:xfrm>
          <a:prstGeom prst="rect">
            <a:avLst/>
          </a:prstGeom>
        </p:spPr>
        <p:txBody>
          <a:bodyPr wrap="square">
            <a:spAutoFit/>
          </a:bodyPr>
          <a:lstStyle/>
          <a:p>
            <a:pPr marL="285750" indent="-285750">
              <a:buClr>
                <a:srgbClr val="F78D28"/>
              </a:buClr>
              <a:buFont typeface="Wingdings" panose="05000000000000000000" pitchFamily="2" charset="2"/>
              <a:buChar char="ü"/>
            </a:pPr>
            <a:r>
              <a:rPr lang="en-US" sz="1600">
                <a:solidFill>
                  <a:schemeClr val="accent1"/>
                </a:solidFill>
              </a:rPr>
              <a:t>Assessment of bidders’ approach to E&amp;S risk management and adequacy of proposed costing</a:t>
            </a:r>
          </a:p>
          <a:p>
            <a:pPr marL="285750" indent="-285750">
              <a:buClr>
                <a:srgbClr val="F78D28"/>
              </a:buClr>
              <a:buFont typeface="Wingdings" panose="05000000000000000000" pitchFamily="2" charset="2"/>
              <a:buChar char="ü"/>
            </a:pPr>
            <a:r>
              <a:rPr lang="en-US" sz="1600">
                <a:solidFill>
                  <a:schemeClr val="accent1"/>
                </a:solidFill>
              </a:rPr>
              <a:t>Assessment of E&amp;S key personnel</a:t>
            </a:r>
          </a:p>
          <a:p>
            <a:pPr marL="285750" indent="-285750">
              <a:buClr>
                <a:srgbClr val="F78D28"/>
              </a:buClr>
              <a:buFont typeface="Wingdings" panose="05000000000000000000" pitchFamily="2" charset="2"/>
              <a:buChar char="ü"/>
            </a:pPr>
            <a:r>
              <a:rPr lang="en-US" sz="1600">
                <a:solidFill>
                  <a:schemeClr val="accent1"/>
                </a:solidFill>
              </a:rPr>
              <a:t>Works methodology, proposed MSIP by the Contractors, Code of Conduct, Declarations etc.</a:t>
            </a:r>
          </a:p>
        </p:txBody>
      </p:sp>
      <p:sp>
        <p:nvSpPr>
          <p:cNvPr id="14" name="Rectangle 13">
            <a:extLst>
              <a:ext uri="{FF2B5EF4-FFF2-40B4-BE49-F238E27FC236}">
                <a16:creationId xmlns:a16="http://schemas.microsoft.com/office/drawing/2014/main" id="{1A492ED3-9844-4EC8-BCC5-17D990359244}"/>
              </a:ext>
            </a:extLst>
          </p:cNvPr>
          <p:cNvSpPr/>
          <p:nvPr/>
        </p:nvSpPr>
        <p:spPr>
          <a:xfrm>
            <a:off x="2966536" y="5903167"/>
            <a:ext cx="9022553" cy="830997"/>
          </a:xfrm>
          <a:prstGeom prst="rect">
            <a:avLst/>
          </a:prstGeom>
        </p:spPr>
        <p:txBody>
          <a:bodyPr wrap="square">
            <a:spAutoFit/>
          </a:bodyPr>
          <a:lstStyle/>
          <a:p>
            <a:pPr marL="285750" indent="-285750">
              <a:buClr>
                <a:srgbClr val="F78D28"/>
              </a:buClr>
              <a:buFont typeface="Wingdings" panose="05000000000000000000" pitchFamily="2" charset="2"/>
              <a:buChar char="ü"/>
            </a:pPr>
            <a:r>
              <a:rPr lang="en-US" sz="1600">
                <a:solidFill>
                  <a:schemeClr val="accent1"/>
                </a:solidFill>
              </a:rPr>
              <a:t>Review contract management plan to ensure E&amp;S is covered by reporting, KPIs, C-ESMP, etc.</a:t>
            </a:r>
          </a:p>
          <a:p>
            <a:pPr marL="285750" indent="-285750">
              <a:buClr>
                <a:srgbClr val="F78D28"/>
              </a:buClr>
              <a:buFont typeface="Wingdings" panose="05000000000000000000" pitchFamily="2" charset="2"/>
              <a:buChar char="ü"/>
            </a:pPr>
            <a:r>
              <a:rPr lang="en-US" sz="1600">
                <a:solidFill>
                  <a:schemeClr val="accent1"/>
                </a:solidFill>
              </a:rPr>
              <a:t>Bank Supervision to involve appropriate monitoring activities</a:t>
            </a:r>
          </a:p>
          <a:p>
            <a:pPr marL="285750" indent="-285750">
              <a:buClr>
                <a:srgbClr val="F78D28"/>
              </a:buClr>
              <a:buFont typeface="Wingdings" panose="05000000000000000000" pitchFamily="2" charset="2"/>
              <a:buChar char="ü"/>
            </a:pPr>
            <a:r>
              <a:rPr lang="en-US" sz="1600">
                <a:solidFill>
                  <a:schemeClr val="accent1"/>
                </a:solidFill>
              </a:rPr>
              <a:t>If high-risk SEA/SH then review progress of DAAB</a:t>
            </a:r>
          </a:p>
        </p:txBody>
      </p:sp>
      <p:sp>
        <p:nvSpPr>
          <p:cNvPr id="8" name="Rectangle 7">
            <a:extLst>
              <a:ext uri="{FF2B5EF4-FFF2-40B4-BE49-F238E27FC236}">
                <a16:creationId xmlns:a16="http://schemas.microsoft.com/office/drawing/2014/main" id="{7AC1DFB2-5BCF-457A-A136-3D7F4A87961E}"/>
              </a:ext>
            </a:extLst>
          </p:cNvPr>
          <p:cNvSpPr/>
          <p:nvPr/>
        </p:nvSpPr>
        <p:spPr>
          <a:xfrm>
            <a:off x="2956913" y="5050938"/>
            <a:ext cx="9072787" cy="830997"/>
          </a:xfrm>
          <a:prstGeom prst="rect">
            <a:avLst/>
          </a:prstGeom>
        </p:spPr>
        <p:txBody>
          <a:bodyPr wrap="square">
            <a:spAutoFit/>
          </a:bodyPr>
          <a:lstStyle/>
          <a:p>
            <a:pPr marL="285750" indent="-285750">
              <a:buClr>
                <a:srgbClr val="F78D28"/>
              </a:buClr>
              <a:buFont typeface="Wingdings" panose="05000000000000000000" pitchFamily="2" charset="2"/>
              <a:buChar char="ü"/>
            </a:pPr>
            <a:r>
              <a:rPr lang="en-US" sz="1600">
                <a:solidFill>
                  <a:schemeClr val="accent1"/>
                </a:solidFill>
              </a:rPr>
              <a:t>Make sure that the company selected adequately addresses E&amp;S requirements</a:t>
            </a:r>
          </a:p>
          <a:p>
            <a:pPr marL="285750" indent="-285750">
              <a:buClr>
                <a:srgbClr val="F78D28"/>
              </a:buClr>
              <a:buFont typeface="Wingdings" panose="05000000000000000000" pitchFamily="2" charset="2"/>
              <a:buChar char="ü"/>
            </a:pPr>
            <a:r>
              <a:rPr lang="en-US" sz="1600">
                <a:solidFill>
                  <a:schemeClr val="accent1"/>
                </a:solidFill>
              </a:rPr>
              <a:t>Make sure E&amp;S provisions are included in the final contract (if not in contract doesn’t exist)</a:t>
            </a:r>
          </a:p>
          <a:p>
            <a:pPr>
              <a:buClr>
                <a:srgbClr val="F78D28"/>
              </a:buClr>
            </a:pPr>
            <a:r>
              <a:rPr lang="en-US" sz="1600">
                <a:solidFill>
                  <a:schemeClr val="accent1"/>
                </a:solidFill>
              </a:rPr>
              <a:t>     Note: C-ESMP (informed by MSIP) musty be approved prior to mobilization</a:t>
            </a:r>
          </a:p>
        </p:txBody>
      </p:sp>
      <p:sp>
        <p:nvSpPr>
          <p:cNvPr id="11" name="Speech Bubble: Rectangle 10">
            <a:extLst>
              <a:ext uri="{FF2B5EF4-FFF2-40B4-BE49-F238E27FC236}">
                <a16:creationId xmlns:a16="http://schemas.microsoft.com/office/drawing/2014/main" id="{6FDD578B-7743-533A-B0EA-114490B19919}"/>
              </a:ext>
            </a:extLst>
          </p:cNvPr>
          <p:cNvSpPr/>
          <p:nvPr/>
        </p:nvSpPr>
        <p:spPr>
          <a:xfrm>
            <a:off x="318282" y="2175384"/>
            <a:ext cx="2648254" cy="598374"/>
          </a:xfrm>
          <a:prstGeom prst="wedgeRectCallout">
            <a:avLst/>
          </a:prstGeom>
          <a:solidFill>
            <a:srgbClr val="00CC66"/>
          </a:solidFill>
        </p:spPr>
        <p:style>
          <a:lnRef idx="3">
            <a:schemeClr val="lt1"/>
          </a:lnRef>
          <a:fillRef idx="1">
            <a:schemeClr val="accent2"/>
          </a:fillRef>
          <a:effectRef idx="1">
            <a:schemeClr val="accent2"/>
          </a:effectRef>
          <a:fontRef idx="minor">
            <a:schemeClr val="lt1"/>
          </a:fontRef>
        </p:style>
        <p:txBody>
          <a:bodyPr rtlCol="0" anchor="ctr"/>
          <a:lstStyle/>
          <a:p>
            <a:r>
              <a:rPr lang="en-US" b="1">
                <a:solidFill>
                  <a:schemeClr val="tx1"/>
                </a:solidFill>
              </a:rPr>
              <a:t>2. Plan the procurement</a:t>
            </a:r>
          </a:p>
        </p:txBody>
      </p:sp>
      <p:sp>
        <p:nvSpPr>
          <p:cNvPr id="10" name="Speech Bubble: Rectangle 9">
            <a:extLst>
              <a:ext uri="{FF2B5EF4-FFF2-40B4-BE49-F238E27FC236}">
                <a16:creationId xmlns:a16="http://schemas.microsoft.com/office/drawing/2014/main" id="{99537211-A5F8-01C0-CCE3-002216AB4580}"/>
              </a:ext>
            </a:extLst>
          </p:cNvPr>
          <p:cNvSpPr/>
          <p:nvPr/>
        </p:nvSpPr>
        <p:spPr>
          <a:xfrm>
            <a:off x="318283" y="1454474"/>
            <a:ext cx="2648253" cy="598374"/>
          </a:xfrm>
          <a:prstGeom prst="wedgeRectCallout">
            <a:avLst/>
          </a:prstGeom>
          <a:solidFill>
            <a:srgbClr val="00CC66"/>
          </a:solidFill>
        </p:spPr>
        <p:style>
          <a:lnRef idx="3">
            <a:schemeClr val="lt1"/>
          </a:lnRef>
          <a:fillRef idx="1">
            <a:schemeClr val="accent2"/>
          </a:fillRef>
          <a:effectRef idx="1">
            <a:schemeClr val="accent2"/>
          </a:effectRef>
          <a:fontRef idx="minor">
            <a:schemeClr val="lt1"/>
          </a:fontRef>
        </p:style>
        <p:txBody>
          <a:bodyPr rtlCol="0" anchor="ctr"/>
          <a:lstStyle/>
          <a:p>
            <a:r>
              <a:rPr lang="en-US" b="1">
                <a:solidFill>
                  <a:schemeClr val="tx1"/>
                </a:solidFill>
              </a:rPr>
              <a:t>1. Develop strategy</a:t>
            </a:r>
          </a:p>
        </p:txBody>
      </p:sp>
      <p:sp>
        <p:nvSpPr>
          <p:cNvPr id="15" name="Speech Bubble: Rectangle 14">
            <a:extLst>
              <a:ext uri="{FF2B5EF4-FFF2-40B4-BE49-F238E27FC236}">
                <a16:creationId xmlns:a16="http://schemas.microsoft.com/office/drawing/2014/main" id="{9AEEF461-207A-E740-38B2-CDCE65229692}"/>
              </a:ext>
            </a:extLst>
          </p:cNvPr>
          <p:cNvSpPr/>
          <p:nvPr/>
        </p:nvSpPr>
        <p:spPr>
          <a:xfrm>
            <a:off x="318282" y="2889252"/>
            <a:ext cx="2648254" cy="598374"/>
          </a:xfrm>
          <a:prstGeom prst="wedgeRectCallout">
            <a:avLst/>
          </a:prstGeom>
          <a:solidFill>
            <a:srgbClr val="00CC66"/>
          </a:solidFill>
        </p:spPr>
        <p:style>
          <a:lnRef idx="3">
            <a:schemeClr val="lt1"/>
          </a:lnRef>
          <a:fillRef idx="1">
            <a:schemeClr val="accent2"/>
          </a:fillRef>
          <a:effectRef idx="1">
            <a:schemeClr val="accent2"/>
          </a:effectRef>
          <a:fontRef idx="minor">
            <a:schemeClr val="lt1"/>
          </a:fontRef>
        </p:style>
        <p:txBody>
          <a:bodyPr rtlCol="0" anchor="ctr"/>
          <a:lstStyle/>
          <a:p>
            <a:r>
              <a:rPr lang="en-US" b="1">
                <a:solidFill>
                  <a:schemeClr val="tx1"/>
                </a:solidFill>
              </a:rPr>
              <a:t>3. Invite offers</a:t>
            </a:r>
          </a:p>
        </p:txBody>
      </p:sp>
      <p:sp>
        <p:nvSpPr>
          <p:cNvPr id="16" name="Speech Bubble: Rectangle 15">
            <a:extLst>
              <a:ext uri="{FF2B5EF4-FFF2-40B4-BE49-F238E27FC236}">
                <a16:creationId xmlns:a16="http://schemas.microsoft.com/office/drawing/2014/main" id="{FCE9B6A9-47F1-BDCD-FDD3-FE0B5B6B8B89}"/>
              </a:ext>
            </a:extLst>
          </p:cNvPr>
          <p:cNvSpPr/>
          <p:nvPr/>
        </p:nvSpPr>
        <p:spPr>
          <a:xfrm>
            <a:off x="318282" y="3596215"/>
            <a:ext cx="2648254" cy="598375"/>
          </a:xfrm>
          <a:prstGeom prst="wedgeRectCallout">
            <a:avLst/>
          </a:prstGeom>
          <a:solidFill>
            <a:srgbClr val="00CC66"/>
          </a:solidFill>
        </p:spPr>
        <p:style>
          <a:lnRef idx="3">
            <a:schemeClr val="lt1"/>
          </a:lnRef>
          <a:fillRef idx="1">
            <a:schemeClr val="accent2"/>
          </a:fillRef>
          <a:effectRef idx="1">
            <a:schemeClr val="accent2"/>
          </a:effectRef>
          <a:fontRef idx="minor">
            <a:schemeClr val="lt1"/>
          </a:fontRef>
        </p:style>
        <p:txBody>
          <a:bodyPr rtlCol="0" anchor="ctr"/>
          <a:lstStyle/>
          <a:p>
            <a:r>
              <a:rPr lang="en-US" b="1">
                <a:solidFill>
                  <a:schemeClr val="tx1"/>
                </a:solidFill>
              </a:rPr>
              <a:t>4. Receive offers</a:t>
            </a:r>
          </a:p>
        </p:txBody>
      </p:sp>
      <p:sp>
        <p:nvSpPr>
          <p:cNvPr id="17" name="Speech Bubble: Rectangle 16">
            <a:extLst>
              <a:ext uri="{FF2B5EF4-FFF2-40B4-BE49-F238E27FC236}">
                <a16:creationId xmlns:a16="http://schemas.microsoft.com/office/drawing/2014/main" id="{DB62DE81-BE24-5BE0-D331-80B6D55AEF06}"/>
              </a:ext>
            </a:extLst>
          </p:cNvPr>
          <p:cNvSpPr/>
          <p:nvPr/>
        </p:nvSpPr>
        <p:spPr>
          <a:xfrm>
            <a:off x="308660" y="4313602"/>
            <a:ext cx="2648254" cy="608373"/>
          </a:xfrm>
          <a:prstGeom prst="wedgeRectCallout">
            <a:avLst/>
          </a:prstGeom>
          <a:solidFill>
            <a:srgbClr val="00CC66"/>
          </a:solidFill>
        </p:spPr>
        <p:style>
          <a:lnRef idx="3">
            <a:schemeClr val="lt1"/>
          </a:lnRef>
          <a:fillRef idx="1">
            <a:schemeClr val="accent2"/>
          </a:fillRef>
          <a:effectRef idx="1">
            <a:schemeClr val="accent2"/>
          </a:effectRef>
          <a:fontRef idx="minor">
            <a:schemeClr val="lt1"/>
          </a:fontRef>
        </p:style>
        <p:txBody>
          <a:bodyPr rtlCol="0" anchor="ctr"/>
          <a:lstStyle/>
          <a:p>
            <a:r>
              <a:rPr lang="en-US" b="1">
                <a:solidFill>
                  <a:schemeClr val="tx1"/>
                </a:solidFill>
              </a:rPr>
              <a:t>5. Evaluate offers</a:t>
            </a:r>
          </a:p>
        </p:txBody>
      </p:sp>
      <p:sp>
        <p:nvSpPr>
          <p:cNvPr id="18" name="Speech Bubble: Rectangle 17">
            <a:extLst>
              <a:ext uri="{FF2B5EF4-FFF2-40B4-BE49-F238E27FC236}">
                <a16:creationId xmlns:a16="http://schemas.microsoft.com/office/drawing/2014/main" id="{86957A0A-64C5-10CB-2001-141B7878B764}"/>
              </a:ext>
            </a:extLst>
          </p:cNvPr>
          <p:cNvSpPr/>
          <p:nvPr/>
        </p:nvSpPr>
        <p:spPr>
          <a:xfrm>
            <a:off x="318282" y="5020566"/>
            <a:ext cx="2648254" cy="651513"/>
          </a:xfrm>
          <a:prstGeom prst="wedgeRectCallout">
            <a:avLst/>
          </a:prstGeom>
          <a:solidFill>
            <a:srgbClr val="00CC66"/>
          </a:solidFill>
        </p:spPr>
        <p:style>
          <a:lnRef idx="3">
            <a:schemeClr val="lt1"/>
          </a:lnRef>
          <a:fillRef idx="1">
            <a:schemeClr val="accent2"/>
          </a:fillRef>
          <a:effectRef idx="1">
            <a:schemeClr val="accent2"/>
          </a:effectRef>
          <a:fontRef idx="minor">
            <a:schemeClr val="lt1"/>
          </a:fontRef>
        </p:style>
        <p:txBody>
          <a:bodyPr rtlCol="0" anchor="ctr"/>
          <a:lstStyle/>
          <a:p>
            <a:r>
              <a:rPr lang="en-US" b="1">
                <a:solidFill>
                  <a:schemeClr val="tx1"/>
                </a:solidFill>
              </a:rPr>
              <a:t>6. Award contract</a:t>
            </a:r>
          </a:p>
        </p:txBody>
      </p:sp>
      <p:sp>
        <p:nvSpPr>
          <p:cNvPr id="19" name="Speech Bubble: Rectangle 18">
            <a:extLst>
              <a:ext uri="{FF2B5EF4-FFF2-40B4-BE49-F238E27FC236}">
                <a16:creationId xmlns:a16="http://schemas.microsoft.com/office/drawing/2014/main" id="{ACEC0F46-42A6-E2FB-0FD9-176192E3138B}"/>
              </a:ext>
            </a:extLst>
          </p:cNvPr>
          <p:cNvSpPr/>
          <p:nvPr/>
        </p:nvSpPr>
        <p:spPr>
          <a:xfrm>
            <a:off x="308660" y="5770670"/>
            <a:ext cx="2648254" cy="608374"/>
          </a:xfrm>
          <a:prstGeom prst="wedgeRectCallout">
            <a:avLst/>
          </a:prstGeom>
          <a:solidFill>
            <a:srgbClr val="00CC66"/>
          </a:solidFill>
        </p:spPr>
        <p:style>
          <a:lnRef idx="3">
            <a:schemeClr val="lt1"/>
          </a:lnRef>
          <a:fillRef idx="1">
            <a:schemeClr val="accent2"/>
          </a:fillRef>
          <a:effectRef idx="1">
            <a:schemeClr val="accent2"/>
          </a:effectRef>
          <a:fontRef idx="minor">
            <a:schemeClr val="lt1"/>
          </a:fontRef>
        </p:style>
        <p:txBody>
          <a:bodyPr rtlCol="0" anchor="ctr"/>
          <a:lstStyle/>
          <a:p>
            <a:r>
              <a:rPr lang="en-US" b="1">
                <a:solidFill>
                  <a:schemeClr val="tx1"/>
                </a:solidFill>
              </a:rPr>
              <a:t>7. Manage contract</a:t>
            </a:r>
          </a:p>
        </p:txBody>
      </p:sp>
    </p:spTree>
    <p:extLst>
      <p:ext uri="{BB962C8B-B14F-4D97-AF65-F5344CB8AC3E}">
        <p14:creationId xmlns:p14="http://schemas.microsoft.com/office/powerpoint/2010/main" val="2710158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5">
            <a:extLst>
              <a:ext uri="{FF2B5EF4-FFF2-40B4-BE49-F238E27FC236}">
                <a16:creationId xmlns:a16="http://schemas.microsoft.com/office/drawing/2014/main" id="{16E22B64-1A53-4296-8B8E-B4ECF48A8396}"/>
              </a:ext>
            </a:extLst>
          </p:cNvPr>
          <p:cNvSpPr>
            <a:spLocks noGrp="1"/>
          </p:cNvSpPr>
          <p:nvPr>
            <p:ph type="title"/>
          </p:nvPr>
        </p:nvSpPr>
        <p:spPr>
          <a:xfrm>
            <a:off x="1919692" y="349980"/>
            <a:ext cx="8461375" cy="68789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17980" numCol="1" anchor="ctr" anchorCtr="0" compatLnSpc="1">
            <a:prstTxWarp prst="textNoShape">
              <a:avLst/>
            </a:prstTxWarp>
            <a:normAutofit/>
          </a:bodyPr>
          <a:lstStyle/>
          <a:p>
            <a:pPr defTabSz="342545"/>
            <a:r>
              <a:rPr lang="en-US" sz="3200" b="1" kern="1200">
                <a:solidFill>
                  <a:schemeClr val="bg1"/>
                </a:solidFill>
                <a:latin typeface="Arial"/>
                <a:ea typeface="+mj-ea"/>
                <a:cs typeface="Arial"/>
              </a:rPr>
              <a:t>APPROACH - OVERVIEW</a:t>
            </a:r>
          </a:p>
        </p:txBody>
      </p:sp>
      <p:sp>
        <p:nvSpPr>
          <p:cNvPr id="22" name="Rectangle 21">
            <a:extLst>
              <a:ext uri="{FF2B5EF4-FFF2-40B4-BE49-F238E27FC236}">
                <a16:creationId xmlns:a16="http://schemas.microsoft.com/office/drawing/2014/main" id="{1C06DA5F-1F1E-4B8B-BCA1-849762668AB3}"/>
              </a:ext>
            </a:extLst>
          </p:cNvPr>
          <p:cNvSpPr/>
          <p:nvPr/>
        </p:nvSpPr>
        <p:spPr>
          <a:xfrm>
            <a:off x="0" y="0"/>
            <a:ext cx="12191999" cy="1036204"/>
          </a:xfrm>
          <a:prstGeom prst="rect">
            <a:avLst/>
          </a:prstGeom>
          <a:solidFill>
            <a:srgbClr val="003D7A"/>
          </a:solidFill>
          <a:ln w="9525" cap="flat" cmpd="sng" algn="ctr">
            <a:noFill/>
            <a:prstDash val="solid"/>
            <a:round/>
            <a:headEnd type="none" w="med" len="med"/>
            <a:tailEnd type="none" w="med" len="med"/>
          </a:ln>
          <a:effectLst>
            <a:outerShdw blurRad="50800" dist="38100" dir="5400000" sx="103000" sy="103000" algn="t" rotWithShape="0">
              <a:prstClr val="black">
                <a:alpha val="40000"/>
              </a:prstClr>
            </a:outerShdw>
          </a:effectLst>
        </p:spPr>
        <p:txBody>
          <a:bodyPr vert="horz" wrap="square" lIns="274320" tIns="45720" rIns="91440" bIns="45720" numCol="1" rtlCol="0" anchor="ctr" anchorCtr="0" compatLnSpc="1">
            <a:prstTxWarp prst="textNoShape">
              <a:avLst/>
            </a:prstTxWarp>
          </a:bodyPr>
          <a:lstStyle/>
          <a:p>
            <a:pPr algn="ctr" fontAlgn="base">
              <a:spcBef>
                <a:spcPct val="50000"/>
              </a:spcBef>
              <a:spcAft>
                <a:spcPct val="0"/>
              </a:spcAft>
            </a:pPr>
            <a:r>
              <a:rPr lang="en-US" sz="4000">
                <a:solidFill>
                  <a:prstClr val="white"/>
                </a:solidFill>
              </a:rPr>
              <a:t>How the SPD (large works) addresses E&amp;S risks</a:t>
            </a:r>
          </a:p>
        </p:txBody>
      </p:sp>
      <p:grpSp>
        <p:nvGrpSpPr>
          <p:cNvPr id="35" name="Group 27">
            <a:extLst>
              <a:ext uri="{FF2B5EF4-FFF2-40B4-BE49-F238E27FC236}">
                <a16:creationId xmlns:a16="http://schemas.microsoft.com/office/drawing/2014/main" id="{39F6FC0F-3CAD-4AA0-8F3A-F988D477554B}"/>
              </a:ext>
            </a:extLst>
          </p:cNvPr>
          <p:cNvGrpSpPr>
            <a:grpSpLocks noChangeAspect="1"/>
          </p:cNvGrpSpPr>
          <p:nvPr/>
        </p:nvGrpSpPr>
        <p:grpSpPr bwMode="auto">
          <a:xfrm>
            <a:off x="1028272" y="4920473"/>
            <a:ext cx="509579" cy="698082"/>
            <a:chOff x="3765" y="2061"/>
            <a:chExt cx="246" cy="337"/>
          </a:xfrm>
          <a:solidFill>
            <a:sysClr val="window" lastClr="FFFFFF"/>
          </a:solidFill>
        </p:grpSpPr>
        <p:sp>
          <p:nvSpPr>
            <p:cNvPr id="36" name="Freeform 29">
              <a:extLst>
                <a:ext uri="{FF2B5EF4-FFF2-40B4-BE49-F238E27FC236}">
                  <a16:creationId xmlns:a16="http://schemas.microsoft.com/office/drawing/2014/main" id="{5676D198-6C19-494C-94FF-A5082E9FA49D}"/>
                </a:ext>
              </a:extLst>
            </p:cNvPr>
            <p:cNvSpPr>
              <a:spLocks/>
            </p:cNvSpPr>
            <p:nvPr/>
          </p:nvSpPr>
          <p:spPr bwMode="auto">
            <a:xfrm>
              <a:off x="3815" y="2160"/>
              <a:ext cx="157" cy="139"/>
            </a:xfrm>
            <a:custGeom>
              <a:avLst/>
              <a:gdLst>
                <a:gd name="T0" fmla="*/ 1497 w 1572"/>
                <a:gd name="T1" fmla="*/ 1 h 1386"/>
                <a:gd name="T2" fmla="*/ 1508 w 1572"/>
                <a:gd name="T3" fmla="*/ 14 h 1386"/>
                <a:gd name="T4" fmla="*/ 1525 w 1572"/>
                <a:gd name="T5" fmla="*/ 37 h 1386"/>
                <a:gd name="T6" fmla="*/ 1543 w 1572"/>
                <a:gd name="T7" fmla="*/ 63 h 1386"/>
                <a:gd name="T8" fmla="*/ 1559 w 1572"/>
                <a:gd name="T9" fmla="*/ 87 h 1386"/>
                <a:gd name="T10" fmla="*/ 1568 w 1572"/>
                <a:gd name="T11" fmla="*/ 103 h 1386"/>
                <a:gd name="T12" fmla="*/ 1572 w 1572"/>
                <a:gd name="T13" fmla="*/ 114 h 1386"/>
                <a:gd name="T14" fmla="*/ 1563 w 1572"/>
                <a:gd name="T15" fmla="*/ 133 h 1386"/>
                <a:gd name="T16" fmla="*/ 1436 w 1572"/>
                <a:gd name="T17" fmla="*/ 259 h 1386"/>
                <a:gd name="T18" fmla="*/ 1314 w 1572"/>
                <a:gd name="T19" fmla="*/ 393 h 1386"/>
                <a:gd name="T20" fmla="*/ 1201 w 1572"/>
                <a:gd name="T21" fmla="*/ 529 h 1386"/>
                <a:gd name="T22" fmla="*/ 1096 w 1572"/>
                <a:gd name="T23" fmla="*/ 667 h 1386"/>
                <a:gd name="T24" fmla="*/ 999 w 1572"/>
                <a:gd name="T25" fmla="*/ 804 h 1386"/>
                <a:gd name="T26" fmla="*/ 912 w 1572"/>
                <a:gd name="T27" fmla="*/ 936 h 1386"/>
                <a:gd name="T28" fmla="*/ 836 w 1572"/>
                <a:gd name="T29" fmla="*/ 1062 h 1386"/>
                <a:gd name="T30" fmla="*/ 773 w 1572"/>
                <a:gd name="T31" fmla="*/ 1177 h 1386"/>
                <a:gd name="T32" fmla="*/ 721 w 1572"/>
                <a:gd name="T33" fmla="*/ 1281 h 1386"/>
                <a:gd name="T34" fmla="*/ 683 w 1572"/>
                <a:gd name="T35" fmla="*/ 1370 h 1386"/>
                <a:gd name="T36" fmla="*/ 672 w 1572"/>
                <a:gd name="T37" fmla="*/ 1383 h 1386"/>
                <a:gd name="T38" fmla="*/ 661 w 1572"/>
                <a:gd name="T39" fmla="*/ 1386 h 1386"/>
                <a:gd name="T40" fmla="*/ 649 w 1572"/>
                <a:gd name="T41" fmla="*/ 1385 h 1386"/>
                <a:gd name="T42" fmla="*/ 0 w 1572"/>
                <a:gd name="T43" fmla="*/ 716 h 1386"/>
                <a:gd name="T44" fmla="*/ 6 w 1572"/>
                <a:gd name="T45" fmla="*/ 707 h 1386"/>
                <a:gd name="T46" fmla="*/ 26 w 1572"/>
                <a:gd name="T47" fmla="*/ 687 h 1386"/>
                <a:gd name="T48" fmla="*/ 58 w 1572"/>
                <a:gd name="T49" fmla="*/ 658 h 1386"/>
                <a:gd name="T50" fmla="*/ 93 w 1572"/>
                <a:gd name="T51" fmla="*/ 626 h 1386"/>
                <a:gd name="T52" fmla="*/ 129 w 1572"/>
                <a:gd name="T53" fmla="*/ 594 h 1386"/>
                <a:gd name="T54" fmla="*/ 162 w 1572"/>
                <a:gd name="T55" fmla="*/ 567 h 1386"/>
                <a:gd name="T56" fmla="*/ 185 w 1572"/>
                <a:gd name="T57" fmla="*/ 550 h 1386"/>
                <a:gd name="T58" fmla="*/ 197 w 1572"/>
                <a:gd name="T59" fmla="*/ 544 h 1386"/>
                <a:gd name="T60" fmla="*/ 575 w 1572"/>
                <a:gd name="T61" fmla="*/ 793 h 1386"/>
                <a:gd name="T62" fmla="*/ 641 w 1572"/>
                <a:gd name="T63" fmla="*/ 720 h 1386"/>
                <a:gd name="T64" fmla="*/ 720 w 1572"/>
                <a:gd name="T65" fmla="*/ 633 h 1386"/>
                <a:gd name="T66" fmla="*/ 816 w 1572"/>
                <a:gd name="T67" fmla="*/ 538 h 1386"/>
                <a:gd name="T68" fmla="*/ 926 w 1572"/>
                <a:gd name="T69" fmla="*/ 433 h 1386"/>
                <a:gd name="T70" fmla="*/ 1049 w 1572"/>
                <a:gd name="T71" fmla="*/ 326 h 1386"/>
                <a:gd name="T72" fmla="*/ 1185 w 1572"/>
                <a:gd name="T73" fmla="*/ 216 h 1386"/>
                <a:gd name="T74" fmla="*/ 1334 w 1572"/>
                <a:gd name="T75" fmla="*/ 106 h 1386"/>
                <a:gd name="T76" fmla="*/ 1493 w 1572"/>
                <a:gd name="T77"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2" h="1386">
                  <a:moveTo>
                    <a:pt x="1493" y="0"/>
                  </a:moveTo>
                  <a:lnTo>
                    <a:pt x="1497" y="1"/>
                  </a:lnTo>
                  <a:lnTo>
                    <a:pt x="1501" y="7"/>
                  </a:lnTo>
                  <a:lnTo>
                    <a:pt x="1508" y="14"/>
                  </a:lnTo>
                  <a:lnTo>
                    <a:pt x="1516" y="25"/>
                  </a:lnTo>
                  <a:lnTo>
                    <a:pt x="1525" y="37"/>
                  </a:lnTo>
                  <a:lnTo>
                    <a:pt x="1534" y="50"/>
                  </a:lnTo>
                  <a:lnTo>
                    <a:pt x="1543" y="63"/>
                  </a:lnTo>
                  <a:lnTo>
                    <a:pt x="1551" y="76"/>
                  </a:lnTo>
                  <a:lnTo>
                    <a:pt x="1559" y="87"/>
                  </a:lnTo>
                  <a:lnTo>
                    <a:pt x="1564" y="96"/>
                  </a:lnTo>
                  <a:lnTo>
                    <a:pt x="1568" y="103"/>
                  </a:lnTo>
                  <a:lnTo>
                    <a:pt x="1570" y="105"/>
                  </a:lnTo>
                  <a:lnTo>
                    <a:pt x="1572" y="114"/>
                  </a:lnTo>
                  <a:lnTo>
                    <a:pt x="1570" y="124"/>
                  </a:lnTo>
                  <a:lnTo>
                    <a:pt x="1563" y="133"/>
                  </a:lnTo>
                  <a:lnTo>
                    <a:pt x="1499" y="195"/>
                  </a:lnTo>
                  <a:lnTo>
                    <a:pt x="1436" y="259"/>
                  </a:lnTo>
                  <a:lnTo>
                    <a:pt x="1374" y="326"/>
                  </a:lnTo>
                  <a:lnTo>
                    <a:pt x="1314" y="393"/>
                  </a:lnTo>
                  <a:lnTo>
                    <a:pt x="1256" y="460"/>
                  </a:lnTo>
                  <a:lnTo>
                    <a:pt x="1201" y="529"/>
                  </a:lnTo>
                  <a:lnTo>
                    <a:pt x="1147" y="599"/>
                  </a:lnTo>
                  <a:lnTo>
                    <a:pt x="1096" y="667"/>
                  </a:lnTo>
                  <a:lnTo>
                    <a:pt x="1046" y="736"/>
                  </a:lnTo>
                  <a:lnTo>
                    <a:pt x="999" y="804"/>
                  </a:lnTo>
                  <a:lnTo>
                    <a:pt x="954" y="871"/>
                  </a:lnTo>
                  <a:lnTo>
                    <a:pt x="912" y="936"/>
                  </a:lnTo>
                  <a:lnTo>
                    <a:pt x="873" y="1000"/>
                  </a:lnTo>
                  <a:lnTo>
                    <a:pt x="836" y="1062"/>
                  </a:lnTo>
                  <a:lnTo>
                    <a:pt x="803" y="1121"/>
                  </a:lnTo>
                  <a:lnTo>
                    <a:pt x="773" y="1177"/>
                  </a:lnTo>
                  <a:lnTo>
                    <a:pt x="745" y="1231"/>
                  </a:lnTo>
                  <a:lnTo>
                    <a:pt x="721" y="1281"/>
                  </a:lnTo>
                  <a:lnTo>
                    <a:pt x="700" y="1327"/>
                  </a:lnTo>
                  <a:lnTo>
                    <a:pt x="683" y="1370"/>
                  </a:lnTo>
                  <a:lnTo>
                    <a:pt x="678" y="1378"/>
                  </a:lnTo>
                  <a:lnTo>
                    <a:pt x="672" y="1383"/>
                  </a:lnTo>
                  <a:lnTo>
                    <a:pt x="665" y="1386"/>
                  </a:lnTo>
                  <a:lnTo>
                    <a:pt x="661" y="1386"/>
                  </a:lnTo>
                  <a:lnTo>
                    <a:pt x="659" y="1386"/>
                  </a:lnTo>
                  <a:lnTo>
                    <a:pt x="649" y="1385"/>
                  </a:lnTo>
                  <a:lnTo>
                    <a:pt x="641" y="1379"/>
                  </a:lnTo>
                  <a:lnTo>
                    <a:pt x="0" y="716"/>
                  </a:lnTo>
                  <a:lnTo>
                    <a:pt x="1" y="714"/>
                  </a:lnTo>
                  <a:lnTo>
                    <a:pt x="6" y="707"/>
                  </a:lnTo>
                  <a:lnTo>
                    <a:pt x="15" y="699"/>
                  </a:lnTo>
                  <a:lnTo>
                    <a:pt x="26" y="687"/>
                  </a:lnTo>
                  <a:lnTo>
                    <a:pt x="41" y="673"/>
                  </a:lnTo>
                  <a:lnTo>
                    <a:pt x="58" y="658"/>
                  </a:lnTo>
                  <a:lnTo>
                    <a:pt x="75" y="642"/>
                  </a:lnTo>
                  <a:lnTo>
                    <a:pt x="93" y="626"/>
                  </a:lnTo>
                  <a:lnTo>
                    <a:pt x="111" y="609"/>
                  </a:lnTo>
                  <a:lnTo>
                    <a:pt x="129" y="594"/>
                  </a:lnTo>
                  <a:lnTo>
                    <a:pt x="145" y="580"/>
                  </a:lnTo>
                  <a:lnTo>
                    <a:pt x="162" y="567"/>
                  </a:lnTo>
                  <a:lnTo>
                    <a:pt x="174" y="557"/>
                  </a:lnTo>
                  <a:lnTo>
                    <a:pt x="185" y="550"/>
                  </a:lnTo>
                  <a:lnTo>
                    <a:pt x="194" y="545"/>
                  </a:lnTo>
                  <a:lnTo>
                    <a:pt x="197" y="544"/>
                  </a:lnTo>
                  <a:lnTo>
                    <a:pt x="550" y="824"/>
                  </a:lnTo>
                  <a:lnTo>
                    <a:pt x="575" y="793"/>
                  </a:lnTo>
                  <a:lnTo>
                    <a:pt x="606" y="759"/>
                  </a:lnTo>
                  <a:lnTo>
                    <a:pt x="641" y="720"/>
                  </a:lnTo>
                  <a:lnTo>
                    <a:pt x="678" y="678"/>
                  </a:lnTo>
                  <a:lnTo>
                    <a:pt x="720" y="633"/>
                  </a:lnTo>
                  <a:lnTo>
                    <a:pt x="766" y="587"/>
                  </a:lnTo>
                  <a:lnTo>
                    <a:pt x="816" y="538"/>
                  </a:lnTo>
                  <a:lnTo>
                    <a:pt x="869" y="487"/>
                  </a:lnTo>
                  <a:lnTo>
                    <a:pt x="926" y="433"/>
                  </a:lnTo>
                  <a:lnTo>
                    <a:pt x="986" y="380"/>
                  </a:lnTo>
                  <a:lnTo>
                    <a:pt x="1049" y="326"/>
                  </a:lnTo>
                  <a:lnTo>
                    <a:pt x="1116" y="270"/>
                  </a:lnTo>
                  <a:lnTo>
                    <a:pt x="1185" y="216"/>
                  </a:lnTo>
                  <a:lnTo>
                    <a:pt x="1258" y="160"/>
                  </a:lnTo>
                  <a:lnTo>
                    <a:pt x="1334" y="106"/>
                  </a:lnTo>
                  <a:lnTo>
                    <a:pt x="1412" y="52"/>
                  </a:lnTo>
                  <a:lnTo>
                    <a:pt x="14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7" name="Freeform 30">
              <a:extLst>
                <a:ext uri="{FF2B5EF4-FFF2-40B4-BE49-F238E27FC236}">
                  <a16:creationId xmlns:a16="http://schemas.microsoft.com/office/drawing/2014/main" id="{4B15A27F-39C4-41A6-93C6-365B386F9475}"/>
                </a:ext>
              </a:extLst>
            </p:cNvPr>
            <p:cNvSpPr>
              <a:spLocks noEditPoints="1"/>
            </p:cNvSpPr>
            <p:nvPr/>
          </p:nvSpPr>
          <p:spPr bwMode="auto">
            <a:xfrm>
              <a:off x="3765" y="2061"/>
              <a:ext cx="246" cy="337"/>
            </a:xfrm>
            <a:custGeom>
              <a:avLst/>
              <a:gdLst>
                <a:gd name="T0" fmla="*/ 1196 w 2462"/>
                <a:gd name="T1" fmla="*/ 389 h 3371"/>
                <a:gd name="T2" fmla="*/ 1177 w 2462"/>
                <a:gd name="T3" fmla="*/ 420 h 3371"/>
                <a:gd name="T4" fmla="*/ 1108 w 2462"/>
                <a:gd name="T5" fmla="*/ 488 h 3371"/>
                <a:gd name="T6" fmla="*/ 968 w 2462"/>
                <a:gd name="T7" fmla="*/ 572 h 3371"/>
                <a:gd name="T8" fmla="*/ 736 w 2462"/>
                <a:gd name="T9" fmla="*/ 646 h 3371"/>
                <a:gd name="T10" fmla="*/ 389 w 2462"/>
                <a:gd name="T11" fmla="*/ 684 h 3371"/>
                <a:gd name="T12" fmla="*/ 267 w 2462"/>
                <a:gd name="T13" fmla="*/ 724 h 3371"/>
                <a:gd name="T14" fmla="*/ 311 w 2462"/>
                <a:gd name="T15" fmla="*/ 2244 h 3371"/>
                <a:gd name="T16" fmla="*/ 464 w 2462"/>
                <a:gd name="T17" fmla="*/ 2479 h 3371"/>
                <a:gd name="T18" fmla="*/ 681 w 2462"/>
                <a:gd name="T19" fmla="*/ 2679 h 3371"/>
                <a:gd name="T20" fmla="*/ 909 w 2462"/>
                <a:gd name="T21" fmla="*/ 2837 h 3371"/>
                <a:gd name="T22" fmla="*/ 1102 w 2462"/>
                <a:gd name="T23" fmla="*/ 2946 h 3371"/>
                <a:gd name="T24" fmla="*/ 1209 w 2462"/>
                <a:gd name="T25" fmla="*/ 2999 h 3371"/>
                <a:gd name="T26" fmla="*/ 1236 w 2462"/>
                <a:gd name="T27" fmla="*/ 3005 h 3371"/>
                <a:gd name="T28" fmla="*/ 1283 w 2462"/>
                <a:gd name="T29" fmla="*/ 2985 h 3371"/>
                <a:gd name="T30" fmla="*/ 1429 w 2462"/>
                <a:gd name="T31" fmla="*/ 2909 h 3371"/>
                <a:gd name="T32" fmla="*/ 1643 w 2462"/>
                <a:gd name="T33" fmla="*/ 2779 h 3371"/>
                <a:gd name="T34" fmla="*/ 1872 w 2462"/>
                <a:gd name="T35" fmla="*/ 2603 h 3371"/>
                <a:gd name="T36" fmla="*/ 2069 w 2462"/>
                <a:gd name="T37" fmla="*/ 2389 h 3371"/>
                <a:gd name="T38" fmla="*/ 2183 w 2462"/>
                <a:gd name="T39" fmla="*/ 2142 h 3371"/>
                <a:gd name="T40" fmla="*/ 2183 w 2462"/>
                <a:gd name="T41" fmla="*/ 697 h 3371"/>
                <a:gd name="T42" fmla="*/ 1918 w 2462"/>
                <a:gd name="T43" fmla="*/ 676 h 3371"/>
                <a:gd name="T44" fmla="*/ 1619 w 2462"/>
                <a:gd name="T45" fmla="*/ 620 h 3371"/>
                <a:gd name="T46" fmla="*/ 1426 w 2462"/>
                <a:gd name="T47" fmla="*/ 540 h 3371"/>
                <a:gd name="T48" fmla="*/ 1318 w 2462"/>
                <a:gd name="T49" fmla="*/ 458 h 3371"/>
                <a:gd name="T50" fmla="*/ 1273 w 2462"/>
                <a:gd name="T51" fmla="*/ 401 h 3371"/>
                <a:gd name="T52" fmla="*/ 1246 w 2462"/>
                <a:gd name="T53" fmla="*/ 369 h 3371"/>
                <a:gd name="T54" fmla="*/ 1246 w 2462"/>
                <a:gd name="T55" fmla="*/ 2 h 3371"/>
                <a:gd name="T56" fmla="*/ 1278 w 2462"/>
                <a:gd name="T57" fmla="*/ 37 h 3371"/>
                <a:gd name="T58" fmla="*/ 1315 w 2462"/>
                <a:gd name="T59" fmla="*/ 88 h 3371"/>
                <a:gd name="T60" fmla="*/ 1407 w 2462"/>
                <a:gd name="T61" fmla="*/ 173 h 3371"/>
                <a:gd name="T62" fmla="*/ 1576 w 2462"/>
                <a:gd name="T63" fmla="*/ 269 h 3371"/>
                <a:gd name="T64" fmla="*/ 1841 w 2462"/>
                <a:gd name="T65" fmla="*/ 354 h 3371"/>
                <a:gd name="T66" fmla="*/ 2224 w 2462"/>
                <a:gd name="T67" fmla="*/ 404 h 3371"/>
                <a:gd name="T68" fmla="*/ 2452 w 2462"/>
                <a:gd name="T69" fmla="*/ 429 h 3371"/>
                <a:gd name="T70" fmla="*/ 2450 w 2462"/>
                <a:gd name="T71" fmla="*/ 2254 h 3371"/>
                <a:gd name="T72" fmla="*/ 2335 w 2462"/>
                <a:gd name="T73" fmla="*/ 2535 h 3371"/>
                <a:gd name="T74" fmla="*/ 2128 w 2462"/>
                <a:gd name="T75" fmla="*/ 2786 h 3371"/>
                <a:gd name="T76" fmla="*/ 1874 w 2462"/>
                <a:gd name="T77" fmla="*/ 3000 h 3371"/>
                <a:gd name="T78" fmla="*/ 1619 w 2462"/>
                <a:gd name="T79" fmla="*/ 3171 h 3371"/>
                <a:gd name="T80" fmla="*/ 1403 w 2462"/>
                <a:gd name="T81" fmla="*/ 3293 h 3371"/>
                <a:gd name="T82" fmla="*/ 1271 w 2462"/>
                <a:gd name="T83" fmla="*/ 3358 h 3371"/>
                <a:gd name="T84" fmla="*/ 1221 w 2462"/>
                <a:gd name="T85" fmla="*/ 3370 h 3371"/>
                <a:gd name="T86" fmla="*/ 1152 w 2462"/>
                <a:gd name="T87" fmla="*/ 3339 h 3371"/>
                <a:gd name="T88" fmla="*/ 980 w 2462"/>
                <a:gd name="T89" fmla="*/ 3251 h 3371"/>
                <a:gd name="T90" fmla="*/ 743 w 2462"/>
                <a:gd name="T91" fmla="*/ 3108 h 3371"/>
                <a:gd name="T92" fmla="*/ 484 w 2462"/>
                <a:gd name="T93" fmla="*/ 2919 h 3371"/>
                <a:gd name="T94" fmla="*/ 243 w 2462"/>
                <a:gd name="T95" fmla="*/ 2689 h 3371"/>
                <a:gd name="T96" fmla="*/ 68 w 2462"/>
                <a:gd name="T97" fmla="*/ 2426 h 3371"/>
                <a:gd name="T98" fmla="*/ 0 w 2462"/>
                <a:gd name="T99" fmla="*/ 2134 h 3371"/>
                <a:gd name="T100" fmla="*/ 33 w 2462"/>
                <a:gd name="T101" fmla="*/ 411 h 3371"/>
                <a:gd name="T102" fmla="*/ 405 w 2462"/>
                <a:gd name="T103" fmla="*/ 389 h 3371"/>
                <a:gd name="T104" fmla="*/ 738 w 2462"/>
                <a:gd name="T105" fmla="*/ 323 h 3371"/>
                <a:gd name="T106" fmla="*/ 962 w 2462"/>
                <a:gd name="T107" fmla="*/ 231 h 3371"/>
                <a:gd name="T108" fmla="*/ 1099 w 2462"/>
                <a:gd name="T109" fmla="*/ 136 h 3371"/>
                <a:gd name="T110" fmla="*/ 1167 w 2462"/>
                <a:gd name="T111" fmla="*/ 61 h 3371"/>
                <a:gd name="T112" fmla="*/ 1186 w 2462"/>
                <a:gd name="T113" fmla="*/ 29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62" h="3371">
                  <a:moveTo>
                    <a:pt x="1231" y="365"/>
                  </a:moveTo>
                  <a:lnTo>
                    <a:pt x="1219" y="368"/>
                  </a:lnTo>
                  <a:lnTo>
                    <a:pt x="1210" y="372"/>
                  </a:lnTo>
                  <a:lnTo>
                    <a:pt x="1201" y="380"/>
                  </a:lnTo>
                  <a:lnTo>
                    <a:pt x="1196" y="389"/>
                  </a:lnTo>
                  <a:lnTo>
                    <a:pt x="1195" y="392"/>
                  </a:lnTo>
                  <a:lnTo>
                    <a:pt x="1192" y="395"/>
                  </a:lnTo>
                  <a:lnTo>
                    <a:pt x="1189" y="401"/>
                  </a:lnTo>
                  <a:lnTo>
                    <a:pt x="1184" y="409"/>
                  </a:lnTo>
                  <a:lnTo>
                    <a:pt x="1177" y="420"/>
                  </a:lnTo>
                  <a:lnTo>
                    <a:pt x="1168" y="431"/>
                  </a:lnTo>
                  <a:lnTo>
                    <a:pt x="1157" y="444"/>
                  </a:lnTo>
                  <a:lnTo>
                    <a:pt x="1143" y="458"/>
                  </a:lnTo>
                  <a:lnTo>
                    <a:pt x="1127" y="473"/>
                  </a:lnTo>
                  <a:lnTo>
                    <a:pt x="1108" y="488"/>
                  </a:lnTo>
                  <a:lnTo>
                    <a:pt x="1086" y="505"/>
                  </a:lnTo>
                  <a:lnTo>
                    <a:pt x="1062" y="522"/>
                  </a:lnTo>
                  <a:lnTo>
                    <a:pt x="1034" y="538"/>
                  </a:lnTo>
                  <a:lnTo>
                    <a:pt x="1003" y="556"/>
                  </a:lnTo>
                  <a:lnTo>
                    <a:pt x="968" y="572"/>
                  </a:lnTo>
                  <a:lnTo>
                    <a:pt x="930" y="588"/>
                  </a:lnTo>
                  <a:lnTo>
                    <a:pt x="887" y="605"/>
                  </a:lnTo>
                  <a:lnTo>
                    <a:pt x="841" y="620"/>
                  </a:lnTo>
                  <a:lnTo>
                    <a:pt x="790" y="633"/>
                  </a:lnTo>
                  <a:lnTo>
                    <a:pt x="736" y="646"/>
                  </a:lnTo>
                  <a:lnTo>
                    <a:pt x="677" y="657"/>
                  </a:lnTo>
                  <a:lnTo>
                    <a:pt x="612" y="667"/>
                  </a:lnTo>
                  <a:lnTo>
                    <a:pt x="543" y="676"/>
                  </a:lnTo>
                  <a:lnTo>
                    <a:pt x="469" y="681"/>
                  </a:lnTo>
                  <a:lnTo>
                    <a:pt x="389" y="684"/>
                  </a:lnTo>
                  <a:lnTo>
                    <a:pt x="305" y="685"/>
                  </a:lnTo>
                  <a:lnTo>
                    <a:pt x="291" y="689"/>
                  </a:lnTo>
                  <a:lnTo>
                    <a:pt x="278" y="697"/>
                  </a:lnTo>
                  <a:lnTo>
                    <a:pt x="270" y="709"/>
                  </a:lnTo>
                  <a:lnTo>
                    <a:pt x="267" y="724"/>
                  </a:lnTo>
                  <a:lnTo>
                    <a:pt x="267" y="2036"/>
                  </a:lnTo>
                  <a:lnTo>
                    <a:pt x="270" y="2090"/>
                  </a:lnTo>
                  <a:lnTo>
                    <a:pt x="279" y="2142"/>
                  </a:lnTo>
                  <a:lnTo>
                    <a:pt x="293" y="2194"/>
                  </a:lnTo>
                  <a:lnTo>
                    <a:pt x="311" y="2244"/>
                  </a:lnTo>
                  <a:lnTo>
                    <a:pt x="335" y="2293"/>
                  </a:lnTo>
                  <a:lnTo>
                    <a:pt x="362" y="2342"/>
                  </a:lnTo>
                  <a:lnTo>
                    <a:pt x="394" y="2389"/>
                  </a:lnTo>
                  <a:lnTo>
                    <a:pt x="428" y="2435"/>
                  </a:lnTo>
                  <a:lnTo>
                    <a:pt x="464" y="2479"/>
                  </a:lnTo>
                  <a:lnTo>
                    <a:pt x="504" y="2522"/>
                  </a:lnTo>
                  <a:lnTo>
                    <a:pt x="547" y="2563"/>
                  </a:lnTo>
                  <a:lnTo>
                    <a:pt x="590" y="2603"/>
                  </a:lnTo>
                  <a:lnTo>
                    <a:pt x="635" y="2642"/>
                  </a:lnTo>
                  <a:lnTo>
                    <a:pt x="681" y="2679"/>
                  </a:lnTo>
                  <a:lnTo>
                    <a:pt x="727" y="2714"/>
                  </a:lnTo>
                  <a:lnTo>
                    <a:pt x="773" y="2748"/>
                  </a:lnTo>
                  <a:lnTo>
                    <a:pt x="819" y="2779"/>
                  </a:lnTo>
                  <a:lnTo>
                    <a:pt x="865" y="2809"/>
                  </a:lnTo>
                  <a:lnTo>
                    <a:pt x="909" y="2837"/>
                  </a:lnTo>
                  <a:lnTo>
                    <a:pt x="952" y="2863"/>
                  </a:lnTo>
                  <a:lnTo>
                    <a:pt x="994" y="2887"/>
                  </a:lnTo>
                  <a:lnTo>
                    <a:pt x="1033" y="2909"/>
                  </a:lnTo>
                  <a:lnTo>
                    <a:pt x="1069" y="2929"/>
                  </a:lnTo>
                  <a:lnTo>
                    <a:pt x="1102" y="2946"/>
                  </a:lnTo>
                  <a:lnTo>
                    <a:pt x="1131" y="2961"/>
                  </a:lnTo>
                  <a:lnTo>
                    <a:pt x="1158" y="2974"/>
                  </a:lnTo>
                  <a:lnTo>
                    <a:pt x="1180" y="2985"/>
                  </a:lnTo>
                  <a:lnTo>
                    <a:pt x="1197" y="2993"/>
                  </a:lnTo>
                  <a:lnTo>
                    <a:pt x="1209" y="2999"/>
                  </a:lnTo>
                  <a:lnTo>
                    <a:pt x="1215" y="3001"/>
                  </a:lnTo>
                  <a:lnTo>
                    <a:pt x="1220" y="3004"/>
                  </a:lnTo>
                  <a:lnTo>
                    <a:pt x="1226" y="3005"/>
                  </a:lnTo>
                  <a:lnTo>
                    <a:pt x="1231" y="3005"/>
                  </a:lnTo>
                  <a:lnTo>
                    <a:pt x="1236" y="3005"/>
                  </a:lnTo>
                  <a:lnTo>
                    <a:pt x="1241" y="3004"/>
                  </a:lnTo>
                  <a:lnTo>
                    <a:pt x="1246" y="3001"/>
                  </a:lnTo>
                  <a:lnTo>
                    <a:pt x="1253" y="2999"/>
                  </a:lnTo>
                  <a:lnTo>
                    <a:pt x="1265" y="2993"/>
                  </a:lnTo>
                  <a:lnTo>
                    <a:pt x="1283" y="2985"/>
                  </a:lnTo>
                  <a:lnTo>
                    <a:pt x="1304" y="2974"/>
                  </a:lnTo>
                  <a:lnTo>
                    <a:pt x="1330" y="2961"/>
                  </a:lnTo>
                  <a:lnTo>
                    <a:pt x="1360" y="2946"/>
                  </a:lnTo>
                  <a:lnTo>
                    <a:pt x="1393" y="2929"/>
                  </a:lnTo>
                  <a:lnTo>
                    <a:pt x="1429" y="2909"/>
                  </a:lnTo>
                  <a:lnTo>
                    <a:pt x="1468" y="2887"/>
                  </a:lnTo>
                  <a:lnTo>
                    <a:pt x="1509" y="2863"/>
                  </a:lnTo>
                  <a:lnTo>
                    <a:pt x="1553" y="2837"/>
                  </a:lnTo>
                  <a:lnTo>
                    <a:pt x="1597" y="2809"/>
                  </a:lnTo>
                  <a:lnTo>
                    <a:pt x="1643" y="2779"/>
                  </a:lnTo>
                  <a:lnTo>
                    <a:pt x="1689" y="2748"/>
                  </a:lnTo>
                  <a:lnTo>
                    <a:pt x="1735" y="2714"/>
                  </a:lnTo>
                  <a:lnTo>
                    <a:pt x="1781" y="2679"/>
                  </a:lnTo>
                  <a:lnTo>
                    <a:pt x="1827" y="2642"/>
                  </a:lnTo>
                  <a:lnTo>
                    <a:pt x="1872" y="2603"/>
                  </a:lnTo>
                  <a:lnTo>
                    <a:pt x="1915" y="2563"/>
                  </a:lnTo>
                  <a:lnTo>
                    <a:pt x="1957" y="2522"/>
                  </a:lnTo>
                  <a:lnTo>
                    <a:pt x="1997" y="2479"/>
                  </a:lnTo>
                  <a:lnTo>
                    <a:pt x="2034" y="2435"/>
                  </a:lnTo>
                  <a:lnTo>
                    <a:pt x="2069" y="2389"/>
                  </a:lnTo>
                  <a:lnTo>
                    <a:pt x="2100" y="2342"/>
                  </a:lnTo>
                  <a:lnTo>
                    <a:pt x="2128" y="2293"/>
                  </a:lnTo>
                  <a:lnTo>
                    <a:pt x="2150" y="2244"/>
                  </a:lnTo>
                  <a:lnTo>
                    <a:pt x="2169" y="2194"/>
                  </a:lnTo>
                  <a:lnTo>
                    <a:pt x="2183" y="2142"/>
                  </a:lnTo>
                  <a:lnTo>
                    <a:pt x="2192" y="2090"/>
                  </a:lnTo>
                  <a:lnTo>
                    <a:pt x="2195" y="2036"/>
                  </a:lnTo>
                  <a:lnTo>
                    <a:pt x="2195" y="724"/>
                  </a:lnTo>
                  <a:lnTo>
                    <a:pt x="2192" y="709"/>
                  </a:lnTo>
                  <a:lnTo>
                    <a:pt x="2183" y="697"/>
                  </a:lnTo>
                  <a:lnTo>
                    <a:pt x="2172" y="689"/>
                  </a:lnTo>
                  <a:lnTo>
                    <a:pt x="2156" y="685"/>
                  </a:lnTo>
                  <a:lnTo>
                    <a:pt x="2072" y="684"/>
                  </a:lnTo>
                  <a:lnTo>
                    <a:pt x="1992" y="681"/>
                  </a:lnTo>
                  <a:lnTo>
                    <a:pt x="1918" y="676"/>
                  </a:lnTo>
                  <a:lnTo>
                    <a:pt x="1849" y="667"/>
                  </a:lnTo>
                  <a:lnTo>
                    <a:pt x="1784" y="657"/>
                  </a:lnTo>
                  <a:lnTo>
                    <a:pt x="1725" y="646"/>
                  </a:lnTo>
                  <a:lnTo>
                    <a:pt x="1670" y="633"/>
                  </a:lnTo>
                  <a:lnTo>
                    <a:pt x="1619" y="620"/>
                  </a:lnTo>
                  <a:lnTo>
                    <a:pt x="1573" y="605"/>
                  </a:lnTo>
                  <a:lnTo>
                    <a:pt x="1531" y="590"/>
                  </a:lnTo>
                  <a:lnTo>
                    <a:pt x="1493" y="573"/>
                  </a:lnTo>
                  <a:lnTo>
                    <a:pt x="1457" y="556"/>
                  </a:lnTo>
                  <a:lnTo>
                    <a:pt x="1426" y="540"/>
                  </a:lnTo>
                  <a:lnTo>
                    <a:pt x="1399" y="522"/>
                  </a:lnTo>
                  <a:lnTo>
                    <a:pt x="1375" y="506"/>
                  </a:lnTo>
                  <a:lnTo>
                    <a:pt x="1353" y="489"/>
                  </a:lnTo>
                  <a:lnTo>
                    <a:pt x="1334" y="473"/>
                  </a:lnTo>
                  <a:lnTo>
                    <a:pt x="1318" y="458"/>
                  </a:lnTo>
                  <a:lnTo>
                    <a:pt x="1305" y="444"/>
                  </a:lnTo>
                  <a:lnTo>
                    <a:pt x="1293" y="432"/>
                  </a:lnTo>
                  <a:lnTo>
                    <a:pt x="1285" y="420"/>
                  </a:lnTo>
                  <a:lnTo>
                    <a:pt x="1277" y="410"/>
                  </a:lnTo>
                  <a:lnTo>
                    <a:pt x="1273" y="401"/>
                  </a:lnTo>
                  <a:lnTo>
                    <a:pt x="1269" y="396"/>
                  </a:lnTo>
                  <a:lnTo>
                    <a:pt x="1266" y="392"/>
                  </a:lnTo>
                  <a:lnTo>
                    <a:pt x="1266" y="390"/>
                  </a:lnTo>
                  <a:lnTo>
                    <a:pt x="1258" y="377"/>
                  </a:lnTo>
                  <a:lnTo>
                    <a:pt x="1246" y="369"/>
                  </a:lnTo>
                  <a:lnTo>
                    <a:pt x="1231" y="365"/>
                  </a:lnTo>
                  <a:lnTo>
                    <a:pt x="1231" y="365"/>
                  </a:lnTo>
                  <a:close/>
                  <a:moveTo>
                    <a:pt x="1231" y="0"/>
                  </a:moveTo>
                  <a:lnTo>
                    <a:pt x="1231" y="0"/>
                  </a:lnTo>
                  <a:lnTo>
                    <a:pt x="1246" y="2"/>
                  </a:lnTo>
                  <a:lnTo>
                    <a:pt x="1258" y="9"/>
                  </a:lnTo>
                  <a:lnTo>
                    <a:pt x="1269" y="18"/>
                  </a:lnTo>
                  <a:lnTo>
                    <a:pt x="1276" y="30"/>
                  </a:lnTo>
                  <a:lnTo>
                    <a:pt x="1276" y="33"/>
                  </a:lnTo>
                  <a:lnTo>
                    <a:pt x="1278" y="37"/>
                  </a:lnTo>
                  <a:lnTo>
                    <a:pt x="1283" y="43"/>
                  </a:lnTo>
                  <a:lnTo>
                    <a:pt x="1287" y="51"/>
                  </a:lnTo>
                  <a:lnTo>
                    <a:pt x="1294" y="62"/>
                  </a:lnTo>
                  <a:lnTo>
                    <a:pt x="1303" y="74"/>
                  </a:lnTo>
                  <a:lnTo>
                    <a:pt x="1315" y="88"/>
                  </a:lnTo>
                  <a:lnTo>
                    <a:pt x="1328" y="102"/>
                  </a:lnTo>
                  <a:lnTo>
                    <a:pt x="1344" y="119"/>
                  </a:lnTo>
                  <a:lnTo>
                    <a:pt x="1362" y="136"/>
                  </a:lnTo>
                  <a:lnTo>
                    <a:pt x="1383" y="154"/>
                  </a:lnTo>
                  <a:lnTo>
                    <a:pt x="1407" y="173"/>
                  </a:lnTo>
                  <a:lnTo>
                    <a:pt x="1434" y="191"/>
                  </a:lnTo>
                  <a:lnTo>
                    <a:pt x="1464" y="211"/>
                  </a:lnTo>
                  <a:lnTo>
                    <a:pt x="1498" y="231"/>
                  </a:lnTo>
                  <a:lnTo>
                    <a:pt x="1536" y="250"/>
                  </a:lnTo>
                  <a:lnTo>
                    <a:pt x="1576" y="269"/>
                  </a:lnTo>
                  <a:lnTo>
                    <a:pt x="1621" y="287"/>
                  </a:lnTo>
                  <a:lnTo>
                    <a:pt x="1670" y="306"/>
                  </a:lnTo>
                  <a:lnTo>
                    <a:pt x="1722" y="323"/>
                  </a:lnTo>
                  <a:lnTo>
                    <a:pt x="1780" y="338"/>
                  </a:lnTo>
                  <a:lnTo>
                    <a:pt x="1841" y="354"/>
                  </a:lnTo>
                  <a:lnTo>
                    <a:pt x="1908" y="367"/>
                  </a:lnTo>
                  <a:lnTo>
                    <a:pt x="1980" y="379"/>
                  </a:lnTo>
                  <a:lnTo>
                    <a:pt x="2056" y="389"/>
                  </a:lnTo>
                  <a:lnTo>
                    <a:pt x="2137" y="397"/>
                  </a:lnTo>
                  <a:lnTo>
                    <a:pt x="2224" y="404"/>
                  </a:lnTo>
                  <a:lnTo>
                    <a:pt x="2315" y="407"/>
                  </a:lnTo>
                  <a:lnTo>
                    <a:pt x="2413" y="409"/>
                  </a:lnTo>
                  <a:lnTo>
                    <a:pt x="2429" y="411"/>
                  </a:lnTo>
                  <a:lnTo>
                    <a:pt x="2442" y="418"/>
                  </a:lnTo>
                  <a:lnTo>
                    <a:pt x="2452" y="429"/>
                  </a:lnTo>
                  <a:lnTo>
                    <a:pt x="2460" y="442"/>
                  </a:lnTo>
                  <a:lnTo>
                    <a:pt x="2462" y="457"/>
                  </a:lnTo>
                  <a:lnTo>
                    <a:pt x="2462" y="2134"/>
                  </a:lnTo>
                  <a:lnTo>
                    <a:pt x="2459" y="2194"/>
                  </a:lnTo>
                  <a:lnTo>
                    <a:pt x="2450" y="2254"/>
                  </a:lnTo>
                  <a:lnTo>
                    <a:pt x="2436" y="2312"/>
                  </a:lnTo>
                  <a:lnTo>
                    <a:pt x="2417" y="2369"/>
                  </a:lnTo>
                  <a:lnTo>
                    <a:pt x="2393" y="2426"/>
                  </a:lnTo>
                  <a:lnTo>
                    <a:pt x="2366" y="2480"/>
                  </a:lnTo>
                  <a:lnTo>
                    <a:pt x="2335" y="2535"/>
                  </a:lnTo>
                  <a:lnTo>
                    <a:pt x="2299" y="2587"/>
                  </a:lnTo>
                  <a:lnTo>
                    <a:pt x="2259" y="2639"/>
                  </a:lnTo>
                  <a:lnTo>
                    <a:pt x="2219" y="2689"/>
                  </a:lnTo>
                  <a:lnTo>
                    <a:pt x="2174" y="2738"/>
                  </a:lnTo>
                  <a:lnTo>
                    <a:pt x="2128" y="2786"/>
                  </a:lnTo>
                  <a:lnTo>
                    <a:pt x="2079" y="2832"/>
                  </a:lnTo>
                  <a:lnTo>
                    <a:pt x="2030" y="2876"/>
                  </a:lnTo>
                  <a:lnTo>
                    <a:pt x="1978" y="2919"/>
                  </a:lnTo>
                  <a:lnTo>
                    <a:pt x="1927" y="2960"/>
                  </a:lnTo>
                  <a:lnTo>
                    <a:pt x="1874" y="3000"/>
                  </a:lnTo>
                  <a:lnTo>
                    <a:pt x="1823" y="3037"/>
                  </a:lnTo>
                  <a:lnTo>
                    <a:pt x="1770" y="3074"/>
                  </a:lnTo>
                  <a:lnTo>
                    <a:pt x="1719" y="3108"/>
                  </a:lnTo>
                  <a:lnTo>
                    <a:pt x="1669" y="3141"/>
                  </a:lnTo>
                  <a:lnTo>
                    <a:pt x="1619" y="3171"/>
                  </a:lnTo>
                  <a:lnTo>
                    <a:pt x="1571" y="3199"/>
                  </a:lnTo>
                  <a:lnTo>
                    <a:pt x="1525" y="3226"/>
                  </a:lnTo>
                  <a:lnTo>
                    <a:pt x="1482" y="3251"/>
                  </a:lnTo>
                  <a:lnTo>
                    <a:pt x="1441" y="3272"/>
                  </a:lnTo>
                  <a:lnTo>
                    <a:pt x="1403" y="3293"/>
                  </a:lnTo>
                  <a:lnTo>
                    <a:pt x="1368" y="3310"/>
                  </a:lnTo>
                  <a:lnTo>
                    <a:pt x="1337" y="3326"/>
                  </a:lnTo>
                  <a:lnTo>
                    <a:pt x="1310" y="3339"/>
                  </a:lnTo>
                  <a:lnTo>
                    <a:pt x="1288" y="3350"/>
                  </a:lnTo>
                  <a:lnTo>
                    <a:pt x="1271" y="3358"/>
                  </a:lnTo>
                  <a:lnTo>
                    <a:pt x="1258" y="3364"/>
                  </a:lnTo>
                  <a:lnTo>
                    <a:pt x="1250" y="3367"/>
                  </a:lnTo>
                  <a:lnTo>
                    <a:pt x="1241" y="3370"/>
                  </a:lnTo>
                  <a:lnTo>
                    <a:pt x="1231" y="3371"/>
                  </a:lnTo>
                  <a:lnTo>
                    <a:pt x="1221" y="3370"/>
                  </a:lnTo>
                  <a:lnTo>
                    <a:pt x="1211" y="3367"/>
                  </a:lnTo>
                  <a:lnTo>
                    <a:pt x="1204" y="3364"/>
                  </a:lnTo>
                  <a:lnTo>
                    <a:pt x="1191" y="3358"/>
                  </a:lnTo>
                  <a:lnTo>
                    <a:pt x="1174" y="3350"/>
                  </a:lnTo>
                  <a:lnTo>
                    <a:pt x="1152" y="3339"/>
                  </a:lnTo>
                  <a:lnTo>
                    <a:pt x="1125" y="3326"/>
                  </a:lnTo>
                  <a:lnTo>
                    <a:pt x="1094" y="3310"/>
                  </a:lnTo>
                  <a:lnTo>
                    <a:pt x="1059" y="3293"/>
                  </a:lnTo>
                  <a:lnTo>
                    <a:pt x="1021" y="3272"/>
                  </a:lnTo>
                  <a:lnTo>
                    <a:pt x="980" y="3251"/>
                  </a:lnTo>
                  <a:lnTo>
                    <a:pt x="937" y="3226"/>
                  </a:lnTo>
                  <a:lnTo>
                    <a:pt x="891" y="3199"/>
                  </a:lnTo>
                  <a:lnTo>
                    <a:pt x="843" y="3171"/>
                  </a:lnTo>
                  <a:lnTo>
                    <a:pt x="794" y="3141"/>
                  </a:lnTo>
                  <a:lnTo>
                    <a:pt x="743" y="3108"/>
                  </a:lnTo>
                  <a:lnTo>
                    <a:pt x="692" y="3074"/>
                  </a:lnTo>
                  <a:lnTo>
                    <a:pt x="639" y="3037"/>
                  </a:lnTo>
                  <a:lnTo>
                    <a:pt x="587" y="3000"/>
                  </a:lnTo>
                  <a:lnTo>
                    <a:pt x="535" y="2960"/>
                  </a:lnTo>
                  <a:lnTo>
                    <a:pt x="484" y="2919"/>
                  </a:lnTo>
                  <a:lnTo>
                    <a:pt x="432" y="2876"/>
                  </a:lnTo>
                  <a:lnTo>
                    <a:pt x="383" y="2832"/>
                  </a:lnTo>
                  <a:lnTo>
                    <a:pt x="335" y="2786"/>
                  </a:lnTo>
                  <a:lnTo>
                    <a:pt x="287" y="2738"/>
                  </a:lnTo>
                  <a:lnTo>
                    <a:pt x="243" y="2689"/>
                  </a:lnTo>
                  <a:lnTo>
                    <a:pt x="202" y="2639"/>
                  </a:lnTo>
                  <a:lnTo>
                    <a:pt x="163" y="2587"/>
                  </a:lnTo>
                  <a:lnTo>
                    <a:pt x="128" y="2535"/>
                  </a:lnTo>
                  <a:lnTo>
                    <a:pt x="95" y="2480"/>
                  </a:lnTo>
                  <a:lnTo>
                    <a:pt x="68" y="2426"/>
                  </a:lnTo>
                  <a:lnTo>
                    <a:pt x="44" y="2369"/>
                  </a:lnTo>
                  <a:lnTo>
                    <a:pt x="26" y="2312"/>
                  </a:lnTo>
                  <a:lnTo>
                    <a:pt x="12" y="2254"/>
                  </a:lnTo>
                  <a:lnTo>
                    <a:pt x="3" y="2194"/>
                  </a:lnTo>
                  <a:lnTo>
                    <a:pt x="0" y="2134"/>
                  </a:lnTo>
                  <a:lnTo>
                    <a:pt x="0" y="457"/>
                  </a:lnTo>
                  <a:lnTo>
                    <a:pt x="2" y="442"/>
                  </a:lnTo>
                  <a:lnTo>
                    <a:pt x="10" y="429"/>
                  </a:lnTo>
                  <a:lnTo>
                    <a:pt x="19" y="418"/>
                  </a:lnTo>
                  <a:lnTo>
                    <a:pt x="33" y="411"/>
                  </a:lnTo>
                  <a:lnTo>
                    <a:pt x="48" y="409"/>
                  </a:lnTo>
                  <a:lnTo>
                    <a:pt x="146" y="407"/>
                  </a:lnTo>
                  <a:lnTo>
                    <a:pt x="238" y="404"/>
                  </a:lnTo>
                  <a:lnTo>
                    <a:pt x="324" y="397"/>
                  </a:lnTo>
                  <a:lnTo>
                    <a:pt x="405" y="389"/>
                  </a:lnTo>
                  <a:lnTo>
                    <a:pt x="481" y="379"/>
                  </a:lnTo>
                  <a:lnTo>
                    <a:pt x="552" y="367"/>
                  </a:lnTo>
                  <a:lnTo>
                    <a:pt x="619" y="354"/>
                  </a:lnTo>
                  <a:lnTo>
                    <a:pt x="680" y="338"/>
                  </a:lnTo>
                  <a:lnTo>
                    <a:pt x="738" y="323"/>
                  </a:lnTo>
                  <a:lnTo>
                    <a:pt x="790" y="306"/>
                  </a:lnTo>
                  <a:lnTo>
                    <a:pt x="840" y="287"/>
                  </a:lnTo>
                  <a:lnTo>
                    <a:pt x="885" y="269"/>
                  </a:lnTo>
                  <a:lnTo>
                    <a:pt x="925" y="250"/>
                  </a:lnTo>
                  <a:lnTo>
                    <a:pt x="962" y="231"/>
                  </a:lnTo>
                  <a:lnTo>
                    <a:pt x="996" y="211"/>
                  </a:lnTo>
                  <a:lnTo>
                    <a:pt x="1026" y="191"/>
                  </a:lnTo>
                  <a:lnTo>
                    <a:pt x="1054" y="173"/>
                  </a:lnTo>
                  <a:lnTo>
                    <a:pt x="1078" y="153"/>
                  </a:lnTo>
                  <a:lnTo>
                    <a:pt x="1099" y="136"/>
                  </a:lnTo>
                  <a:lnTo>
                    <a:pt x="1117" y="119"/>
                  </a:lnTo>
                  <a:lnTo>
                    <a:pt x="1133" y="102"/>
                  </a:lnTo>
                  <a:lnTo>
                    <a:pt x="1146" y="87"/>
                  </a:lnTo>
                  <a:lnTo>
                    <a:pt x="1158" y="74"/>
                  </a:lnTo>
                  <a:lnTo>
                    <a:pt x="1167" y="61"/>
                  </a:lnTo>
                  <a:lnTo>
                    <a:pt x="1174" y="51"/>
                  </a:lnTo>
                  <a:lnTo>
                    <a:pt x="1180" y="42"/>
                  </a:lnTo>
                  <a:lnTo>
                    <a:pt x="1183" y="36"/>
                  </a:lnTo>
                  <a:lnTo>
                    <a:pt x="1185" y="31"/>
                  </a:lnTo>
                  <a:lnTo>
                    <a:pt x="1186" y="29"/>
                  </a:lnTo>
                  <a:lnTo>
                    <a:pt x="1194" y="17"/>
                  </a:lnTo>
                  <a:lnTo>
                    <a:pt x="1203" y="9"/>
                  </a:lnTo>
                  <a:lnTo>
                    <a:pt x="1216" y="2"/>
                  </a:lnTo>
                  <a:lnTo>
                    <a:pt x="12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40" name="Rectangle 39">
            <a:extLst>
              <a:ext uri="{FF2B5EF4-FFF2-40B4-BE49-F238E27FC236}">
                <a16:creationId xmlns:a16="http://schemas.microsoft.com/office/drawing/2014/main" id="{B45E9F8B-B544-4EE7-A63B-6CF57D6C904F}"/>
              </a:ext>
            </a:extLst>
          </p:cNvPr>
          <p:cNvSpPr/>
          <p:nvPr/>
        </p:nvSpPr>
        <p:spPr>
          <a:xfrm>
            <a:off x="264718" y="4885448"/>
            <a:ext cx="71686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a:noFill/>
                </a:ln>
                <a:solidFill>
                  <a:prstClr val="white"/>
                </a:solidFill>
                <a:effectLst/>
                <a:uLnTx/>
                <a:uFillTx/>
                <a:latin typeface="Arial"/>
                <a:ea typeface="+mn-ea"/>
                <a:cs typeface="Arial" panose="020B0604020202020204" pitchFamily="34" charset="0"/>
              </a:rPr>
              <a:t>03</a:t>
            </a: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2B150FE4-7624-4D94-92FE-86BD273BB95A}"/>
              </a:ext>
            </a:extLst>
          </p:cNvPr>
          <p:cNvSpPr/>
          <p:nvPr/>
        </p:nvSpPr>
        <p:spPr>
          <a:xfrm>
            <a:off x="2012142" y="3328398"/>
            <a:ext cx="10067561" cy="147732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9CA7"/>
                </a:solidFill>
                <a:effectLst/>
                <a:uLnTx/>
                <a:uFillTx/>
                <a:latin typeface="Arial"/>
                <a:ea typeface="+mn-ea"/>
                <a:cs typeface="Arial" panose="020B0604020202020204" pitchFamily="34" charset="0"/>
              </a:rPr>
              <a:t>Specification </a:t>
            </a: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Borrower describes the E&amp;S activities, obligations and performance standards in the </a:t>
            </a:r>
            <a:r>
              <a:rPr kumimoji="0" lang="en-US" sz="1800" b="0" i="1"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E&amp;S Requirements </a:t>
            </a:r>
            <a:r>
              <a:rPr kumimoji="0" lang="en-US" sz="1800" b="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which are </a:t>
            </a:r>
            <a:r>
              <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part of the </a:t>
            </a:r>
            <a:r>
              <a:rPr kumimoji="0" lang="en-US" sz="1800" b="0" i="1"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Specification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9CA7"/>
                </a:solidFill>
                <a:effectLst/>
                <a:uLnTx/>
                <a:uFillTx/>
                <a:latin typeface="Arial"/>
                <a:ea typeface="+mn-ea"/>
                <a:cs typeface="Arial" panose="020B0604020202020204" pitchFamily="34" charset="0"/>
              </a:rPr>
              <a:t>Contract</a:t>
            </a:r>
            <a:r>
              <a:rPr kumimoji="0" lang="en-US" sz="1800" b="0" i="0" u="none" strike="noStrike" kern="1200" cap="none" spc="0" normalizeH="0" baseline="0" noProof="0" dirty="0">
                <a:ln>
                  <a:noFill/>
                </a:ln>
                <a:solidFill>
                  <a:srgbClr val="009CA7"/>
                </a:solidFill>
                <a:effectLst/>
                <a:uLnTx/>
                <a:uFillTx/>
                <a:latin typeface="Arial"/>
                <a:ea typeface="+mn-ea"/>
                <a:cs typeface="Arial" panose="020B0604020202020204" pitchFamily="34" charset="0"/>
              </a:rPr>
              <a:t> </a:t>
            </a: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the </a:t>
            </a:r>
            <a:r>
              <a:rPr kumimoji="0" lang="en-US" sz="1800" b="0" i="1"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E&amp;S Requirements</a:t>
            </a:r>
            <a:r>
              <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form part of the contract and delivery by the contractor is legally binding. FIDIC used for large works which addresses general and E&amp;S risks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endParaRPr>
          </a:p>
        </p:txBody>
      </p:sp>
      <p:sp>
        <p:nvSpPr>
          <p:cNvPr id="44" name="Rectangle 43">
            <a:extLst>
              <a:ext uri="{FF2B5EF4-FFF2-40B4-BE49-F238E27FC236}">
                <a16:creationId xmlns:a16="http://schemas.microsoft.com/office/drawing/2014/main" id="{3AB4CB13-5FD8-41A3-8C18-DF305BCCE1AC}"/>
              </a:ext>
            </a:extLst>
          </p:cNvPr>
          <p:cNvSpPr/>
          <p:nvPr/>
        </p:nvSpPr>
        <p:spPr>
          <a:xfrm>
            <a:off x="1965917" y="2844819"/>
            <a:ext cx="4609300"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a:ln>
                  <a:noFill/>
                </a:ln>
                <a:solidFill>
                  <a:srgbClr val="009CA7"/>
                </a:solidFill>
                <a:effectLst/>
                <a:uLnTx/>
                <a:uFillTx/>
                <a:latin typeface="Arial"/>
                <a:ea typeface="+mn-ea"/>
                <a:cs typeface="Arial" panose="020B0604020202020204" pitchFamily="34" charset="0"/>
              </a:rPr>
              <a:t>E&amp;S requirements</a:t>
            </a:r>
          </a:p>
        </p:txBody>
      </p:sp>
      <p:grpSp>
        <p:nvGrpSpPr>
          <p:cNvPr id="51" name="Group 50">
            <a:extLst>
              <a:ext uri="{FF2B5EF4-FFF2-40B4-BE49-F238E27FC236}">
                <a16:creationId xmlns:a16="http://schemas.microsoft.com/office/drawing/2014/main" id="{026D2B00-37C2-499A-9771-50C3957DACF0}"/>
              </a:ext>
            </a:extLst>
          </p:cNvPr>
          <p:cNvGrpSpPr/>
          <p:nvPr/>
        </p:nvGrpSpPr>
        <p:grpSpPr>
          <a:xfrm>
            <a:off x="478395" y="4813521"/>
            <a:ext cx="1471613" cy="1300162"/>
            <a:chOff x="3300412" y="1885950"/>
            <a:chExt cx="1471613" cy="1300162"/>
          </a:xfrm>
          <a:effectLst>
            <a:reflection blurRad="6350" stA="34000" endPos="35000" dir="5400000" sy="-100000" algn="bl" rotWithShape="0"/>
          </a:effectLst>
        </p:grpSpPr>
        <p:sp>
          <p:nvSpPr>
            <p:cNvPr id="52" name="Flowchart: Delay 51">
              <a:extLst>
                <a:ext uri="{FF2B5EF4-FFF2-40B4-BE49-F238E27FC236}">
                  <a16:creationId xmlns:a16="http://schemas.microsoft.com/office/drawing/2014/main" id="{21F9D993-D0C9-4FDF-973B-89D0FB7F073E}"/>
                </a:ext>
              </a:extLst>
            </p:cNvPr>
            <p:cNvSpPr/>
            <p:nvPr/>
          </p:nvSpPr>
          <p:spPr>
            <a:xfrm>
              <a:off x="3614737" y="1885950"/>
              <a:ext cx="1157288" cy="1300162"/>
            </a:xfrm>
            <a:prstGeom prst="flowChartDelay">
              <a:avLst/>
            </a:prstGeom>
            <a:solidFill>
              <a:srgbClr val="F78D2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sosceles Triangle 53">
              <a:extLst>
                <a:ext uri="{FF2B5EF4-FFF2-40B4-BE49-F238E27FC236}">
                  <a16:creationId xmlns:a16="http://schemas.microsoft.com/office/drawing/2014/main" id="{E6BCF4A1-A7F8-4199-A812-C983730B1F04}"/>
                </a:ext>
              </a:extLst>
            </p:cNvPr>
            <p:cNvSpPr/>
            <p:nvPr/>
          </p:nvSpPr>
          <p:spPr>
            <a:xfrm rot="16200000">
              <a:off x="3236118" y="2378868"/>
              <a:ext cx="442913" cy="314325"/>
            </a:xfrm>
            <a:prstGeom prst="triangle">
              <a:avLst/>
            </a:prstGeom>
            <a:solidFill>
              <a:srgbClr val="F78D28"/>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4" name="Freeform 24">
            <a:extLst>
              <a:ext uri="{FF2B5EF4-FFF2-40B4-BE49-F238E27FC236}">
                <a16:creationId xmlns:a16="http://schemas.microsoft.com/office/drawing/2014/main" id="{CB8346FC-4013-4C83-9C6B-86AB51DA2E1C}"/>
              </a:ext>
            </a:extLst>
          </p:cNvPr>
          <p:cNvSpPr>
            <a:spLocks noEditPoints="1"/>
          </p:cNvSpPr>
          <p:nvPr/>
        </p:nvSpPr>
        <p:spPr bwMode="auto">
          <a:xfrm>
            <a:off x="1064402" y="3071176"/>
            <a:ext cx="604743" cy="728664"/>
          </a:xfrm>
          <a:custGeom>
            <a:avLst/>
            <a:gdLst>
              <a:gd name="T0" fmla="*/ 1075 w 2417"/>
              <a:gd name="T1" fmla="*/ 1868 h 3097"/>
              <a:gd name="T2" fmla="*/ 292 w 2417"/>
              <a:gd name="T3" fmla="*/ 1944 h 3097"/>
              <a:gd name="T4" fmla="*/ 350 w 2417"/>
              <a:gd name="T5" fmla="*/ 1841 h 3097"/>
              <a:gd name="T6" fmla="*/ 1323 w 2417"/>
              <a:gd name="T7" fmla="*/ 1804 h 3097"/>
              <a:gd name="T8" fmla="*/ 1397 w 2417"/>
              <a:gd name="T9" fmla="*/ 1909 h 3097"/>
              <a:gd name="T10" fmla="*/ 1531 w 2417"/>
              <a:gd name="T11" fmla="*/ 2126 h 3097"/>
              <a:gd name="T12" fmla="*/ 1614 w 2417"/>
              <a:gd name="T13" fmla="*/ 2246 h 3097"/>
              <a:gd name="T14" fmla="*/ 1672 w 2417"/>
              <a:gd name="T15" fmla="*/ 2178 h 3097"/>
              <a:gd name="T16" fmla="*/ 1811 w 2417"/>
              <a:gd name="T17" fmla="*/ 2194 h 3097"/>
              <a:gd name="T18" fmla="*/ 1899 w 2417"/>
              <a:gd name="T19" fmla="*/ 2134 h 3097"/>
              <a:gd name="T20" fmla="*/ 2021 w 2417"/>
              <a:gd name="T21" fmla="*/ 2171 h 3097"/>
              <a:gd name="T22" fmla="*/ 2151 w 2417"/>
              <a:gd name="T23" fmla="*/ 2174 h 3097"/>
              <a:gd name="T24" fmla="*/ 2243 w 2417"/>
              <a:gd name="T25" fmla="*/ 2281 h 3097"/>
              <a:gd name="T26" fmla="*/ 2344 w 2417"/>
              <a:gd name="T27" fmla="*/ 2487 h 3097"/>
              <a:gd name="T28" fmla="*/ 2417 w 2417"/>
              <a:gd name="T29" fmla="*/ 2856 h 3097"/>
              <a:gd name="T30" fmla="*/ 1947 w 2417"/>
              <a:gd name="T31" fmla="*/ 3047 h 3097"/>
              <a:gd name="T32" fmla="*/ 1837 w 2417"/>
              <a:gd name="T33" fmla="*/ 3013 h 3097"/>
              <a:gd name="T34" fmla="*/ 1543 w 2417"/>
              <a:gd name="T35" fmla="*/ 2911 h 3097"/>
              <a:gd name="T36" fmla="*/ 1437 w 2417"/>
              <a:gd name="T37" fmla="*/ 2864 h 3097"/>
              <a:gd name="T38" fmla="*/ 1335 w 2417"/>
              <a:gd name="T39" fmla="*/ 2747 h 3097"/>
              <a:gd name="T40" fmla="*/ 1298 w 2417"/>
              <a:gd name="T41" fmla="*/ 2707 h 3097"/>
              <a:gd name="T42" fmla="*/ 1234 w 2417"/>
              <a:gd name="T43" fmla="*/ 2610 h 3097"/>
              <a:gd name="T44" fmla="*/ 1291 w 2417"/>
              <a:gd name="T45" fmla="*/ 2543 h 3097"/>
              <a:gd name="T46" fmla="*/ 1396 w 2417"/>
              <a:gd name="T47" fmla="*/ 2597 h 3097"/>
              <a:gd name="T48" fmla="*/ 1465 w 2417"/>
              <a:gd name="T49" fmla="*/ 2650 h 3097"/>
              <a:gd name="T50" fmla="*/ 1568 w 2417"/>
              <a:gd name="T51" fmla="*/ 2717 h 3097"/>
              <a:gd name="T52" fmla="*/ 1595 w 2417"/>
              <a:gd name="T53" fmla="*/ 2637 h 3097"/>
              <a:gd name="T54" fmla="*/ 1509 w 2417"/>
              <a:gd name="T55" fmla="*/ 2462 h 3097"/>
              <a:gd name="T56" fmla="*/ 1466 w 2417"/>
              <a:gd name="T57" fmla="*/ 2380 h 3097"/>
              <a:gd name="T58" fmla="*/ 1319 w 2417"/>
              <a:gd name="T59" fmla="*/ 2100 h 3097"/>
              <a:gd name="T60" fmla="*/ 1203 w 2417"/>
              <a:gd name="T61" fmla="*/ 1797 h 3097"/>
              <a:gd name="T62" fmla="*/ 1402 w 2417"/>
              <a:gd name="T63" fmla="*/ 1552 h 3097"/>
              <a:gd name="T64" fmla="*/ 1432 w 2417"/>
              <a:gd name="T65" fmla="*/ 1665 h 3097"/>
              <a:gd name="T66" fmla="*/ 1272 w 2417"/>
              <a:gd name="T67" fmla="*/ 1681 h 3097"/>
              <a:gd name="T68" fmla="*/ 292 w 2417"/>
              <a:gd name="T69" fmla="*/ 1651 h 3097"/>
              <a:gd name="T70" fmla="*/ 350 w 2417"/>
              <a:gd name="T71" fmla="*/ 1548 h 3097"/>
              <a:gd name="T72" fmla="*/ 1458 w 2417"/>
              <a:gd name="T73" fmla="*/ 1330 h 3097"/>
              <a:gd name="T74" fmla="*/ 339 w 2417"/>
              <a:gd name="T75" fmla="*/ 1396 h 3097"/>
              <a:gd name="T76" fmla="*/ 310 w 2417"/>
              <a:gd name="T77" fmla="*/ 1282 h 3097"/>
              <a:gd name="T78" fmla="*/ 375 w 2417"/>
              <a:gd name="T79" fmla="*/ 627 h 3097"/>
              <a:gd name="T80" fmla="*/ 798 w 2417"/>
              <a:gd name="T81" fmla="*/ 579 h 3097"/>
              <a:gd name="T82" fmla="*/ 788 w 2417"/>
              <a:gd name="T83" fmla="*/ 1105 h 3097"/>
              <a:gd name="T84" fmla="*/ 327 w 2417"/>
              <a:gd name="T85" fmla="*/ 592 h 3097"/>
              <a:gd name="T86" fmla="*/ 569 w 2417"/>
              <a:gd name="T87" fmla="*/ 164 h 3097"/>
              <a:gd name="T88" fmla="*/ 1319 w 2417"/>
              <a:gd name="T89" fmla="*/ 233 h 3097"/>
              <a:gd name="T90" fmla="*/ 1421 w 2417"/>
              <a:gd name="T91" fmla="*/ 200 h 3097"/>
              <a:gd name="T92" fmla="*/ 1547 w 2417"/>
              <a:gd name="T93" fmla="*/ 3 h 3097"/>
              <a:gd name="T94" fmla="*/ 1731 w 2417"/>
              <a:gd name="T95" fmla="*/ 189 h 3097"/>
              <a:gd name="T96" fmla="*/ 1632 w 2417"/>
              <a:gd name="T97" fmla="*/ 2104 h 3097"/>
              <a:gd name="T98" fmla="*/ 1567 w 2417"/>
              <a:gd name="T99" fmla="*/ 380 h 3097"/>
              <a:gd name="T100" fmla="*/ 1156 w 2417"/>
              <a:gd name="T101" fmla="*/ 2602 h 3097"/>
              <a:gd name="T102" fmla="*/ 1242 w 2417"/>
              <a:gd name="T103" fmla="*/ 2744 h 3097"/>
              <a:gd name="T104" fmla="*/ 1315 w 2417"/>
              <a:gd name="T105" fmla="*/ 2857 h 3097"/>
              <a:gd name="T106" fmla="*/ 1507 w 2417"/>
              <a:gd name="T107" fmla="*/ 2990 h 3097"/>
              <a:gd name="T108" fmla="*/ 223 w 2417"/>
              <a:gd name="T109" fmla="*/ 3097 h 3097"/>
              <a:gd name="T110" fmla="*/ 12 w 2417"/>
              <a:gd name="T111" fmla="*/ 2943 h 3097"/>
              <a:gd name="T112" fmla="*/ 66 w 2417"/>
              <a:gd name="T113" fmla="*/ 66 h 3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17" h="3097">
                <a:moveTo>
                  <a:pt x="595" y="2688"/>
                </a:moveTo>
                <a:lnTo>
                  <a:pt x="595" y="2857"/>
                </a:lnTo>
                <a:lnTo>
                  <a:pt x="1138" y="2857"/>
                </a:lnTo>
                <a:lnTo>
                  <a:pt x="1138" y="2688"/>
                </a:lnTo>
                <a:lnTo>
                  <a:pt x="595" y="2688"/>
                </a:lnTo>
                <a:close/>
                <a:moveTo>
                  <a:pt x="350" y="1841"/>
                </a:moveTo>
                <a:lnTo>
                  <a:pt x="1071" y="1841"/>
                </a:lnTo>
                <a:lnTo>
                  <a:pt x="1075" y="1868"/>
                </a:lnTo>
                <a:lnTo>
                  <a:pt x="1082" y="1896"/>
                </a:lnTo>
                <a:lnTo>
                  <a:pt x="1098" y="1938"/>
                </a:lnTo>
                <a:lnTo>
                  <a:pt x="1113" y="1978"/>
                </a:lnTo>
                <a:lnTo>
                  <a:pt x="350" y="1978"/>
                </a:lnTo>
                <a:lnTo>
                  <a:pt x="332" y="1976"/>
                </a:lnTo>
                <a:lnTo>
                  <a:pt x="316" y="1969"/>
                </a:lnTo>
                <a:lnTo>
                  <a:pt x="302" y="1959"/>
                </a:lnTo>
                <a:lnTo>
                  <a:pt x="292" y="1944"/>
                </a:lnTo>
                <a:lnTo>
                  <a:pt x="285" y="1929"/>
                </a:lnTo>
                <a:lnTo>
                  <a:pt x="283" y="1910"/>
                </a:lnTo>
                <a:lnTo>
                  <a:pt x="285" y="1892"/>
                </a:lnTo>
                <a:lnTo>
                  <a:pt x="292" y="1875"/>
                </a:lnTo>
                <a:lnTo>
                  <a:pt x="302" y="1862"/>
                </a:lnTo>
                <a:lnTo>
                  <a:pt x="316" y="1851"/>
                </a:lnTo>
                <a:lnTo>
                  <a:pt x="332" y="1844"/>
                </a:lnTo>
                <a:lnTo>
                  <a:pt x="350" y="1841"/>
                </a:lnTo>
                <a:close/>
                <a:moveTo>
                  <a:pt x="1240" y="1764"/>
                </a:moveTo>
                <a:lnTo>
                  <a:pt x="1251" y="1765"/>
                </a:lnTo>
                <a:lnTo>
                  <a:pt x="1264" y="1767"/>
                </a:lnTo>
                <a:lnTo>
                  <a:pt x="1276" y="1772"/>
                </a:lnTo>
                <a:lnTo>
                  <a:pt x="1288" y="1778"/>
                </a:lnTo>
                <a:lnTo>
                  <a:pt x="1300" y="1785"/>
                </a:lnTo>
                <a:lnTo>
                  <a:pt x="1312" y="1795"/>
                </a:lnTo>
                <a:lnTo>
                  <a:pt x="1323" y="1804"/>
                </a:lnTo>
                <a:lnTo>
                  <a:pt x="1332" y="1814"/>
                </a:lnTo>
                <a:lnTo>
                  <a:pt x="1335" y="1816"/>
                </a:lnTo>
                <a:lnTo>
                  <a:pt x="1341" y="1823"/>
                </a:lnTo>
                <a:lnTo>
                  <a:pt x="1348" y="1834"/>
                </a:lnTo>
                <a:lnTo>
                  <a:pt x="1358" y="1848"/>
                </a:lnTo>
                <a:lnTo>
                  <a:pt x="1369" y="1866"/>
                </a:lnTo>
                <a:lnTo>
                  <a:pt x="1383" y="1886"/>
                </a:lnTo>
                <a:lnTo>
                  <a:pt x="1397" y="1909"/>
                </a:lnTo>
                <a:lnTo>
                  <a:pt x="1412" y="1934"/>
                </a:lnTo>
                <a:lnTo>
                  <a:pt x="1428" y="1961"/>
                </a:lnTo>
                <a:lnTo>
                  <a:pt x="1446" y="1987"/>
                </a:lnTo>
                <a:lnTo>
                  <a:pt x="1463" y="2016"/>
                </a:lnTo>
                <a:lnTo>
                  <a:pt x="1480" y="2044"/>
                </a:lnTo>
                <a:lnTo>
                  <a:pt x="1498" y="2072"/>
                </a:lnTo>
                <a:lnTo>
                  <a:pt x="1515" y="2100"/>
                </a:lnTo>
                <a:lnTo>
                  <a:pt x="1531" y="2126"/>
                </a:lnTo>
                <a:lnTo>
                  <a:pt x="1547" y="2151"/>
                </a:lnTo>
                <a:lnTo>
                  <a:pt x="1561" y="2174"/>
                </a:lnTo>
                <a:lnTo>
                  <a:pt x="1574" y="2194"/>
                </a:lnTo>
                <a:lnTo>
                  <a:pt x="1586" y="2212"/>
                </a:lnTo>
                <a:lnTo>
                  <a:pt x="1596" y="2226"/>
                </a:lnTo>
                <a:lnTo>
                  <a:pt x="1605" y="2238"/>
                </a:lnTo>
                <a:lnTo>
                  <a:pt x="1610" y="2244"/>
                </a:lnTo>
                <a:lnTo>
                  <a:pt x="1614" y="2246"/>
                </a:lnTo>
                <a:lnTo>
                  <a:pt x="1615" y="2244"/>
                </a:lnTo>
                <a:lnTo>
                  <a:pt x="1618" y="2239"/>
                </a:lnTo>
                <a:lnTo>
                  <a:pt x="1622" y="2231"/>
                </a:lnTo>
                <a:lnTo>
                  <a:pt x="1628" y="2221"/>
                </a:lnTo>
                <a:lnTo>
                  <a:pt x="1637" y="2210"/>
                </a:lnTo>
                <a:lnTo>
                  <a:pt x="1646" y="2199"/>
                </a:lnTo>
                <a:lnTo>
                  <a:pt x="1659" y="2188"/>
                </a:lnTo>
                <a:lnTo>
                  <a:pt x="1672" y="2178"/>
                </a:lnTo>
                <a:lnTo>
                  <a:pt x="1687" y="2170"/>
                </a:lnTo>
                <a:lnTo>
                  <a:pt x="1703" y="2164"/>
                </a:lnTo>
                <a:lnTo>
                  <a:pt x="1722" y="2160"/>
                </a:lnTo>
                <a:lnTo>
                  <a:pt x="1742" y="2163"/>
                </a:lnTo>
                <a:lnTo>
                  <a:pt x="1763" y="2168"/>
                </a:lnTo>
                <a:lnTo>
                  <a:pt x="1786" y="2179"/>
                </a:lnTo>
                <a:lnTo>
                  <a:pt x="1810" y="2197"/>
                </a:lnTo>
                <a:lnTo>
                  <a:pt x="1811" y="2194"/>
                </a:lnTo>
                <a:lnTo>
                  <a:pt x="1815" y="2189"/>
                </a:lnTo>
                <a:lnTo>
                  <a:pt x="1822" y="2182"/>
                </a:lnTo>
                <a:lnTo>
                  <a:pt x="1830" y="2173"/>
                </a:lnTo>
                <a:lnTo>
                  <a:pt x="1840" y="2164"/>
                </a:lnTo>
                <a:lnTo>
                  <a:pt x="1852" y="2154"/>
                </a:lnTo>
                <a:lnTo>
                  <a:pt x="1865" y="2145"/>
                </a:lnTo>
                <a:lnTo>
                  <a:pt x="1882" y="2138"/>
                </a:lnTo>
                <a:lnTo>
                  <a:pt x="1899" y="2134"/>
                </a:lnTo>
                <a:lnTo>
                  <a:pt x="1917" y="2133"/>
                </a:lnTo>
                <a:lnTo>
                  <a:pt x="1938" y="2135"/>
                </a:lnTo>
                <a:lnTo>
                  <a:pt x="1959" y="2143"/>
                </a:lnTo>
                <a:lnTo>
                  <a:pt x="1981" y="2156"/>
                </a:lnTo>
                <a:lnTo>
                  <a:pt x="2006" y="2176"/>
                </a:lnTo>
                <a:lnTo>
                  <a:pt x="2007" y="2176"/>
                </a:lnTo>
                <a:lnTo>
                  <a:pt x="2013" y="2174"/>
                </a:lnTo>
                <a:lnTo>
                  <a:pt x="2021" y="2171"/>
                </a:lnTo>
                <a:lnTo>
                  <a:pt x="2032" y="2168"/>
                </a:lnTo>
                <a:lnTo>
                  <a:pt x="2046" y="2166"/>
                </a:lnTo>
                <a:lnTo>
                  <a:pt x="2061" y="2163"/>
                </a:lnTo>
                <a:lnTo>
                  <a:pt x="2077" y="2161"/>
                </a:lnTo>
                <a:lnTo>
                  <a:pt x="2095" y="2161"/>
                </a:lnTo>
                <a:lnTo>
                  <a:pt x="2114" y="2163"/>
                </a:lnTo>
                <a:lnTo>
                  <a:pt x="2133" y="2167"/>
                </a:lnTo>
                <a:lnTo>
                  <a:pt x="2151" y="2174"/>
                </a:lnTo>
                <a:lnTo>
                  <a:pt x="2170" y="2183"/>
                </a:lnTo>
                <a:lnTo>
                  <a:pt x="2187" y="2197"/>
                </a:lnTo>
                <a:lnTo>
                  <a:pt x="2203" y="2214"/>
                </a:lnTo>
                <a:lnTo>
                  <a:pt x="2218" y="2235"/>
                </a:lnTo>
                <a:lnTo>
                  <a:pt x="2231" y="2261"/>
                </a:lnTo>
                <a:lnTo>
                  <a:pt x="2232" y="2263"/>
                </a:lnTo>
                <a:lnTo>
                  <a:pt x="2236" y="2271"/>
                </a:lnTo>
                <a:lnTo>
                  <a:pt x="2243" y="2281"/>
                </a:lnTo>
                <a:lnTo>
                  <a:pt x="2252" y="2296"/>
                </a:lnTo>
                <a:lnTo>
                  <a:pt x="2262" y="2315"/>
                </a:lnTo>
                <a:lnTo>
                  <a:pt x="2275" y="2337"/>
                </a:lnTo>
                <a:lnTo>
                  <a:pt x="2288" y="2361"/>
                </a:lnTo>
                <a:lnTo>
                  <a:pt x="2301" y="2389"/>
                </a:lnTo>
                <a:lnTo>
                  <a:pt x="2315" y="2420"/>
                </a:lnTo>
                <a:lnTo>
                  <a:pt x="2330" y="2452"/>
                </a:lnTo>
                <a:lnTo>
                  <a:pt x="2344" y="2487"/>
                </a:lnTo>
                <a:lnTo>
                  <a:pt x="2356" y="2523"/>
                </a:lnTo>
                <a:lnTo>
                  <a:pt x="2368" y="2561"/>
                </a:lnTo>
                <a:lnTo>
                  <a:pt x="2378" y="2599"/>
                </a:lnTo>
                <a:lnTo>
                  <a:pt x="2388" y="2640"/>
                </a:lnTo>
                <a:lnTo>
                  <a:pt x="2394" y="2680"/>
                </a:lnTo>
                <a:lnTo>
                  <a:pt x="2398" y="2720"/>
                </a:lnTo>
                <a:lnTo>
                  <a:pt x="2399" y="2760"/>
                </a:lnTo>
                <a:lnTo>
                  <a:pt x="2417" y="2856"/>
                </a:lnTo>
                <a:lnTo>
                  <a:pt x="1956" y="3088"/>
                </a:lnTo>
                <a:lnTo>
                  <a:pt x="1957" y="3087"/>
                </a:lnTo>
                <a:lnTo>
                  <a:pt x="1957" y="3084"/>
                </a:lnTo>
                <a:lnTo>
                  <a:pt x="1958" y="3078"/>
                </a:lnTo>
                <a:lnTo>
                  <a:pt x="1958" y="3071"/>
                </a:lnTo>
                <a:lnTo>
                  <a:pt x="1957" y="3064"/>
                </a:lnTo>
                <a:lnTo>
                  <a:pt x="1953" y="3056"/>
                </a:lnTo>
                <a:lnTo>
                  <a:pt x="1947" y="3047"/>
                </a:lnTo>
                <a:lnTo>
                  <a:pt x="1938" y="3038"/>
                </a:lnTo>
                <a:lnTo>
                  <a:pt x="1925" y="3029"/>
                </a:lnTo>
                <a:lnTo>
                  <a:pt x="1908" y="3022"/>
                </a:lnTo>
                <a:lnTo>
                  <a:pt x="1886" y="3015"/>
                </a:lnTo>
                <a:lnTo>
                  <a:pt x="1883" y="3015"/>
                </a:lnTo>
                <a:lnTo>
                  <a:pt x="1872" y="3015"/>
                </a:lnTo>
                <a:lnTo>
                  <a:pt x="1857" y="3014"/>
                </a:lnTo>
                <a:lnTo>
                  <a:pt x="1837" y="3013"/>
                </a:lnTo>
                <a:lnTo>
                  <a:pt x="1810" y="3008"/>
                </a:lnTo>
                <a:lnTo>
                  <a:pt x="1781" y="3003"/>
                </a:lnTo>
                <a:lnTo>
                  <a:pt x="1747" y="2996"/>
                </a:lnTo>
                <a:lnTo>
                  <a:pt x="1711" y="2986"/>
                </a:lnTo>
                <a:lnTo>
                  <a:pt x="1671" y="2972"/>
                </a:lnTo>
                <a:lnTo>
                  <a:pt x="1629" y="2956"/>
                </a:lnTo>
                <a:lnTo>
                  <a:pt x="1586" y="2935"/>
                </a:lnTo>
                <a:lnTo>
                  <a:pt x="1543" y="2911"/>
                </a:lnTo>
                <a:lnTo>
                  <a:pt x="1539" y="2909"/>
                </a:lnTo>
                <a:lnTo>
                  <a:pt x="1531" y="2906"/>
                </a:lnTo>
                <a:lnTo>
                  <a:pt x="1519" y="2902"/>
                </a:lnTo>
                <a:lnTo>
                  <a:pt x="1505" y="2896"/>
                </a:lnTo>
                <a:lnTo>
                  <a:pt x="1488" y="2890"/>
                </a:lnTo>
                <a:lnTo>
                  <a:pt x="1470" y="2882"/>
                </a:lnTo>
                <a:lnTo>
                  <a:pt x="1453" y="2873"/>
                </a:lnTo>
                <a:lnTo>
                  <a:pt x="1437" y="2864"/>
                </a:lnTo>
                <a:lnTo>
                  <a:pt x="1423" y="2855"/>
                </a:lnTo>
                <a:lnTo>
                  <a:pt x="1413" y="2846"/>
                </a:lnTo>
                <a:lnTo>
                  <a:pt x="1407" y="2837"/>
                </a:lnTo>
                <a:lnTo>
                  <a:pt x="1388" y="2811"/>
                </a:lnTo>
                <a:lnTo>
                  <a:pt x="1371" y="2790"/>
                </a:lnTo>
                <a:lnTo>
                  <a:pt x="1357" y="2771"/>
                </a:lnTo>
                <a:lnTo>
                  <a:pt x="1345" y="2758"/>
                </a:lnTo>
                <a:lnTo>
                  <a:pt x="1335" y="2747"/>
                </a:lnTo>
                <a:lnTo>
                  <a:pt x="1326" y="2737"/>
                </a:lnTo>
                <a:lnTo>
                  <a:pt x="1319" y="2731"/>
                </a:lnTo>
                <a:lnTo>
                  <a:pt x="1312" y="2726"/>
                </a:lnTo>
                <a:lnTo>
                  <a:pt x="1307" y="2722"/>
                </a:lnTo>
                <a:lnTo>
                  <a:pt x="1304" y="2718"/>
                </a:lnTo>
                <a:lnTo>
                  <a:pt x="1301" y="2715"/>
                </a:lnTo>
                <a:lnTo>
                  <a:pt x="1299" y="2712"/>
                </a:lnTo>
                <a:lnTo>
                  <a:pt x="1298" y="2707"/>
                </a:lnTo>
                <a:lnTo>
                  <a:pt x="1285" y="2699"/>
                </a:lnTo>
                <a:lnTo>
                  <a:pt x="1274" y="2690"/>
                </a:lnTo>
                <a:lnTo>
                  <a:pt x="1264" y="2680"/>
                </a:lnTo>
                <a:lnTo>
                  <a:pt x="1254" y="2666"/>
                </a:lnTo>
                <a:lnTo>
                  <a:pt x="1247" y="2653"/>
                </a:lnTo>
                <a:lnTo>
                  <a:pt x="1241" y="2639"/>
                </a:lnTo>
                <a:lnTo>
                  <a:pt x="1237" y="2624"/>
                </a:lnTo>
                <a:lnTo>
                  <a:pt x="1234" y="2610"/>
                </a:lnTo>
                <a:lnTo>
                  <a:pt x="1234" y="2596"/>
                </a:lnTo>
                <a:lnTo>
                  <a:pt x="1235" y="2583"/>
                </a:lnTo>
                <a:lnTo>
                  <a:pt x="1239" y="2571"/>
                </a:lnTo>
                <a:lnTo>
                  <a:pt x="1244" y="2560"/>
                </a:lnTo>
                <a:lnTo>
                  <a:pt x="1252" y="2552"/>
                </a:lnTo>
                <a:lnTo>
                  <a:pt x="1263" y="2547"/>
                </a:lnTo>
                <a:lnTo>
                  <a:pt x="1276" y="2543"/>
                </a:lnTo>
                <a:lnTo>
                  <a:pt x="1291" y="2543"/>
                </a:lnTo>
                <a:lnTo>
                  <a:pt x="1309" y="2547"/>
                </a:lnTo>
                <a:lnTo>
                  <a:pt x="1330" y="2554"/>
                </a:lnTo>
                <a:lnTo>
                  <a:pt x="1354" y="2565"/>
                </a:lnTo>
                <a:lnTo>
                  <a:pt x="1356" y="2567"/>
                </a:lnTo>
                <a:lnTo>
                  <a:pt x="1362" y="2572"/>
                </a:lnTo>
                <a:lnTo>
                  <a:pt x="1371" y="2579"/>
                </a:lnTo>
                <a:lnTo>
                  <a:pt x="1384" y="2587"/>
                </a:lnTo>
                <a:lnTo>
                  <a:pt x="1396" y="2597"/>
                </a:lnTo>
                <a:lnTo>
                  <a:pt x="1409" y="2608"/>
                </a:lnTo>
                <a:lnTo>
                  <a:pt x="1422" y="2618"/>
                </a:lnTo>
                <a:lnTo>
                  <a:pt x="1436" y="2627"/>
                </a:lnTo>
                <a:lnTo>
                  <a:pt x="1447" y="2635"/>
                </a:lnTo>
                <a:lnTo>
                  <a:pt x="1455" y="2643"/>
                </a:lnTo>
                <a:lnTo>
                  <a:pt x="1461" y="2647"/>
                </a:lnTo>
                <a:lnTo>
                  <a:pt x="1463" y="2648"/>
                </a:lnTo>
                <a:lnTo>
                  <a:pt x="1465" y="2650"/>
                </a:lnTo>
                <a:lnTo>
                  <a:pt x="1471" y="2654"/>
                </a:lnTo>
                <a:lnTo>
                  <a:pt x="1480" y="2661"/>
                </a:lnTo>
                <a:lnTo>
                  <a:pt x="1492" y="2670"/>
                </a:lnTo>
                <a:lnTo>
                  <a:pt x="1505" y="2680"/>
                </a:lnTo>
                <a:lnTo>
                  <a:pt x="1520" y="2690"/>
                </a:lnTo>
                <a:lnTo>
                  <a:pt x="1535" y="2700"/>
                </a:lnTo>
                <a:lnTo>
                  <a:pt x="1552" y="2709"/>
                </a:lnTo>
                <a:lnTo>
                  <a:pt x="1568" y="2717"/>
                </a:lnTo>
                <a:lnTo>
                  <a:pt x="1582" y="2722"/>
                </a:lnTo>
                <a:lnTo>
                  <a:pt x="1595" y="2724"/>
                </a:lnTo>
                <a:lnTo>
                  <a:pt x="1604" y="2717"/>
                </a:lnTo>
                <a:lnTo>
                  <a:pt x="1608" y="2707"/>
                </a:lnTo>
                <a:lnTo>
                  <a:pt x="1608" y="2693"/>
                </a:lnTo>
                <a:lnTo>
                  <a:pt x="1606" y="2677"/>
                </a:lnTo>
                <a:lnTo>
                  <a:pt x="1602" y="2658"/>
                </a:lnTo>
                <a:lnTo>
                  <a:pt x="1595" y="2637"/>
                </a:lnTo>
                <a:lnTo>
                  <a:pt x="1586" y="2616"/>
                </a:lnTo>
                <a:lnTo>
                  <a:pt x="1577" y="2594"/>
                </a:lnTo>
                <a:lnTo>
                  <a:pt x="1566" y="2571"/>
                </a:lnTo>
                <a:lnTo>
                  <a:pt x="1555" y="2548"/>
                </a:lnTo>
                <a:lnTo>
                  <a:pt x="1543" y="2525"/>
                </a:lnTo>
                <a:lnTo>
                  <a:pt x="1531" y="2503"/>
                </a:lnTo>
                <a:lnTo>
                  <a:pt x="1519" y="2482"/>
                </a:lnTo>
                <a:lnTo>
                  <a:pt x="1509" y="2462"/>
                </a:lnTo>
                <a:lnTo>
                  <a:pt x="1499" y="2445"/>
                </a:lnTo>
                <a:lnTo>
                  <a:pt x="1491" y="2429"/>
                </a:lnTo>
                <a:lnTo>
                  <a:pt x="1484" y="2417"/>
                </a:lnTo>
                <a:lnTo>
                  <a:pt x="1480" y="2408"/>
                </a:lnTo>
                <a:lnTo>
                  <a:pt x="1479" y="2402"/>
                </a:lnTo>
                <a:lnTo>
                  <a:pt x="1477" y="2399"/>
                </a:lnTo>
                <a:lnTo>
                  <a:pt x="1473" y="2392"/>
                </a:lnTo>
                <a:lnTo>
                  <a:pt x="1466" y="2380"/>
                </a:lnTo>
                <a:lnTo>
                  <a:pt x="1456" y="2362"/>
                </a:lnTo>
                <a:lnTo>
                  <a:pt x="1444" y="2340"/>
                </a:lnTo>
                <a:lnTo>
                  <a:pt x="1428" y="2312"/>
                </a:lnTo>
                <a:lnTo>
                  <a:pt x="1411" y="2280"/>
                </a:lnTo>
                <a:lnTo>
                  <a:pt x="1392" y="2242"/>
                </a:lnTo>
                <a:lnTo>
                  <a:pt x="1369" y="2200"/>
                </a:lnTo>
                <a:lnTo>
                  <a:pt x="1345" y="2152"/>
                </a:lnTo>
                <a:lnTo>
                  <a:pt x="1319" y="2100"/>
                </a:lnTo>
                <a:lnTo>
                  <a:pt x="1289" y="2042"/>
                </a:lnTo>
                <a:lnTo>
                  <a:pt x="1258" y="1979"/>
                </a:lnTo>
                <a:lnTo>
                  <a:pt x="1226" y="1911"/>
                </a:lnTo>
                <a:lnTo>
                  <a:pt x="1215" y="1880"/>
                </a:lnTo>
                <a:lnTo>
                  <a:pt x="1208" y="1854"/>
                </a:lnTo>
                <a:lnTo>
                  <a:pt x="1202" y="1832"/>
                </a:lnTo>
                <a:lnTo>
                  <a:pt x="1201" y="1812"/>
                </a:lnTo>
                <a:lnTo>
                  <a:pt x="1203" y="1797"/>
                </a:lnTo>
                <a:lnTo>
                  <a:pt x="1207" y="1784"/>
                </a:lnTo>
                <a:lnTo>
                  <a:pt x="1213" y="1775"/>
                </a:lnTo>
                <a:lnTo>
                  <a:pt x="1221" y="1769"/>
                </a:lnTo>
                <a:lnTo>
                  <a:pt x="1230" y="1765"/>
                </a:lnTo>
                <a:lnTo>
                  <a:pt x="1240" y="1764"/>
                </a:lnTo>
                <a:close/>
                <a:moveTo>
                  <a:pt x="350" y="1548"/>
                </a:moveTo>
                <a:lnTo>
                  <a:pt x="1384" y="1548"/>
                </a:lnTo>
                <a:lnTo>
                  <a:pt x="1402" y="1552"/>
                </a:lnTo>
                <a:lnTo>
                  <a:pt x="1418" y="1558"/>
                </a:lnTo>
                <a:lnTo>
                  <a:pt x="1432" y="1569"/>
                </a:lnTo>
                <a:lnTo>
                  <a:pt x="1443" y="1582"/>
                </a:lnTo>
                <a:lnTo>
                  <a:pt x="1449" y="1599"/>
                </a:lnTo>
                <a:lnTo>
                  <a:pt x="1452" y="1617"/>
                </a:lnTo>
                <a:lnTo>
                  <a:pt x="1449" y="1635"/>
                </a:lnTo>
                <a:lnTo>
                  <a:pt x="1443" y="1651"/>
                </a:lnTo>
                <a:lnTo>
                  <a:pt x="1432" y="1665"/>
                </a:lnTo>
                <a:lnTo>
                  <a:pt x="1418" y="1675"/>
                </a:lnTo>
                <a:lnTo>
                  <a:pt x="1402" y="1682"/>
                </a:lnTo>
                <a:lnTo>
                  <a:pt x="1384" y="1684"/>
                </a:lnTo>
                <a:lnTo>
                  <a:pt x="1368" y="1684"/>
                </a:lnTo>
                <a:lnTo>
                  <a:pt x="1345" y="1677"/>
                </a:lnTo>
                <a:lnTo>
                  <a:pt x="1321" y="1674"/>
                </a:lnTo>
                <a:lnTo>
                  <a:pt x="1296" y="1675"/>
                </a:lnTo>
                <a:lnTo>
                  <a:pt x="1272" y="1681"/>
                </a:lnTo>
                <a:lnTo>
                  <a:pt x="1269" y="1682"/>
                </a:lnTo>
                <a:lnTo>
                  <a:pt x="1267" y="1683"/>
                </a:lnTo>
                <a:lnTo>
                  <a:pt x="1265" y="1684"/>
                </a:lnTo>
                <a:lnTo>
                  <a:pt x="350" y="1684"/>
                </a:lnTo>
                <a:lnTo>
                  <a:pt x="332" y="1682"/>
                </a:lnTo>
                <a:lnTo>
                  <a:pt x="316" y="1675"/>
                </a:lnTo>
                <a:lnTo>
                  <a:pt x="302" y="1665"/>
                </a:lnTo>
                <a:lnTo>
                  <a:pt x="292" y="1651"/>
                </a:lnTo>
                <a:lnTo>
                  <a:pt x="285" y="1635"/>
                </a:lnTo>
                <a:lnTo>
                  <a:pt x="283" y="1617"/>
                </a:lnTo>
                <a:lnTo>
                  <a:pt x="285" y="1599"/>
                </a:lnTo>
                <a:lnTo>
                  <a:pt x="292" y="1582"/>
                </a:lnTo>
                <a:lnTo>
                  <a:pt x="302" y="1569"/>
                </a:lnTo>
                <a:lnTo>
                  <a:pt x="316" y="1558"/>
                </a:lnTo>
                <a:lnTo>
                  <a:pt x="332" y="1552"/>
                </a:lnTo>
                <a:lnTo>
                  <a:pt x="350" y="1548"/>
                </a:lnTo>
                <a:close/>
                <a:moveTo>
                  <a:pt x="356" y="1262"/>
                </a:moveTo>
                <a:lnTo>
                  <a:pt x="1391" y="1262"/>
                </a:lnTo>
                <a:lnTo>
                  <a:pt x="1409" y="1264"/>
                </a:lnTo>
                <a:lnTo>
                  <a:pt x="1424" y="1271"/>
                </a:lnTo>
                <a:lnTo>
                  <a:pt x="1439" y="1282"/>
                </a:lnTo>
                <a:lnTo>
                  <a:pt x="1449" y="1296"/>
                </a:lnTo>
                <a:lnTo>
                  <a:pt x="1456" y="1313"/>
                </a:lnTo>
                <a:lnTo>
                  <a:pt x="1458" y="1330"/>
                </a:lnTo>
                <a:lnTo>
                  <a:pt x="1456" y="1349"/>
                </a:lnTo>
                <a:lnTo>
                  <a:pt x="1449" y="1364"/>
                </a:lnTo>
                <a:lnTo>
                  <a:pt x="1439" y="1378"/>
                </a:lnTo>
                <a:lnTo>
                  <a:pt x="1424" y="1389"/>
                </a:lnTo>
                <a:lnTo>
                  <a:pt x="1408" y="1396"/>
                </a:lnTo>
                <a:lnTo>
                  <a:pt x="1391" y="1398"/>
                </a:lnTo>
                <a:lnTo>
                  <a:pt x="356" y="1398"/>
                </a:lnTo>
                <a:lnTo>
                  <a:pt x="339" y="1396"/>
                </a:lnTo>
                <a:lnTo>
                  <a:pt x="323" y="1389"/>
                </a:lnTo>
                <a:lnTo>
                  <a:pt x="310" y="1378"/>
                </a:lnTo>
                <a:lnTo>
                  <a:pt x="298" y="1364"/>
                </a:lnTo>
                <a:lnTo>
                  <a:pt x="291" y="1349"/>
                </a:lnTo>
                <a:lnTo>
                  <a:pt x="289" y="1330"/>
                </a:lnTo>
                <a:lnTo>
                  <a:pt x="291" y="1313"/>
                </a:lnTo>
                <a:lnTo>
                  <a:pt x="298" y="1296"/>
                </a:lnTo>
                <a:lnTo>
                  <a:pt x="310" y="1282"/>
                </a:lnTo>
                <a:lnTo>
                  <a:pt x="323" y="1271"/>
                </a:lnTo>
                <a:lnTo>
                  <a:pt x="339" y="1264"/>
                </a:lnTo>
                <a:lnTo>
                  <a:pt x="356" y="1262"/>
                </a:lnTo>
                <a:close/>
                <a:moveTo>
                  <a:pt x="375" y="627"/>
                </a:moveTo>
                <a:lnTo>
                  <a:pt x="763" y="627"/>
                </a:lnTo>
                <a:lnTo>
                  <a:pt x="763" y="1055"/>
                </a:lnTo>
                <a:lnTo>
                  <a:pt x="375" y="1055"/>
                </a:lnTo>
                <a:lnTo>
                  <a:pt x="375" y="627"/>
                </a:lnTo>
                <a:close/>
                <a:moveTo>
                  <a:pt x="350" y="603"/>
                </a:moveTo>
                <a:lnTo>
                  <a:pt x="350" y="1080"/>
                </a:lnTo>
                <a:lnTo>
                  <a:pt x="788" y="1080"/>
                </a:lnTo>
                <a:lnTo>
                  <a:pt x="788" y="603"/>
                </a:lnTo>
                <a:lnTo>
                  <a:pt x="350" y="603"/>
                </a:lnTo>
                <a:close/>
                <a:moveTo>
                  <a:pt x="350" y="577"/>
                </a:moveTo>
                <a:lnTo>
                  <a:pt x="788" y="577"/>
                </a:lnTo>
                <a:lnTo>
                  <a:pt x="798" y="579"/>
                </a:lnTo>
                <a:lnTo>
                  <a:pt x="805" y="584"/>
                </a:lnTo>
                <a:lnTo>
                  <a:pt x="811" y="592"/>
                </a:lnTo>
                <a:lnTo>
                  <a:pt x="812" y="603"/>
                </a:lnTo>
                <a:lnTo>
                  <a:pt x="812" y="1080"/>
                </a:lnTo>
                <a:lnTo>
                  <a:pt x="811" y="1090"/>
                </a:lnTo>
                <a:lnTo>
                  <a:pt x="805" y="1098"/>
                </a:lnTo>
                <a:lnTo>
                  <a:pt x="798" y="1103"/>
                </a:lnTo>
                <a:lnTo>
                  <a:pt x="788" y="1105"/>
                </a:lnTo>
                <a:lnTo>
                  <a:pt x="788" y="1105"/>
                </a:lnTo>
                <a:lnTo>
                  <a:pt x="350" y="1105"/>
                </a:lnTo>
                <a:lnTo>
                  <a:pt x="340" y="1103"/>
                </a:lnTo>
                <a:lnTo>
                  <a:pt x="332" y="1098"/>
                </a:lnTo>
                <a:lnTo>
                  <a:pt x="327" y="1090"/>
                </a:lnTo>
                <a:lnTo>
                  <a:pt x="325" y="1080"/>
                </a:lnTo>
                <a:lnTo>
                  <a:pt x="325" y="603"/>
                </a:lnTo>
                <a:lnTo>
                  <a:pt x="327" y="592"/>
                </a:lnTo>
                <a:lnTo>
                  <a:pt x="332" y="584"/>
                </a:lnTo>
                <a:lnTo>
                  <a:pt x="340" y="579"/>
                </a:lnTo>
                <a:lnTo>
                  <a:pt x="350" y="577"/>
                </a:lnTo>
                <a:close/>
                <a:moveTo>
                  <a:pt x="569" y="164"/>
                </a:moveTo>
                <a:lnTo>
                  <a:pt x="569" y="230"/>
                </a:lnTo>
                <a:lnTo>
                  <a:pt x="1166" y="230"/>
                </a:lnTo>
                <a:lnTo>
                  <a:pt x="1166" y="164"/>
                </a:lnTo>
                <a:lnTo>
                  <a:pt x="569" y="164"/>
                </a:lnTo>
                <a:close/>
                <a:moveTo>
                  <a:pt x="1364" y="141"/>
                </a:moveTo>
                <a:lnTo>
                  <a:pt x="1346" y="144"/>
                </a:lnTo>
                <a:lnTo>
                  <a:pt x="1331" y="152"/>
                </a:lnTo>
                <a:lnTo>
                  <a:pt x="1319" y="165"/>
                </a:lnTo>
                <a:lnTo>
                  <a:pt x="1310" y="181"/>
                </a:lnTo>
                <a:lnTo>
                  <a:pt x="1307" y="200"/>
                </a:lnTo>
                <a:lnTo>
                  <a:pt x="1310" y="217"/>
                </a:lnTo>
                <a:lnTo>
                  <a:pt x="1319" y="233"/>
                </a:lnTo>
                <a:lnTo>
                  <a:pt x="1331" y="245"/>
                </a:lnTo>
                <a:lnTo>
                  <a:pt x="1346" y="253"/>
                </a:lnTo>
                <a:lnTo>
                  <a:pt x="1364" y="256"/>
                </a:lnTo>
                <a:lnTo>
                  <a:pt x="1383" y="253"/>
                </a:lnTo>
                <a:lnTo>
                  <a:pt x="1398" y="245"/>
                </a:lnTo>
                <a:lnTo>
                  <a:pt x="1410" y="233"/>
                </a:lnTo>
                <a:lnTo>
                  <a:pt x="1418" y="217"/>
                </a:lnTo>
                <a:lnTo>
                  <a:pt x="1421" y="200"/>
                </a:lnTo>
                <a:lnTo>
                  <a:pt x="1418" y="181"/>
                </a:lnTo>
                <a:lnTo>
                  <a:pt x="1410" y="165"/>
                </a:lnTo>
                <a:lnTo>
                  <a:pt x="1398" y="152"/>
                </a:lnTo>
                <a:lnTo>
                  <a:pt x="1383" y="144"/>
                </a:lnTo>
                <a:lnTo>
                  <a:pt x="1364" y="141"/>
                </a:lnTo>
                <a:close/>
                <a:moveTo>
                  <a:pt x="223" y="0"/>
                </a:moveTo>
                <a:lnTo>
                  <a:pt x="1511" y="0"/>
                </a:lnTo>
                <a:lnTo>
                  <a:pt x="1547" y="3"/>
                </a:lnTo>
                <a:lnTo>
                  <a:pt x="1581" y="11"/>
                </a:lnTo>
                <a:lnTo>
                  <a:pt x="1613" y="26"/>
                </a:lnTo>
                <a:lnTo>
                  <a:pt x="1642" y="43"/>
                </a:lnTo>
                <a:lnTo>
                  <a:pt x="1669" y="66"/>
                </a:lnTo>
                <a:lnTo>
                  <a:pt x="1690" y="93"/>
                </a:lnTo>
                <a:lnTo>
                  <a:pt x="1708" y="123"/>
                </a:lnTo>
                <a:lnTo>
                  <a:pt x="1722" y="154"/>
                </a:lnTo>
                <a:lnTo>
                  <a:pt x="1731" y="189"/>
                </a:lnTo>
                <a:lnTo>
                  <a:pt x="1734" y="226"/>
                </a:lnTo>
                <a:lnTo>
                  <a:pt x="1734" y="2103"/>
                </a:lnTo>
                <a:lnTo>
                  <a:pt x="1715" y="2106"/>
                </a:lnTo>
                <a:lnTo>
                  <a:pt x="1698" y="2110"/>
                </a:lnTo>
                <a:lnTo>
                  <a:pt x="1684" y="2114"/>
                </a:lnTo>
                <a:lnTo>
                  <a:pt x="1665" y="2123"/>
                </a:lnTo>
                <a:lnTo>
                  <a:pt x="1647" y="2135"/>
                </a:lnTo>
                <a:lnTo>
                  <a:pt x="1632" y="2104"/>
                </a:lnTo>
                <a:lnTo>
                  <a:pt x="1616" y="2071"/>
                </a:lnTo>
                <a:lnTo>
                  <a:pt x="1599" y="2037"/>
                </a:lnTo>
                <a:lnTo>
                  <a:pt x="1582" y="2004"/>
                </a:lnTo>
                <a:lnTo>
                  <a:pt x="1568" y="1973"/>
                </a:lnTo>
                <a:lnTo>
                  <a:pt x="1567" y="1972"/>
                </a:lnTo>
                <a:lnTo>
                  <a:pt x="1567" y="1971"/>
                </a:lnTo>
                <a:lnTo>
                  <a:pt x="1567" y="1971"/>
                </a:lnTo>
                <a:lnTo>
                  <a:pt x="1567" y="380"/>
                </a:lnTo>
                <a:lnTo>
                  <a:pt x="167" y="380"/>
                </a:lnTo>
                <a:lnTo>
                  <a:pt x="167" y="2510"/>
                </a:lnTo>
                <a:lnTo>
                  <a:pt x="1164" y="2510"/>
                </a:lnTo>
                <a:lnTo>
                  <a:pt x="1159" y="2524"/>
                </a:lnTo>
                <a:lnTo>
                  <a:pt x="1155" y="2539"/>
                </a:lnTo>
                <a:lnTo>
                  <a:pt x="1153" y="2555"/>
                </a:lnTo>
                <a:lnTo>
                  <a:pt x="1153" y="2578"/>
                </a:lnTo>
                <a:lnTo>
                  <a:pt x="1156" y="2602"/>
                </a:lnTo>
                <a:lnTo>
                  <a:pt x="1162" y="2627"/>
                </a:lnTo>
                <a:lnTo>
                  <a:pt x="1171" y="2651"/>
                </a:lnTo>
                <a:lnTo>
                  <a:pt x="1183" y="2675"/>
                </a:lnTo>
                <a:lnTo>
                  <a:pt x="1199" y="2696"/>
                </a:lnTo>
                <a:lnTo>
                  <a:pt x="1218" y="2715"/>
                </a:lnTo>
                <a:lnTo>
                  <a:pt x="1228" y="2728"/>
                </a:lnTo>
                <a:lnTo>
                  <a:pt x="1237" y="2738"/>
                </a:lnTo>
                <a:lnTo>
                  <a:pt x="1242" y="2744"/>
                </a:lnTo>
                <a:lnTo>
                  <a:pt x="1248" y="2751"/>
                </a:lnTo>
                <a:lnTo>
                  <a:pt x="1256" y="2761"/>
                </a:lnTo>
                <a:lnTo>
                  <a:pt x="1266" y="2775"/>
                </a:lnTo>
                <a:lnTo>
                  <a:pt x="1278" y="2791"/>
                </a:lnTo>
                <a:lnTo>
                  <a:pt x="1291" y="2813"/>
                </a:lnTo>
                <a:lnTo>
                  <a:pt x="1306" y="2839"/>
                </a:lnTo>
                <a:lnTo>
                  <a:pt x="1310" y="2848"/>
                </a:lnTo>
                <a:lnTo>
                  <a:pt x="1315" y="2857"/>
                </a:lnTo>
                <a:lnTo>
                  <a:pt x="1324" y="2867"/>
                </a:lnTo>
                <a:lnTo>
                  <a:pt x="1335" y="2880"/>
                </a:lnTo>
                <a:lnTo>
                  <a:pt x="1350" y="2893"/>
                </a:lnTo>
                <a:lnTo>
                  <a:pt x="1369" y="2907"/>
                </a:lnTo>
                <a:lnTo>
                  <a:pt x="1394" y="2923"/>
                </a:lnTo>
                <a:lnTo>
                  <a:pt x="1424" y="2940"/>
                </a:lnTo>
                <a:lnTo>
                  <a:pt x="1461" y="2958"/>
                </a:lnTo>
                <a:lnTo>
                  <a:pt x="1507" y="2990"/>
                </a:lnTo>
                <a:lnTo>
                  <a:pt x="1553" y="3016"/>
                </a:lnTo>
                <a:lnTo>
                  <a:pt x="1595" y="3038"/>
                </a:lnTo>
                <a:lnTo>
                  <a:pt x="1638" y="3056"/>
                </a:lnTo>
                <a:lnTo>
                  <a:pt x="1610" y="3073"/>
                </a:lnTo>
                <a:lnTo>
                  <a:pt x="1578" y="3087"/>
                </a:lnTo>
                <a:lnTo>
                  <a:pt x="1546" y="3095"/>
                </a:lnTo>
                <a:lnTo>
                  <a:pt x="1511" y="3097"/>
                </a:lnTo>
                <a:lnTo>
                  <a:pt x="223" y="3097"/>
                </a:lnTo>
                <a:lnTo>
                  <a:pt x="187" y="3094"/>
                </a:lnTo>
                <a:lnTo>
                  <a:pt x="153" y="3086"/>
                </a:lnTo>
                <a:lnTo>
                  <a:pt x="121" y="3072"/>
                </a:lnTo>
                <a:lnTo>
                  <a:pt x="92" y="3054"/>
                </a:lnTo>
                <a:lnTo>
                  <a:pt x="66" y="3031"/>
                </a:lnTo>
                <a:lnTo>
                  <a:pt x="44" y="3005"/>
                </a:lnTo>
                <a:lnTo>
                  <a:pt x="25" y="2975"/>
                </a:lnTo>
                <a:lnTo>
                  <a:pt x="12" y="2943"/>
                </a:lnTo>
                <a:lnTo>
                  <a:pt x="3" y="2908"/>
                </a:lnTo>
                <a:lnTo>
                  <a:pt x="0" y="2871"/>
                </a:lnTo>
                <a:lnTo>
                  <a:pt x="0" y="226"/>
                </a:lnTo>
                <a:lnTo>
                  <a:pt x="3" y="189"/>
                </a:lnTo>
                <a:lnTo>
                  <a:pt x="12" y="154"/>
                </a:lnTo>
                <a:lnTo>
                  <a:pt x="25" y="123"/>
                </a:lnTo>
                <a:lnTo>
                  <a:pt x="44" y="93"/>
                </a:lnTo>
                <a:lnTo>
                  <a:pt x="66" y="66"/>
                </a:lnTo>
                <a:lnTo>
                  <a:pt x="92" y="43"/>
                </a:lnTo>
                <a:lnTo>
                  <a:pt x="121" y="26"/>
                </a:lnTo>
                <a:lnTo>
                  <a:pt x="153" y="11"/>
                </a:lnTo>
                <a:lnTo>
                  <a:pt x="187" y="3"/>
                </a:lnTo>
                <a:lnTo>
                  <a:pt x="223" y="0"/>
                </a:lnTo>
                <a:close/>
              </a:path>
            </a:pathLst>
          </a:custGeom>
          <a:solidFill>
            <a:sysClr val="window" lastClr="FFF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340EE294-2953-48DD-8D48-D8D33D8B3B41}"/>
              </a:ext>
            </a:extLst>
          </p:cNvPr>
          <p:cNvSpPr/>
          <p:nvPr/>
        </p:nvSpPr>
        <p:spPr>
          <a:xfrm>
            <a:off x="203709" y="3045471"/>
            <a:ext cx="79326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a:noFill/>
                </a:ln>
                <a:solidFill>
                  <a:prstClr val="white"/>
                </a:solidFill>
                <a:effectLst/>
                <a:uLnTx/>
                <a:uFillTx/>
                <a:latin typeface="Arial"/>
                <a:ea typeface="+mn-ea"/>
                <a:cs typeface="Arial" panose="020B0604020202020204" pitchFamily="34" charset="0"/>
              </a:rPr>
              <a:t>02</a:t>
            </a: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5FFD9B9E-F446-4E18-BD84-793F09F2D219}"/>
              </a:ext>
            </a:extLst>
          </p:cNvPr>
          <p:cNvGrpSpPr/>
          <p:nvPr/>
        </p:nvGrpSpPr>
        <p:grpSpPr>
          <a:xfrm>
            <a:off x="337462" y="1276771"/>
            <a:ext cx="1628455" cy="1300162"/>
            <a:chOff x="3300412" y="1885950"/>
            <a:chExt cx="1471613" cy="1300162"/>
          </a:xfrm>
          <a:effectLst>
            <a:reflection blurRad="6350" stA="34000" endPos="35000" dir="5400000" sy="-100000" algn="bl" rotWithShape="0"/>
          </a:effectLst>
        </p:grpSpPr>
        <p:sp>
          <p:nvSpPr>
            <p:cNvPr id="48" name="Flowchart: Delay 47">
              <a:extLst>
                <a:ext uri="{FF2B5EF4-FFF2-40B4-BE49-F238E27FC236}">
                  <a16:creationId xmlns:a16="http://schemas.microsoft.com/office/drawing/2014/main" id="{F00691C6-82E0-470E-B882-42352964B613}"/>
                </a:ext>
              </a:extLst>
            </p:cNvPr>
            <p:cNvSpPr/>
            <p:nvPr/>
          </p:nvSpPr>
          <p:spPr>
            <a:xfrm>
              <a:off x="3614737" y="1885950"/>
              <a:ext cx="1157288" cy="1300162"/>
            </a:xfrm>
            <a:prstGeom prst="flowChartDelay">
              <a:avLst/>
            </a:prstGeom>
            <a:solidFill>
              <a:srgbClr val="3BBE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Isosceles Triangle 49">
              <a:extLst>
                <a:ext uri="{FF2B5EF4-FFF2-40B4-BE49-F238E27FC236}">
                  <a16:creationId xmlns:a16="http://schemas.microsoft.com/office/drawing/2014/main" id="{AE084AE8-9E7F-470B-AF2B-FB6BB20D9AE5}"/>
                </a:ext>
              </a:extLst>
            </p:cNvPr>
            <p:cNvSpPr/>
            <p:nvPr/>
          </p:nvSpPr>
          <p:spPr>
            <a:xfrm rot="16200000">
              <a:off x="3236118" y="2378868"/>
              <a:ext cx="442913" cy="314325"/>
            </a:xfrm>
            <a:prstGeom prst="triangle">
              <a:avLst/>
            </a:prstGeom>
            <a:solidFill>
              <a:srgbClr val="3BBE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6" name="Group 27">
            <a:extLst>
              <a:ext uri="{FF2B5EF4-FFF2-40B4-BE49-F238E27FC236}">
                <a16:creationId xmlns:a16="http://schemas.microsoft.com/office/drawing/2014/main" id="{0D8E5237-CA17-405F-BA62-44512ECF5CB5}"/>
              </a:ext>
            </a:extLst>
          </p:cNvPr>
          <p:cNvGrpSpPr>
            <a:grpSpLocks noChangeAspect="1"/>
          </p:cNvGrpSpPr>
          <p:nvPr/>
        </p:nvGrpSpPr>
        <p:grpSpPr bwMode="auto">
          <a:xfrm>
            <a:off x="1002316" y="1577811"/>
            <a:ext cx="563889" cy="698082"/>
            <a:chOff x="3765" y="2061"/>
            <a:chExt cx="246" cy="337"/>
          </a:xfrm>
          <a:solidFill>
            <a:sysClr val="window" lastClr="FFFFFF"/>
          </a:solidFill>
        </p:grpSpPr>
        <p:sp>
          <p:nvSpPr>
            <p:cNvPr id="57" name="Freeform 29">
              <a:extLst>
                <a:ext uri="{FF2B5EF4-FFF2-40B4-BE49-F238E27FC236}">
                  <a16:creationId xmlns:a16="http://schemas.microsoft.com/office/drawing/2014/main" id="{7089DD74-8120-4A79-80E4-79881C833092}"/>
                </a:ext>
              </a:extLst>
            </p:cNvPr>
            <p:cNvSpPr>
              <a:spLocks/>
            </p:cNvSpPr>
            <p:nvPr/>
          </p:nvSpPr>
          <p:spPr bwMode="auto">
            <a:xfrm>
              <a:off x="3815" y="2160"/>
              <a:ext cx="157" cy="139"/>
            </a:xfrm>
            <a:custGeom>
              <a:avLst/>
              <a:gdLst>
                <a:gd name="T0" fmla="*/ 1497 w 1572"/>
                <a:gd name="T1" fmla="*/ 1 h 1386"/>
                <a:gd name="T2" fmla="*/ 1508 w 1572"/>
                <a:gd name="T3" fmla="*/ 14 h 1386"/>
                <a:gd name="T4" fmla="*/ 1525 w 1572"/>
                <a:gd name="T5" fmla="*/ 37 h 1386"/>
                <a:gd name="T6" fmla="*/ 1543 w 1572"/>
                <a:gd name="T7" fmla="*/ 63 h 1386"/>
                <a:gd name="T8" fmla="*/ 1559 w 1572"/>
                <a:gd name="T9" fmla="*/ 87 h 1386"/>
                <a:gd name="T10" fmla="*/ 1568 w 1572"/>
                <a:gd name="T11" fmla="*/ 103 h 1386"/>
                <a:gd name="T12" fmla="*/ 1572 w 1572"/>
                <a:gd name="T13" fmla="*/ 114 h 1386"/>
                <a:gd name="T14" fmla="*/ 1563 w 1572"/>
                <a:gd name="T15" fmla="*/ 133 h 1386"/>
                <a:gd name="T16" fmla="*/ 1436 w 1572"/>
                <a:gd name="T17" fmla="*/ 259 h 1386"/>
                <a:gd name="T18" fmla="*/ 1314 w 1572"/>
                <a:gd name="T19" fmla="*/ 393 h 1386"/>
                <a:gd name="T20" fmla="*/ 1201 w 1572"/>
                <a:gd name="T21" fmla="*/ 529 h 1386"/>
                <a:gd name="T22" fmla="*/ 1096 w 1572"/>
                <a:gd name="T23" fmla="*/ 667 h 1386"/>
                <a:gd name="T24" fmla="*/ 999 w 1572"/>
                <a:gd name="T25" fmla="*/ 804 h 1386"/>
                <a:gd name="T26" fmla="*/ 912 w 1572"/>
                <a:gd name="T27" fmla="*/ 936 h 1386"/>
                <a:gd name="T28" fmla="*/ 836 w 1572"/>
                <a:gd name="T29" fmla="*/ 1062 h 1386"/>
                <a:gd name="T30" fmla="*/ 773 w 1572"/>
                <a:gd name="T31" fmla="*/ 1177 h 1386"/>
                <a:gd name="T32" fmla="*/ 721 w 1572"/>
                <a:gd name="T33" fmla="*/ 1281 h 1386"/>
                <a:gd name="T34" fmla="*/ 683 w 1572"/>
                <a:gd name="T35" fmla="*/ 1370 h 1386"/>
                <a:gd name="T36" fmla="*/ 672 w 1572"/>
                <a:gd name="T37" fmla="*/ 1383 h 1386"/>
                <a:gd name="T38" fmla="*/ 661 w 1572"/>
                <a:gd name="T39" fmla="*/ 1386 h 1386"/>
                <a:gd name="T40" fmla="*/ 649 w 1572"/>
                <a:gd name="T41" fmla="*/ 1385 h 1386"/>
                <a:gd name="T42" fmla="*/ 0 w 1572"/>
                <a:gd name="T43" fmla="*/ 716 h 1386"/>
                <a:gd name="T44" fmla="*/ 6 w 1572"/>
                <a:gd name="T45" fmla="*/ 707 h 1386"/>
                <a:gd name="T46" fmla="*/ 26 w 1572"/>
                <a:gd name="T47" fmla="*/ 687 h 1386"/>
                <a:gd name="T48" fmla="*/ 58 w 1572"/>
                <a:gd name="T49" fmla="*/ 658 h 1386"/>
                <a:gd name="T50" fmla="*/ 93 w 1572"/>
                <a:gd name="T51" fmla="*/ 626 h 1386"/>
                <a:gd name="T52" fmla="*/ 129 w 1572"/>
                <a:gd name="T53" fmla="*/ 594 h 1386"/>
                <a:gd name="T54" fmla="*/ 162 w 1572"/>
                <a:gd name="T55" fmla="*/ 567 h 1386"/>
                <a:gd name="T56" fmla="*/ 185 w 1572"/>
                <a:gd name="T57" fmla="*/ 550 h 1386"/>
                <a:gd name="T58" fmla="*/ 197 w 1572"/>
                <a:gd name="T59" fmla="*/ 544 h 1386"/>
                <a:gd name="T60" fmla="*/ 575 w 1572"/>
                <a:gd name="T61" fmla="*/ 793 h 1386"/>
                <a:gd name="T62" fmla="*/ 641 w 1572"/>
                <a:gd name="T63" fmla="*/ 720 h 1386"/>
                <a:gd name="T64" fmla="*/ 720 w 1572"/>
                <a:gd name="T65" fmla="*/ 633 h 1386"/>
                <a:gd name="T66" fmla="*/ 816 w 1572"/>
                <a:gd name="T67" fmla="*/ 538 h 1386"/>
                <a:gd name="T68" fmla="*/ 926 w 1572"/>
                <a:gd name="T69" fmla="*/ 433 h 1386"/>
                <a:gd name="T70" fmla="*/ 1049 w 1572"/>
                <a:gd name="T71" fmla="*/ 326 h 1386"/>
                <a:gd name="T72" fmla="*/ 1185 w 1572"/>
                <a:gd name="T73" fmla="*/ 216 h 1386"/>
                <a:gd name="T74" fmla="*/ 1334 w 1572"/>
                <a:gd name="T75" fmla="*/ 106 h 1386"/>
                <a:gd name="T76" fmla="*/ 1493 w 1572"/>
                <a:gd name="T77" fmla="*/ 0 h 1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72" h="1386">
                  <a:moveTo>
                    <a:pt x="1493" y="0"/>
                  </a:moveTo>
                  <a:lnTo>
                    <a:pt x="1497" y="1"/>
                  </a:lnTo>
                  <a:lnTo>
                    <a:pt x="1501" y="7"/>
                  </a:lnTo>
                  <a:lnTo>
                    <a:pt x="1508" y="14"/>
                  </a:lnTo>
                  <a:lnTo>
                    <a:pt x="1516" y="25"/>
                  </a:lnTo>
                  <a:lnTo>
                    <a:pt x="1525" y="37"/>
                  </a:lnTo>
                  <a:lnTo>
                    <a:pt x="1534" y="50"/>
                  </a:lnTo>
                  <a:lnTo>
                    <a:pt x="1543" y="63"/>
                  </a:lnTo>
                  <a:lnTo>
                    <a:pt x="1551" y="76"/>
                  </a:lnTo>
                  <a:lnTo>
                    <a:pt x="1559" y="87"/>
                  </a:lnTo>
                  <a:lnTo>
                    <a:pt x="1564" y="96"/>
                  </a:lnTo>
                  <a:lnTo>
                    <a:pt x="1568" y="103"/>
                  </a:lnTo>
                  <a:lnTo>
                    <a:pt x="1570" y="105"/>
                  </a:lnTo>
                  <a:lnTo>
                    <a:pt x="1572" y="114"/>
                  </a:lnTo>
                  <a:lnTo>
                    <a:pt x="1570" y="124"/>
                  </a:lnTo>
                  <a:lnTo>
                    <a:pt x="1563" y="133"/>
                  </a:lnTo>
                  <a:lnTo>
                    <a:pt x="1499" y="195"/>
                  </a:lnTo>
                  <a:lnTo>
                    <a:pt x="1436" y="259"/>
                  </a:lnTo>
                  <a:lnTo>
                    <a:pt x="1374" y="326"/>
                  </a:lnTo>
                  <a:lnTo>
                    <a:pt x="1314" y="393"/>
                  </a:lnTo>
                  <a:lnTo>
                    <a:pt x="1256" y="460"/>
                  </a:lnTo>
                  <a:lnTo>
                    <a:pt x="1201" y="529"/>
                  </a:lnTo>
                  <a:lnTo>
                    <a:pt x="1147" y="599"/>
                  </a:lnTo>
                  <a:lnTo>
                    <a:pt x="1096" y="667"/>
                  </a:lnTo>
                  <a:lnTo>
                    <a:pt x="1046" y="736"/>
                  </a:lnTo>
                  <a:lnTo>
                    <a:pt x="999" y="804"/>
                  </a:lnTo>
                  <a:lnTo>
                    <a:pt x="954" y="871"/>
                  </a:lnTo>
                  <a:lnTo>
                    <a:pt x="912" y="936"/>
                  </a:lnTo>
                  <a:lnTo>
                    <a:pt x="873" y="1000"/>
                  </a:lnTo>
                  <a:lnTo>
                    <a:pt x="836" y="1062"/>
                  </a:lnTo>
                  <a:lnTo>
                    <a:pt x="803" y="1121"/>
                  </a:lnTo>
                  <a:lnTo>
                    <a:pt x="773" y="1177"/>
                  </a:lnTo>
                  <a:lnTo>
                    <a:pt x="745" y="1231"/>
                  </a:lnTo>
                  <a:lnTo>
                    <a:pt x="721" y="1281"/>
                  </a:lnTo>
                  <a:lnTo>
                    <a:pt x="700" y="1327"/>
                  </a:lnTo>
                  <a:lnTo>
                    <a:pt x="683" y="1370"/>
                  </a:lnTo>
                  <a:lnTo>
                    <a:pt x="678" y="1378"/>
                  </a:lnTo>
                  <a:lnTo>
                    <a:pt x="672" y="1383"/>
                  </a:lnTo>
                  <a:lnTo>
                    <a:pt x="665" y="1386"/>
                  </a:lnTo>
                  <a:lnTo>
                    <a:pt x="661" y="1386"/>
                  </a:lnTo>
                  <a:lnTo>
                    <a:pt x="659" y="1386"/>
                  </a:lnTo>
                  <a:lnTo>
                    <a:pt x="649" y="1385"/>
                  </a:lnTo>
                  <a:lnTo>
                    <a:pt x="641" y="1379"/>
                  </a:lnTo>
                  <a:lnTo>
                    <a:pt x="0" y="716"/>
                  </a:lnTo>
                  <a:lnTo>
                    <a:pt x="1" y="714"/>
                  </a:lnTo>
                  <a:lnTo>
                    <a:pt x="6" y="707"/>
                  </a:lnTo>
                  <a:lnTo>
                    <a:pt x="15" y="699"/>
                  </a:lnTo>
                  <a:lnTo>
                    <a:pt x="26" y="687"/>
                  </a:lnTo>
                  <a:lnTo>
                    <a:pt x="41" y="673"/>
                  </a:lnTo>
                  <a:lnTo>
                    <a:pt x="58" y="658"/>
                  </a:lnTo>
                  <a:lnTo>
                    <a:pt x="75" y="642"/>
                  </a:lnTo>
                  <a:lnTo>
                    <a:pt x="93" y="626"/>
                  </a:lnTo>
                  <a:lnTo>
                    <a:pt x="111" y="609"/>
                  </a:lnTo>
                  <a:lnTo>
                    <a:pt x="129" y="594"/>
                  </a:lnTo>
                  <a:lnTo>
                    <a:pt x="145" y="580"/>
                  </a:lnTo>
                  <a:lnTo>
                    <a:pt x="162" y="567"/>
                  </a:lnTo>
                  <a:lnTo>
                    <a:pt x="174" y="557"/>
                  </a:lnTo>
                  <a:lnTo>
                    <a:pt x="185" y="550"/>
                  </a:lnTo>
                  <a:lnTo>
                    <a:pt x="194" y="545"/>
                  </a:lnTo>
                  <a:lnTo>
                    <a:pt x="197" y="544"/>
                  </a:lnTo>
                  <a:lnTo>
                    <a:pt x="550" y="824"/>
                  </a:lnTo>
                  <a:lnTo>
                    <a:pt x="575" y="793"/>
                  </a:lnTo>
                  <a:lnTo>
                    <a:pt x="606" y="759"/>
                  </a:lnTo>
                  <a:lnTo>
                    <a:pt x="641" y="720"/>
                  </a:lnTo>
                  <a:lnTo>
                    <a:pt x="678" y="678"/>
                  </a:lnTo>
                  <a:lnTo>
                    <a:pt x="720" y="633"/>
                  </a:lnTo>
                  <a:lnTo>
                    <a:pt x="766" y="587"/>
                  </a:lnTo>
                  <a:lnTo>
                    <a:pt x="816" y="538"/>
                  </a:lnTo>
                  <a:lnTo>
                    <a:pt x="869" y="487"/>
                  </a:lnTo>
                  <a:lnTo>
                    <a:pt x="926" y="433"/>
                  </a:lnTo>
                  <a:lnTo>
                    <a:pt x="986" y="380"/>
                  </a:lnTo>
                  <a:lnTo>
                    <a:pt x="1049" y="326"/>
                  </a:lnTo>
                  <a:lnTo>
                    <a:pt x="1116" y="270"/>
                  </a:lnTo>
                  <a:lnTo>
                    <a:pt x="1185" y="216"/>
                  </a:lnTo>
                  <a:lnTo>
                    <a:pt x="1258" y="160"/>
                  </a:lnTo>
                  <a:lnTo>
                    <a:pt x="1334" y="106"/>
                  </a:lnTo>
                  <a:lnTo>
                    <a:pt x="1412" y="52"/>
                  </a:lnTo>
                  <a:lnTo>
                    <a:pt x="14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8" name="Freeform 30">
              <a:extLst>
                <a:ext uri="{FF2B5EF4-FFF2-40B4-BE49-F238E27FC236}">
                  <a16:creationId xmlns:a16="http://schemas.microsoft.com/office/drawing/2014/main" id="{D1B65A46-C5E2-4F03-AA48-0F2E274300E3}"/>
                </a:ext>
              </a:extLst>
            </p:cNvPr>
            <p:cNvSpPr>
              <a:spLocks noEditPoints="1"/>
            </p:cNvSpPr>
            <p:nvPr/>
          </p:nvSpPr>
          <p:spPr bwMode="auto">
            <a:xfrm>
              <a:off x="3765" y="2061"/>
              <a:ext cx="246" cy="337"/>
            </a:xfrm>
            <a:custGeom>
              <a:avLst/>
              <a:gdLst>
                <a:gd name="T0" fmla="*/ 1196 w 2462"/>
                <a:gd name="T1" fmla="*/ 389 h 3371"/>
                <a:gd name="T2" fmla="*/ 1177 w 2462"/>
                <a:gd name="T3" fmla="*/ 420 h 3371"/>
                <a:gd name="T4" fmla="*/ 1108 w 2462"/>
                <a:gd name="T5" fmla="*/ 488 h 3371"/>
                <a:gd name="T6" fmla="*/ 968 w 2462"/>
                <a:gd name="T7" fmla="*/ 572 h 3371"/>
                <a:gd name="T8" fmla="*/ 736 w 2462"/>
                <a:gd name="T9" fmla="*/ 646 h 3371"/>
                <a:gd name="T10" fmla="*/ 389 w 2462"/>
                <a:gd name="T11" fmla="*/ 684 h 3371"/>
                <a:gd name="T12" fmla="*/ 267 w 2462"/>
                <a:gd name="T13" fmla="*/ 724 h 3371"/>
                <a:gd name="T14" fmla="*/ 311 w 2462"/>
                <a:gd name="T15" fmla="*/ 2244 h 3371"/>
                <a:gd name="T16" fmla="*/ 464 w 2462"/>
                <a:gd name="T17" fmla="*/ 2479 h 3371"/>
                <a:gd name="T18" fmla="*/ 681 w 2462"/>
                <a:gd name="T19" fmla="*/ 2679 h 3371"/>
                <a:gd name="T20" fmla="*/ 909 w 2462"/>
                <a:gd name="T21" fmla="*/ 2837 h 3371"/>
                <a:gd name="T22" fmla="*/ 1102 w 2462"/>
                <a:gd name="T23" fmla="*/ 2946 h 3371"/>
                <a:gd name="T24" fmla="*/ 1209 w 2462"/>
                <a:gd name="T25" fmla="*/ 2999 h 3371"/>
                <a:gd name="T26" fmla="*/ 1236 w 2462"/>
                <a:gd name="T27" fmla="*/ 3005 h 3371"/>
                <a:gd name="T28" fmla="*/ 1283 w 2462"/>
                <a:gd name="T29" fmla="*/ 2985 h 3371"/>
                <a:gd name="T30" fmla="*/ 1429 w 2462"/>
                <a:gd name="T31" fmla="*/ 2909 h 3371"/>
                <a:gd name="T32" fmla="*/ 1643 w 2462"/>
                <a:gd name="T33" fmla="*/ 2779 h 3371"/>
                <a:gd name="T34" fmla="*/ 1872 w 2462"/>
                <a:gd name="T35" fmla="*/ 2603 h 3371"/>
                <a:gd name="T36" fmla="*/ 2069 w 2462"/>
                <a:gd name="T37" fmla="*/ 2389 h 3371"/>
                <a:gd name="T38" fmla="*/ 2183 w 2462"/>
                <a:gd name="T39" fmla="*/ 2142 h 3371"/>
                <a:gd name="T40" fmla="*/ 2183 w 2462"/>
                <a:gd name="T41" fmla="*/ 697 h 3371"/>
                <a:gd name="T42" fmla="*/ 1918 w 2462"/>
                <a:gd name="T43" fmla="*/ 676 h 3371"/>
                <a:gd name="T44" fmla="*/ 1619 w 2462"/>
                <a:gd name="T45" fmla="*/ 620 h 3371"/>
                <a:gd name="T46" fmla="*/ 1426 w 2462"/>
                <a:gd name="T47" fmla="*/ 540 h 3371"/>
                <a:gd name="T48" fmla="*/ 1318 w 2462"/>
                <a:gd name="T49" fmla="*/ 458 h 3371"/>
                <a:gd name="T50" fmla="*/ 1273 w 2462"/>
                <a:gd name="T51" fmla="*/ 401 h 3371"/>
                <a:gd name="T52" fmla="*/ 1246 w 2462"/>
                <a:gd name="T53" fmla="*/ 369 h 3371"/>
                <a:gd name="T54" fmla="*/ 1246 w 2462"/>
                <a:gd name="T55" fmla="*/ 2 h 3371"/>
                <a:gd name="T56" fmla="*/ 1278 w 2462"/>
                <a:gd name="T57" fmla="*/ 37 h 3371"/>
                <a:gd name="T58" fmla="*/ 1315 w 2462"/>
                <a:gd name="T59" fmla="*/ 88 h 3371"/>
                <a:gd name="T60" fmla="*/ 1407 w 2462"/>
                <a:gd name="T61" fmla="*/ 173 h 3371"/>
                <a:gd name="T62" fmla="*/ 1576 w 2462"/>
                <a:gd name="T63" fmla="*/ 269 h 3371"/>
                <a:gd name="T64" fmla="*/ 1841 w 2462"/>
                <a:gd name="T65" fmla="*/ 354 h 3371"/>
                <a:gd name="T66" fmla="*/ 2224 w 2462"/>
                <a:gd name="T67" fmla="*/ 404 h 3371"/>
                <a:gd name="T68" fmla="*/ 2452 w 2462"/>
                <a:gd name="T69" fmla="*/ 429 h 3371"/>
                <a:gd name="T70" fmla="*/ 2450 w 2462"/>
                <a:gd name="T71" fmla="*/ 2254 h 3371"/>
                <a:gd name="T72" fmla="*/ 2335 w 2462"/>
                <a:gd name="T73" fmla="*/ 2535 h 3371"/>
                <a:gd name="T74" fmla="*/ 2128 w 2462"/>
                <a:gd name="T75" fmla="*/ 2786 h 3371"/>
                <a:gd name="T76" fmla="*/ 1874 w 2462"/>
                <a:gd name="T77" fmla="*/ 3000 h 3371"/>
                <a:gd name="T78" fmla="*/ 1619 w 2462"/>
                <a:gd name="T79" fmla="*/ 3171 h 3371"/>
                <a:gd name="T80" fmla="*/ 1403 w 2462"/>
                <a:gd name="T81" fmla="*/ 3293 h 3371"/>
                <a:gd name="T82" fmla="*/ 1271 w 2462"/>
                <a:gd name="T83" fmla="*/ 3358 h 3371"/>
                <a:gd name="T84" fmla="*/ 1221 w 2462"/>
                <a:gd name="T85" fmla="*/ 3370 h 3371"/>
                <a:gd name="T86" fmla="*/ 1152 w 2462"/>
                <a:gd name="T87" fmla="*/ 3339 h 3371"/>
                <a:gd name="T88" fmla="*/ 980 w 2462"/>
                <a:gd name="T89" fmla="*/ 3251 h 3371"/>
                <a:gd name="T90" fmla="*/ 743 w 2462"/>
                <a:gd name="T91" fmla="*/ 3108 h 3371"/>
                <a:gd name="T92" fmla="*/ 484 w 2462"/>
                <a:gd name="T93" fmla="*/ 2919 h 3371"/>
                <a:gd name="T94" fmla="*/ 243 w 2462"/>
                <a:gd name="T95" fmla="*/ 2689 h 3371"/>
                <a:gd name="T96" fmla="*/ 68 w 2462"/>
                <a:gd name="T97" fmla="*/ 2426 h 3371"/>
                <a:gd name="T98" fmla="*/ 0 w 2462"/>
                <a:gd name="T99" fmla="*/ 2134 h 3371"/>
                <a:gd name="T100" fmla="*/ 33 w 2462"/>
                <a:gd name="T101" fmla="*/ 411 h 3371"/>
                <a:gd name="T102" fmla="*/ 405 w 2462"/>
                <a:gd name="T103" fmla="*/ 389 h 3371"/>
                <a:gd name="T104" fmla="*/ 738 w 2462"/>
                <a:gd name="T105" fmla="*/ 323 h 3371"/>
                <a:gd name="T106" fmla="*/ 962 w 2462"/>
                <a:gd name="T107" fmla="*/ 231 h 3371"/>
                <a:gd name="T108" fmla="*/ 1099 w 2462"/>
                <a:gd name="T109" fmla="*/ 136 h 3371"/>
                <a:gd name="T110" fmla="*/ 1167 w 2462"/>
                <a:gd name="T111" fmla="*/ 61 h 3371"/>
                <a:gd name="T112" fmla="*/ 1186 w 2462"/>
                <a:gd name="T113" fmla="*/ 29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62" h="3371">
                  <a:moveTo>
                    <a:pt x="1231" y="365"/>
                  </a:moveTo>
                  <a:lnTo>
                    <a:pt x="1219" y="368"/>
                  </a:lnTo>
                  <a:lnTo>
                    <a:pt x="1210" y="372"/>
                  </a:lnTo>
                  <a:lnTo>
                    <a:pt x="1201" y="380"/>
                  </a:lnTo>
                  <a:lnTo>
                    <a:pt x="1196" y="389"/>
                  </a:lnTo>
                  <a:lnTo>
                    <a:pt x="1195" y="392"/>
                  </a:lnTo>
                  <a:lnTo>
                    <a:pt x="1192" y="395"/>
                  </a:lnTo>
                  <a:lnTo>
                    <a:pt x="1189" y="401"/>
                  </a:lnTo>
                  <a:lnTo>
                    <a:pt x="1184" y="409"/>
                  </a:lnTo>
                  <a:lnTo>
                    <a:pt x="1177" y="420"/>
                  </a:lnTo>
                  <a:lnTo>
                    <a:pt x="1168" y="431"/>
                  </a:lnTo>
                  <a:lnTo>
                    <a:pt x="1157" y="444"/>
                  </a:lnTo>
                  <a:lnTo>
                    <a:pt x="1143" y="458"/>
                  </a:lnTo>
                  <a:lnTo>
                    <a:pt x="1127" y="473"/>
                  </a:lnTo>
                  <a:lnTo>
                    <a:pt x="1108" y="488"/>
                  </a:lnTo>
                  <a:lnTo>
                    <a:pt x="1086" y="505"/>
                  </a:lnTo>
                  <a:lnTo>
                    <a:pt x="1062" y="522"/>
                  </a:lnTo>
                  <a:lnTo>
                    <a:pt x="1034" y="538"/>
                  </a:lnTo>
                  <a:lnTo>
                    <a:pt x="1003" y="556"/>
                  </a:lnTo>
                  <a:lnTo>
                    <a:pt x="968" y="572"/>
                  </a:lnTo>
                  <a:lnTo>
                    <a:pt x="930" y="588"/>
                  </a:lnTo>
                  <a:lnTo>
                    <a:pt x="887" y="605"/>
                  </a:lnTo>
                  <a:lnTo>
                    <a:pt x="841" y="620"/>
                  </a:lnTo>
                  <a:lnTo>
                    <a:pt x="790" y="633"/>
                  </a:lnTo>
                  <a:lnTo>
                    <a:pt x="736" y="646"/>
                  </a:lnTo>
                  <a:lnTo>
                    <a:pt x="677" y="657"/>
                  </a:lnTo>
                  <a:lnTo>
                    <a:pt x="612" y="667"/>
                  </a:lnTo>
                  <a:lnTo>
                    <a:pt x="543" y="676"/>
                  </a:lnTo>
                  <a:lnTo>
                    <a:pt x="469" y="681"/>
                  </a:lnTo>
                  <a:lnTo>
                    <a:pt x="389" y="684"/>
                  </a:lnTo>
                  <a:lnTo>
                    <a:pt x="305" y="685"/>
                  </a:lnTo>
                  <a:lnTo>
                    <a:pt x="291" y="689"/>
                  </a:lnTo>
                  <a:lnTo>
                    <a:pt x="278" y="697"/>
                  </a:lnTo>
                  <a:lnTo>
                    <a:pt x="270" y="709"/>
                  </a:lnTo>
                  <a:lnTo>
                    <a:pt x="267" y="724"/>
                  </a:lnTo>
                  <a:lnTo>
                    <a:pt x="267" y="2036"/>
                  </a:lnTo>
                  <a:lnTo>
                    <a:pt x="270" y="2090"/>
                  </a:lnTo>
                  <a:lnTo>
                    <a:pt x="279" y="2142"/>
                  </a:lnTo>
                  <a:lnTo>
                    <a:pt x="293" y="2194"/>
                  </a:lnTo>
                  <a:lnTo>
                    <a:pt x="311" y="2244"/>
                  </a:lnTo>
                  <a:lnTo>
                    <a:pt x="335" y="2293"/>
                  </a:lnTo>
                  <a:lnTo>
                    <a:pt x="362" y="2342"/>
                  </a:lnTo>
                  <a:lnTo>
                    <a:pt x="394" y="2389"/>
                  </a:lnTo>
                  <a:lnTo>
                    <a:pt x="428" y="2435"/>
                  </a:lnTo>
                  <a:lnTo>
                    <a:pt x="464" y="2479"/>
                  </a:lnTo>
                  <a:lnTo>
                    <a:pt x="504" y="2522"/>
                  </a:lnTo>
                  <a:lnTo>
                    <a:pt x="547" y="2563"/>
                  </a:lnTo>
                  <a:lnTo>
                    <a:pt x="590" y="2603"/>
                  </a:lnTo>
                  <a:lnTo>
                    <a:pt x="635" y="2642"/>
                  </a:lnTo>
                  <a:lnTo>
                    <a:pt x="681" y="2679"/>
                  </a:lnTo>
                  <a:lnTo>
                    <a:pt x="727" y="2714"/>
                  </a:lnTo>
                  <a:lnTo>
                    <a:pt x="773" y="2748"/>
                  </a:lnTo>
                  <a:lnTo>
                    <a:pt x="819" y="2779"/>
                  </a:lnTo>
                  <a:lnTo>
                    <a:pt x="865" y="2809"/>
                  </a:lnTo>
                  <a:lnTo>
                    <a:pt x="909" y="2837"/>
                  </a:lnTo>
                  <a:lnTo>
                    <a:pt x="952" y="2863"/>
                  </a:lnTo>
                  <a:lnTo>
                    <a:pt x="994" y="2887"/>
                  </a:lnTo>
                  <a:lnTo>
                    <a:pt x="1033" y="2909"/>
                  </a:lnTo>
                  <a:lnTo>
                    <a:pt x="1069" y="2929"/>
                  </a:lnTo>
                  <a:lnTo>
                    <a:pt x="1102" y="2946"/>
                  </a:lnTo>
                  <a:lnTo>
                    <a:pt x="1131" y="2961"/>
                  </a:lnTo>
                  <a:lnTo>
                    <a:pt x="1158" y="2974"/>
                  </a:lnTo>
                  <a:lnTo>
                    <a:pt x="1180" y="2985"/>
                  </a:lnTo>
                  <a:lnTo>
                    <a:pt x="1197" y="2993"/>
                  </a:lnTo>
                  <a:lnTo>
                    <a:pt x="1209" y="2999"/>
                  </a:lnTo>
                  <a:lnTo>
                    <a:pt x="1215" y="3001"/>
                  </a:lnTo>
                  <a:lnTo>
                    <a:pt x="1220" y="3004"/>
                  </a:lnTo>
                  <a:lnTo>
                    <a:pt x="1226" y="3005"/>
                  </a:lnTo>
                  <a:lnTo>
                    <a:pt x="1231" y="3005"/>
                  </a:lnTo>
                  <a:lnTo>
                    <a:pt x="1236" y="3005"/>
                  </a:lnTo>
                  <a:lnTo>
                    <a:pt x="1241" y="3004"/>
                  </a:lnTo>
                  <a:lnTo>
                    <a:pt x="1246" y="3001"/>
                  </a:lnTo>
                  <a:lnTo>
                    <a:pt x="1253" y="2999"/>
                  </a:lnTo>
                  <a:lnTo>
                    <a:pt x="1265" y="2993"/>
                  </a:lnTo>
                  <a:lnTo>
                    <a:pt x="1283" y="2985"/>
                  </a:lnTo>
                  <a:lnTo>
                    <a:pt x="1304" y="2974"/>
                  </a:lnTo>
                  <a:lnTo>
                    <a:pt x="1330" y="2961"/>
                  </a:lnTo>
                  <a:lnTo>
                    <a:pt x="1360" y="2946"/>
                  </a:lnTo>
                  <a:lnTo>
                    <a:pt x="1393" y="2929"/>
                  </a:lnTo>
                  <a:lnTo>
                    <a:pt x="1429" y="2909"/>
                  </a:lnTo>
                  <a:lnTo>
                    <a:pt x="1468" y="2887"/>
                  </a:lnTo>
                  <a:lnTo>
                    <a:pt x="1509" y="2863"/>
                  </a:lnTo>
                  <a:lnTo>
                    <a:pt x="1553" y="2837"/>
                  </a:lnTo>
                  <a:lnTo>
                    <a:pt x="1597" y="2809"/>
                  </a:lnTo>
                  <a:lnTo>
                    <a:pt x="1643" y="2779"/>
                  </a:lnTo>
                  <a:lnTo>
                    <a:pt x="1689" y="2748"/>
                  </a:lnTo>
                  <a:lnTo>
                    <a:pt x="1735" y="2714"/>
                  </a:lnTo>
                  <a:lnTo>
                    <a:pt x="1781" y="2679"/>
                  </a:lnTo>
                  <a:lnTo>
                    <a:pt x="1827" y="2642"/>
                  </a:lnTo>
                  <a:lnTo>
                    <a:pt x="1872" y="2603"/>
                  </a:lnTo>
                  <a:lnTo>
                    <a:pt x="1915" y="2563"/>
                  </a:lnTo>
                  <a:lnTo>
                    <a:pt x="1957" y="2522"/>
                  </a:lnTo>
                  <a:lnTo>
                    <a:pt x="1997" y="2479"/>
                  </a:lnTo>
                  <a:lnTo>
                    <a:pt x="2034" y="2435"/>
                  </a:lnTo>
                  <a:lnTo>
                    <a:pt x="2069" y="2389"/>
                  </a:lnTo>
                  <a:lnTo>
                    <a:pt x="2100" y="2342"/>
                  </a:lnTo>
                  <a:lnTo>
                    <a:pt x="2128" y="2293"/>
                  </a:lnTo>
                  <a:lnTo>
                    <a:pt x="2150" y="2244"/>
                  </a:lnTo>
                  <a:lnTo>
                    <a:pt x="2169" y="2194"/>
                  </a:lnTo>
                  <a:lnTo>
                    <a:pt x="2183" y="2142"/>
                  </a:lnTo>
                  <a:lnTo>
                    <a:pt x="2192" y="2090"/>
                  </a:lnTo>
                  <a:lnTo>
                    <a:pt x="2195" y="2036"/>
                  </a:lnTo>
                  <a:lnTo>
                    <a:pt x="2195" y="724"/>
                  </a:lnTo>
                  <a:lnTo>
                    <a:pt x="2192" y="709"/>
                  </a:lnTo>
                  <a:lnTo>
                    <a:pt x="2183" y="697"/>
                  </a:lnTo>
                  <a:lnTo>
                    <a:pt x="2172" y="689"/>
                  </a:lnTo>
                  <a:lnTo>
                    <a:pt x="2156" y="685"/>
                  </a:lnTo>
                  <a:lnTo>
                    <a:pt x="2072" y="684"/>
                  </a:lnTo>
                  <a:lnTo>
                    <a:pt x="1992" y="681"/>
                  </a:lnTo>
                  <a:lnTo>
                    <a:pt x="1918" y="676"/>
                  </a:lnTo>
                  <a:lnTo>
                    <a:pt x="1849" y="667"/>
                  </a:lnTo>
                  <a:lnTo>
                    <a:pt x="1784" y="657"/>
                  </a:lnTo>
                  <a:lnTo>
                    <a:pt x="1725" y="646"/>
                  </a:lnTo>
                  <a:lnTo>
                    <a:pt x="1670" y="633"/>
                  </a:lnTo>
                  <a:lnTo>
                    <a:pt x="1619" y="620"/>
                  </a:lnTo>
                  <a:lnTo>
                    <a:pt x="1573" y="605"/>
                  </a:lnTo>
                  <a:lnTo>
                    <a:pt x="1531" y="590"/>
                  </a:lnTo>
                  <a:lnTo>
                    <a:pt x="1493" y="573"/>
                  </a:lnTo>
                  <a:lnTo>
                    <a:pt x="1457" y="556"/>
                  </a:lnTo>
                  <a:lnTo>
                    <a:pt x="1426" y="540"/>
                  </a:lnTo>
                  <a:lnTo>
                    <a:pt x="1399" y="522"/>
                  </a:lnTo>
                  <a:lnTo>
                    <a:pt x="1375" y="506"/>
                  </a:lnTo>
                  <a:lnTo>
                    <a:pt x="1353" y="489"/>
                  </a:lnTo>
                  <a:lnTo>
                    <a:pt x="1334" y="473"/>
                  </a:lnTo>
                  <a:lnTo>
                    <a:pt x="1318" y="458"/>
                  </a:lnTo>
                  <a:lnTo>
                    <a:pt x="1305" y="444"/>
                  </a:lnTo>
                  <a:lnTo>
                    <a:pt x="1293" y="432"/>
                  </a:lnTo>
                  <a:lnTo>
                    <a:pt x="1285" y="420"/>
                  </a:lnTo>
                  <a:lnTo>
                    <a:pt x="1277" y="410"/>
                  </a:lnTo>
                  <a:lnTo>
                    <a:pt x="1273" y="401"/>
                  </a:lnTo>
                  <a:lnTo>
                    <a:pt x="1269" y="396"/>
                  </a:lnTo>
                  <a:lnTo>
                    <a:pt x="1266" y="392"/>
                  </a:lnTo>
                  <a:lnTo>
                    <a:pt x="1266" y="390"/>
                  </a:lnTo>
                  <a:lnTo>
                    <a:pt x="1258" y="377"/>
                  </a:lnTo>
                  <a:lnTo>
                    <a:pt x="1246" y="369"/>
                  </a:lnTo>
                  <a:lnTo>
                    <a:pt x="1231" y="365"/>
                  </a:lnTo>
                  <a:lnTo>
                    <a:pt x="1231" y="365"/>
                  </a:lnTo>
                  <a:close/>
                  <a:moveTo>
                    <a:pt x="1231" y="0"/>
                  </a:moveTo>
                  <a:lnTo>
                    <a:pt x="1231" y="0"/>
                  </a:lnTo>
                  <a:lnTo>
                    <a:pt x="1246" y="2"/>
                  </a:lnTo>
                  <a:lnTo>
                    <a:pt x="1258" y="9"/>
                  </a:lnTo>
                  <a:lnTo>
                    <a:pt x="1269" y="18"/>
                  </a:lnTo>
                  <a:lnTo>
                    <a:pt x="1276" y="30"/>
                  </a:lnTo>
                  <a:lnTo>
                    <a:pt x="1276" y="33"/>
                  </a:lnTo>
                  <a:lnTo>
                    <a:pt x="1278" y="37"/>
                  </a:lnTo>
                  <a:lnTo>
                    <a:pt x="1283" y="43"/>
                  </a:lnTo>
                  <a:lnTo>
                    <a:pt x="1287" y="51"/>
                  </a:lnTo>
                  <a:lnTo>
                    <a:pt x="1294" y="62"/>
                  </a:lnTo>
                  <a:lnTo>
                    <a:pt x="1303" y="74"/>
                  </a:lnTo>
                  <a:lnTo>
                    <a:pt x="1315" y="88"/>
                  </a:lnTo>
                  <a:lnTo>
                    <a:pt x="1328" y="102"/>
                  </a:lnTo>
                  <a:lnTo>
                    <a:pt x="1344" y="119"/>
                  </a:lnTo>
                  <a:lnTo>
                    <a:pt x="1362" y="136"/>
                  </a:lnTo>
                  <a:lnTo>
                    <a:pt x="1383" y="154"/>
                  </a:lnTo>
                  <a:lnTo>
                    <a:pt x="1407" y="173"/>
                  </a:lnTo>
                  <a:lnTo>
                    <a:pt x="1434" y="191"/>
                  </a:lnTo>
                  <a:lnTo>
                    <a:pt x="1464" y="211"/>
                  </a:lnTo>
                  <a:lnTo>
                    <a:pt x="1498" y="231"/>
                  </a:lnTo>
                  <a:lnTo>
                    <a:pt x="1536" y="250"/>
                  </a:lnTo>
                  <a:lnTo>
                    <a:pt x="1576" y="269"/>
                  </a:lnTo>
                  <a:lnTo>
                    <a:pt x="1621" y="287"/>
                  </a:lnTo>
                  <a:lnTo>
                    <a:pt x="1670" y="306"/>
                  </a:lnTo>
                  <a:lnTo>
                    <a:pt x="1722" y="323"/>
                  </a:lnTo>
                  <a:lnTo>
                    <a:pt x="1780" y="338"/>
                  </a:lnTo>
                  <a:lnTo>
                    <a:pt x="1841" y="354"/>
                  </a:lnTo>
                  <a:lnTo>
                    <a:pt x="1908" y="367"/>
                  </a:lnTo>
                  <a:lnTo>
                    <a:pt x="1980" y="379"/>
                  </a:lnTo>
                  <a:lnTo>
                    <a:pt x="2056" y="389"/>
                  </a:lnTo>
                  <a:lnTo>
                    <a:pt x="2137" y="397"/>
                  </a:lnTo>
                  <a:lnTo>
                    <a:pt x="2224" y="404"/>
                  </a:lnTo>
                  <a:lnTo>
                    <a:pt x="2315" y="407"/>
                  </a:lnTo>
                  <a:lnTo>
                    <a:pt x="2413" y="409"/>
                  </a:lnTo>
                  <a:lnTo>
                    <a:pt x="2429" y="411"/>
                  </a:lnTo>
                  <a:lnTo>
                    <a:pt x="2442" y="418"/>
                  </a:lnTo>
                  <a:lnTo>
                    <a:pt x="2452" y="429"/>
                  </a:lnTo>
                  <a:lnTo>
                    <a:pt x="2460" y="442"/>
                  </a:lnTo>
                  <a:lnTo>
                    <a:pt x="2462" y="457"/>
                  </a:lnTo>
                  <a:lnTo>
                    <a:pt x="2462" y="2134"/>
                  </a:lnTo>
                  <a:lnTo>
                    <a:pt x="2459" y="2194"/>
                  </a:lnTo>
                  <a:lnTo>
                    <a:pt x="2450" y="2254"/>
                  </a:lnTo>
                  <a:lnTo>
                    <a:pt x="2436" y="2312"/>
                  </a:lnTo>
                  <a:lnTo>
                    <a:pt x="2417" y="2369"/>
                  </a:lnTo>
                  <a:lnTo>
                    <a:pt x="2393" y="2426"/>
                  </a:lnTo>
                  <a:lnTo>
                    <a:pt x="2366" y="2480"/>
                  </a:lnTo>
                  <a:lnTo>
                    <a:pt x="2335" y="2535"/>
                  </a:lnTo>
                  <a:lnTo>
                    <a:pt x="2299" y="2587"/>
                  </a:lnTo>
                  <a:lnTo>
                    <a:pt x="2259" y="2639"/>
                  </a:lnTo>
                  <a:lnTo>
                    <a:pt x="2219" y="2689"/>
                  </a:lnTo>
                  <a:lnTo>
                    <a:pt x="2174" y="2738"/>
                  </a:lnTo>
                  <a:lnTo>
                    <a:pt x="2128" y="2786"/>
                  </a:lnTo>
                  <a:lnTo>
                    <a:pt x="2079" y="2832"/>
                  </a:lnTo>
                  <a:lnTo>
                    <a:pt x="2030" y="2876"/>
                  </a:lnTo>
                  <a:lnTo>
                    <a:pt x="1978" y="2919"/>
                  </a:lnTo>
                  <a:lnTo>
                    <a:pt x="1927" y="2960"/>
                  </a:lnTo>
                  <a:lnTo>
                    <a:pt x="1874" y="3000"/>
                  </a:lnTo>
                  <a:lnTo>
                    <a:pt x="1823" y="3037"/>
                  </a:lnTo>
                  <a:lnTo>
                    <a:pt x="1770" y="3074"/>
                  </a:lnTo>
                  <a:lnTo>
                    <a:pt x="1719" y="3108"/>
                  </a:lnTo>
                  <a:lnTo>
                    <a:pt x="1669" y="3141"/>
                  </a:lnTo>
                  <a:lnTo>
                    <a:pt x="1619" y="3171"/>
                  </a:lnTo>
                  <a:lnTo>
                    <a:pt x="1571" y="3199"/>
                  </a:lnTo>
                  <a:lnTo>
                    <a:pt x="1525" y="3226"/>
                  </a:lnTo>
                  <a:lnTo>
                    <a:pt x="1482" y="3251"/>
                  </a:lnTo>
                  <a:lnTo>
                    <a:pt x="1441" y="3272"/>
                  </a:lnTo>
                  <a:lnTo>
                    <a:pt x="1403" y="3293"/>
                  </a:lnTo>
                  <a:lnTo>
                    <a:pt x="1368" y="3310"/>
                  </a:lnTo>
                  <a:lnTo>
                    <a:pt x="1337" y="3326"/>
                  </a:lnTo>
                  <a:lnTo>
                    <a:pt x="1310" y="3339"/>
                  </a:lnTo>
                  <a:lnTo>
                    <a:pt x="1288" y="3350"/>
                  </a:lnTo>
                  <a:lnTo>
                    <a:pt x="1271" y="3358"/>
                  </a:lnTo>
                  <a:lnTo>
                    <a:pt x="1258" y="3364"/>
                  </a:lnTo>
                  <a:lnTo>
                    <a:pt x="1250" y="3367"/>
                  </a:lnTo>
                  <a:lnTo>
                    <a:pt x="1241" y="3370"/>
                  </a:lnTo>
                  <a:lnTo>
                    <a:pt x="1231" y="3371"/>
                  </a:lnTo>
                  <a:lnTo>
                    <a:pt x="1221" y="3370"/>
                  </a:lnTo>
                  <a:lnTo>
                    <a:pt x="1211" y="3367"/>
                  </a:lnTo>
                  <a:lnTo>
                    <a:pt x="1204" y="3364"/>
                  </a:lnTo>
                  <a:lnTo>
                    <a:pt x="1191" y="3358"/>
                  </a:lnTo>
                  <a:lnTo>
                    <a:pt x="1174" y="3350"/>
                  </a:lnTo>
                  <a:lnTo>
                    <a:pt x="1152" y="3339"/>
                  </a:lnTo>
                  <a:lnTo>
                    <a:pt x="1125" y="3326"/>
                  </a:lnTo>
                  <a:lnTo>
                    <a:pt x="1094" y="3310"/>
                  </a:lnTo>
                  <a:lnTo>
                    <a:pt x="1059" y="3293"/>
                  </a:lnTo>
                  <a:lnTo>
                    <a:pt x="1021" y="3272"/>
                  </a:lnTo>
                  <a:lnTo>
                    <a:pt x="980" y="3251"/>
                  </a:lnTo>
                  <a:lnTo>
                    <a:pt x="937" y="3226"/>
                  </a:lnTo>
                  <a:lnTo>
                    <a:pt x="891" y="3199"/>
                  </a:lnTo>
                  <a:lnTo>
                    <a:pt x="843" y="3171"/>
                  </a:lnTo>
                  <a:lnTo>
                    <a:pt x="794" y="3141"/>
                  </a:lnTo>
                  <a:lnTo>
                    <a:pt x="743" y="3108"/>
                  </a:lnTo>
                  <a:lnTo>
                    <a:pt x="692" y="3074"/>
                  </a:lnTo>
                  <a:lnTo>
                    <a:pt x="639" y="3037"/>
                  </a:lnTo>
                  <a:lnTo>
                    <a:pt x="587" y="3000"/>
                  </a:lnTo>
                  <a:lnTo>
                    <a:pt x="535" y="2960"/>
                  </a:lnTo>
                  <a:lnTo>
                    <a:pt x="484" y="2919"/>
                  </a:lnTo>
                  <a:lnTo>
                    <a:pt x="432" y="2876"/>
                  </a:lnTo>
                  <a:lnTo>
                    <a:pt x="383" y="2832"/>
                  </a:lnTo>
                  <a:lnTo>
                    <a:pt x="335" y="2786"/>
                  </a:lnTo>
                  <a:lnTo>
                    <a:pt x="287" y="2738"/>
                  </a:lnTo>
                  <a:lnTo>
                    <a:pt x="243" y="2689"/>
                  </a:lnTo>
                  <a:lnTo>
                    <a:pt x="202" y="2639"/>
                  </a:lnTo>
                  <a:lnTo>
                    <a:pt x="163" y="2587"/>
                  </a:lnTo>
                  <a:lnTo>
                    <a:pt x="128" y="2535"/>
                  </a:lnTo>
                  <a:lnTo>
                    <a:pt x="95" y="2480"/>
                  </a:lnTo>
                  <a:lnTo>
                    <a:pt x="68" y="2426"/>
                  </a:lnTo>
                  <a:lnTo>
                    <a:pt x="44" y="2369"/>
                  </a:lnTo>
                  <a:lnTo>
                    <a:pt x="26" y="2312"/>
                  </a:lnTo>
                  <a:lnTo>
                    <a:pt x="12" y="2254"/>
                  </a:lnTo>
                  <a:lnTo>
                    <a:pt x="3" y="2194"/>
                  </a:lnTo>
                  <a:lnTo>
                    <a:pt x="0" y="2134"/>
                  </a:lnTo>
                  <a:lnTo>
                    <a:pt x="0" y="457"/>
                  </a:lnTo>
                  <a:lnTo>
                    <a:pt x="2" y="442"/>
                  </a:lnTo>
                  <a:lnTo>
                    <a:pt x="10" y="429"/>
                  </a:lnTo>
                  <a:lnTo>
                    <a:pt x="19" y="418"/>
                  </a:lnTo>
                  <a:lnTo>
                    <a:pt x="33" y="411"/>
                  </a:lnTo>
                  <a:lnTo>
                    <a:pt x="48" y="409"/>
                  </a:lnTo>
                  <a:lnTo>
                    <a:pt x="146" y="407"/>
                  </a:lnTo>
                  <a:lnTo>
                    <a:pt x="238" y="404"/>
                  </a:lnTo>
                  <a:lnTo>
                    <a:pt x="324" y="397"/>
                  </a:lnTo>
                  <a:lnTo>
                    <a:pt x="405" y="389"/>
                  </a:lnTo>
                  <a:lnTo>
                    <a:pt x="481" y="379"/>
                  </a:lnTo>
                  <a:lnTo>
                    <a:pt x="552" y="367"/>
                  </a:lnTo>
                  <a:lnTo>
                    <a:pt x="619" y="354"/>
                  </a:lnTo>
                  <a:lnTo>
                    <a:pt x="680" y="338"/>
                  </a:lnTo>
                  <a:lnTo>
                    <a:pt x="738" y="323"/>
                  </a:lnTo>
                  <a:lnTo>
                    <a:pt x="790" y="306"/>
                  </a:lnTo>
                  <a:lnTo>
                    <a:pt x="840" y="287"/>
                  </a:lnTo>
                  <a:lnTo>
                    <a:pt x="885" y="269"/>
                  </a:lnTo>
                  <a:lnTo>
                    <a:pt x="925" y="250"/>
                  </a:lnTo>
                  <a:lnTo>
                    <a:pt x="962" y="231"/>
                  </a:lnTo>
                  <a:lnTo>
                    <a:pt x="996" y="211"/>
                  </a:lnTo>
                  <a:lnTo>
                    <a:pt x="1026" y="191"/>
                  </a:lnTo>
                  <a:lnTo>
                    <a:pt x="1054" y="173"/>
                  </a:lnTo>
                  <a:lnTo>
                    <a:pt x="1078" y="153"/>
                  </a:lnTo>
                  <a:lnTo>
                    <a:pt x="1099" y="136"/>
                  </a:lnTo>
                  <a:lnTo>
                    <a:pt x="1117" y="119"/>
                  </a:lnTo>
                  <a:lnTo>
                    <a:pt x="1133" y="102"/>
                  </a:lnTo>
                  <a:lnTo>
                    <a:pt x="1146" y="87"/>
                  </a:lnTo>
                  <a:lnTo>
                    <a:pt x="1158" y="74"/>
                  </a:lnTo>
                  <a:lnTo>
                    <a:pt x="1167" y="61"/>
                  </a:lnTo>
                  <a:lnTo>
                    <a:pt x="1174" y="51"/>
                  </a:lnTo>
                  <a:lnTo>
                    <a:pt x="1180" y="42"/>
                  </a:lnTo>
                  <a:lnTo>
                    <a:pt x="1183" y="36"/>
                  </a:lnTo>
                  <a:lnTo>
                    <a:pt x="1185" y="31"/>
                  </a:lnTo>
                  <a:lnTo>
                    <a:pt x="1186" y="29"/>
                  </a:lnTo>
                  <a:lnTo>
                    <a:pt x="1194" y="17"/>
                  </a:lnTo>
                  <a:lnTo>
                    <a:pt x="1203" y="9"/>
                  </a:lnTo>
                  <a:lnTo>
                    <a:pt x="1216" y="2"/>
                  </a:lnTo>
                  <a:lnTo>
                    <a:pt x="12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61" name="Rectangle 60">
            <a:extLst>
              <a:ext uri="{FF2B5EF4-FFF2-40B4-BE49-F238E27FC236}">
                <a16:creationId xmlns:a16="http://schemas.microsoft.com/office/drawing/2014/main" id="{49C78852-476F-4C52-A602-83E212795407}"/>
              </a:ext>
            </a:extLst>
          </p:cNvPr>
          <p:cNvSpPr/>
          <p:nvPr/>
        </p:nvSpPr>
        <p:spPr>
          <a:xfrm>
            <a:off x="1965918" y="1484905"/>
            <a:ext cx="10113786" cy="175432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3BBE9C"/>
                </a:solidFill>
                <a:effectLst/>
                <a:uLnTx/>
                <a:uFillTx/>
                <a:latin typeface="Arial"/>
                <a:ea typeface="+mn-ea"/>
                <a:cs typeface="Arial" panose="020B0604020202020204" pitchFamily="34" charset="0"/>
              </a:rPr>
              <a:t>Past performance </a:t>
            </a: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bidders provide a declaration about past E&amp;S performance. Used by Borrower to inform due diligence. Additional requirements for Solar and high-risk SEA/SH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3BBE9C"/>
                </a:solidFill>
                <a:effectLst/>
                <a:uLnTx/>
                <a:uFillTx/>
                <a:latin typeface="Arial"/>
                <a:ea typeface="+mn-ea"/>
                <a:cs typeface="Arial" panose="020B0604020202020204" pitchFamily="34" charset="0"/>
              </a:rPr>
              <a:t>Strategies &amp; plans </a:t>
            </a: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bidders to submit initial E&amp;S MSIPS which are assessed as part of Bid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3BBE9C"/>
                </a:solidFill>
                <a:effectLst/>
                <a:uLnTx/>
                <a:uFillTx/>
                <a:latin typeface="Arial"/>
                <a:ea typeface="+mn-ea"/>
                <a:cs typeface="Arial" panose="020B0604020202020204" pitchFamily="34" charset="0"/>
              </a:rPr>
              <a:t>E&amp;S expert/s </a:t>
            </a: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bidders to name E&amp;S specialist(s) in bid, Contractor appoints named specialist(s) as Key Personnel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endParaRPr>
          </a:p>
        </p:txBody>
      </p:sp>
      <p:sp>
        <p:nvSpPr>
          <p:cNvPr id="62" name="Rectangle 61">
            <a:extLst>
              <a:ext uri="{FF2B5EF4-FFF2-40B4-BE49-F238E27FC236}">
                <a16:creationId xmlns:a16="http://schemas.microsoft.com/office/drawing/2014/main" id="{4F32073B-B7E6-4426-8F2C-8274AF03C475}"/>
              </a:ext>
            </a:extLst>
          </p:cNvPr>
          <p:cNvSpPr/>
          <p:nvPr/>
        </p:nvSpPr>
        <p:spPr>
          <a:xfrm>
            <a:off x="2012143" y="1061944"/>
            <a:ext cx="510055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a:ln>
                  <a:noFill/>
                </a:ln>
                <a:solidFill>
                  <a:srgbClr val="3BBE9C"/>
                </a:solidFill>
                <a:effectLst/>
                <a:uLnTx/>
                <a:uFillTx/>
                <a:latin typeface="Arial"/>
                <a:ea typeface="+mn-ea"/>
                <a:cs typeface="Arial" panose="020B0604020202020204" pitchFamily="34" charset="0"/>
              </a:rPr>
              <a:t>E&amp;S credentials</a:t>
            </a:r>
          </a:p>
        </p:txBody>
      </p:sp>
      <p:sp>
        <p:nvSpPr>
          <p:cNvPr id="63" name="Rectangle 62">
            <a:extLst>
              <a:ext uri="{FF2B5EF4-FFF2-40B4-BE49-F238E27FC236}">
                <a16:creationId xmlns:a16="http://schemas.microsoft.com/office/drawing/2014/main" id="{485C5A6E-FA1D-4242-B030-BB259DC95EFF}"/>
              </a:ext>
            </a:extLst>
          </p:cNvPr>
          <p:cNvSpPr/>
          <p:nvPr/>
        </p:nvSpPr>
        <p:spPr>
          <a:xfrm>
            <a:off x="1963084" y="4948913"/>
            <a:ext cx="10411003" cy="203132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F78D28"/>
                </a:solidFill>
                <a:effectLst/>
                <a:uLnTx/>
                <a:uFillTx/>
                <a:latin typeface="Arial"/>
                <a:ea typeface="+mn-ea"/>
                <a:cs typeface="Arial" panose="020B0604020202020204" pitchFamily="34" charset="0"/>
              </a:rPr>
              <a:t>Code of conduct </a:t>
            </a: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bidders submit code that will apply to </a:t>
            </a:r>
            <a:r>
              <a:rPr lang="en-US" dirty="0">
                <a:solidFill>
                  <a:schemeClr val="accent1"/>
                </a:solidFill>
                <a:latin typeface="Arial"/>
                <a:cs typeface="Arial" panose="020B0604020202020204" pitchFamily="34" charset="0"/>
              </a:rPr>
              <a:t>their</a:t>
            </a:r>
            <a:r>
              <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 Personnel, will include SEA/SH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F78D28"/>
                </a:solidFill>
                <a:effectLst/>
                <a:uLnTx/>
                <a:uFillTx/>
                <a:latin typeface="Arial"/>
                <a:ea typeface="+mn-ea"/>
                <a:cs typeface="Arial" panose="020B0604020202020204" pitchFamily="34" charset="0"/>
              </a:rPr>
              <a:t>Training plan</a:t>
            </a: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Demonstrates resources bidders are willing to put into training personnel on E&amp;S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F78D28"/>
                </a:solidFill>
                <a:effectLst/>
                <a:uLnTx/>
                <a:uFillTx/>
                <a:latin typeface="Arial"/>
                <a:ea typeface="+mn-ea"/>
                <a:cs typeface="Arial" panose="020B0604020202020204" pitchFamily="34" charset="0"/>
              </a:rPr>
              <a:t>Grievance mechanism </a:t>
            </a:r>
            <a:r>
              <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rPr>
              <a:t>– </a:t>
            </a:r>
            <a:r>
              <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rPr>
              <a:t>Code of conduct to include a grievance mechanism for contractor’s Personnel and affected communities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b="1" dirty="0">
                <a:solidFill>
                  <a:srgbClr val="F78D28"/>
                </a:solidFill>
                <a:latin typeface="Arial"/>
                <a:cs typeface="Arial" panose="020B0604020202020204" pitchFamily="34" charset="0"/>
              </a:rPr>
              <a:t>Key performance indicators </a:t>
            </a:r>
            <a:r>
              <a:rPr lang="en-US" dirty="0">
                <a:solidFill>
                  <a:prstClr val="black">
                    <a:lumMod val="75000"/>
                    <a:lumOff val="25000"/>
                  </a:prstClr>
                </a:solidFill>
                <a:latin typeface="Arial"/>
                <a:cs typeface="Arial" panose="020B0604020202020204" pitchFamily="34" charset="0"/>
              </a:rPr>
              <a:t>– </a:t>
            </a:r>
            <a:r>
              <a:rPr lang="en-US" dirty="0">
                <a:solidFill>
                  <a:schemeClr val="accent1"/>
                </a:solidFill>
                <a:latin typeface="Arial"/>
                <a:cs typeface="Arial" panose="020B0604020202020204" pitchFamily="34" charset="0"/>
              </a:rPr>
              <a:t>measures important aspects of performance</a:t>
            </a:r>
            <a:endParaRPr kumimoji="0" lang="en-US" sz="1800" b="0" i="0" u="none" strike="noStrike" kern="1200" cap="none" spc="0" normalizeH="0" baseline="0" noProof="0" dirty="0">
              <a:ln>
                <a:noFill/>
              </a:ln>
              <a:solidFill>
                <a:schemeClr val="accent1"/>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8D28"/>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330F101D-DFAC-40B3-8C30-9954D91861DB}"/>
              </a:ext>
            </a:extLst>
          </p:cNvPr>
          <p:cNvSpPr/>
          <p:nvPr/>
        </p:nvSpPr>
        <p:spPr>
          <a:xfrm>
            <a:off x="2012142" y="4489746"/>
            <a:ext cx="5651971"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0" normalizeH="0" baseline="0" noProof="0">
                <a:ln>
                  <a:noFill/>
                </a:ln>
                <a:solidFill>
                  <a:srgbClr val="F78D28"/>
                </a:solidFill>
                <a:effectLst/>
                <a:uLnTx/>
                <a:uFillTx/>
                <a:latin typeface="Arial"/>
                <a:ea typeface="+mn-ea"/>
                <a:cs typeface="Arial" panose="020B0604020202020204" pitchFamily="34" charset="0"/>
              </a:rPr>
              <a:t>E&amp;S performance standards</a:t>
            </a:r>
          </a:p>
        </p:txBody>
      </p:sp>
      <p:pic>
        <p:nvPicPr>
          <p:cNvPr id="66" name="Graphic 65" descr="Bullseye">
            <a:extLst>
              <a:ext uri="{FF2B5EF4-FFF2-40B4-BE49-F238E27FC236}">
                <a16:creationId xmlns:a16="http://schemas.microsoft.com/office/drawing/2014/main" id="{F50A1B6E-85C4-4E1F-A9CD-5AF5E1101B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3513" y="5007538"/>
            <a:ext cx="731520" cy="731520"/>
          </a:xfrm>
          <a:prstGeom prst="rect">
            <a:avLst/>
          </a:prstGeom>
        </p:spPr>
      </p:pic>
      <p:sp>
        <p:nvSpPr>
          <p:cNvPr id="42" name="Slide Number Placeholder 4">
            <a:extLst>
              <a:ext uri="{FF2B5EF4-FFF2-40B4-BE49-F238E27FC236}">
                <a16:creationId xmlns:a16="http://schemas.microsoft.com/office/drawing/2014/main" id="{CB3966F8-3AE4-4DD3-95E5-C22AF7483450}"/>
              </a:ext>
            </a:extLst>
          </p:cNvPr>
          <p:cNvSpPr>
            <a:spLocks noGrp="1"/>
          </p:cNvSpPr>
          <p:nvPr>
            <p:ph type="sldNum" sz="quarter" idx="15"/>
          </p:nvPr>
        </p:nvSpPr>
        <p:spPr>
          <a:xfrm>
            <a:off x="11584278" y="6585101"/>
            <a:ext cx="607721" cy="27289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A2B04E1C-E937-4DE0-BF67-FCDD8B7A7A5E}" type="slidenum">
              <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rPr>
              <a:pPr marL="0" marR="0" lvl="0" indent="0" algn="ctr" defTabSz="457200" rtl="0" eaLnBrk="1" fontAlgn="auto" latinLnBrk="0" hangingPunct="1">
                <a:lnSpc>
                  <a:spcPct val="100000"/>
                </a:lnSpc>
                <a:spcBef>
                  <a:spcPts val="0"/>
                </a:spcBef>
                <a:spcAft>
                  <a:spcPts val="0"/>
                </a:spcAft>
                <a:buClrTx/>
                <a:buSzTx/>
                <a:buFontTx/>
                <a:buNone/>
                <a:tabLst/>
                <a:defRPr/>
              </a:pPr>
              <a:t>99</a:t>
            </a:fld>
            <a:endParaRPr kumimoji="0" lang="en-NZ" altLang="en-US" sz="1400" b="1" i="0" u="none" strike="noStrike" kern="1200" cap="none" spc="0" normalizeH="0" baseline="0" noProof="0">
              <a:ln>
                <a:noFill/>
              </a:ln>
              <a:solidFill>
                <a:srgbClr val="002345"/>
              </a:solidFill>
              <a:effectLst/>
              <a:uLnTx/>
              <a:uFillTx/>
              <a:latin typeface="Andes" pitchFamily="50" charset="0"/>
              <a:ea typeface="+mn-ea"/>
              <a:cs typeface="Arial"/>
            </a:endParaRPr>
          </a:p>
        </p:txBody>
      </p:sp>
      <p:grpSp>
        <p:nvGrpSpPr>
          <p:cNvPr id="43" name="Group 42">
            <a:extLst>
              <a:ext uri="{FF2B5EF4-FFF2-40B4-BE49-F238E27FC236}">
                <a16:creationId xmlns:a16="http://schemas.microsoft.com/office/drawing/2014/main" id="{DC6B942C-EE28-4828-B7E5-4A02B51F845E}"/>
              </a:ext>
            </a:extLst>
          </p:cNvPr>
          <p:cNvGrpSpPr/>
          <p:nvPr/>
        </p:nvGrpSpPr>
        <p:grpSpPr>
          <a:xfrm>
            <a:off x="494304" y="3035998"/>
            <a:ext cx="1471613" cy="1300162"/>
            <a:chOff x="3300412" y="1885950"/>
            <a:chExt cx="1471613" cy="1300162"/>
          </a:xfrm>
          <a:effectLst>
            <a:reflection blurRad="6350" stA="34000" endPos="35000" dir="5400000" sy="-100000" algn="bl" rotWithShape="0"/>
          </a:effectLst>
        </p:grpSpPr>
        <p:sp>
          <p:nvSpPr>
            <p:cNvPr id="45" name="Flowchart: Delay 44">
              <a:extLst>
                <a:ext uri="{FF2B5EF4-FFF2-40B4-BE49-F238E27FC236}">
                  <a16:creationId xmlns:a16="http://schemas.microsoft.com/office/drawing/2014/main" id="{88DDF5F0-107C-45B3-9CA3-6D36D92EC6D8}"/>
                </a:ext>
              </a:extLst>
            </p:cNvPr>
            <p:cNvSpPr/>
            <p:nvPr/>
          </p:nvSpPr>
          <p:spPr>
            <a:xfrm>
              <a:off x="3614737" y="1885950"/>
              <a:ext cx="1157288" cy="1300162"/>
            </a:xfrm>
            <a:prstGeom prst="flowChartDelay">
              <a:avLst/>
            </a:prstGeom>
            <a:solidFill>
              <a:srgbClr val="009C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Isosceles Triangle 54">
              <a:extLst>
                <a:ext uri="{FF2B5EF4-FFF2-40B4-BE49-F238E27FC236}">
                  <a16:creationId xmlns:a16="http://schemas.microsoft.com/office/drawing/2014/main" id="{BB9337DD-19F6-4B82-970C-3936FC1E5AFC}"/>
                </a:ext>
              </a:extLst>
            </p:cNvPr>
            <p:cNvSpPr/>
            <p:nvPr/>
          </p:nvSpPr>
          <p:spPr>
            <a:xfrm rot="16200000">
              <a:off x="3236118" y="2378868"/>
              <a:ext cx="442913" cy="314325"/>
            </a:xfrm>
            <a:prstGeom prst="triangle">
              <a:avLst/>
            </a:prstGeom>
            <a:solidFill>
              <a:srgbClr val="009CA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65" name="Graphic 64" descr="Contract">
            <a:extLst>
              <a:ext uri="{FF2B5EF4-FFF2-40B4-BE49-F238E27FC236}">
                <a16:creationId xmlns:a16="http://schemas.microsoft.com/office/drawing/2014/main" id="{823B49E8-238A-446D-B05A-A1EAE0C5AA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6057" y="3407984"/>
            <a:ext cx="764972" cy="772620"/>
          </a:xfrm>
          <a:prstGeom prst="rect">
            <a:avLst/>
          </a:prstGeom>
        </p:spPr>
      </p:pic>
    </p:spTree>
    <p:extLst>
      <p:ext uri="{BB962C8B-B14F-4D97-AF65-F5344CB8AC3E}">
        <p14:creationId xmlns:p14="http://schemas.microsoft.com/office/powerpoint/2010/main" val="3954212189"/>
      </p:ext>
    </p:extLst>
  </p:cSld>
  <p:clrMapOvr>
    <a:masterClrMapping/>
  </p:clrMapOvr>
</p:sld>
</file>

<file path=ppt/theme/theme1.xml><?xml version="1.0" encoding="utf-8"?>
<a:theme xmlns:a="http://schemas.openxmlformats.org/drawingml/2006/main" name="1_WBG Slide">
  <a:themeElements>
    <a:clrScheme name="GBR">
      <a:dk1>
        <a:sysClr val="windowText" lastClr="000000"/>
      </a:dk1>
      <a:lt1>
        <a:sysClr val="window" lastClr="FFFFFF"/>
      </a:lt1>
      <a:dk2>
        <a:srgbClr val="002345"/>
      </a:dk2>
      <a:lt2>
        <a:srgbClr val="FFFFFF"/>
      </a:lt2>
      <a:accent1>
        <a:srgbClr val="002345"/>
      </a:accent1>
      <a:accent2>
        <a:srgbClr val="00ADE4"/>
      </a:accent2>
      <a:accent3>
        <a:srgbClr val="F2EFDC"/>
      </a:accent3>
      <a:accent4>
        <a:srgbClr val="F24C27"/>
      </a:accent4>
      <a:accent5>
        <a:srgbClr val="E5682D"/>
      </a:accent5>
      <a:accent6>
        <a:srgbClr val="000000"/>
      </a:accent6>
      <a:hlink>
        <a:srgbClr val="00ADE4"/>
      </a:hlink>
      <a:folHlink>
        <a:srgbClr val="F24C27"/>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2">
  <a:themeElements>
    <a:clrScheme name="World Bank">
      <a:dk1>
        <a:srgbClr val="002345"/>
      </a:dk1>
      <a:lt1>
        <a:sysClr val="window" lastClr="FFFFFF"/>
      </a:lt1>
      <a:dk2>
        <a:srgbClr val="000000"/>
      </a:dk2>
      <a:lt2>
        <a:srgbClr val="00ADE4"/>
      </a:lt2>
      <a:accent1>
        <a:srgbClr val="000000"/>
      </a:accent1>
      <a:accent2>
        <a:srgbClr val="7F7F7F"/>
      </a:accent2>
      <a:accent3>
        <a:srgbClr val="00ADE4"/>
      </a:accent3>
      <a:accent4>
        <a:srgbClr val="021F43"/>
      </a:accent4>
      <a:accent5>
        <a:srgbClr val="006450"/>
      </a:accent5>
      <a:accent6>
        <a:srgbClr val="F78D28"/>
      </a:accent6>
      <a:hlink>
        <a:srgbClr val="00AB51"/>
      </a:hlink>
      <a:folHlink>
        <a:srgbClr val="61477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txDef>
      <a:spPr/>
      <a:bodyPr/>
      <a:lstStyle>
        <a:defPPr algn="l" eaLnBrk="1" hangingPunct="1">
          <a:defRPr sz="1100" dirty="0" smtClean="0">
            <a:solidFill>
              <a:srgbClr val="17375E"/>
            </a:solidFill>
            <a:latin typeface="Arial" panose="020B0604020202020204"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2" id="{BCAB9BDE-7FE8-4D2B-ACFF-03A4DC31FBFE}" vid="{823A246A-101B-4AE1-97AC-B8C69B619417}"/>
    </a:ext>
  </a:extLst>
</a:theme>
</file>

<file path=ppt/theme/theme3.xml><?xml version="1.0" encoding="utf-8"?>
<a:theme xmlns:a="http://schemas.openxmlformats.org/drawingml/2006/main" name="1_Theme2">
  <a:themeElements>
    <a:clrScheme name="World Bank">
      <a:dk1>
        <a:srgbClr val="002345"/>
      </a:dk1>
      <a:lt1>
        <a:sysClr val="window" lastClr="FFFFFF"/>
      </a:lt1>
      <a:dk2>
        <a:srgbClr val="000000"/>
      </a:dk2>
      <a:lt2>
        <a:srgbClr val="00ADE4"/>
      </a:lt2>
      <a:accent1>
        <a:srgbClr val="000000"/>
      </a:accent1>
      <a:accent2>
        <a:srgbClr val="7F7F7F"/>
      </a:accent2>
      <a:accent3>
        <a:srgbClr val="00ADE4"/>
      </a:accent3>
      <a:accent4>
        <a:srgbClr val="021F43"/>
      </a:accent4>
      <a:accent5>
        <a:srgbClr val="006450"/>
      </a:accent5>
      <a:accent6>
        <a:srgbClr val="F78D28"/>
      </a:accent6>
      <a:hlink>
        <a:srgbClr val="00AB51"/>
      </a:hlink>
      <a:folHlink>
        <a:srgbClr val="61477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txDef>
      <a:spPr/>
      <a:bodyPr/>
      <a:lstStyle>
        <a:defPPr algn="l" eaLnBrk="1" hangingPunct="1">
          <a:defRPr sz="1100" dirty="0" smtClean="0">
            <a:solidFill>
              <a:srgbClr val="17375E"/>
            </a:solidFill>
            <a:latin typeface="Arial" panose="020B0604020202020204"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2" id="{BCAB9BDE-7FE8-4D2B-ACFF-03A4DC31FBFE}" vid="{823A246A-101B-4AE1-97AC-B8C69B619417}"/>
    </a:ext>
  </a:extLst>
</a:theme>
</file>

<file path=ppt/theme/theme4.xml><?xml version="1.0" encoding="utf-8"?>
<a:theme xmlns:a="http://schemas.openxmlformats.org/drawingml/2006/main" name="WBG-Any_Logo">
  <a:themeElements>
    <a:clrScheme name="World Bank">
      <a:dk1>
        <a:srgbClr val="002345"/>
      </a:dk1>
      <a:lt1>
        <a:sysClr val="window" lastClr="FFFFFF"/>
      </a:lt1>
      <a:dk2>
        <a:srgbClr val="000000"/>
      </a:dk2>
      <a:lt2>
        <a:srgbClr val="00ADE4"/>
      </a:lt2>
      <a:accent1>
        <a:srgbClr val="000000"/>
      </a:accent1>
      <a:accent2>
        <a:srgbClr val="7F7F7F"/>
      </a:accent2>
      <a:accent3>
        <a:srgbClr val="00ADE4"/>
      </a:accent3>
      <a:accent4>
        <a:srgbClr val="021F43"/>
      </a:accent4>
      <a:accent5>
        <a:srgbClr val="006450"/>
      </a:accent5>
      <a:accent6>
        <a:srgbClr val="F78D28"/>
      </a:accent6>
      <a:hlink>
        <a:srgbClr val="00AB51"/>
      </a:hlink>
      <a:folHlink>
        <a:srgbClr val="61477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EP standard preso.pot  -  Compatibility Mode" id="{D9F6106A-3E29-4543-9BCA-55477479B777}" vid="{9C7DD70D-EBD0-43CE-AD1D-C73905EFC8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34188e4-2128-4b82-8a01-b8ebfba36781" xsi:nil="true"/>
    <lcf76f155ced4ddcb4097134ff3c332f xmlns="1df6675f-69c0-47d4-9c14-ce2c4dc33519">
      <Terms xmlns="http://schemas.microsoft.com/office/infopath/2007/PartnerControls"/>
    </lcf76f155ced4ddcb4097134ff3c332f>
    <SharedWithUsers xmlns="b34188e4-2128-4b82-8a01-b8ebfba36781">
      <UserInfo>
        <DisplayName>Lewis W.D. Evans</DisplayName>
        <AccountId>14</AccountId>
        <AccountType/>
      </UserInfo>
      <UserInfo>
        <DisplayName>Christopher Mark Browne</DisplayName>
        <AccountId>21</AccountId>
        <AccountType/>
      </UserInfo>
      <UserInfo>
        <DisplayName>Julie Anne Farmer</DisplayName>
        <AccountId>13</AccountId>
        <AccountType/>
      </UserInfo>
      <UserInfo>
        <DisplayName>Andrew Cochrane</DisplayName>
        <AccountId>12</AccountId>
        <AccountType/>
      </UserInfo>
      <UserInfo>
        <DisplayName>Thomas Edward Hidderley OSullivan</DisplayName>
        <AccountId>24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D8C5F249570B847BF43BC268CD58B84" ma:contentTypeVersion="13" ma:contentTypeDescription="Create a new document." ma:contentTypeScope="" ma:versionID="0d6cbf849593c3d08a7fa56c2f0e4c04">
  <xsd:schema xmlns:xsd="http://www.w3.org/2001/XMLSchema" xmlns:xs="http://www.w3.org/2001/XMLSchema" xmlns:p="http://schemas.microsoft.com/office/2006/metadata/properties" xmlns:ns2="1df6675f-69c0-47d4-9c14-ce2c4dc33519" xmlns:ns3="b34188e4-2128-4b82-8a01-b8ebfba36781" targetNamespace="http://schemas.microsoft.com/office/2006/metadata/properties" ma:root="true" ma:fieldsID="14e2d7a199fcd7af19738b104dbab904" ns2:_="" ns3:_="">
    <xsd:import namespace="1df6675f-69c0-47d4-9c14-ce2c4dc33519"/>
    <xsd:import namespace="b34188e4-2128-4b82-8a01-b8ebfba3678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6675f-69c0-47d4-9c14-ce2c4dc33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a6c10d7-b926-4fc0-945e-3cbf5049f6bd"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34188e4-2128-4b82-8a01-b8ebfba3678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066d0178-2280-4f1d-8886-e8b8d4ce6502}" ma:internalName="TaxCatchAll" ma:showField="CatchAllData" ma:web="b34188e4-2128-4b82-8a01-b8ebfba367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C76351-0C76-4974-83F2-4AD13AD8AC01}">
  <ds:schemaRefs>
    <ds:schemaRef ds:uri="http://schemas.microsoft.com/sharepoint/v3/contenttype/forms"/>
  </ds:schemaRefs>
</ds:datastoreItem>
</file>

<file path=customXml/itemProps2.xml><?xml version="1.0" encoding="utf-8"?>
<ds:datastoreItem xmlns:ds="http://schemas.openxmlformats.org/officeDocument/2006/customXml" ds:itemID="{7A397FC9-A45D-4C58-AA27-77D401F19ABB}">
  <ds:schemaRefs>
    <ds:schemaRef ds:uri="1df6675f-69c0-47d4-9c14-ce2c4dc33519"/>
    <ds:schemaRef ds:uri="b34188e4-2128-4b82-8a01-b8ebfba3678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5F75230-0F8D-44E4-BB83-79CCCD53551A}"/>
</file>

<file path=docProps/app.xml><?xml version="1.0" encoding="utf-8"?>
<Properties xmlns="http://schemas.openxmlformats.org/officeDocument/2006/extended-properties" xmlns:vt="http://schemas.openxmlformats.org/officeDocument/2006/docPropsVTypes">
  <TotalTime>2678</TotalTime>
  <Words>15076</Words>
  <Application>Microsoft Office PowerPoint</Application>
  <PresentationFormat>Widescreen</PresentationFormat>
  <Paragraphs>1735</Paragraphs>
  <Slides>124</Slides>
  <Notes>116</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124</vt:i4>
      </vt:variant>
    </vt:vector>
  </HeadingPairs>
  <TitlesOfParts>
    <vt:vector size="140" baseType="lpstr">
      <vt:lpstr>Andes</vt:lpstr>
      <vt:lpstr>Andes Bold</vt:lpstr>
      <vt:lpstr>Andes ExtraLight</vt:lpstr>
      <vt:lpstr>Arial</vt:lpstr>
      <vt:lpstr>Arial Bold</vt:lpstr>
      <vt:lpstr>Calibri</vt:lpstr>
      <vt:lpstr>Courier New</vt:lpstr>
      <vt:lpstr>Sabon RomanSC</vt:lpstr>
      <vt:lpstr>Symbol</vt:lpstr>
      <vt:lpstr>Trebuchet MS</vt:lpstr>
      <vt:lpstr>Wingdings</vt:lpstr>
      <vt:lpstr>1_WBG Slide</vt:lpstr>
      <vt:lpstr>Theme2</vt:lpstr>
      <vt:lpstr>1_Theme2</vt:lpstr>
      <vt:lpstr>WBG-Any_Logo</vt:lpstr>
      <vt:lpstr>Document</vt:lpstr>
      <vt:lpstr>PowerPoint Presentation</vt:lpstr>
      <vt:lpstr>PowerPoint Presentation</vt:lpstr>
      <vt:lpstr>PowerPoint Presentation</vt:lpstr>
      <vt:lpstr>PowerPoint Presentation</vt:lpstr>
      <vt:lpstr>PowerPoint Presentation</vt:lpstr>
      <vt:lpstr> Part 1 - Introduction to Sustainable Public Procurement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Part 1 - Introduction to SPP (continued) Julie Farmer</vt:lpstr>
      <vt:lpstr>PowerPoint Presentation</vt:lpstr>
      <vt:lpstr>PowerPoint Presentation</vt:lpstr>
      <vt:lpstr>Part 2  The ESF and Procurement Framework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3  Key Aspects of the Bank Project Cycle, ESF and Operations Procurement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4  Preparation Stage: identification/concept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APPROACH - OVERVIEW</vt:lpstr>
      <vt:lpstr>PowerPoint Presentation</vt:lpstr>
      <vt:lpstr>PowerPoint Presentation</vt:lpstr>
      <vt:lpstr>PowerPoint Presentation</vt:lpstr>
      <vt:lpstr>Part 6  Implementation</vt:lpstr>
      <vt:lpstr>PowerPoint Presentation</vt:lpstr>
      <vt:lpstr>PowerPoint Presentation</vt:lpstr>
      <vt:lpstr>PowerPoint Presentation</vt:lpstr>
      <vt:lpstr>APPROACH - OVERVIEW</vt:lpstr>
      <vt:lpstr>APPROACH - OVERVIEW</vt:lpstr>
      <vt:lpstr>APPROACH - OVERVIEW</vt:lpstr>
      <vt:lpstr>APPROACH - OVERVIEW</vt:lpstr>
      <vt:lpstr>APPROACH - OVERVIEW</vt:lpstr>
      <vt:lpstr>PowerPoint Presentation</vt:lpstr>
      <vt:lpstr>PowerPoint Presentation</vt:lpstr>
      <vt:lpstr>APPROACH -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James Hall</dc:creator>
  <cp:lastModifiedBy>Andrew Cochrane</cp:lastModifiedBy>
  <cp:revision>5</cp:revision>
  <cp:lastPrinted>2019-10-25T13:57:39Z</cp:lastPrinted>
  <dcterms:created xsi:type="dcterms:W3CDTF">2019-05-11T14:10:02Z</dcterms:created>
  <dcterms:modified xsi:type="dcterms:W3CDTF">2023-09-04T15:06:45Z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0x010100DD8C5F249570B847BF43BC268CD58B84</vt:lpwstr>
  </property>
  <property fmtid="{D5CDD505-2E9C-101B-9397-08002B2CF9AE}" pid="3" name="MediaServiceImageTags">
    <vt:lpwstr/>
  </property>
</Properties>
</file>