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12.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35.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Masters/notesMaster1.xml" ContentType="application/vnd.openxmlformats-officedocument.presentationml.notesMaster+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1" r:id="rId1"/>
    <p:sldMasterId id="2147483795" r:id="rId2"/>
  </p:sldMasterIdLst>
  <p:notesMasterIdLst>
    <p:notesMasterId r:id="rId43"/>
  </p:notesMasterIdLst>
  <p:handoutMasterIdLst>
    <p:handoutMasterId r:id="rId44"/>
  </p:handoutMasterIdLst>
  <p:sldIdLst>
    <p:sldId id="1229" r:id="rId3"/>
    <p:sldId id="1837" r:id="rId4"/>
    <p:sldId id="1265" r:id="rId5"/>
    <p:sldId id="1892" r:id="rId6"/>
    <p:sldId id="1917" r:id="rId7"/>
    <p:sldId id="1902" r:id="rId8"/>
    <p:sldId id="1943" r:id="rId9"/>
    <p:sldId id="1944" r:id="rId10"/>
    <p:sldId id="1775" r:id="rId11"/>
    <p:sldId id="1870" r:id="rId12"/>
    <p:sldId id="1883" r:id="rId13"/>
    <p:sldId id="1962" r:id="rId14"/>
    <p:sldId id="2029" r:id="rId15"/>
    <p:sldId id="2030" r:id="rId16"/>
    <p:sldId id="2031" r:id="rId17"/>
    <p:sldId id="2035" r:id="rId18"/>
    <p:sldId id="2120" r:id="rId19"/>
    <p:sldId id="2038" r:id="rId20"/>
    <p:sldId id="2119" r:id="rId21"/>
    <p:sldId id="1907" r:id="rId22"/>
    <p:sldId id="2199" r:id="rId23"/>
    <p:sldId id="2198" r:id="rId24"/>
    <p:sldId id="1776" r:id="rId25"/>
    <p:sldId id="2007" r:id="rId26"/>
    <p:sldId id="2009" r:id="rId27"/>
    <p:sldId id="1641" r:id="rId28"/>
    <p:sldId id="1595" r:id="rId29"/>
    <p:sldId id="1597" r:id="rId30"/>
    <p:sldId id="2164" r:id="rId31"/>
    <p:sldId id="2128" r:id="rId32"/>
    <p:sldId id="2200" r:id="rId33"/>
    <p:sldId id="2184" r:id="rId34"/>
    <p:sldId id="2142" r:id="rId35"/>
    <p:sldId id="2159" r:id="rId36"/>
    <p:sldId id="2143" r:id="rId37"/>
    <p:sldId id="2158" r:id="rId38"/>
    <p:sldId id="2157" r:id="rId39"/>
    <p:sldId id="2150" r:id="rId40"/>
    <p:sldId id="2028" r:id="rId41"/>
    <p:sldId id="1878" r:id="rId42"/>
  </p:sldIdLst>
  <p:sldSz cx="13004800" cy="9753600"/>
  <p:notesSz cx="7102475" cy="9388475"/>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521415D9-36F7-43E2-AB2F-B90AF26B5E84}">
      <p14:sectionLst xmlns:p14="http://schemas.microsoft.com/office/powerpoint/2010/main">
        <p14:section name="Default Section" id="{54ABD0B2-F664-427C-A52E-8286357B3DCD}">
          <p14:sldIdLst>
            <p14:sldId id="1229"/>
          </p14:sldIdLst>
        </p14:section>
        <p14:section name="Untitled Section" id="{F504AB7C-476A-49F8-8C76-90A3A0D2A114}">
          <p14:sldIdLst/>
        </p14:section>
        <p14:section name="Untitled Section" id="{9EBCF838-F694-4D23-B7F1-5586D45F436F}">
          <p14:sldIdLst>
            <p14:sldId id="1837"/>
          </p14:sldIdLst>
        </p14:section>
        <p14:section name="Untitled Section" id="{D8C5A798-D455-46C0-A67E-0F4B661E041F}">
          <p14:sldIdLst>
            <p14:sldId id="1265"/>
          </p14:sldIdLst>
        </p14:section>
        <p14:section name="Untitled Section" id="{912C4D90-4E4C-4B54-B7FB-04F4770AB5C1}">
          <p14:sldIdLst/>
        </p14:section>
        <p14:section name="Untitled Section" id="{09401B8F-6016-4872-AAD1-A9478122D6C9}">
          <p14:sldIdLst>
            <p14:sldId id="1892"/>
            <p14:sldId id="1917"/>
            <p14:sldId id="1902"/>
            <p14:sldId id="1943"/>
            <p14:sldId id="1944"/>
          </p14:sldIdLst>
        </p14:section>
        <p14:section name="Untitled Section" id="{17FC6131-A831-43F5-AC80-361BC2382C74}">
          <p14:sldIdLst>
            <p14:sldId id="1775"/>
            <p14:sldId id="1870"/>
            <p14:sldId id="1883"/>
            <p14:sldId id="1962"/>
            <p14:sldId id="2029"/>
            <p14:sldId id="2030"/>
            <p14:sldId id="2031"/>
          </p14:sldIdLst>
        </p14:section>
        <p14:section name="Untitled Section" id="{19640BCF-DD3B-4EF4-97A6-1CD5D088C813}">
          <p14:sldIdLst/>
        </p14:section>
        <p14:section name="Untitled Section" id="{38DE9BE1-957E-436A-946D-558D33D08E69}">
          <p14:sldIdLst>
            <p14:sldId id="2035"/>
            <p14:sldId id="2120"/>
            <p14:sldId id="2038"/>
          </p14:sldIdLst>
        </p14:section>
        <p14:section name="Untitled Section" id="{E7AB50D0-B7D7-48BA-9482-CD370FD08397}">
          <p14:sldIdLst>
            <p14:sldId id="2119"/>
          </p14:sldIdLst>
        </p14:section>
        <p14:section name="Untitled Section" id="{2653766F-7CE9-4DBE-81F9-D1820B4E2E40}">
          <p14:sldIdLst/>
        </p14:section>
        <p14:section name="Untitled Section" id="{56328CC4-12F9-4BE6-BF8F-156F6DAAD3FA}">
          <p14:sldIdLst>
            <p14:sldId id="1907"/>
          </p14:sldIdLst>
        </p14:section>
        <p14:section name="Untitled Section" id="{DC9207D1-7F0F-4FE0-9B2B-C801AAC8FD9C}">
          <p14:sldIdLst/>
        </p14:section>
        <p14:section name="Untitled Section" id="{09169085-A9C9-430D-960B-65DA9538F34F}">
          <p14:sldIdLst/>
        </p14:section>
        <p14:section name="Untitled Section" id="{8927F9DD-23AF-494F-8B70-88F8BB36489D}">
          <p14:sldIdLst/>
        </p14:section>
        <p14:section name="Untitled Section" id="{4694E88E-C78C-4132-BDE4-C00AC57592BC}">
          <p14:sldIdLst/>
        </p14:section>
        <p14:section name="Untitled Section" id="{BB638D8F-AECE-42D1-941C-BA5784F9D46E}">
          <p14:sldIdLst/>
        </p14:section>
        <p14:section name="Untitled Section" id="{F79453A9-C8DF-49BC-91DF-FBCA4484AEF6}">
          <p14:sldIdLst/>
        </p14:section>
        <p14:section name="Untitled Section" id="{7353FAE5-F204-43A0-824C-FFA5984C0DAB}">
          <p14:sldIdLst>
            <p14:sldId id="2199"/>
            <p14:sldId id="2198"/>
            <p14:sldId id="1776"/>
            <p14:sldId id="2007"/>
            <p14:sldId id="2009"/>
            <p14:sldId id="1641"/>
            <p14:sldId id="1595"/>
            <p14:sldId id="1597"/>
          </p14:sldIdLst>
        </p14:section>
        <p14:section name="Untitled Section" id="{F4B40031-E461-4154-8E08-815752BA7EC1}">
          <p14:sldIdLst>
            <p14:sldId id="2164"/>
            <p14:sldId id="2128"/>
          </p14:sldIdLst>
        </p14:section>
        <p14:section name="Untitled Section" id="{EB386ABF-CCDA-417C-858C-9B6EF864B83F}">
          <p14:sldIdLst/>
        </p14:section>
        <p14:section name="Untitled Section" id="{1BCA54D0-287B-40DC-AD33-C7D9C7B42FE7}">
          <p14:sldIdLst>
            <p14:sldId id="2200"/>
            <p14:sldId id="2184"/>
            <p14:sldId id="2142"/>
            <p14:sldId id="2159"/>
            <p14:sldId id="2143"/>
            <p14:sldId id="2158"/>
            <p14:sldId id="2157"/>
          </p14:sldIdLst>
        </p14:section>
        <p14:section name="Untitled Section" id="{06B82274-396D-4DB0-A0A5-5D41F934460F}">
          <p14:sldIdLst/>
        </p14:section>
        <p14:section name="Untitled Section" id="{A44E6441-D5A0-4687-A791-169B552753DE}">
          <p14:sldIdLst/>
        </p14:section>
        <p14:section name="Untitled Section" id="{B7A1DAB4-BF89-445E-BF46-B66C058B2EB7}">
          <p14:sldIdLst>
            <p14:sldId id="2150"/>
          </p14:sldIdLst>
        </p14:section>
        <p14:section name="Untitled Section" id="{9D8D1A0D-670B-4658-9153-5A90E7D52944}">
          <p14:sldIdLst/>
        </p14:section>
        <p14:section name="Untitled Section" id="{FA31A129-ED0A-4420-B71E-7E9866610E87}">
          <p14:sldIdLst>
            <p14:sldId id="2028"/>
          </p14:sldIdLst>
        </p14:section>
        <p14:section name="Untitled Section" id="{AEC2E0DE-3035-46F8-B2D7-549F92414D2C}">
          <p14:sldIdLst/>
        </p14:section>
        <p14:section name="Untitled Section" id="{651E6DB0-9F8F-4F2C-92E4-FEB3B5510AC7}">
          <p14:sldIdLst/>
        </p14:section>
        <p14:section name="Untitled Section" id="{83A101C9-97B5-46DE-92AB-43AC7FE36B27}">
          <p14:sldIdLst/>
        </p14:section>
        <p14:section name="Untitled Section" id="{03F75D79-C4E9-44C9-A6DD-D5059A6C34F5}">
          <p14:sldIdLst/>
        </p14:section>
        <p14:section name="Untitled Section" id="{049804FB-D19D-4C2B-9ED5-197277C6E912}">
          <p14:sldIdLst>
            <p14:sldId id="1878"/>
          </p14:sldIdLst>
        </p14:section>
        <p14:section name="Untitled Section" id="{04A3899F-592D-4271-BE40-79A74A8E20FD}">
          <p14:sldIdLst/>
        </p14:section>
        <p14:section name="Untitled Section" id="{9951CCA1-227A-415D-A08A-4C764FE0BD84}">
          <p14:sldIdLst/>
        </p14:section>
        <p14:section name="Untitled Section" id="{10980BA8-CB76-4146-8339-1E33CB483152}">
          <p14:sldIdLst/>
        </p14:section>
        <p14:section name="Untitled Section" id="{76C65184-49C7-458E-B41D-B7A06B856DA7}">
          <p14:sldIdLst/>
        </p14:section>
        <p14:section name="Untitled Section" id="{B35B2C06-4BF6-42C9-A278-C2997E9DEF68}">
          <p14:sldIdLst/>
        </p14:section>
        <p14:section name="Untitled Section" id="{14AA129E-4B22-4E1C-A4E9-F99A525D23F2}">
          <p14:sldIdLst/>
        </p14:section>
        <p14:section name="Untitled Section" id="{74BDC8A7-53A8-4F56-83B9-B4D1C2AAB85B}">
          <p14:sldIdLst/>
        </p14:section>
        <p14:section name="Backup" id="{5861C721-892F-42A7-83DF-5C7C6F61AF4A}">
          <p14:sldIdLst/>
        </p14:section>
        <p14:section name="Untitled Section" id="{1C4102BF-4C95-437E-8072-D7C0A93F7FA3}">
          <p14:sldIdLst/>
        </p14:section>
        <p14:section name="Untitled Section" id="{B2B008C9-9B5F-4A6F-98F5-0822A6093900}">
          <p14:sldIdLst/>
        </p14:section>
        <p14:section name="Untitled Section" id="{55ABF4F3-F126-44CA-9246-80BC1E2EB2DF}">
          <p14:sldIdLst/>
        </p14:section>
        <p14:section name="Untitled Section" id="{2722DAFB-2E76-4704-8F1D-84CA191434DE}">
          <p14:sldIdLst/>
        </p14:section>
        <p14:section name="Untitled Section" id="{288CD70C-FF8F-4188-994A-2DA9491812A9}">
          <p14:sldIdLst/>
        </p14:section>
        <p14:section name="Untitled Section" id="{0869D147-A464-4B44-A5FA-CAAD8FA8FF6D}">
          <p14:sldIdLst/>
        </p14:section>
        <p14:section name="Untitled Section" id="{CE491707-A900-4BD5-9D80-E8B13089A996}">
          <p14:sldIdLst/>
        </p14:section>
        <p14:section name="Untitled Section" id="{BCC77B29-D452-4FCF-9F8F-8DE7FE37E30E}">
          <p14:sldIdLst/>
        </p14:section>
      </p14:sectionLst>
    </p:ext>
    <p:ext uri="{EFAFB233-063F-42B5-8137-9DF3F51BA10A}">
      <p15:sldGuideLst xmlns:p15="http://schemas.microsoft.com/office/powerpoint/2012/main">
        <p15:guide id="1" orient="horz" pos="792" userDrawn="1">
          <p15:clr>
            <a:srgbClr val="A4A3A4"/>
          </p15:clr>
        </p15:guide>
        <p15:guide id="2" pos="256" userDrawn="1">
          <p15:clr>
            <a:srgbClr val="A4A3A4"/>
          </p15:clr>
        </p15:guide>
        <p15:guide id="3" pos="7912" userDrawn="1">
          <p15:clr>
            <a:srgbClr val="A4A3A4"/>
          </p15:clr>
        </p15:guide>
        <p15:guide id="4" orient="horz" pos="5352" userDrawn="1">
          <p15:clr>
            <a:srgbClr val="A4A3A4"/>
          </p15:clr>
        </p15:guide>
        <p15:guide id="5" orient="horz" pos="1056" userDrawn="1">
          <p15:clr>
            <a:srgbClr val="A4A3A4"/>
          </p15:clr>
        </p15:guide>
        <p15:guide id="6" orient="horz" pos="4104" userDrawn="1">
          <p15:clr>
            <a:srgbClr val="A4A3A4"/>
          </p15:clr>
        </p15:guide>
        <p15:guide id="7" orient="horz" pos="192" userDrawn="1">
          <p15:clr>
            <a:srgbClr val="A4A3A4"/>
          </p15:clr>
        </p15:guide>
        <p15:guide id="8" orient="horz" pos="5904" userDrawn="1">
          <p15:clr>
            <a:srgbClr val="A4A3A4"/>
          </p15:clr>
        </p15:guide>
        <p15:guide id="9" pos="8008" userDrawn="1">
          <p15:clr>
            <a:srgbClr val="A4A3A4"/>
          </p15:clr>
        </p15:guide>
        <p15:guide id="10" pos="2344"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lind Tambe" initials="MT" lastIdx="5" clrIdx="0"/>
  <p:cmAuthor id="1" name="Sonja Johnson-Yu"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F2"/>
    <a:srgbClr val="33CCFF"/>
    <a:srgbClr val="A1FBFF"/>
    <a:srgbClr val="D1FDFF"/>
    <a:srgbClr val="000000"/>
    <a:srgbClr val="66CCFF"/>
    <a:srgbClr val="E84C22"/>
    <a:srgbClr val="F8E6E0"/>
    <a:srgbClr val="FDE6E0"/>
    <a:srgbClr val="FBE6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061" autoAdjust="0"/>
  </p:normalViewPr>
  <p:slideViewPr>
    <p:cSldViewPr snapToGrid="0">
      <p:cViewPr varScale="1">
        <p:scale>
          <a:sx n="39" d="100"/>
          <a:sy n="39" d="100"/>
        </p:scale>
        <p:origin x="1588" y="40"/>
      </p:cViewPr>
      <p:guideLst>
        <p:guide orient="horz" pos="792"/>
        <p:guide pos="256"/>
        <p:guide pos="7912"/>
        <p:guide orient="horz" pos="5352"/>
        <p:guide orient="horz" pos="1056"/>
        <p:guide orient="horz" pos="4104"/>
        <p:guide orient="horz" pos="192"/>
        <p:guide orient="horz" pos="5904"/>
        <p:guide pos="8008"/>
        <p:guide pos="234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6-D3E9-422E-A033-D44A86793AEF}"/>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4-045F-A542-A531-21E83EA8C45D}"/>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5BEC-4A2F-913A-127DBEF09DA1}"/>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5BEC-4A2F-913A-127DBEF09DA1}"/>
              </c:ext>
            </c:extLst>
          </c:dPt>
          <c:cat>
            <c:strRef>
              <c:f>Sheet1!$A$2:$A$5</c:f>
              <c:strCache>
                <c:ptCount val="4"/>
                <c:pt idx="0">
                  <c:v>Worldwide</c:v>
                </c:pt>
                <c:pt idx="2">
                  <c:v>United States</c:v>
                </c:pt>
                <c:pt idx="3">
                  <c:v>Western Europe</c:v>
                </c:pt>
              </c:strCache>
            </c:strRef>
          </c:cat>
          <c:val>
            <c:numRef>
              <c:f>Sheet1!$B$2:$B$5</c:f>
              <c:numCache>
                <c:formatCode>General</c:formatCode>
                <c:ptCount val="4"/>
                <c:pt idx="0">
                  <c:v>139</c:v>
                </c:pt>
                <c:pt idx="2">
                  <c:v>28</c:v>
                </c:pt>
                <c:pt idx="3">
                  <c:v>3</c:v>
                </c:pt>
              </c:numCache>
            </c:numRef>
          </c:val>
          <c:extLst>
            <c:ext xmlns:c16="http://schemas.microsoft.com/office/drawing/2014/chart" uri="{C3380CC4-5D6E-409C-BE32-E72D297353CC}">
              <c16:uniqueId val="{00000000-045F-A542-A531-21E83EA8C45D}"/>
            </c:ext>
          </c:extLst>
        </c:ser>
        <c:dLbls>
          <c:showLegendKey val="0"/>
          <c:showVal val="0"/>
          <c:showCatName val="0"/>
          <c:showSerName val="0"/>
          <c:showPercent val="0"/>
          <c:showBubbleSize val="0"/>
        </c:dLbls>
        <c:gapWidth val="219"/>
        <c:overlap val="-27"/>
        <c:axId val="116425167"/>
        <c:axId val="116427695"/>
      </c:barChart>
      <c:catAx>
        <c:axId val="11642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crossAx val="116427695"/>
        <c:crossesAt val="0"/>
        <c:auto val="1"/>
        <c:lblAlgn val="ctr"/>
        <c:lblOffset val="100"/>
        <c:noMultiLvlLbl val="0"/>
      </c:catAx>
      <c:valAx>
        <c:axId val="116427695"/>
        <c:scaling>
          <c:orientation val="minMax"/>
          <c:max val="150"/>
          <c:min val="0"/>
        </c:scaling>
        <c:delete val="0"/>
        <c:axPos val="l"/>
        <c:majorGridlines>
          <c:spPr>
            <a:ln w="9525" cap="flat" cmpd="sng" algn="ctr">
              <a:solidFill>
                <a:schemeClr val="accent2">
                  <a:lumMod val="75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6425167"/>
        <c:crosses val="autoZero"/>
        <c:crossBetween val="between"/>
        <c:majorUnit val="100"/>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8100">
      <a:solidFill>
        <a:schemeClr val="accent2">
          <a:lumMod val="50000"/>
        </a:schemeClr>
      </a:solid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lumMod val="75000"/>
              </a:schemeClr>
            </a:solidFill>
            <a:ln>
              <a:noFill/>
            </a:ln>
            <a:effectLst/>
          </c:spPr>
          <c:invertIfNegative val="0"/>
          <c:dPt>
            <c:idx val="0"/>
            <c:invertIfNegative val="0"/>
            <c:bubble3D val="0"/>
            <c:spPr>
              <a:solidFill>
                <a:schemeClr val="accent2">
                  <a:lumMod val="50000"/>
                </a:schemeClr>
              </a:solidFill>
              <a:ln>
                <a:noFill/>
              </a:ln>
              <a:effectLst/>
            </c:spPr>
            <c:extLst>
              <c:ext xmlns:c16="http://schemas.microsoft.com/office/drawing/2014/chart" uri="{C3380CC4-5D6E-409C-BE32-E72D297353CC}">
                <c16:uniqueId val="{00000006-D3E9-422E-A033-D44A86793AEF}"/>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4-045F-A542-A531-21E83EA8C45D}"/>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2-5BEC-4A2F-913A-127DBEF09DA1}"/>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5BEC-4A2F-913A-127DBEF09DA1}"/>
              </c:ext>
            </c:extLst>
          </c:dPt>
          <c:cat>
            <c:strRef>
              <c:f>Sheet1!$A$2:$A$5</c:f>
              <c:strCache>
                <c:ptCount val="4"/>
                <c:pt idx="0">
                  <c:v>Worldwide</c:v>
                </c:pt>
                <c:pt idx="1">
                  <c:v>India</c:v>
                </c:pt>
                <c:pt idx="2">
                  <c:v>United States</c:v>
                </c:pt>
                <c:pt idx="3">
                  <c:v>Western Europe</c:v>
                </c:pt>
              </c:strCache>
            </c:strRef>
          </c:cat>
          <c:val>
            <c:numRef>
              <c:f>Sheet1!$B$2:$B$5</c:f>
              <c:numCache>
                <c:formatCode>General</c:formatCode>
                <c:ptCount val="4"/>
                <c:pt idx="0">
                  <c:v>139</c:v>
                </c:pt>
                <c:pt idx="1">
                  <c:v>97</c:v>
                </c:pt>
                <c:pt idx="2">
                  <c:v>28</c:v>
                </c:pt>
                <c:pt idx="3">
                  <c:v>3</c:v>
                </c:pt>
              </c:numCache>
            </c:numRef>
          </c:val>
          <c:extLst>
            <c:ext xmlns:c16="http://schemas.microsoft.com/office/drawing/2014/chart" uri="{C3380CC4-5D6E-409C-BE32-E72D297353CC}">
              <c16:uniqueId val="{00000000-045F-A542-A531-21E83EA8C45D}"/>
            </c:ext>
          </c:extLst>
        </c:ser>
        <c:dLbls>
          <c:showLegendKey val="0"/>
          <c:showVal val="0"/>
          <c:showCatName val="0"/>
          <c:showSerName val="0"/>
          <c:showPercent val="0"/>
          <c:showBubbleSize val="0"/>
        </c:dLbls>
        <c:gapWidth val="219"/>
        <c:overlap val="-27"/>
        <c:axId val="116425167"/>
        <c:axId val="116427695"/>
      </c:barChart>
      <c:catAx>
        <c:axId val="11642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crossAx val="116427695"/>
        <c:crossesAt val="0"/>
        <c:auto val="1"/>
        <c:lblAlgn val="ctr"/>
        <c:lblOffset val="100"/>
        <c:noMultiLvlLbl val="0"/>
      </c:catAx>
      <c:valAx>
        <c:axId val="116427695"/>
        <c:scaling>
          <c:orientation val="minMax"/>
          <c:max val="150"/>
          <c:min val="0"/>
        </c:scaling>
        <c:delete val="0"/>
        <c:axPos val="l"/>
        <c:majorGridlines>
          <c:spPr>
            <a:ln w="9525" cap="flat" cmpd="sng" algn="ctr">
              <a:solidFill>
                <a:schemeClr val="accent2">
                  <a:lumMod val="75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6425167"/>
        <c:crosses val="autoZero"/>
        <c:crossBetween val="between"/>
        <c:majorUnit val="100"/>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8100">
      <a:solidFill>
        <a:schemeClr val="accent2">
          <a:lumMod val="50000"/>
        </a:schemeClr>
      </a:solid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aseline="0"/>
              <a:t>Reduction in </a:t>
            </a:r>
            <a:r>
              <a:rPr lang="en-US" sz="3000" baseline="0" err="1"/>
              <a:t>condomless</a:t>
            </a:r>
            <a:r>
              <a:rPr lang="en-US" sz="3000" baseline="0"/>
              <a:t> </a:t>
            </a:r>
          </a:p>
          <a:p>
            <a:pPr>
              <a:defRPr sz="3000"/>
            </a:pPr>
            <a:r>
              <a:rPr lang="en-US" sz="3000" baseline="0"/>
              <a:t>anal sex (1 month)</a:t>
            </a:r>
          </a:p>
        </c:rich>
      </c:tx>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CHANGE</c:v>
                </c:pt>
              </c:strCache>
            </c:strRef>
          </c:tx>
          <c:spPr>
            <a:solidFill>
              <a:schemeClr val="accent2">
                <a:lumMod val="75000"/>
              </a:schemeClr>
            </a:solidFill>
            <a:ln>
              <a:noFill/>
            </a:ln>
            <a:effectLst/>
          </c:spPr>
          <c:invertIfNegative val="0"/>
          <c:cat>
            <c:numRef>
              <c:f>Sheet1!$A$2</c:f>
              <c:numCache>
                <c:formatCode>General</c:formatCode>
                <c:ptCount val="1"/>
              </c:numCache>
            </c:numRef>
          </c:cat>
          <c:val>
            <c:numRef>
              <c:f>Sheet1!$B$2</c:f>
              <c:numCache>
                <c:formatCode>General</c:formatCode>
                <c:ptCount val="1"/>
                <c:pt idx="0">
                  <c:v>33</c:v>
                </c:pt>
              </c:numCache>
            </c:numRef>
          </c:val>
          <c:extLst>
            <c:ext xmlns:c16="http://schemas.microsoft.com/office/drawing/2014/chart" uri="{C3380CC4-5D6E-409C-BE32-E72D297353CC}">
              <c16:uniqueId val="{00000000-DFA9-4CCD-87B8-B62A0F993CA0}"/>
            </c:ext>
          </c:extLst>
        </c:ser>
        <c:ser>
          <c:idx val="1"/>
          <c:order val="1"/>
          <c:tx>
            <c:strRef>
              <c:f>Sheet1!$C$1</c:f>
              <c:strCache>
                <c:ptCount val="1"/>
                <c:pt idx="0">
                  <c:v>Degree centrality</c:v>
                </c:pt>
              </c:strCache>
            </c:strRef>
          </c:tx>
          <c:spPr>
            <a:solidFill>
              <a:schemeClr val="tx1">
                <a:lumMod val="95000"/>
                <a:lumOff val="5000"/>
              </a:schemeClr>
            </a:solidFill>
            <a:ln>
              <a:noFill/>
            </a:ln>
            <a:effectLst/>
          </c:spPr>
          <c:invertIfNegative val="0"/>
          <c:cat>
            <c:numRef>
              <c:f>Sheet1!$A$2</c:f>
              <c:numCache>
                <c:formatCode>General</c:formatCode>
                <c:ptCount val="1"/>
              </c:numCache>
            </c:numRef>
          </c:cat>
          <c:val>
            <c:numRef>
              <c:f>Sheet1!$C$2</c:f>
              <c:numCache>
                <c:formatCode>General</c:formatCode>
                <c:ptCount val="1"/>
                <c:pt idx="0">
                  <c:v>1</c:v>
                </c:pt>
              </c:numCache>
            </c:numRef>
          </c:val>
          <c:extLst>
            <c:ext xmlns:c16="http://schemas.microsoft.com/office/drawing/2014/chart" uri="{C3380CC4-5D6E-409C-BE32-E72D297353CC}">
              <c16:uniqueId val="{00000001-DFA9-4CCD-87B8-B62A0F993CA0}"/>
            </c:ext>
          </c:extLst>
        </c:ser>
        <c:ser>
          <c:idx val="2"/>
          <c:order val="2"/>
          <c:tx>
            <c:strRef>
              <c:f>Sheet1!$D$1</c:f>
              <c:strCache>
                <c:ptCount val="1"/>
                <c:pt idx="0">
                  <c:v>Control</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1</c:v>
                </c:pt>
              </c:numCache>
            </c:numRef>
          </c:val>
          <c:extLst>
            <c:ext xmlns:c16="http://schemas.microsoft.com/office/drawing/2014/chart" uri="{C3380CC4-5D6E-409C-BE32-E72D297353CC}">
              <c16:uniqueId val="{00000002-DFA9-4CCD-87B8-B62A0F993CA0}"/>
            </c:ext>
          </c:extLst>
        </c:ser>
        <c:dLbls>
          <c:showLegendKey val="0"/>
          <c:showVal val="0"/>
          <c:showCatName val="0"/>
          <c:showSerName val="0"/>
          <c:showPercent val="0"/>
          <c:showBubbleSize val="0"/>
        </c:dLbls>
        <c:gapWidth val="219"/>
        <c:overlap val="-27"/>
        <c:axId val="505249400"/>
        <c:axId val="505244480"/>
      </c:barChart>
      <c:catAx>
        <c:axId val="50524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05244480"/>
        <c:crosses val="autoZero"/>
        <c:auto val="1"/>
        <c:lblAlgn val="ctr"/>
        <c:lblOffset val="100"/>
        <c:noMultiLvlLbl val="0"/>
      </c:catAx>
      <c:valAx>
        <c:axId val="505244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800"/>
                  <a:t>Percent reduction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5249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2">
          <a:lumMod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aseline="0"/>
              <a:t>Reduction in </a:t>
            </a:r>
            <a:r>
              <a:rPr lang="en-US" sz="3000" baseline="0" err="1"/>
              <a:t>condomless</a:t>
            </a:r>
            <a:r>
              <a:rPr lang="en-US" sz="3000" baseline="0"/>
              <a:t> </a:t>
            </a:r>
          </a:p>
          <a:p>
            <a:pPr>
              <a:defRPr sz="3000"/>
            </a:pPr>
            <a:r>
              <a:rPr lang="en-US" sz="3000" baseline="0"/>
              <a:t>anal sex (3 months)</a:t>
            </a:r>
          </a:p>
        </c:rich>
      </c:tx>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CHANGE</c:v>
                </c:pt>
              </c:strCache>
            </c:strRef>
          </c:tx>
          <c:spPr>
            <a:solidFill>
              <a:schemeClr val="accent2">
                <a:lumMod val="75000"/>
              </a:schemeClr>
            </a:solidFill>
            <a:ln>
              <a:noFill/>
            </a:ln>
            <a:effectLst/>
          </c:spPr>
          <c:invertIfNegative val="0"/>
          <c:cat>
            <c:numRef>
              <c:f>Sheet1!$A$2</c:f>
              <c:numCache>
                <c:formatCode>General</c:formatCode>
                <c:ptCount val="1"/>
              </c:numCache>
            </c:numRef>
          </c:cat>
          <c:val>
            <c:numRef>
              <c:f>Sheet1!$B$2</c:f>
              <c:numCache>
                <c:formatCode>General</c:formatCode>
                <c:ptCount val="1"/>
                <c:pt idx="0">
                  <c:v>35</c:v>
                </c:pt>
              </c:numCache>
            </c:numRef>
          </c:val>
          <c:extLst>
            <c:ext xmlns:c16="http://schemas.microsoft.com/office/drawing/2014/chart" uri="{C3380CC4-5D6E-409C-BE32-E72D297353CC}">
              <c16:uniqueId val="{00000000-DFA9-4CCD-87B8-B62A0F993CA0}"/>
            </c:ext>
          </c:extLst>
        </c:ser>
        <c:ser>
          <c:idx val="1"/>
          <c:order val="1"/>
          <c:tx>
            <c:strRef>
              <c:f>Sheet1!$C$1</c:f>
              <c:strCache>
                <c:ptCount val="1"/>
                <c:pt idx="0">
                  <c:v>Degree centrality</c:v>
                </c:pt>
              </c:strCache>
            </c:strRef>
          </c:tx>
          <c:spPr>
            <a:solidFill>
              <a:schemeClr val="tx1"/>
            </a:solidFill>
            <a:ln>
              <a:noFill/>
            </a:ln>
            <a:effectLst/>
          </c:spPr>
          <c:invertIfNegative val="0"/>
          <c:cat>
            <c:numRef>
              <c:f>Sheet1!$A$2</c:f>
              <c:numCache>
                <c:formatCode>General</c:formatCode>
                <c:ptCount val="1"/>
              </c:numCache>
            </c:numRef>
          </c:cat>
          <c:val>
            <c:numRef>
              <c:f>Sheet1!$C$2</c:f>
              <c:numCache>
                <c:formatCode>General</c:formatCode>
                <c:ptCount val="1"/>
                <c:pt idx="0">
                  <c:v>28</c:v>
                </c:pt>
              </c:numCache>
            </c:numRef>
          </c:val>
          <c:extLst>
            <c:ext xmlns:c16="http://schemas.microsoft.com/office/drawing/2014/chart" uri="{C3380CC4-5D6E-409C-BE32-E72D297353CC}">
              <c16:uniqueId val="{00000001-DFA9-4CCD-87B8-B62A0F993CA0}"/>
            </c:ext>
          </c:extLst>
        </c:ser>
        <c:ser>
          <c:idx val="2"/>
          <c:order val="2"/>
          <c:tx>
            <c:strRef>
              <c:f>Sheet1!$D$1</c:f>
              <c:strCache>
                <c:ptCount val="1"/>
                <c:pt idx="0">
                  <c:v>Control</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1</c:v>
                </c:pt>
              </c:numCache>
            </c:numRef>
          </c:val>
          <c:extLst>
            <c:ext xmlns:c16="http://schemas.microsoft.com/office/drawing/2014/chart" uri="{C3380CC4-5D6E-409C-BE32-E72D297353CC}">
              <c16:uniqueId val="{00000002-DFA9-4CCD-87B8-B62A0F993CA0}"/>
            </c:ext>
          </c:extLst>
        </c:ser>
        <c:dLbls>
          <c:showLegendKey val="0"/>
          <c:showVal val="0"/>
          <c:showCatName val="0"/>
          <c:showSerName val="0"/>
          <c:showPercent val="0"/>
          <c:showBubbleSize val="0"/>
        </c:dLbls>
        <c:gapWidth val="219"/>
        <c:overlap val="-27"/>
        <c:axId val="505249400"/>
        <c:axId val="505244480"/>
      </c:barChart>
      <c:catAx>
        <c:axId val="50524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05244480"/>
        <c:crosses val="autoZero"/>
        <c:auto val="1"/>
        <c:lblAlgn val="ctr"/>
        <c:lblOffset val="100"/>
        <c:noMultiLvlLbl val="0"/>
      </c:catAx>
      <c:valAx>
        <c:axId val="505244480"/>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800"/>
                  <a:t>Percent reduction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5249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2">
          <a:lumMod val="50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aseline="0"/>
              <a:t>Reduction in </a:t>
            </a:r>
            <a:r>
              <a:rPr lang="en-US" sz="3000" baseline="0" err="1"/>
              <a:t>condomless</a:t>
            </a:r>
            <a:r>
              <a:rPr lang="en-US" sz="3000" baseline="0"/>
              <a:t> </a:t>
            </a:r>
          </a:p>
          <a:p>
            <a:pPr>
              <a:defRPr sz="3000"/>
            </a:pPr>
            <a:r>
              <a:rPr lang="en-US" sz="3000" baseline="0"/>
              <a:t>vaginal sex (3 months)</a:t>
            </a:r>
          </a:p>
        </c:rich>
      </c:tx>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CHANGE</c:v>
                </c:pt>
              </c:strCache>
            </c:strRef>
          </c:tx>
          <c:spPr>
            <a:solidFill>
              <a:schemeClr val="accent2">
                <a:lumMod val="75000"/>
              </a:schemeClr>
            </a:solidFill>
            <a:ln>
              <a:solidFill>
                <a:schemeClr val="accent5">
                  <a:lumMod val="60000"/>
                  <a:lumOff val="40000"/>
                </a:schemeClr>
              </a:solidFill>
            </a:ln>
            <a:effectLst/>
          </c:spPr>
          <c:invertIfNegative val="0"/>
          <c:cat>
            <c:numRef>
              <c:f>Sheet1!$A$2</c:f>
              <c:numCache>
                <c:formatCode>General</c:formatCode>
                <c:ptCount val="1"/>
              </c:numCache>
            </c:numRef>
          </c:cat>
          <c:val>
            <c:numRef>
              <c:f>Sheet1!$B$2</c:f>
              <c:numCache>
                <c:formatCode>General</c:formatCode>
                <c:ptCount val="1"/>
                <c:pt idx="0">
                  <c:v>44</c:v>
                </c:pt>
              </c:numCache>
            </c:numRef>
          </c:val>
          <c:extLst>
            <c:ext xmlns:c16="http://schemas.microsoft.com/office/drawing/2014/chart" uri="{C3380CC4-5D6E-409C-BE32-E72D297353CC}">
              <c16:uniqueId val="{00000000-DFA9-4CCD-87B8-B62A0F993CA0}"/>
            </c:ext>
          </c:extLst>
        </c:ser>
        <c:ser>
          <c:idx val="1"/>
          <c:order val="1"/>
          <c:tx>
            <c:strRef>
              <c:f>Sheet1!$C$1</c:f>
              <c:strCache>
                <c:ptCount val="1"/>
                <c:pt idx="0">
                  <c:v>Degree centrality</c:v>
                </c:pt>
              </c:strCache>
            </c:strRef>
          </c:tx>
          <c:spPr>
            <a:solidFill>
              <a:schemeClr val="tx1"/>
            </a:solidFill>
            <a:ln>
              <a:noFill/>
            </a:ln>
            <a:effectLst/>
          </c:spPr>
          <c:invertIfNegative val="0"/>
          <c:cat>
            <c:numRef>
              <c:f>Sheet1!$A$2</c:f>
              <c:numCache>
                <c:formatCode>General</c:formatCode>
                <c:ptCount val="1"/>
              </c:numCache>
            </c:numRef>
          </c:cat>
          <c:val>
            <c:numRef>
              <c:f>Sheet1!$C$2</c:f>
              <c:numCache>
                <c:formatCode>General</c:formatCode>
                <c:ptCount val="1"/>
                <c:pt idx="0">
                  <c:v>25</c:v>
                </c:pt>
              </c:numCache>
            </c:numRef>
          </c:val>
          <c:extLst>
            <c:ext xmlns:c16="http://schemas.microsoft.com/office/drawing/2014/chart" uri="{C3380CC4-5D6E-409C-BE32-E72D297353CC}">
              <c16:uniqueId val="{00000001-DFA9-4CCD-87B8-B62A0F993CA0}"/>
            </c:ext>
          </c:extLst>
        </c:ser>
        <c:ser>
          <c:idx val="2"/>
          <c:order val="2"/>
          <c:tx>
            <c:strRef>
              <c:f>Sheet1!$D$1</c:f>
              <c:strCache>
                <c:ptCount val="1"/>
                <c:pt idx="0">
                  <c:v>Control</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13</c:v>
                </c:pt>
              </c:numCache>
            </c:numRef>
          </c:val>
          <c:extLst>
            <c:ext xmlns:c16="http://schemas.microsoft.com/office/drawing/2014/chart" uri="{C3380CC4-5D6E-409C-BE32-E72D297353CC}">
              <c16:uniqueId val="{00000002-DFA9-4CCD-87B8-B62A0F993CA0}"/>
            </c:ext>
          </c:extLst>
        </c:ser>
        <c:dLbls>
          <c:showLegendKey val="0"/>
          <c:showVal val="0"/>
          <c:showCatName val="0"/>
          <c:showSerName val="0"/>
          <c:showPercent val="0"/>
          <c:showBubbleSize val="0"/>
        </c:dLbls>
        <c:gapWidth val="219"/>
        <c:overlap val="-27"/>
        <c:axId val="505249400"/>
        <c:axId val="505244480"/>
      </c:barChart>
      <c:catAx>
        <c:axId val="50524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05244480"/>
        <c:crosses val="autoZero"/>
        <c:auto val="1"/>
        <c:lblAlgn val="ctr"/>
        <c:lblOffset val="100"/>
        <c:noMultiLvlLbl val="0"/>
      </c:catAx>
      <c:valAx>
        <c:axId val="505244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800"/>
                  <a:t>Percent reduction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05249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2">
          <a:lumMod val="5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D4A24E-2239-40DA-AB48-FF6B7033B6F1}"/>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EE8D63-F5EE-4382-9F85-15EAD48AAE82}"/>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E6F45EB1-721E-4DFF-9ECD-D4C172C35783}" type="datetimeFigureOut">
              <a:rPr lang="en-US" smtClean="0"/>
              <a:t>9/29/2025</a:t>
            </a:fld>
            <a:endParaRPr lang="en-US"/>
          </a:p>
        </p:txBody>
      </p:sp>
      <p:sp>
        <p:nvSpPr>
          <p:cNvPr id="4" name="Footer Placeholder 3">
            <a:extLst>
              <a:ext uri="{FF2B5EF4-FFF2-40B4-BE49-F238E27FC236}">
                <a16:creationId xmlns:a16="http://schemas.microsoft.com/office/drawing/2014/main" id="{59333ABB-54F5-401A-9A94-BF213C09E556}"/>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CCA152-4BC0-4CCE-9D9A-91ADE9A11C4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55E5A705-8290-4EBE-99E9-26808F366CED}" type="slidenum">
              <a:rPr lang="en-US" smtClean="0"/>
              <a:t>‹#›</a:t>
            </a:fld>
            <a:endParaRPr lang="en-US"/>
          </a:p>
        </p:txBody>
      </p:sp>
    </p:spTree>
    <p:extLst>
      <p:ext uri="{BB962C8B-B14F-4D97-AF65-F5344CB8AC3E}">
        <p14:creationId xmlns:p14="http://schemas.microsoft.com/office/powerpoint/2010/main" val="2811091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204913" y="704850"/>
            <a:ext cx="4692650" cy="3519488"/>
          </a:xfrm>
          <a:prstGeom prst="rect">
            <a:avLst/>
          </a:prstGeom>
        </p:spPr>
        <p:txBody>
          <a:bodyPr lIns="94229" tIns="47114" rIns="94229" bIns="47114"/>
          <a:lstStyle/>
          <a:p>
            <a:pPr lvl="0"/>
            <a:endParaRPr/>
          </a:p>
        </p:txBody>
      </p:sp>
      <p:sp>
        <p:nvSpPr>
          <p:cNvPr id="30" name="Shape 30"/>
          <p:cNvSpPr>
            <a:spLocks noGrp="1"/>
          </p:cNvSpPr>
          <p:nvPr>
            <p:ph type="body" sz="quarter" idx="1"/>
          </p:nvPr>
        </p:nvSpPr>
        <p:spPr>
          <a:xfrm>
            <a:off x="946997" y="4459526"/>
            <a:ext cx="5208482" cy="4224814"/>
          </a:xfrm>
          <a:prstGeom prst="rect">
            <a:avLst/>
          </a:prstGeom>
        </p:spPr>
        <p:txBody>
          <a:bodyPr lIns="94229" tIns="47114" rIns="94229" bIns="47114"/>
          <a:lstStyle/>
          <a:p>
            <a:pPr lvl="0"/>
            <a:endParaRPr/>
          </a:p>
        </p:txBody>
      </p:sp>
    </p:spTree>
    <p:extLst>
      <p:ext uri="{BB962C8B-B14F-4D97-AF65-F5344CB8AC3E}">
        <p14:creationId xmlns:p14="http://schemas.microsoft.com/office/powerpoint/2010/main" val="3503728896"/>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8042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568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408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728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smallest m that would</a:t>
            </a:r>
          </a:p>
          <a:p>
            <a:r>
              <a:rPr lang="en-US"/>
              <a:t>make passive action optimal for the current state is defined to be</a:t>
            </a:r>
          </a:p>
          <a:p>
            <a:r>
              <a:rPr lang="en-US"/>
              <a:t>the Whittle index for this arm at this state. Whittle index policy</a:t>
            </a:r>
          </a:p>
          <a:p>
            <a:r>
              <a:rPr lang="en-US"/>
              <a:t>chooses to activate the k arms with the highest Whittle indices. Intuitively, the larger the m is, the larger the gap is between active</a:t>
            </a:r>
          </a:p>
          <a:p>
            <a:r>
              <a:rPr lang="en-US"/>
              <a:t>action (activate) and passive action, the more attractive it is for the</a:t>
            </a:r>
          </a:p>
          <a:p>
            <a:r>
              <a:rPr lang="en-US"/>
              <a:t>player to activate this arm</a:t>
            </a:r>
          </a:p>
        </p:txBody>
      </p:sp>
    </p:spTree>
    <p:extLst>
      <p:ext uri="{BB962C8B-B14F-4D97-AF65-F5344CB8AC3E}">
        <p14:creationId xmlns:p14="http://schemas.microsoft.com/office/powerpoint/2010/main" val="240205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4159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310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25391-3DED-4795-251C-138F10005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A2F6E-8A3E-20CC-F9CC-A9271C90B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3182A-C0D9-EBD2-9F7E-674A66B4ED3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411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2EBF-499D-A2A4-57BE-1260A47F4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EF73C-CF22-6278-69C5-C98E78A7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2B31E-14B7-5A9A-B19A-D6237F2393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2875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572991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418F-5D89-F762-FCE0-123E041A5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876D3-410A-5049-A015-A5DB0EB6A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6F2D1-7576-0C33-BB1D-F3F9A4CAB71F}"/>
              </a:ext>
            </a:extLst>
          </p:cNvPr>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355028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2514754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834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the independent cascade model, we have a graph or network given by its vertices V and edges E. Further, the edge set E is </a:t>
            </a:r>
            <a:r>
              <a:rPr lang="en-US" baseline="0" err="1"/>
              <a:t>disjointly</a:t>
            </a:r>
            <a:r>
              <a:rPr lang="en-US" baseline="0"/>
              <a:t> divided into </a:t>
            </a:r>
            <a:r>
              <a:rPr lang="en-US" baseline="0" err="1"/>
              <a:t>E_cert</a:t>
            </a:r>
            <a:r>
              <a:rPr lang="en-US" baseline="0"/>
              <a:t> the set of certain edges (which consist of the friendships which we are sure about) and </a:t>
            </a:r>
            <a:r>
              <a:rPr lang="en-US" baseline="0" err="1"/>
              <a:t>E_uncert</a:t>
            </a:r>
            <a:r>
              <a:rPr lang="en-US" baseline="0"/>
              <a:t>, the set of uncertain edges, i.e., the set of edges/friendships which we are uncertain about. In order to specify the uncertainty precisely, we assume that every certain edge in the network is associated with one probability called the propagation probability </a:t>
            </a:r>
            <a:endParaRPr lang="en-US"/>
          </a:p>
        </p:txBody>
      </p:sp>
    </p:spTree>
    <p:extLst>
      <p:ext uri="{BB962C8B-B14F-4D97-AF65-F5344CB8AC3E}">
        <p14:creationId xmlns:p14="http://schemas.microsoft.com/office/powerpoint/2010/main" val="389940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the independent cascade model, we have a graph or network given by its vertices V and edges E. Further, the edge set E is </a:t>
            </a:r>
            <a:r>
              <a:rPr lang="en-US" baseline="0" err="1"/>
              <a:t>disjointly</a:t>
            </a:r>
            <a:r>
              <a:rPr lang="en-US" baseline="0"/>
              <a:t> divided into </a:t>
            </a:r>
            <a:r>
              <a:rPr lang="en-US" baseline="0" err="1"/>
              <a:t>E_cert</a:t>
            </a:r>
            <a:r>
              <a:rPr lang="en-US" baseline="0"/>
              <a:t> the set of certain edges (which consist of the friendships which we are sure about) and </a:t>
            </a:r>
            <a:r>
              <a:rPr lang="en-US" baseline="0" err="1"/>
              <a:t>E_uncert</a:t>
            </a:r>
            <a:r>
              <a:rPr lang="en-US" baseline="0"/>
              <a:t>, the set of uncertain edges, i.e., the set of edges/friendships which we are uncertain about. In order to specify the uncertainty precisely, we assume that every certain edge in the network is associated with one probability called the propagation probability </a:t>
            </a:r>
            <a:endParaRPr lang="en-US"/>
          </a:p>
        </p:txBody>
      </p:sp>
    </p:spTree>
    <p:extLst>
      <p:ext uri="{BB962C8B-B14F-4D97-AF65-F5344CB8AC3E}">
        <p14:creationId xmlns:p14="http://schemas.microsoft.com/office/powerpoint/2010/main" val="39115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the independent cascade model, we have a graph or network given by its vertices V and edges E. Further, the edge set E is </a:t>
            </a:r>
            <a:r>
              <a:rPr lang="en-US" baseline="0" err="1"/>
              <a:t>disjointly</a:t>
            </a:r>
            <a:r>
              <a:rPr lang="en-US" baseline="0"/>
              <a:t> divided into </a:t>
            </a:r>
            <a:r>
              <a:rPr lang="en-US" baseline="0" err="1"/>
              <a:t>E_cert</a:t>
            </a:r>
            <a:r>
              <a:rPr lang="en-US" baseline="0"/>
              <a:t> the set of certain edges (which consist of the friendships which we are sure about) and </a:t>
            </a:r>
            <a:r>
              <a:rPr lang="en-US" baseline="0" err="1"/>
              <a:t>E_uncert</a:t>
            </a:r>
            <a:r>
              <a:rPr lang="en-US" baseline="0"/>
              <a:t>, the set of uncertain edges, i.e., the set of edges/friendships which we are uncertain about. In order to specify the uncertainty precisely, we assume that every certain edge in the network is associated with one probability called the propagation probability </a:t>
            </a:r>
            <a:endParaRPr lang="en-US"/>
          </a:p>
        </p:txBody>
      </p:sp>
    </p:spTree>
    <p:extLst>
      <p:ext uri="{BB962C8B-B14F-4D97-AF65-F5344CB8AC3E}">
        <p14:creationId xmlns:p14="http://schemas.microsoft.com/office/powerpoint/2010/main" val="4060891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Time 0	Time 1 	Time 2</a:t>
            </a:r>
          </a:p>
          <a:p>
            <a:r>
              <a:rPr lang="en-US"/>
              <a:t>AI	27%	18.10%	17.50%</a:t>
            </a:r>
          </a:p>
          <a:p>
            <a:r>
              <a:rPr lang="en-US"/>
              <a:t>DC	33.70%	34.70%	24.10%</a:t>
            </a:r>
          </a:p>
          <a:p>
            <a:r>
              <a:rPr lang="en-US"/>
              <a:t>OBS	21.50%	21.00%	23.70%</a:t>
            </a:r>
          </a:p>
          <a:p>
            <a:endParaRPr lang="en-US"/>
          </a:p>
        </p:txBody>
      </p:sp>
    </p:spTree>
    <p:extLst>
      <p:ext uri="{BB962C8B-B14F-4D97-AF65-F5344CB8AC3E}">
        <p14:creationId xmlns:p14="http://schemas.microsoft.com/office/powerpoint/2010/main" val="379174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Time 0	Time 1 	Time 2</a:t>
            </a:r>
          </a:p>
          <a:p>
            <a:r>
              <a:rPr lang="en-US"/>
              <a:t>AI	35.60%	29.80%	20.10%</a:t>
            </a:r>
          </a:p>
          <a:p>
            <a:r>
              <a:rPr lang="en-US"/>
              <a:t>DC	42.20%	42.70%	31.50%</a:t>
            </a:r>
          </a:p>
          <a:p>
            <a:r>
              <a:rPr lang="en-US"/>
              <a:t>OBS	46.20%	35.20%	40.10%</a:t>
            </a:r>
          </a:p>
          <a:p>
            <a:endParaRPr lang="en-US"/>
          </a:p>
        </p:txBody>
      </p:sp>
    </p:spTree>
    <p:extLst>
      <p:ext uri="{BB962C8B-B14F-4D97-AF65-F5344CB8AC3E}">
        <p14:creationId xmlns:p14="http://schemas.microsoft.com/office/powerpoint/2010/main" val="329447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C82E7-9676-2961-DD25-C6090AC99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93BB4-6304-8358-DF41-AA4F565FE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4E72B-8157-98AB-9BD6-41EEB59ABBB7}"/>
              </a:ext>
            </a:extLst>
          </p:cNvPr>
          <p:cNvSpPr>
            <a:spLocks noGrp="1"/>
          </p:cNvSpPr>
          <p:nvPr>
            <p:ph type="body" idx="1"/>
          </p:nvPr>
        </p:nvSpPr>
        <p:spPr/>
        <p:txBody>
          <a:bodyPr/>
          <a:lstStyle/>
          <a:p>
            <a:r>
              <a:rPr lang="en-US"/>
              <a:t>In</a:t>
            </a:r>
            <a:r>
              <a:rPr lang="en-US" baseline="0"/>
              <a:t> the independent cascade model, we have a graph or network given by its vertices V and edges E. Further, the edge set E is </a:t>
            </a:r>
            <a:r>
              <a:rPr lang="en-US" baseline="0" err="1"/>
              <a:t>disjointly</a:t>
            </a:r>
            <a:r>
              <a:rPr lang="en-US" baseline="0"/>
              <a:t> divided into </a:t>
            </a:r>
            <a:r>
              <a:rPr lang="en-US" baseline="0" err="1"/>
              <a:t>E_cert</a:t>
            </a:r>
            <a:r>
              <a:rPr lang="en-US" baseline="0"/>
              <a:t> the set of certain edges (which consist of the friendships which we are sure about) and </a:t>
            </a:r>
            <a:r>
              <a:rPr lang="en-US" baseline="0" err="1"/>
              <a:t>E_uncert</a:t>
            </a:r>
            <a:r>
              <a:rPr lang="en-US" baseline="0"/>
              <a:t>, the set of uncertain edges, i.e., the set of edges/friendships which we are uncertain about. In order to specify the uncertainty precisely, we assume that every certain edge in the network is associated with one probability called the propagation probability </a:t>
            </a:r>
            <a:endParaRPr lang="en-US"/>
          </a:p>
        </p:txBody>
      </p:sp>
    </p:spTree>
    <p:extLst>
      <p:ext uri="{BB962C8B-B14F-4D97-AF65-F5344CB8AC3E}">
        <p14:creationId xmlns:p14="http://schemas.microsoft.com/office/powerpoint/2010/main" val="2803947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3584B-81FD-33C0-9503-6910AC86E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CDB86-9410-0F1E-3E3D-BD13BFC70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1DF953-7AAB-4567-52AD-8CC85F60BD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58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2E4C-0DDF-EE83-038A-0BA96599D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4FE9E-C0D3-3DF4-97AE-1C41DEE96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5F486-0FDB-89E4-1249-E56F8D74842E}"/>
              </a:ext>
            </a:extLst>
          </p:cNvPr>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634374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23D3-1597-12C5-708B-1714741AA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806D4-BC3D-48B6-7071-4C4FE4C31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9EF0A-B6B5-1BB7-0B75-3995E2B5A34E}"/>
              </a:ext>
            </a:extLst>
          </p:cNvPr>
          <p:cNvSpPr>
            <a:spLocks noGrp="1"/>
          </p:cNvSpPr>
          <p:nvPr>
            <p:ph type="body" idx="1"/>
          </p:nvPr>
        </p:nvSpPr>
        <p:spPr/>
        <p:txBody>
          <a:bodyPr/>
          <a:lstStyle/>
          <a:p>
            <a:r>
              <a:rPr lang="en-US" dirty="0"/>
              <a:t>Total Number of Non-Profits: There are an estimated 10 million non-profits and non-governmental organizations (NGOs) worldwide. This figure includes organizations of all </a:t>
            </a:r>
            <a:r>
              <a:rPr lang="en-US" dirty="0" err="1"/>
              <a:t>sizes.International</a:t>
            </a:r>
            <a:r>
              <a:rPr lang="en-US" dirty="0"/>
              <a:t> NGOs (INGOs): While it's hard to get precise figures, estimates suggest there are at least 75,000 International NGOs globally, with around 42,000 of them actively operating. The "Yearbook of International Organizations" lists about 25,000 international non-governmental </a:t>
            </a:r>
            <a:r>
              <a:rPr lang="en-US" dirty="0" err="1"/>
              <a:t>organizations.Large</a:t>
            </a:r>
            <a:r>
              <a:rPr lang="en-US" dirty="0"/>
              <a:t> Non-Profits in the US: In the United States, a study identified 297 non-profits founded since 1990 with over $50 million in annual revenue. This gives a glimpse into what might be considered "large" in one country.</a:t>
            </a:r>
          </a:p>
        </p:txBody>
      </p:sp>
    </p:spTree>
    <p:extLst>
      <p:ext uri="{BB962C8B-B14F-4D97-AF65-F5344CB8AC3E}">
        <p14:creationId xmlns:p14="http://schemas.microsoft.com/office/powerpoint/2010/main" val="188075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talk, I will start by focusing on public health… One example of work I will discuss is work we have done in Los Angeles…</a:t>
            </a:r>
          </a:p>
          <a:p>
            <a:endParaRPr lang="en-US"/>
          </a:p>
          <a:p>
            <a:r>
              <a:rPr lang="en-US"/>
              <a:t>Third area of work we have done but I will not focus on today…</a:t>
            </a:r>
          </a:p>
        </p:txBody>
      </p:sp>
    </p:spTree>
    <p:extLst>
      <p:ext uri="{BB962C8B-B14F-4D97-AF65-F5344CB8AC3E}">
        <p14:creationId xmlns:p14="http://schemas.microsoft.com/office/powerpoint/2010/main" val="3145647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89D7-02C4-666F-27B2-4F68CA2C7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0D98F-3999-C54A-E4E8-80B77D556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F1BE7-7350-1E72-7A72-28FBCDE48BD2}"/>
              </a:ext>
            </a:extLst>
          </p:cNvPr>
          <p:cNvSpPr>
            <a:spLocks noGrp="1"/>
          </p:cNvSpPr>
          <p:nvPr>
            <p:ph type="body" idx="1"/>
          </p:nvPr>
        </p:nvSpPr>
        <p:spPr/>
        <p:txBody>
          <a:bodyPr/>
          <a:lstStyle/>
          <a:p>
            <a:r>
              <a:rPr lang="en-US" dirty="0"/>
              <a:t>Total Number of Non-Profits: There are an estimated 10 million non-profits and non-governmental organizations (NGOs) worldwide. This figure includes organizations of all </a:t>
            </a:r>
            <a:r>
              <a:rPr lang="en-US" dirty="0" err="1"/>
              <a:t>sizes.International</a:t>
            </a:r>
            <a:r>
              <a:rPr lang="en-US" dirty="0"/>
              <a:t> NGOs (INGOs): While it's hard to get precise figures, estimates suggest there are at least 75,000 International NGOs globally, with around 42,000 of them actively operating. The "Yearbook of International Organizations" lists about 25,000 international non-governmental </a:t>
            </a:r>
            <a:r>
              <a:rPr lang="en-US" dirty="0" err="1"/>
              <a:t>organizations.Large</a:t>
            </a:r>
            <a:r>
              <a:rPr lang="en-US" dirty="0"/>
              <a:t> Non-Profits in the US: In the United States, a study identified 297 non-profits founded since 1990 with over $50 million in annual revenue. This gives a glimpse into what might be considered "large" in one country.</a:t>
            </a:r>
          </a:p>
        </p:txBody>
      </p:sp>
    </p:spTree>
    <p:extLst>
      <p:ext uri="{BB962C8B-B14F-4D97-AF65-F5344CB8AC3E}">
        <p14:creationId xmlns:p14="http://schemas.microsoft.com/office/powerpoint/2010/main" val="3335236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439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81AEE-E28E-207D-7968-35BECAFC5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AF03A-6B10-EAAD-49F5-CFEBDA100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0EB73-C8D4-A286-68EB-7C67B48D08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963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04F202F7-1C43-A756-0E11-110426D39981}"/>
            </a:ext>
          </a:extLst>
        </p:cNvPr>
        <p:cNvGrpSpPr/>
        <p:nvPr/>
      </p:nvGrpSpPr>
      <p:grpSpPr>
        <a:xfrm>
          <a:off x="0" y="0"/>
          <a:ext cx="0" cy="0"/>
          <a:chOff x="0" y="0"/>
          <a:chExt cx="0" cy="0"/>
        </a:xfrm>
      </p:grpSpPr>
      <p:sp>
        <p:nvSpPr>
          <p:cNvPr id="245" name="Google Shape;245;p4:notes">
            <a:extLst>
              <a:ext uri="{FF2B5EF4-FFF2-40B4-BE49-F238E27FC236}">
                <a16:creationId xmlns:a16="http://schemas.microsoft.com/office/drawing/2014/main" id="{8EA14463-D1C9-8EA9-4AA7-167E3353603A}"/>
              </a:ext>
            </a:extLst>
          </p:cNvPr>
          <p:cNvSpPr txBox="1">
            <a:spLocks noGrp="1"/>
          </p:cNvSpPr>
          <p:nvPr>
            <p:ph type="body" idx="1"/>
          </p:nvPr>
        </p:nvSpPr>
        <p:spPr>
          <a:xfrm>
            <a:off x="946997" y="4459526"/>
            <a:ext cx="5208482"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46" name="Google Shape;246;p4:notes">
            <a:extLst>
              <a:ext uri="{FF2B5EF4-FFF2-40B4-BE49-F238E27FC236}">
                <a16:creationId xmlns:a16="http://schemas.microsoft.com/office/drawing/2014/main" id="{38FDCDB6-BCEB-467E-B464-324679D613B6}"/>
              </a:ext>
            </a:extLst>
          </p:cNvPr>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295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8902C-A324-F6A9-E68D-EA63393B7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7BC8F-074E-F3D8-B484-8F0E468BF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BD4F-9A6D-C1A7-52D3-7E3C7916F39D}"/>
              </a:ext>
            </a:extLst>
          </p:cNvPr>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2658802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NGOs in the social sector</a:t>
            </a:r>
          </a:p>
        </p:txBody>
      </p:sp>
    </p:spTree>
    <p:extLst>
      <p:ext uri="{BB962C8B-B14F-4D97-AF65-F5344CB8AC3E}">
        <p14:creationId xmlns:p14="http://schemas.microsoft.com/office/powerpoint/2010/main" val="24132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team’s work on AI for Social Impact has focused on public health, conservation and public safety</a:t>
            </a:r>
          </a:p>
        </p:txBody>
      </p:sp>
    </p:spTree>
    <p:extLst>
      <p:ext uri="{BB962C8B-B14F-4D97-AF65-F5344CB8AC3E}">
        <p14:creationId xmlns:p14="http://schemas.microsoft.com/office/powerpoint/2010/main" val="34874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2200" b="1" i="0">
                <a:effectLst/>
                <a:latin typeface="Helvetica Neue"/>
                <a:ea typeface="Helvetica Neue"/>
                <a:cs typeface="Helvetica Neue"/>
                <a:sym typeface="Helvetica Neue"/>
              </a:rPr>
              <a:t>Maternal mortality ratio:</a:t>
            </a:r>
            <a:r>
              <a:rPr lang="en-US" sz="2200" b="0" i="0">
                <a:effectLst/>
                <a:latin typeface="Helvetica Neue"/>
                <a:ea typeface="Helvetica Neue"/>
                <a:cs typeface="Helvetica Neue"/>
                <a:sym typeface="Helvetica Neue"/>
              </a:rPr>
              <a:t> </a:t>
            </a:r>
          </a:p>
          <a:p>
            <a:pPr algn="l" rtl="0"/>
            <a:r>
              <a:rPr lang="en-US" b="0" i="0">
                <a:solidFill>
                  <a:srgbClr val="212121"/>
                </a:solidFill>
                <a:effectLst/>
                <a:latin typeface="Cambria" panose="02040503050406030204" pitchFamily="18" charset="0"/>
              </a:rPr>
              <a:t>The death of a mother during pregnancy, childbirth or post-partum</a:t>
            </a:r>
            <a:endParaRPr lang="en-US" sz="2200" b="0" i="0">
              <a:effectLst/>
              <a:latin typeface="Helvetica Neue"/>
              <a:ea typeface="Helvetica Neue"/>
              <a:cs typeface="Helvetica Neue"/>
              <a:sym typeface="Helvetica Neue"/>
            </a:endParaRP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the annual number of female deaths from pregnancy-related cause </a:t>
            </a:r>
            <a:r>
              <a:rPr lang="en-US" sz="2200" b="1" i="0">
                <a:effectLst/>
                <a:latin typeface="Helvetica Neue"/>
                <a:ea typeface="Helvetica Neue"/>
                <a:cs typeface="Helvetica Neue"/>
                <a:sym typeface="Helvetica Neue"/>
              </a:rPr>
              <a:t>during pregnancy and childbirth or within 42 days of termination of pregnancy</a:t>
            </a:r>
            <a:r>
              <a:rPr lang="en-US" sz="2200" b="0" i="0">
                <a:effectLst/>
                <a:latin typeface="Helvetica Neue"/>
                <a:ea typeface="Helvetica Neue"/>
                <a:cs typeface="Helvetica Neue"/>
                <a:sym typeface="Helvetica Neue"/>
              </a:rPr>
              <a:t>* expressed per 100,000 live births</a:t>
            </a: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*irrespective of the duration and site of the pregnancy</a:t>
            </a:r>
          </a:p>
          <a:p>
            <a:pPr algn="l" rtl="0"/>
            <a:endParaRPr lang="en-US" sz="2200" b="0" i="0">
              <a:effectLst/>
              <a:latin typeface="Helvetica Neue"/>
              <a:ea typeface="Helvetica Neue"/>
              <a:cs typeface="Helvetica Neue"/>
              <a:sym typeface="Helvetica Neue"/>
            </a:endParaRPr>
          </a:p>
          <a:p>
            <a:pPr algn="l" rtl="0"/>
            <a:r>
              <a:rPr lang="en-US"/>
              <a:t>https://</a:t>
            </a:r>
            <a:r>
              <a:rPr lang="en-US" err="1"/>
              <a:t>data.unicef.org</a:t>
            </a:r>
            <a:r>
              <a:rPr lang="en-US"/>
              <a:t>/indicator-profile/MNCH_MMR/</a:t>
            </a:r>
          </a:p>
          <a:p>
            <a:pPr algn="l" rtl="0"/>
            <a:endParaRPr lang="en-US"/>
          </a:p>
          <a:p>
            <a:pPr algn="l" rtl="0"/>
            <a:endParaRPr lang="en-US"/>
          </a:p>
          <a:p>
            <a:pPr algn="l" rtl="0"/>
            <a:r>
              <a:rPr lang="en-US" sz="2200" b="1" i="0">
                <a:effectLst/>
                <a:latin typeface="Helvetica Neue"/>
                <a:ea typeface="Helvetica Neue"/>
                <a:cs typeface="Helvetica Neue"/>
                <a:sym typeface="Helvetica Neue"/>
              </a:rPr>
              <a:t>TOP IMAGE: </a:t>
            </a:r>
            <a:r>
              <a:rPr lang="en-US" sz="2200" b="0" i="0" err="1">
                <a:effectLst/>
                <a:latin typeface="Helvetica Neue"/>
                <a:ea typeface="Helvetica Neue"/>
                <a:cs typeface="Helvetica Neue"/>
                <a:sym typeface="Helvetica Neue"/>
              </a:rPr>
              <a:t>Renu</a:t>
            </a:r>
            <a:r>
              <a:rPr lang="en-US" sz="2200" b="0" i="0">
                <a:effectLst/>
                <a:latin typeface="Helvetica Neue"/>
                <a:ea typeface="Helvetica Neue"/>
                <a:cs typeface="Helvetica Neue"/>
                <a:sym typeface="Helvetica Neue"/>
              </a:rPr>
              <a:t>, in blue, with her 8-month old baby Raza. </a:t>
            </a:r>
            <a:r>
              <a:rPr lang="en-US" sz="2200" b="0" i="0" err="1">
                <a:effectLst/>
                <a:latin typeface="Helvetica Neue"/>
                <a:ea typeface="Helvetica Neue"/>
                <a:cs typeface="Helvetica Neue"/>
                <a:sym typeface="Helvetica Neue"/>
              </a:rPr>
              <a:t>Renu</a:t>
            </a:r>
            <a:r>
              <a:rPr lang="en-US" sz="2200" b="0" i="0">
                <a:effectLst/>
                <a:latin typeface="Helvetica Neue"/>
                <a:ea typeface="Helvetica Neue"/>
                <a:cs typeface="Helvetica Neue"/>
                <a:sym typeface="Helvetica Neue"/>
              </a:rPr>
              <a:t> is from Uttar Pradesh state, but comes to Haryana frequently as her husband works in construction on different job sites here. Because she is a migrant, she might normally not have access to health services. But an Indian campaign called "Mission </a:t>
            </a:r>
            <a:r>
              <a:rPr lang="en-US" sz="2200" b="0" i="0" err="1">
                <a:effectLst/>
                <a:latin typeface="Helvetica Neue"/>
                <a:ea typeface="Helvetica Neue"/>
                <a:cs typeface="Helvetica Neue"/>
                <a:sym typeface="Helvetica Neue"/>
              </a:rPr>
              <a:t>Indradhanush</a:t>
            </a:r>
            <a:r>
              <a:rPr lang="en-US" sz="2200" b="0" i="0">
                <a:effectLst/>
                <a:latin typeface="Helvetica Neue"/>
                <a:ea typeface="Helvetica Neue"/>
                <a:cs typeface="Helvetica Neue"/>
                <a:sym typeface="Helvetica Neue"/>
              </a:rPr>
              <a:t>" made a point of mapping communities like this one, in order to offer regular health outreach services. </a:t>
            </a:r>
            <a:r>
              <a:rPr lang="en-US" sz="2200" b="0" i="0" err="1">
                <a:effectLst/>
                <a:latin typeface="Helvetica Neue"/>
                <a:ea typeface="Helvetica Neue"/>
                <a:cs typeface="Helvetica Neue"/>
                <a:sym typeface="Helvetica Neue"/>
              </a:rPr>
              <a:t>Renu's</a:t>
            </a:r>
            <a:r>
              <a:rPr lang="en-US" sz="2200" b="0" i="0">
                <a:effectLst/>
                <a:latin typeface="Helvetica Neue"/>
                <a:ea typeface="Helvetica Neue"/>
                <a:cs typeface="Helvetica Neue"/>
                <a:sym typeface="Helvetica Neue"/>
              </a:rPr>
              <a:t> baby is up-to-date with vaccination, and she's planning to have him fully vaccinated when he is next due. </a:t>
            </a:r>
            <a:r>
              <a:rPr lang="en-US" sz="2200" b="0" i="0" err="1">
                <a:effectLst/>
                <a:latin typeface="Helvetica Neue"/>
                <a:ea typeface="Helvetica Neue"/>
                <a:cs typeface="Helvetica Neue"/>
                <a:sym typeface="Helvetica Neue"/>
              </a:rPr>
              <a:t>Nadi</a:t>
            </a:r>
            <a:r>
              <a:rPr lang="en-US" sz="2200" b="0" i="0">
                <a:effectLst/>
                <a:latin typeface="Helvetica Neue"/>
                <a:ea typeface="Helvetica Neue"/>
                <a:cs typeface="Helvetica Neue"/>
                <a:sym typeface="Helvetica Neue"/>
              </a:rPr>
              <a:t> settlement, Gurugram District, Haryana State, India. August 2019.</a:t>
            </a:r>
          </a:p>
          <a:p>
            <a:pPr algn="l" rtl="0"/>
            <a:endParaRPr lang="en-US" sz="2200" b="0" i="0">
              <a:effectLst/>
              <a:latin typeface="Helvetica Neue"/>
              <a:ea typeface="Helvetica Neue"/>
              <a:cs typeface="Helvetica Neue"/>
              <a:sym typeface="Helvetica Neue"/>
            </a:endParaRPr>
          </a:p>
          <a:p>
            <a:pPr algn="l" rtl="0"/>
            <a:r>
              <a:rPr lang="en-US" sz="2200" b="1" i="0">
                <a:effectLst/>
                <a:latin typeface="Helvetica Neue"/>
                <a:ea typeface="Helvetica Neue"/>
                <a:cs typeface="Helvetica Neue"/>
                <a:sym typeface="Helvetica Neue"/>
              </a:rPr>
              <a:t>BOTTOM IMAGE: </a:t>
            </a:r>
            <a:r>
              <a:rPr lang="en-US" sz="2200" b="0" i="0">
                <a:effectLst/>
                <a:latin typeface="Helvetica Neue"/>
                <a:ea typeface="Helvetica Neue"/>
                <a:cs typeface="Helvetica Neue"/>
                <a:sym typeface="Helvetica Neue"/>
              </a:rPr>
              <a:t>Paula </a:t>
            </a:r>
            <a:r>
              <a:rPr lang="en-US" sz="2200" b="0" i="0" err="1">
                <a:effectLst/>
                <a:latin typeface="Helvetica Neue"/>
                <a:ea typeface="Helvetica Neue"/>
                <a:cs typeface="Helvetica Neue"/>
                <a:sym typeface="Helvetica Neue"/>
              </a:rPr>
              <a:t>Malale</a:t>
            </a:r>
            <a:r>
              <a:rPr lang="en-US" sz="2200" b="0" i="0">
                <a:effectLst/>
                <a:latin typeface="Helvetica Neue"/>
                <a:ea typeface="Helvetica Neue"/>
                <a:cs typeface="Helvetica Neue"/>
                <a:sym typeface="Helvetica Neue"/>
              </a:rPr>
              <a:t>, from the </a:t>
            </a:r>
            <a:r>
              <a:rPr lang="en-US" sz="2200" b="0" i="0" err="1">
                <a:effectLst/>
                <a:latin typeface="Helvetica Neue"/>
                <a:ea typeface="Helvetica Neue"/>
                <a:cs typeface="Helvetica Neue"/>
                <a:sym typeface="Helvetica Neue"/>
              </a:rPr>
              <a:t>Badjao</a:t>
            </a:r>
            <a:r>
              <a:rPr lang="en-US" sz="2200" b="0" i="0">
                <a:effectLst/>
                <a:latin typeface="Helvetica Neue"/>
                <a:ea typeface="Helvetica Neue"/>
                <a:cs typeface="Helvetica Neue"/>
                <a:sym typeface="Helvetica Neue"/>
              </a:rPr>
              <a:t> indigenous group, watches her child sleep in a hammock after an immunization session at a health center in Cabanatuan, Nueva Ecija, Philippines, March 16th, 2021. Over 200 families moved to Luzon from </a:t>
            </a:r>
            <a:r>
              <a:rPr lang="en-US" sz="2200" b="0" i="0" err="1">
                <a:effectLst/>
                <a:latin typeface="Helvetica Neue"/>
                <a:ea typeface="Helvetica Neue"/>
                <a:cs typeface="Helvetica Neue"/>
                <a:sym typeface="Helvetica Neue"/>
              </a:rPr>
              <a:t>Jolo</a:t>
            </a:r>
            <a:r>
              <a:rPr lang="en-US" sz="2200" b="0" i="0">
                <a:effectLst/>
                <a:latin typeface="Helvetica Neue"/>
                <a:ea typeface="Helvetica Neue"/>
                <a:cs typeface="Helvetica Neue"/>
                <a:sym typeface="Helvetica Neue"/>
              </a:rPr>
              <a:t>, Sulu in search of a better life for their family.</a:t>
            </a: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Source for images, the WHO image database, which allows educational use with credit: https://whophotosearch.who.int/results?s%5Badv%5D=1&amp;s%5Bkeywords%5D=maternal+health </a:t>
            </a:r>
            <a:endParaRPr lang="en-US" b="1"/>
          </a:p>
        </p:txBody>
      </p:sp>
    </p:spTree>
    <p:extLst>
      <p:ext uri="{BB962C8B-B14F-4D97-AF65-F5344CB8AC3E}">
        <p14:creationId xmlns:p14="http://schemas.microsoft.com/office/powerpoint/2010/main" val="277545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2200" b="1" i="0">
                <a:effectLst/>
                <a:latin typeface="Helvetica Neue"/>
                <a:ea typeface="Helvetica Neue"/>
                <a:cs typeface="Helvetica Neue"/>
                <a:sym typeface="Helvetica Neue"/>
              </a:rPr>
              <a:t>Maternal mortality ratio:</a:t>
            </a:r>
            <a:r>
              <a:rPr lang="en-US" sz="2200" b="0" i="0">
                <a:effectLst/>
                <a:latin typeface="Helvetica Neue"/>
                <a:ea typeface="Helvetica Neue"/>
                <a:cs typeface="Helvetica Neue"/>
                <a:sym typeface="Helvetica Neue"/>
              </a:rPr>
              <a:t> </a:t>
            </a:r>
          </a:p>
          <a:p>
            <a:pPr algn="l" rtl="0"/>
            <a:r>
              <a:rPr lang="en-US" b="0" i="0">
                <a:solidFill>
                  <a:srgbClr val="212121"/>
                </a:solidFill>
                <a:effectLst/>
                <a:latin typeface="Cambria" panose="02040503050406030204" pitchFamily="18" charset="0"/>
              </a:rPr>
              <a:t>The death of a mother during pregnancy, childbirth or post-partum</a:t>
            </a:r>
            <a:endParaRPr lang="en-US" sz="2200" b="0" i="0">
              <a:effectLst/>
              <a:latin typeface="Helvetica Neue"/>
              <a:ea typeface="Helvetica Neue"/>
              <a:cs typeface="Helvetica Neue"/>
              <a:sym typeface="Helvetica Neue"/>
            </a:endParaRP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the annual number of female deaths from pregnancy-related cause </a:t>
            </a:r>
            <a:r>
              <a:rPr lang="en-US" sz="2200" b="1" i="0">
                <a:effectLst/>
                <a:latin typeface="Helvetica Neue"/>
                <a:ea typeface="Helvetica Neue"/>
                <a:cs typeface="Helvetica Neue"/>
                <a:sym typeface="Helvetica Neue"/>
              </a:rPr>
              <a:t>during pregnancy and childbirth or within 42 days of termination of pregnancy</a:t>
            </a:r>
            <a:r>
              <a:rPr lang="en-US" sz="2200" b="0" i="0">
                <a:effectLst/>
                <a:latin typeface="Helvetica Neue"/>
                <a:ea typeface="Helvetica Neue"/>
                <a:cs typeface="Helvetica Neue"/>
                <a:sym typeface="Helvetica Neue"/>
              </a:rPr>
              <a:t>* expressed per 100,000 live births</a:t>
            </a: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*irrespective of the duration and site of the pregnancy</a:t>
            </a:r>
          </a:p>
          <a:p>
            <a:pPr algn="l" rtl="0"/>
            <a:endParaRPr lang="en-US" sz="2200" b="0" i="0">
              <a:effectLst/>
              <a:latin typeface="Helvetica Neue"/>
              <a:ea typeface="Helvetica Neue"/>
              <a:cs typeface="Helvetica Neue"/>
              <a:sym typeface="Helvetica Neue"/>
            </a:endParaRPr>
          </a:p>
          <a:p>
            <a:pPr algn="l" rtl="0"/>
            <a:r>
              <a:rPr lang="en-US"/>
              <a:t>https://</a:t>
            </a:r>
            <a:r>
              <a:rPr lang="en-US" err="1"/>
              <a:t>data.unicef.org</a:t>
            </a:r>
            <a:r>
              <a:rPr lang="en-US"/>
              <a:t>/indicator-profile/MNCH_MMR/</a:t>
            </a:r>
          </a:p>
          <a:p>
            <a:pPr algn="l" rtl="0"/>
            <a:endParaRPr lang="en-US"/>
          </a:p>
          <a:p>
            <a:pPr algn="l" rtl="0"/>
            <a:endParaRPr lang="en-US"/>
          </a:p>
          <a:p>
            <a:pPr algn="l" rtl="0"/>
            <a:r>
              <a:rPr lang="en-US" sz="2200" b="1" i="0">
                <a:effectLst/>
                <a:latin typeface="Helvetica Neue"/>
                <a:ea typeface="Helvetica Neue"/>
                <a:cs typeface="Helvetica Neue"/>
                <a:sym typeface="Helvetica Neue"/>
              </a:rPr>
              <a:t>TOP IMAGE: </a:t>
            </a:r>
            <a:r>
              <a:rPr lang="en-US" sz="2200" b="0" i="0" err="1">
                <a:effectLst/>
                <a:latin typeface="Helvetica Neue"/>
                <a:ea typeface="Helvetica Neue"/>
                <a:cs typeface="Helvetica Neue"/>
                <a:sym typeface="Helvetica Neue"/>
              </a:rPr>
              <a:t>Renu</a:t>
            </a:r>
            <a:r>
              <a:rPr lang="en-US" sz="2200" b="0" i="0">
                <a:effectLst/>
                <a:latin typeface="Helvetica Neue"/>
                <a:ea typeface="Helvetica Neue"/>
                <a:cs typeface="Helvetica Neue"/>
                <a:sym typeface="Helvetica Neue"/>
              </a:rPr>
              <a:t>, in blue, with her 8-month old baby Raza. </a:t>
            </a:r>
            <a:r>
              <a:rPr lang="en-US" sz="2200" b="0" i="0" err="1">
                <a:effectLst/>
                <a:latin typeface="Helvetica Neue"/>
                <a:ea typeface="Helvetica Neue"/>
                <a:cs typeface="Helvetica Neue"/>
                <a:sym typeface="Helvetica Neue"/>
              </a:rPr>
              <a:t>Renu</a:t>
            </a:r>
            <a:r>
              <a:rPr lang="en-US" sz="2200" b="0" i="0">
                <a:effectLst/>
                <a:latin typeface="Helvetica Neue"/>
                <a:ea typeface="Helvetica Neue"/>
                <a:cs typeface="Helvetica Neue"/>
                <a:sym typeface="Helvetica Neue"/>
              </a:rPr>
              <a:t> is from Uttar Pradesh state, but comes to Haryana frequently as her husband works in construction on different job sites here. Because she is a migrant, she might normally not have access to health services. But an Indian campaign called "Mission </a:t>
            </a:r>
            <a:r>
              <a:rPr lang="en-US" sz="2200" b="0" i="0" err="1">
                <a:effectLst/>
                <a:latin typeface="Helvetica Neue"/>
                <a:ea typeface="Helvetica Neue"/>
                <a:cs typeface="Helvetica Neue"/>
                <a:sym typeface="Helvetica Neue"/>
              </a:rPr>
              <a:t>Indradhanush</a:t>
            </a:r>
            <a:r>
              <a:rPr lang="en-US" sz="2200" b="0" i="0">
                <a:effectLst/>
                <a:latin typeface="Helvetica Neue"/>
                <a:ea typeface="Helvetica Neue"/>
                <a:cs typeface="Helvetica Neue"/>
                <a:sym typeface="Helvetica Neue"/>
              </a:rPr>
              <a:t>" made a point of mapping communities like this one, in order to offer regular health outreach services. </a:t>
            </a:r>
            <a:r>
              <a:rPr lang="en-US" sz="2200" b="0" i="0" err="1">
                <a:effectLst/>
                <a:latin typeface="Helvetica Neue"/>
                <a:ea typeface="Helvetica Neue"/>
                <a:cs typeface="Helvetica Neue"/>
                <a:sym typeface="Helvetica Neue"/>
              </a:rPr>
              <a:t>Renu's</a:t>
            </a:r>
            <a:r>
              <a:rPr lang="en-US" sz="2200" b="0" i="0">
                <a:effectLst/>
                <a:latin typeface="Helvetica Neue"/>
                <a:ea typeface="Helvetica Neue"/>
                <a:cs typeface="Helvetica Neue"/>
                <a:sym typeface="Helvetica Neue"/>
              </a:rPr>
              <a:t> baby is up-to-date with vaccination, and she's planning to have him fully vaccinated when he is next due. </a:t>
            </a:r>
            <a:r>
              <a:rPr lang="en-US" sz="2200" b="0" i="0" err="1">
                <a:effectLst/>
                <a:latin typeface="Helvetica Neue"/>
                <a:ea typeface="Helvetica Neue"/>
                <a:cs typeface="Helvetica Neue"/>
                <a:sym typeface="Helvetica Neue"/>
              </a:rPr>
              <a:t>Nadi</a:t>
            </a:r>
            <a:r>
              <a:rPr lang="en-US" sz="2200" b="0" i="0">
                <a:effectLst/>
                <a:latin typeface="Helvetica Neue"/>
                <a:ea typeface="Helvetica Neue"/>
                <a:cs typeface="Helvetica Neue"/>
                <a:sym typeface="Helvetica Neue"/>
              </a:rPr>
              <a:t> settlement, Gurugram District, Haryana State, India. August 2019.</a:t>
            </a:r>
          </a:p>
          <a:p>
            <a:pPr algn="l" rtl="0"/>
            <a:endParaRPr lang="en-US" sz="2200" b="0" i="0">
              <a:effectLst/>
              <a:latin typeface="Helvetica Neue"/>
              <a:ea typeface="Helvetica Neue"/>
              <a:cs typeface="Helvetica Neue"/>
              <a:sym typeface="Helvetica Neue"/>
            </a:endParaRPr>
          </a:p>
          <a:p>
            <a:pPr algn="l" rtl="0"/>
            <a:r>
              <a:rPr lang="en-US" sz="2200" b="1" i="0">
                <a:effectLst/>
                <a:latin typeface="Helvetica Neue"/>
                <a:ea typeface="Helvetica Neue"/>
                <a:cs typeface="Helvetica Neue"/>
                <a:sym typeface="Helvetica Neue"/>
              </a:rPr>
              <a:t>BOTTOM IMAGE: </a:t>
            </a:r>
            <a:r>
              <a:rPr lang="en-US" sz="2200" b="0" i="0">
                <a:effectLst/>
                <a:latin typeface="Helvetica Neue"/>
                <a:ea typeface="Helvetica Neue"/>
                <a:cs typeface="Helvetica Neue"/>
                <a:sym typeface="Helvetica Neue"/>
              </a:rPr>
              <a:t>Paula </a:t>
            </a:r>
            <a:r>
              <a:rPr lang="en-US" sz="2200" b="0" i="0" err="1">
                <a:effectLst/>
                <a:latin typeface="Helvetica Neue"/>
                <a:ea typeface="Helvetica Neue"/>
                <a:cs typeface="Helvetica Neue"/>
                <a:sym typeface="Helvetica Neue"/>
              </a:rPr>
              <a:t>Malale</a:t>
            </a:r>
            <a:r>
              <a:rPr lang="en-US" sz="2200" b="0" i="0">
                <a:effectLst/>
                <a:latin typeface="Helvetica Neue"/>
                <a:ea typeface="Helvetica Neue"/>
                <a:cs typeface="Helvetica Neue"/>
                <a:sym typeface="Helvetica Neue"/>
              </a:rPr>
              <a:t>, from the </a:t>
            </a:r>
            <a:r>
              <a:rPr lang="en-US" sz="2200" b="0" i="0" err="1">
                <a:effectLst/>
                <a:latin typeface="Helvetica Neue"/>
                <a:ea typeface="Helvetica Neue"/>
                <a:cs typeface="Helvetica Neue"/>
                <a:sym typeface="Helvetica Neue"/>
              </a:rPr>
              <a:t>Badjao</a:t>
            </a:r>
            <a:r>
              <a:rPr lang="en-US" sz="2200" b="0" i="0">
                <a:effectLst/>
                <a:latin typeface="Helvetica Neue"/>
                <a:ea typeface="Helvetica Neue"/>
                <a:cs typeface="Helvetica Neue"/>
                <a:sym typeface="Helvetica Neue"/>
              </a:rPr>
              <a:t> indigenous group, watches her child sleep in a hammock after an immunization session at a health center in Cabanatuan, Nueva Ecija, Philippines, March 16th, 2021. Over 200 families moved to Luzon from </a:t>
            </a:r>
            <a:r>
              <a:rPr lang="en-US" sz="2200" b="0" i="0" err="1">
                <a:effectLst/>
                <a:latin typeface="Helvetica Neue"/>
                <a:ea typeface="Helvetica Neue"/>
                <a:cs typeface="Helvetica Neue"/>
                <a:sym typeface="Helvetica Neue"/>
              </a:rPr>
              <a:t>Jolo</a:t>
            </a:r>
            <a:r>
              <a:rPr lang="en-US" sz="2200" b="0" i="0">
                <a:effectLst/>
                <a:latin typeface="Helvetica Neue"/>
                <a:ea typeface="Helvetica Neue"/>
                <a:cs typeface="Helvetica Neue"/>
                <a:sym typeface="Helvetica Neue"/>
              </a:rPr>
              <a:t>, Sulu in search of a better life for their family.</a:t>
            </a:r>
          </a:p>
          <a:p>
            <a:pPr algn="l" rtl="0"/>
            <a:endParaRPr lang="en-US" sz="2200" b="0" i="0">
              <a:effectLst/>
              <a:latin typeface="Helvetica Neue"/>
              <a:ea typeface="Helvetica Neue"/>
              <a:cs typeface="Helvetica Neue"/>
              <a:sym typeface="Helvetica Neue"/>
            </a:endParaRPr>
          </a:p>
          <a:p>
            <a:pPr algn="l" rtl="0"/>
            <a:r>
              <a:rPr lang="en-US" sz="2200" b="0" i="0">
                <a:effectLst/>
                <a:latin typeface="Helvetica Neue"/>
                <a:ea typeface="Helvetica Neue"/>
                <a:cs typeface="Helvetica Neue"/>
                <a:sym typeface="Helvetica Neue"/>
              </a:rPr>
              <a:t>Source for images, the WHO image database, which allows educational use with credit: https://whophotosearch.who.int/results?s%5Badv%5D=1&amp;s%5Bkeywords%5D=maternal+health </a:t>
            </a:r>
            <a:endParaRPr lang="en-US" b="1"/>
          </a:p>
        </p:txBody>
      </p:sp>
    </p:spTree>
    <p:extLst>
      <p:ext uri="{BB962C8B-B14F-4D97-AF65-F5344CB8AC3E}">
        <p14:creationId xmlns:p14="http://schemas.microsoft.com/office/powerpoint/2010/main" val="2415330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786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889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120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cxnSp>
        <p:nvCxnSpPr>
          <p:cNvPr id="11" name="Straight Connector 10"/>
          <p:cNvCxnSpPr>
            <a:cxnSpLocks/>
          </p:cNvCxnSpPr>
          <p:nvPr userDrawn="1"/>
        </p:nvCxnSpPr>
        <p:spPr bwMode="auto">
          <a:xfrm>
            <a:off x="9541519" y="9341558"/>
            <a:ext cx="2059931"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6380" y="9040144"/>
            <a:ext cx="2926080" cy="519289"/>
          </a:xfrm>
        </p:spPr>
        <p:txBody>
          <a:bodyPr/>
          <a:lstStyle/>
          <a:p>
            <a:r>
              <a:rPr lang="en-US"/>
              <a:t>Date: </a:t>
            </a:r>
            <a:fld id="{B39B0E28-3E45-9D40-B321-3D28C8E53BB4}"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27590" y="9040144"/>
            <a:ext cx="2926080" cy="519289"/>
          </a:xfrm>
        </p:spPr>
        <p:txBody>
          <a:bodyPr/>
          <a:lstStyle/>
          <a:p>
            <a:fld id="{3E1FE081-AC77-FB48-AC8D-A74659BE064E}" type="slidenum">
              <a:rPr lang="en-US" smtClean="0"/>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8" name="Straight Connector 7"/>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08280" y="9040144"/>
            <a:ext cx="2926080" cy="519289"/>
          </a:xfrm>
        </p:spPr>
        <p:txBody>
          <a:bodyPr/>
          <a:lstStyle/>
          <a:p>
            <a:r>
              <a:rPr lang="en-US"/>
              <a:t>Date: </a:t>
            </a:r>
            <a:fld id="{D529A7CB-0DE0-8F4C-97CD-C052907DA2A0}"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8" name="Straight Connector 7"/>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LineTitle_TwoContent">
    <p:spTree>
      <p:nvGrpSpPr>
        <p:cNvPr id="1" name=""/>
        <p:cNvGrpSpPr/>
        <p:nvPr/>
      </p:nvGrpSpPr>
      <p:grpSpPr>
        <a:xfrm>
          <a:off x="0" y="0"/>
          <a:ext cx="0" cy="0"/>
          <a:chOff x="0" y="0"/>
          <a:chExt cx="0" cy="0"/>
        </a:xfrm>
      </p:grpSpPr>
      <p:sp>
        <p:nvSpPr>
          <p:cNvPr id="11" name="Content Placeholder 2"/>
          <p:cNvSpPr>
            <a:spLocks noGrp="1"/>
          </p:cNvSpPr>
          <p:nvPr>
            <p:ph idx="10"/>
          </p:nvPr>
        </p:nvSpPr>
        <p:spPr>
          <a:xfrm>
            <a:off x="800770" y="2418946"/>
            <a:ext cx="4970111" cy="6193802"/>
          </a:xfrm>
        </p:spPr>
        <p:txBody>
          <a:bodyPr/>
          <a:lstStyle>
            <a:lvl1pPr>
              <a:defRPr sz="2560" b="0"/>
            </a:lvl1pPr>
            <a:lvl2pPr>
              <a:defRPr sz="2347" b="0"/>
            </a:lvl2pPr>
            <a:lvl3pPr>
              <a:defRPr sz="2133" b="0"/>
            </a:lvl3pPr>
            <a:lvl4pPr>
              <a:defRPr sz="1920" b="0"/>
            </a:lvl4pPr>
            <a:lvl5pPr>
              <a:defRPr sz="170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42" name="Rectangle 2"/>
          <p:cNvSpPr>
            <a:spLocks noGrp="1" noChangeArrowheads="1"/>
          </p:cNvSpPr>
          <p:nvPr>
            <p:ph type="ctrTitle"/>
          </p:nvPr>
        </p:nvSpPr>
        <p:spPr>
          <a:xfrm>
            <a:off x="800769" y="948267"/>
            <a:ext cx="11055104" cy="585846"/>
          </a:xfrm>
        </p:spPr>
        <p:txBody>
          <a:bodyPr/>
          <a:lstStyle>
            <a:lvl1pPr algn="l">
              <a:buSzPct val="100000"/>
              <a:buFont typeface="Times New Roman" pitchFamily="18" charset="0"/>
              <a:buNone/>
              <a:defRPr sz="2773">
                <a:latin typeface="+mj-lt"/>
              </a:defRPr>
            </a:lvl1pPr>
          </a:lstStyle>
          <a:p>
            <a:r>
              <a:rPr lang="en-US"/>
              <a:t>Click to edit Master title style</a:t>
            </a:r>
          </a:p>
        </p:txBody>
      </p:sp>
      <p:sp>
        <p:nvSpPr>
          <p:cNvPr id="10" name="Content Placeholder 2"/>
          <p:cNvSpPr>
            <a:spLocks noGrp="1"/>
          </p:cNvSpPr>
          <p:nvPr>
            <p:ph idx="11"/>
          </p:nvPr>
        </p:nvSpPr>
        <p:spPr>
          <a:xfrm>
            <a:off x="7037315" y="2418946"/>
            <a:ext cx="4970111" cy="6193802"/>
          </a:xfrm>
        </p:spPr>
        <p:txBody>
          <a:bodyPr/>
          <a:lstStyle>
            <a:lvl1pPr>
              <a:defRPr sz="2560" b="0"/>
            </a:lvl1pPr>
            <a:lvl2pPr>
              <a:defRPr sz="2347" b="0"/>
            </a:lvl2pPr>
            <a:lvl3pPr>
              <a:defRPr sz="2133" b="0"/>
            </a:lvl3pPr>
            <a:lvl4pPr>
              <a:defRPr sz="1920" b="0"/>
            </a:lvl4pPr>
            <a:lvl5pPr>
              <a:defRPr sz="170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sp>
        <p:nvSpPr>
          <p:cNvPr id="6" name="Date Placeholder 3"/>
          <p:cNvSpPr>
            <a:spLocks noGrp="1"/>
          </p:cNvSpPr>
          <p:nvPr>
            <p:ph type="dt" sz="half" idx="12"/>
          </p:nvPr>
        </p:nvSpPr>
        <p:spPr>
          <a:xfrm>
            <a:off x="246380" y="9040144"/>
            <a:ext cx="2926080" cy="519289"/>
          </a:xfrm>
        </p:spPr>
        <p:txBody>
          <a:bodyPr/>
          <a:lstStyle/>
          <a:p>
            <a:r>
              <a:rPr lang="en-US"/>
              <a:t>Date: </a:t>
            </a:r>
            <a:fld id="{B39B0E28-3E45-9D40-B321-3D28C8E53BB4}" type="datetime1">
              <a:rPr lang="en-US" smtClean="0"/>
              <a:t>9/29/2025</a:t>
            </a:fld>
            <a:endParaRPr lang="en-US"/>
          </a:p>
        </p:txBody>
      </p:sp>
      <p:sp>
        <p:nvSpPr>
          <p:cNvPr id="7" name="Footer Placeholder 4"/>
          <p:cNvSpPr>
            <a:spLocks noGrp="1"/>
          </p:cNvSpPr>
          <p:nvPr>
            <p:ph type="ftr" sz="quarter" idx="13"/>
          </p:nvPr>
        </p:nvSpPr>
        <p:spPr>
          <a:xfrm>
            <a:off x="4307840" y="9040144"/>
            <a:ext cx="4389120" cy="519289"/>
          </a:xfrm>
        </p:spPr>
        <p:txBody>
          <a:bodyPr/>
          <a:lstStyle/>
          <a:p>
            <a:endParaRPr lang="en-US"/>
          </a:p>
        </p:txBody>
      </p:sp>
      <p:sp>
        <p:nvSpPr>
          <p:cNvPr id="8" name="Slide Number Placeholder 5"/>
          <p:cNvSpPr>
            <a:spLocks noGrp="1"/>
          </p:cNvSpPr>
          <p:nvPr>
            <p:ph type="sldNum" sz="quarter" idx="14"/>
          </p:nvPr>
        </p:nvSpPr>
        <p:spPr>
          <a:xfrm>
            <a:off x="9927590" y="9040144"/>
            <a:ext cx="2926080" cy="519289"/>
          </a:xfrm>
        </p:spPr>
        <p:txBody>
          <a:bodyPr/>
          <a:lstStyle/>
          <a:p>
            <a:fld id="{3E1FE081-AC77-FB48-AC8D-A74659BE064E}" type="slidenum">
              <a:rPr lang="en-US" smtClean="0"/>
              <a:t>‹#›</a:t>
            </a:fld>
            <a:endParaRPr lang="en-US"/>
          </a:p>
        </p:txBody>
      </p: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240249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cxnSp>
        <p:nvCxnSpPr>
          <p:cNvPr id="11" name="Straight Connector 10"/>
          <p:cNvCxnSpPr>
            <a:cxnSpLocks/>
          </p:cNvCxnSpPr>
          <p:nvPr userDrawn="1"/>
        </p:nvCxnSpPr>
        <p:spPr bwMode="auto">
          <a:xfrm>
            <a:off x="9541519" y="9341558"/>
            <a:ext cx="2059931"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281548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2665" y="583634"/>
            <a:ext cx="11216640" cy="1885245"/>
          </a:xfrm>
        </p:spPr>
        <p:txBody>
          <a:bodyPr/>
          <a:lstStyle>
            <a:lvl1pPr>
              <a:defRPr>
                <a:solidFill>
                  <a:schemeClr val="accent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9230" y="9040144"/>
            <a:ext cx="2926080" cy="519289"/>
          </a:xfrm>
        </p:spPr>
        <p:txBody>
          <a:bodyPr/>
          <a:lstStyle/>
          <a:p>
            <a:r>
              <a:rPr lang="en-US"/>
              <a:t>Date: </a:t>
            </a:r>
            <a:fld id="{8CA35E4A-A513-694F-BB2C-9570A7BC76DF}"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51340" y="9040144"/>
            <a:ext cx="2926080" cy="519289"/>
          </a:xfrm>
        </p:spPr>
        <p:txBody>
          <a:bodyPr/>
          <a:lstStyle>
            <a:lvl1pPr>
              <a:defRPr b="1">
                <a:solidFill>
                  <a:schemeClr val="accent2">
                    <a:lumMod val="50000"/>
                  </a:schemeClr>
                </a:solidFill>
                <a:latin typeface="Helvetica" pitchFamily="2" charset="0"/>
              </a:defRPr>
            </a:lvl1pPr>
          </a:lstStyle>
          <a:p>
            <a:fld id="{3E1FE081-AC77-FB48-AC8D-A74659BE064E}" type="slidenum">
              <a:rPr lang="en-US" smtClean="0"/>
              <a:pPr/>
              <a:t>‹#›</a:t>
            </a:fld>
            <a:endParaRPr lang="en-US"/>
          </a:p>
        </p:txBody>
      </p:sp>
      <p:cxnSp>
        <p:nvCxnSpPr>
          <p:cNvPr id="7" name="Straight Connector 6"/>
          <p:cNvCxnSpPr>
            <a:cxnSpLocks/>
          </p:cNvCxnSpPr>
          <p:nvPr userDrawn="1"/>
        </p:nvCxnSpPr>
        <p:spPr bwMode="auto">
          <a:xfrm>
            <a:off x="396015" y="1566673"/>
            <a:ext cx="3623251"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8" name="Straight Connector 7"/>
          <p:cNvCxnSpPr>
            <a:cxnSpLocks/>
          </p:cNvCxnSpPr>
          <p:nvPr userDrawn="1"/>
        </p:nvCxnSpPr>
        <p:spPr bwMode="auto">
          <a:xfrm>
            <a:off x="9451340" y="9559433"/>
            <a:ext cx="1917056"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399644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9230" y="9040144"/>
            <a:ext cx="2926080" cy="519289"/>
          </a:xfrm>
        </p:spPr>
        <p:txBody>
          <a:bodyPr/>
          <a:lstStyle/>
          <a:p>
            <a:r>
              <a:rPr lang="en-US"/>
              <a:t>Date: </a:t>
            </a:r>
            <a:fld id="{765576D8-D062-1241-8D58-64961D717E3C}"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31283" y="9081913"/>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8" name="Straight Connector 7"/>
          <p:cNvCxnSpPr>
            <a:cxnSpLocks/>
          </p:cNvCxnSpPr>
          <p:nvPr userDrawn="1"/>
        </p:nvCxnSpPr>
        <p:spPr bwMode="auto">
          <a:xfrm>
            <a:off x="9413503" y="9341558"/>
            <a:ext cx="2006972"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68077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9230" y="9040144"/>
            <a:ext cx="2926080" cy="519289"/>
          </a:xfrm>
        </p:spPr>
        <p:txBody>
          <a:bodyPr/>
          <a:lstStyle/>
          <a:p>
            <a:r>
              <a:rPr lang="en-US"/>
              <a:t>Date: </a:t>
            </a:r>
            <a:fld id="{9CD852BA-F102-E846-BE69-650CA1DF82F8}"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707244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9230" y="9040144"/>
            <a:ext cx="2926080" cy="519289"/>
          </a:xfrm>
        </p:spPr>
        <p:txBody>
          <a:bodyPr/>
          <a:lstStyle/>
          <a:p>
            <a:r>
              <a:rPr lang="en-US"/>
              <a:t>Date: </a:t>
            </a:r>
            <a:fld id="{C4B380FC-0B00-8A46-8689-97CE3AD2AB34}" type="datetime1">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10" name="Straight Connector 9"/>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11" name="Straight Connector 10"/>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2672799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08280" y="9040144"/>
            <a:ext cx="2926080" cy="519289"/>
          </a:xfrm>
        </p:spPr>
        <p:txBody>
          <a:bodyPr/>
          <a:lstStyle/>
          <a:p>
            <a:r>
              <a:rPr lang="en-US"/>
              <a:t>Date: </a:t>
            </a:r>
            <a:fld id="{EEB71549-1CAC-3A43-B16C-B6DCC0D7BD4D}" type="datetime1">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6" name="Straight Connector 5"/>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7" name="Straight Connector 6"/>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27626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8280" y="9040144"/>
            <a:ext cx="2926080" cy="519289"/>
          </a:xfrm>
        </p:spPr>
        <p:txBody>
          <a:bodyPr/>
          <a:lstStyle/>
          <a:p>
            <a:r>
              <a:rPr lang="en-US"/>
              <a:t>Date: </a:t>
            </a:r>
            <a:fld id="{8B6D729E-9282-F64C-9C45-9E69F0B64E91}" type="datetime1">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5" name="Straight Connector 4"/>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6" name="Straight Connector 5"/>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222971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2665" y="583634"/>
            <a:ext cx="11216640" cy="1885245"/>
          </a:xfrm>
        </p:spPr>
        <p:txBody>
          <a:bodyPr/>
          <a:lstStyle>
            <a:lvl1pPr>
              <a:defRPr>
                <a:solidFill>
                  <a:schemeClr val="accent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9230" y="9040144"/>
            <a:ext cx="2926080" cy="519289"/>
          </a:xfrm>
        </p:spPr>
        <p:txBody>
          <a:bodyPr/>
          <a:lstStyle/>
          <a:p>
            <a:r>
              <a:rPr lang="en-US"/>
              <a:t>Date: </a:t>
            </a:r>
            <a:fld id="{8CA35E4A-A513-694F-BB2C-9570A7BC76DF}"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51340" y="9040144"/>
            <a:ext cx="2926080" cy="519289"/>
          </a:xfrm>
        </p:spPr>
        <p:txBody>
          <a:bodyPr/>
          <a:lstStyle>
            <a:lvl1pPr>
              <a:defRPr b="1">
                <a:solidFill>
                  <a:schemeClr val="accent2">
                    <a:lumMod val="50000"/>
                  </a:schemeClr>
                </a:solidFill>
                <a:latin typeface="Helvetica" pitchFamily="2" charset="0"/>
              </a:defRPr>
            </a:lvl1pPr>
          </a:lstStyle>
          <a:p>
            <a:fld id="{3E1FE081-AC77-FB48-AC8D-A74659BE064E}" type="slidenum">
              <a:rPr lang="en-US" smtClean="0"/>
              <a:pPr/>
              <a:t>‹#›</a:t>
            </a:fld>
            <a:endParaRPr lang="en-US"/>
          </a:p>
        </p:txBody>
      </p:sp>
      <p:cxnSp>
        <p:nvCxnSpPr>
          <p:cNvPr id="7" name="Straight Connector 6"/>
          <p:cNvCxnSpPr>
            <a:cxnSpLocks/>
          </p:cNvCxnSpPr>
          <p:nvPr userDrawn="1"/>
        </p:nvCxnSpPr>
        <p:spPr bwMode="auto">
          <a:xfrm>
            <a:off x="396015" y="1566673"/>
            <a:ext cx="3623251"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8" name="Straight Connector 7"/>
          <p:cNvCxnSpPr>
            <a:cxnSpLocks/>
          </p:cNvCxnSpPr>
          <p:nvPr userDrawn="1"/>
        </p:nvCxnSpPr>
        <p:spPr bwMode="auto">
          <a:xfrm>
            <a:off x="9541519" y="9341558"/>
            <a:ext cx="1917056"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696F66A-23A1-4BD3-864F-6EBBE8C814D9}"/>
              </a:ext>
            </a:extLst>
          </p:cNvPr>
          <p:cNvCxnSpPr>
            <a:cxnSpLocks/>
          </p:cNvCxnSpPr>
          <p:nvPr userDrawn="1"/>
        </p:nvCxnSpPr>
        <p:spPr bwMode="auto">
          <a:xfrm>
            <a:off x="9001496" y="9206607"/>
            <a:ext cx="2457079" cy="0"/>
          </a:xfrm>
          <a:prstGeom prst="line">
            <a:avLst/>
          </a:prstGeom>
          <a:solidFill>
            <a:srgbClr val="00B8FF"/>
          </a:solidFill>
          <a:ln w="76200" cap="flat" cmpd="sng" algn="ctr">
            <a:solidFill>
              <a:schemeClr val="accent2">
                <a:lumMod val="75000"/>
              </a:schemeClr>
            </a:solidFill>
            <a:prstDash val="solid"/>
            <a:round/>
            <a:headEnd type="none" w="med" len="med"/>
            <a:tailEnd type="none" w="med" len="med"/>
          </a:ln>
          <a:effectLst/>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b="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208280" y="9040144"/>
            <a:ext cx="2926080" cy="519289"/>
          </a:xfrm>
        </p:spPr>
        <p:txBody>
          <a:bodyPr/>
          <a:lstStyle/>
          <a:p>
            <a:r>
              <a:rPr lang="en-US"/>
              <a:t>Date: </a:t>
            </a:r>
            <a:fld id="{2AA94C66-A7C1-D440-87A9-2671B6BED199}"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2764490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b="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Drag picture to placeholder or click icon to add</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208280" y="9040144"/>
            <a:ext cx="2926080" cy="519289"/>
          </a:xfrm>
        </p:spPr>
        <p:txBody>
          <a:bodyPr/>
          <a:lstStyle/>
          <a:p>
            <a:r>
              <a:rPr lang="en-US"/>
              <a:t>Date: </a:t>
            </a:r>
            <a:fld id="{E37DEE84-DB90-A348-8126-ACD0E29A0B00}"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65690" y="9040144"/>
            <a:ext cx="2926080" cy="519289"/>
          </a:xfrm>
        </p:spPr>
        <p:txBody>
          <a:bodyPr/>
          <a:lstStyle/>
          <a:p>
            <a:fld id="{3E1FE081-AC77-FB48-AC8D-A74659BE064E}" type="slidenum">
              <a:rPr lang="en-US" smtClean="0"/>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3535148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6380" y="9040144"/>
            <a:ext cx="2926080" cy="519289"/>
          </a:xfrm>
        </p:spPr>
        <p:txBody>
          <a:bodyPr/>
          <a:lstStyle/>
          <a:p>
            <a:r>
              <a:rPr lang="en-US"/>
              <a:t>Date: </a:t>
            </a:r>
            <a:fld id="{B39B0E28-3E45-9D40-B321-3D28C8E53BB4}"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27590" y="9040144"/>
            <a:ext cx="2926080" cy="519289"/>
          </a:xfrm>
        </p:spPr>
        <p:txBody>
          <a:bodyPr/>
          <a:lstStyle/>
          <a:p>
            <a:fld id="{3E1FE081-AC77-FB48-AC8D-A74659BE064E}" type="slidenum">
              <a:rPr lang="en-US" smtClean="0"/>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8" name="Straight Connector 7"/>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2850055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08280" y="9040144"/>
            <a:ext cx="2926080" cy="519289"/>
          </a:xfrm>
        </p:spPr>
        <p:txBody>
          <a:bodyPr/>
          <a:lstStyle/>
          <a:p>
            <a:r>
              <a:rPr lang="en-US"/>
              <a:t>Date: </a:t>
            </a:r>
            <a:fld id="{D529A7CB-0DE0-8F4C-97CD-C052907DA2A0}"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8" name="Straight Connector 7"/>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3866502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LineTitle_TwoContent">
    <p:spTree>
      <p:nvGrpSpPr>
        <p:cNvPr id="1" name=""/>
        <p:cNvGrpSpPr/>
        <p:nvPr/>
      </p:nvGrpSpPr>
      <p:grpSpPr>
        <a:xfrm>
          <a:off x="0" y="0"/>
          <a:ext cx="0" cy="0"/>
          <a:chOff x="0" y="0"/>
          <a:chExt cx="0" cy="0"/>
        </a:xfrm>
      </p:grpSpPr>
      <p:sp>
        <p:nvSpPr>
          <p:cNvPr id="11" name="Content Placeholder 2"/>
          <p:cNvSpPr>
            <a:spLocks noGrp="1"/>
          </p:cNvSpPr>
          <p:nvPr>
            <p:ph idx="10"/>
          </p:nvPr>
        </p:nvSpPr>
        <p:spPr>
          <a:xfrm>
            <a:off x="800770" y="2418946"/>
            <a:ext cx="4970111" cy="6193802"/>
          </a:xfrm>
        </p:spPr>
        <p:txBody>
          <a:bodyPr/>
          <a:lstStyle>
            <a:lvl1pPr>
              <a:defRPr sz="2560" b="0"/>
            </a:lvl1pPr>
            <a:lvl2pPr>
              <a:defRPr sz="2347" b="0"/>
            </a:lvl2pPr>
            <a:lvl3pPr>
              <a:defRPr sz="2133" b="0"/>
            </a:lvl3pPr>
            <a:lvl4pPr>
              <a:defRPr sz="1920" b="0"/>
            </a:lvl4pPr>
            <a:lvl5pPr>
              <a:defRPr sz="170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42" name="Rectangle 2"/>
          <p:cNvSpPr>
            <a:spLocks noGrp="1" noChangeArrowheads="1"/>
          </p:cNvSpPr>
          <p:nvPr>
            <p:ph type="ctrTitle"/>
          </p:nvPr>
        </p:nvSpPr>
        <p:spPr>
          <a:xfrm>
            <a:off x="800769" y="948267"/>
            <a:ext cx="11055104" cy="585846"/>
          </a:xfrm>
        </p:spPr>
        <p:txBody>
          <a:bodyPr/>
          <a:lstStyle>
            <a:lvl1pPr algn="l">
              <a:buSzPct val="100000"/>
              <a:buFont typeface="Times New Roman" pitchFamily="18" charset="0"/>
              <a:buNone/>
              <a:defRPr sz="2773">
                <a:latin typeface="+mj-lt"/>
              </a:defRPr>
            </a:lvl1pPr>
          </a:lstStyle>
          <a:p>
            <a:r>
              <a:rPr lang="en-US"/>
              <a:t>Click to edit Master title style</a:t>
            </a:r>
          </a:p>
        </p:txBody>
      </p:sp>
      <p:sp>
        <p:nvSpPr>
          <p:cNvPr id="10" name="Content Placeholder 2"/>
          <p:cNvSpPr>
            <a:spLocks noGrp="1"/>
          </p:cNvSpPr>
          <p:nvPr>
            <p:ph idx="11"/>
          </p:nvPr>
        </p:nvSpPr>
        <p:spPr>
          <a:xfrm>
            <a:off x="7037315" y="2418946"/>
            <a:ext cx="4970111" cy="6193802"/>
          </a:xfrm>
        </p:spPr>
        <p:txBody>
          <a:bodyPr/>
          <a:lstStyle>
            <a:lvl1pPr>
              <a:defRPr sz="2560" b="0"/>
            </a:lvl1pPr>
            <a:lvl2pPr>
              <a:defRPr sz="2347" b="0"/>
            </a:lvl2pPr>
            <a:lvl3pPr>
              <a:defRPr sz="2133" b="0"/>
            </a:lvl3pPr>
            <a:lvl4pPr>
              <a:defRPr sz="1920" b="0"/>
            </a:lvl4pPr>
            <a:lvl5pPr>
              <a:defRPr sz="170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sp>
        <p:nvSpPr>
          <p:cNvPr id="6" name="Date Placeholder 3"/>
          <p:cNvSpPr>
            <a:spLocks noGrp="1"/>
          </p:cNvSpPr>
          <p:nvPr>
            <p:ph type="dt" sz="half" idx="12"/>
          </p:nvPr>
        </p:nvSpPr>
        <p:spPr>
          <a:xfrm>
            <a:off x="246380" y="9040144"/>
            <a:ext cx="2926080" cy="519289"/>
          </a:xfrm>
        </p:spPr>
        <p:txBody>
          <a:bodyPr/>
          <a:lstStyle/>
          <a:p>
            <a:r>
              <a:rPr lang="en-US"/>
              <a:t>Date: </a:t>
            </a:r>
            <a:fld id="{B39B0E28-3E45-9D40-B321-3D28C8E53BB4}" type="datetime1">
              <a:rPr lang="en-US" smtClean="0"/>
              <a:t>9/29/2025</a:t>
            </a:fld>
            <a:endParaRPr lang="en-US"/>
          </a:p>
        </p:txBody>
      </p:sp>
      <p:sp>
        <p:nvSpPr>
          <p:cNvPr id="7" name="Footer Placeholder 4"/>
          <p:cNvSpPr>
            <a:spLocks noGrp="1"/>
          </p:cNvSpPr>
          <p:nvPr>
            <p:ph type="ftr" sz="quarter" idx="13"/>
          </p:nvPr>
        </p:nvSpPr>
        <p:spPr>
          <a:xfrm>
            <a:off x="4307840" y="9040144"/>
            <a:ext cx="4389120" cy="519289"/>
          </a:xfrm>
        </p:spPr>
        <p:txBody>
          <a:bodyPr/>
          <a:lstStyle/>
          <a:p>
            <a:endParaRPr lang="en-US"/>
          </a:p>
        </p:txBody>
      </p:sp>
      <p:sp>
        <p:nvSpPr>
          <p:cNvPr id="8" name="Slide Number Placeholder 5"/>
          <p:cNvSpPr>
            <a:spLocks noGrp="1"/>
          </p:cNvSpPr>
          <p:nvPr>
            <p:ph type="sldNum" sz="quarter" idx="14"/>
          </p:nvPr>
        </p:nvSpPr>
        <p:spPr>
          <a:xfrm>
            <a:off x="9927590" y="9040144"/>
            <a:ext cx="2926080" cy="519289"/>
          </a:xfrm>
        </p:spPr>
        <p:txBody>
          <a:bodyPr/>
          <a:lstStyle/>
          <a:p>
            <a:fld id="{3E1FE081-AC77-FB48-AC8D-A74659BE064E}" type="slidenum">
              <a:rPr lang="en-US" smtClean="0"/>
              <a:t>‹#›</a:t>
            </a:fld>
            <a:endParaRPr lang="en-US"/>
          </a:p>
        </p:txBody>
      </p: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extLst>
      <p:ext uri="{BB962C8B-B14F-4D97-AF65-F5344CB8AC3E}">
        <p14:creationId xmlns:p14="http://schemas.microsoft.com/office/powerpoint/2010/main" val="23958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89230" y="9040144"/>
            <a:ext cx="2926080" cy="519289"/>
          </a:xfrm>
        </p:spPr>
        <p:txBody>
          <a:bodyPr/>
          <a:lstStyle/>
          <a:p>
            <a:r>
              <a:rPr lang="en-US"/>
              <a:t>Date: </a:t>
            </a:r>
            <a:fld id="{765576D8-D062-1241-8D58-64961D717E3C}" type="datetime1">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31283" y="9081913"/>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7" name="Straight Connector 6"/>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8" name="Straight Connector 7"/>
          <p:cNvCxnSpPr>
            <a:cxnSpLocks/>
          </p:cNvCxnSpPr>
          <p:nvPr userDrawn="1"/>
        </p:nvCxnSpPr>
        <p:spPr bwMode="auto">
          <a:xfrm>
            <a:off x="9413503" y="9341558"/>
            <a:ext cx="2006972"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9230" y="9040144"/>
            <a:ext cx="2926080" cy="519289"/>
          </a:xfrm>
        </p:spPr>
        <p:txBody>
          <a:bodyPr/>
          <a:lstStyle/>
          <a:p>
            <a:r>
              <a:rPr lang="en-US"/>
              <a:t>Date: </a:t>
            </a:r>
            <a:fld id="{9CD852BA-F102-E846-BE69-650CA1DF82F8}"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9230" y="9040144"/>
            <a:ext cx="2926080" cy="519289"/>
          </a:xfrm>
        </p:spPr>
        <p:txBody>
          <a:bodyPr/>
          <a:lstStyle/>
          <a:p>
            <a:r>
              <a:rPr lang="en-US"/>
              <a:t>Date: </a:t>
            </a:r>
            <a:fld id="{C4B380FC-0B00-8A46-8689-97CE3AD2AB34}" type="datetime1">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10" name="Straight Connector 9"/>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11" name="Straight Connector 10"/>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08280" y="9040144"/>
            <a:ext cx="2926080" cy="519289"/>
          </a:xfrm>
        </p:spPr>
        <p:txBody>
          <a:bodyPr/>
          <a:lstStyle/>
          <a:p>
            <a:r>
              <a:rPr lang="en-US"/>
              <a:t>Date: </a:t>
            </a:r>
            <a:fld id="{EEB71549-1CAC-3A43-B16C-B6DCC0D7BD4D}" type="datetime1">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927590" y="9040144"/>
            <a:ext cx="2926080" cy="519289"/>
          </a:xfrm>
        </p:spPr>
        <p:txBody>
          <a:bodyPr/>
          <a:lstStyle>
            <a:lvl1pPr>
              <a:defRPr>
                <a:solidFill>
                  <a:schemeClr val="accent2">
                    <a:lumMod val="50000"/>
                  </a:schemeClr>
                </a:solidFill>
              </a:defRPr>
            </a:lvl1pPr>
          </a:lstStyle>
          <a:p>
            <a:fld id="{3E1FE081-AC77-FB48-AC8D-A74659BE064E}" type="slidenum">
              <a:rPr lang="en-US" smtClean="0"/>
              <a:pPr/>
              <a:t>‹#›</a:t>
            </a:fld>
            <a:endParaRPr lang="en-US"/>
          </a:p>
        </p:txBody>
      </p:sp>
      <p:cxnSp>
        <p:nvCxnSpPr>
          <p:cNvPr id="6" name="Straight Connector 5"/>
          <p:cNvCxnSpPr/>
          <p:nvPr userDrawn="1"/>
        </p:nvCxnSpPr>
        <p:spPr bwMode="auto">
          <a:xfrm flipV="1">
            <a:off x="432591" y="1544319"/>
            <a:ext cx="4040606" cy="22354"/>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cxnSp>
        <p:nvCxnSpPr>
          <p:cNvPr id="7" name="Straight Connector 6"/>
          <p:cNvCxnSpPr/>
          <p:nvPr userDrawn="1"/>
        </p:nvCxnSpPr>
        <p:spPr bwMode="auto">
          <a:xfrm flipV="1">
            <a:off x="9413503" y="9341558"/>
            <a:ext cx="3031819" cy="0"/>
          </a:xfrm>
          <a:prstGeom prst="line">
            <a:avLst/>
          </a:prstGeom>
          <a:solidFill>
            <a:srgbClr val="00B8FF"/>
          </a:solidFill>
          <a:ln w="76200" cap="flat" cmpd="sng" algn="ctr">
            <a:solidFill>
              <a:schemeClr val="accent2">
                <a:lumMod val="50000"/>
              </a:schemeClr>
            </a:solidFill>
            <a:prstDash val="solid"/>
            <a:round/>
            <a:headEnd type="none" w="med" len="med"/>
            <a:tailEnd type="none" w="med" len="med"/>
          </a:ln>
          <a:effectLst/>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8280" y="9040144"/>
            <a:ext cx="2926080" cy="519289"/>
          </a:xfrm>
        </p:spPr>
        <p:txBody>
          <a:bodyPr/>
          <a:lstStyle/>
          <a:p>
            <a:r>
              <a:rPr lang="en-US"/>
              <a:t>Date: </a:t>
            </a:r>
            <a:fld id="{8B6D729E-9282-F64C-9C45-9E69F0B64E91}" type="datetime1">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5" name="Straight Connector 4"/>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6" name="Straight Connector 5"/>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b="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208280" y="9040144"/>
            <a:ext cx="2926080" cy="519289"/>
          </a:xfrm>
        </p:spPr>
        <p:txBody>
          <a:bodyPr/>
          <a:lstStyle/>
          <a:p>
            <a:r>
              <a:rPr lang="en-US"/>
              <a:t>Date: </a:t>
            </a:r>
            <a:fld id="{2AA94C66-A7C1-D440-87A9-2671B6BED199}"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46640" y="9040144"/>
            <a:ext cx="2926080" cy="519289"/>
          </a:xfrm>
        </p:spPr>
        <p:txBody>
          <a:bodyPr/>
          <a:lstStyle/>
          <a:p>
            <a:fld id="{3E1FE081-AC77-FB48-AC8D-A74659BE064E}" type="slidenum">
              <a:rPr lang="en-US" smtClean="0"/>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b="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Drag picture to placeholder or click icon to add</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208280" y="9040144"/>
            <a:ext cx="2926080" cy="519289"/>
          </a:xfrm>
        </p:spPr>
        <p:txBody>
          <a:bodyPr/>
          <a:lstStyle/>
          <a:p>
            <a:r>
              <a:rPr lang="en-US"/>
              <a:t>Date: </a:t>
            </a:r>
            <a:fld id="{E37DEE84-DB90-A348-8126-ACD0E29A0B00}" type="datetime1">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965690" y="9040144"/>
            <a:ext cx="2926080" cy="519289"/>
          </a:xfrm>
        </p:spPr>
        <p:txBody>
          <a:bodyPr/>
          <a:lstStyle/>
          <a:p>
            <a:fld id="{3E1FE081-AC77-FB48-AC8D-A74659BE064E}" type="slidenum">
              <a:rPr lang="en-US" smtClean="0"/>
              <a:t>‹#›</a:t>
            </a:fld>
            <a:endParaRPr lang="en-US"/>
          </a:p>
        </p:txBody>
      </p:sp>
      <p:cxnSp>
        <p:nvCxnSpPr>
          <p:cNvPr id="8" name="Straight Connector 7"/>
          <p:cNvCxnSpPr/>
          <p:nvPr userDrawn="1"/>
        </p:nvCxnSpPr>
        <p:spPr bwMode="auto">
          <a:xfrm flipV="1">
            <a:off x="432591" y="1544319"/>
            <a:ext cx="4040606" cy="22354"/>
          </a:xfrm>
          <a:prstGeom prst="line">
            <a:avLst/>
          </a:prstGeom>
          <a:solidFill>
            <a:srgbClr val="00B8FF"/>
          </a:solidFill>
          <a:ln w="76200" cap="flat" cmpd="sng" algn="ctr">
            <a:solidFill>
              <a:srgbClr val="5B8A3B"/>
            </a:solidFill>
            <a:prstDash val="solid"/>
            <a:round/>
            <a:headEnd type="none" w="med" len="med"/>
            <a:tailEnd type="none" w="med" len="med"/>
          </a:ln>
          <a:effectLst/>
        </p:spPr>
      </p:cxnSp>
      <p:cxnSp>
        <p:nvCxnSpPr>
          <p:cNvPr id="9" name="Straight Connector 8"/>
          <p:cNvCxnSpPr/>
          <p:nvPr userDrawn="1"/>
        </p:nvCxnSpPr>
        <p:spPr bwMode="auto">
          <a:xfrm flipV="1">
            <a:off x="9413503" y="9341558"/>
            <a:ext cx="3031819" cy="0"/>
          </a:xfrm>
          <a:prstGeom prst="line">
            <a:avLst/>
          </a:prstGeom>
          <a:solidFill>
            <a:srgbClr val="00B8FF"/>
          </a:solidFill>
          <a:ln w="76200" cap="flat" cmpd="sng" algn="ctr">
            <a:solidFill>
              <a:srgbClr val="5B8A3B"/>
            </a:solidFill>
            <a:prstDash val="solid"/>
            <a:round/>
            <a:headEnd type="none" w="med" len="med"/>
            <a:tailEnd type="none" w="med" len="med"/>
          </a:ln>
          <a:effectLst/>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r>
              <a:rPr lang="en-US"/>
              <a:t>Date: </a:t>
            </a:r>
            <a:fld id="{5D261DD9-3668-5445-925F-4191B0BF426E}" type="datetime1">
              <a:rPr lang="en-US" smtClean="0"/>
              <a:t>9/29/2025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79840" y="9050588"/>
            <a:ext cx="2926080" cy="519289"/>
          </a:xfrm>
          <a:prstGeom prst="rect">
            <a:avLst/>
          </a:prstGeom>
        </p:spPr>
        <p:txBody>
          <a:bodyPr vert="horz" lIns="91440" tIns="45720" rIns="91440" bIns="45720" rtlCol="0" anchor="ctr"/>
          <a:lstStyle>
            <a:lvl1pPr algn="r">
              <a:defRPr sz="1707">
                <a:solidFill>
                  <a:srgbClr val="395623"/>
                </a:solidFill>
              </a:defRPr>
            </a:lvl1pPr>
          </a:lstStyle>
          <a:p>
            <a:fld id="{3E1FE081-AC77-FB48-AC8D-A74659BE064E}" type="slidenum">
              <a:rPr lang="en-US" smtClean="0"/>
              <a:pPr/>
              <a:t>‹#›</a:t>
            </a:fld>
            <a:endParaRPr lang="en-US"/>
          </a:p>
        </p:txBody>
      </p:sp>
    </p:spTree>
    <p:extLst>
      <p:ext uri="{BB962C8B-B14F-4D97-AF65-F5344CB8AC3E}">
        <p14:creationId xmlns:p14="http://schemas.microsoft.com/office/powerpoint/2010/main" val="159539847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4" r:id="rId12"/>
  </p:sldLayoutIdLst>
  <p:hf hdr="0" ftr="0"/>
  <p:txStyles>
    <p:title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r>
              <a:rPr lang="en-US"/>
              <a:t>Date: </a:t>
            </a:r>
            <a:fld id="{5D261DD9-3668-5445-925F-4191B0BF426E}" type="datetime1">
              <a:rPr lang="en-US" smtClean="0"/>
              <a:t>9/29/2025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79840" y="9050588"/>
            <a:ext cx="2926080" cy="519289"/>
          </a:xfrm>
          <a:prstGeom prst="rect">
            <a:avLst/>
          </a:prstGeom>
        </p:spPr>
        <p:txBody>
          <a:bodyPr vert="horz" lIns="91440" tIns="45720" rIns="91440" bIns="45720" rtlCol="0" anchor="ctr"/>
          <a:lstStyle>
            <a:lvl1pPr algn="r">
              <a:defRPr sz="1707">
                <a:solidFill>
                  <a:srgbClr val="395623"/>
                </a:solidFill>
              </a:defRPr>
            </a:lvl1pPr>
          </a:lstStyle>
          <a:p>
            <a:fld id="{3E1FE081-AC77-FB48-AC8D-A74659BE064E}" type="slidenum">
              <a:rPr lang="en-US" smtClean="0"/>
              <a:pPr/>
              <a:t>‹#›</a:t>
            </a:fld>
            <a:endParaRPr lang="en-US"/>
          </a:p>
        </p:txBody>
      </p:sp>
    </p:spTree>
    <p:extLst>
      <p:ext uri="{BB962C8B-B14F-4D97-AF65-F5344CB8AC3E}">
        <p14:creationId xmlns:p14="http://schemas.microsoft.com/office/powerpoint/2010/main" val="41350617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hdr="0" ftr="0"/>
  <p:txStyles>
    <p:title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1.jpe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5.jpeg"/><Relationship Id="rId7"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image" Target="../media/image7.jpe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4.png"/><Relationship Id="rId1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6.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60.jpeg"/><Relationship Id="rId3" Type="http://schemas.openxmlformats.org/officeDocument/2006/relationships/image" Target="../media/image68.svg"/><Relationship Id="rId7" Type="http://schemas.openxmlformats.org/officeDocument/2006/relationships/image" Target="../media/image72.jpeg"/><Relationship Id="rId12" Type="http://schemas.openxmlformats.org/officeDocument/2006/relationships/image" Target="../media/image59.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png"/><Relationship Id="rId1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8.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8.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6.wdp"/><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2.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3004800" cy="4521373"/>
          </a:xfrm>
          <a:prstGeom prst="rect">
            <a:avLst/>
          </a:prstGeom>
          <a:solidFill>
            <a:schemeClr val="accent2">
              <a:lumMod val="75000"/>
              <a:alpha val="65098"/>
            </a:schemeClr>
          </a:solidFill>
          <a:ln w="12700" cap="flat">
            <a:noFill/>
            <a:miter lim="400000"/>
          </a:ln>
          <a:effectLst>
            <a:outerShdw blurRad="50800" dist="50800" dir="5400000" algn="ctr"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Rectangle 3">
            <a:extLst>
              <a:ext uri="{FF2B5EF4-FFF2-40B4-BE49-F238E27FC236}">
                <a16:creationId xmlns:a16="http://schemas.microsoft.com/office/drawing/2014/main" id="{4992DC1F-F051-4A8F-B61D-F9F7C081F9B3}"/>
              </a:ext>
            </a:extLst>
          </p:cNvPr>
          <p:cNvSpPr txBox="1">
            <a:spLocks noChangeArrowheads="1"/>
          </p:cNvSpPr>
          <p:nvPr/>
        </p:nvSpPr>
        <p:spPr bwMode="auto">
          <a:xfrm>
            <a:off x="-305082" y="4377423"/>
            <a:ext cx="13149274" cy="39149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429991" indent="-323683" algn="l" defTabSz="456963" rtl="0" eaLnBrk="0" fontAlgn="base" hangingPunct="0">
              <a:lnSpc>
                <a:spcPct val="90000"/>
              </a:lnSpc>
              <a:spcBef>
                <a:spcPct val="0"/>
              </a:spcBef>
              <a:spcAft>
                <a:spcPts val="1400"/>
              </a:spcAft>
              <a:buClr>
                <a:srgbClr val="000000"/>
              </a:buClr>
              <a:buFont typeface="StarBats" charset="0"/>
              <a:buBlip>
                <a:blip r:embed="rId3"/>
              </a:buBlip>
              <a:defRPr sz="2400">
                <a:solidFill>
                  <a:srgbClr val="000000"/>
                </a:solidFill>
                <a:latin typeface="+mn-lt"/>
                <a:ea typeface="+mn-ea"/>
                <a:cs typeface="+mn-cs"/>
              </a:defRPr>
            </a:lvl1pPr>
            <a:lvl2pPr marL="861566" indent="-285603" algn="l" defTabSz="456963" rtl="0" eaLnBrk="0" fontAlgn="base" hangingPunct="0">
              <a:lnSpc>
                <a:spcPct val="90000"/>
              </a:lnSpc>
              <a:spcBef>
                <a:spcPct val="0"/>
              </a:spcBef>
              <a:spcAft>
                <a:spcPts val="1113"/>
              </a:spcAft>
              <a:buClr>
                <a:srgbClr val="000000"/>
              </a:buClr>
              <a:buFont typeface="StarBats" charset="0"/>
              <a:buBlip>
                <a:blip r:embed="rId4"/>
              </a:buBlip>
              <a:defRPr sz="2400" i="1">
                <a:solidFill>
                  <a:srgbClr val="000000"/>
                </a:solidFill>
                <a:latin typeface="+mn-lt"/>
              </a:defRPr>
            </a:lvl2pPr>
            <a:lvl3pPr marL="1293143" indent="-215790" algn="l" defTabSz="456963" rtl="0" eaLnBrk="0" fontAlgn="base" hangingPunct="0">
              <a:lnSpc>
                <a:spcPct val="90000"/>
              </a:lnSpc>
              <a:spcBef>
                <a:spcPct val="0"/>
              </a:spcBef>
              <a:spcAft>
                <a:spcPts val="838"/>
              </a:spcAft>
              <a:buClr>
                <a:srgbClr val="000000"/>
              </a:buClr>
              <a:buFont typeface="StarBats" charset="0"/>
              <a:buBlip>
                <a:blip r:embed="rId5"/>
              </a:buBlip>
              <a:defRPr sz="2400">
                <a:solidFill>
                  <a:srgbClr val="000000"/>
                </a:solidFill>
                <a:latin typeface="+mn-lt"/>
              </a:defRPr>
            </a:lvl3pPr>
            <a:lvl4pPr marL="1724719" indent="-214201" algn="l" defTabSz="456963" rtl="0" eaLnBrk="0" fontAlgn="base" hangingPunct="0">
              <a:spcBef>
                <a:spcPct val="0"/>
              </a:spcBef>
              <a:spcAft>
                <a:spcPts val="550"/>
              </a:spcAft>
              <a:buClr>
                <a:srgbClr val="000000"/>
              </a:buClr>
              <a:buFont typeface="StarBats" charset="0"/>
              <a:buBlip>
                <a:blip r:embed="rId6"/>
              </a:buBlip>
              <a:defRPr sz="2400">
                <a:solidFill>
                  <a:srgbClr val="000000"/>
                </a:solidFill>
                <a:latin typeface="+mn-lt"/>
              </a:defRPr>
            </a:lvl4pPr>
            <a:lvl5pPr marL="2156294" indent="-215790" algn="l" defTabSz="456963"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5pPr>
            <a:lvl6pPr marL="2613257" indent="-215790" algn="l" defTabSz="456963"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6pPr>
            <a:lvl7pPr marL="3070221" indent="-215790" algn="l" defTabSz="456963"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7pPr>
            <a:lvl8pPr marL="3527186" indent="-215790" algn="l" defTabSz="456963"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8pPr>
            <a:lvl9pPr marL="3984148" indent="-215790" algn="l" defTabSz="456963" rtl="0" eaLnBrk="0" fontAlgn="base" hangingPunct="0">
              <a:spcBef>
                <a:spcPct val="0"/>
              </a:spcBef>
              <a:spcAft>
                <a:spcPts val="263"/>
              </a:spcAft>
              <a:buClr>
                <a:srgbClr val="000000"/>
              </a:buClr>
              <a:buFont typeface="StarBats" charset="0"/>
              <a:buBlip>
                <a:blip r:embed="rId6"/>
              </a:buBlip>
              <a:defRPr sz="2400">
                <a:solidFill>
                  <a:srgbClr val="000000"/>
                </a:solidFill>
                <a:latin typeface="+mn-lt"/>
              </a:defRPr>
            </a:lvl9pPr>
          </a:lstStyle>
          <a:p>
            <a:pPr algn="r">
              <a:buFont typeface="Times New Roman" pitchFamily="18" charset="0"/>
              <a:buNone/>
            </a:pPr>
            <a:endParaRPr lang="en-US" sz="1800" b="1" kern="0" dirty="0">
              <a:solidFill>
                <a:srgbClr val="548234"/>
              </a:solidFill>
              <a:latin typeface="Helvetica" charset="0"/>
              <a:ea typeface="Helvetica" charset="0"/>
              <a:cs typeface="Helvetica" charset="0"/>
            </a:endParaRPr>
          </a:p>
          <a:p>
            <a:pPr algn="r">
              <a:lnSpc>
                <a:spcPct val="150000"/>
              </a:lnSpc>
              <a:spcAft>
                <a:spcPts val="0"/>
              </a:spcAft>
              <a:buFont typeface="Times New Roman" pitchFamily="18" charset="0"/>
              <a:buNone/>
            </a:pPr>
            <a:r>
              <a:rPr lang="en-US" sz="4000" b="1" kern="0" dirty="0">
                <a:solidFill>
                  <a:schemeClr val="accent2">
                    <a:lumMod val="50000"/>
                  </a:schemeClr>
                </a:solidFill>
                <a:latin typeface="Helvetica" charset="0"/>
                <a:ea typeface="Helvetica" charset="0"/>
                <a:cs typeface="Helvetica" charset="0"/>
              </a:rPr>
              <a:t>MILIND TAMBE</a:t>
            </a:r>
          </a:p>
          <a:p>
            <a:pPr algn="r">
              <a:lnSpc>
                <a:spcPct val="150000"/>
              </a:lnSpc>
              <a:spcAft>
                <a:spcPts val="0"/>
              </a:spcAft>
              <a:buFont typeface="Times New Roman" pitchFamily="18" charset="0"/>
              <a:buNone/>
            </a:pPr>
            <a:r>
              <a:rPr lang="en-US" sz="3600" b="1" i="1" dirty="0">
                <a:solidFill>
                  <a:schemeClr val="accent2">
                    <a:lumMod val="50000"/>
                  </a:schemeClr>
                </a:solidFill>
                <a:latin typeface="Helvetica" charset="0"/>
                <a:ea typeface="Helvetica" charset="0"/>
                <a:cs typeface="Helvetica" charset="0"/>
              </a:rPr>
              <a:t>Harvard University </a:t>
            </a:r>
          </a:p>
          <a:p>
            <a:pPr algn="r">
              <a:lnSpc>
                <a:spcPct val="150000"/>
              </a:lnSpc>
              <a:spcAft>
                <a:spcPts val="0"/>
              </a:spcAft>
              <a:buFont typeface="Times New Roman" pitchFamily="18" charset="0"/>
              <a:buNone/>
            </a:pPr>
            <a:r>
              <a:rPr lang="en-US" sz="3600" b="1" i="1" dirty="0">
                <a:solidFill>
                  <a:schemeClr val="accent2">
                    <a:lumMod val="50000"/>
                  </a:schemeClr>
                </a:solidFill>
                <a:latin typeface="Helvetica" charset="0"/>
                <a:ea typeface="Helvetica" charset="0"/>
                <a:cs typeface="Helvetica" charset="0"/>
              </a:rPr>
              <a:t>&amp;          </a:t>
            </a:r>
          </a:p>
          <a:p>
            <a:pPr algn="r">
              <a:lnSpc>
                <a:spcPct val="150000"/>
              </a:lnSpc>
              <a:spcAft>
                <a:spcPts val="0"/>
              </a:spcAft>
              <a:buFont typeface="Times New Roman" pitchFamily="18" charset="0"/>
              <a:buNone/>
            </a:pPr>
            <a:r>
              <a:rPr lang="en-US" sz="3600" b="1" i="1" dirty="0">
                <a:solidFill>
                  <a:schemeClr val="accent2">
                    <a:lumMod val="50000"/>
                  </a:schemeClr>
                </a:solidFill>
                <a:latin typeface="Helvetica" charset="0"/>
                <a:ea typeface="Helvetica" charset="0"/>
                <a:cs typeface="Helvetica" charset="0"/>
              </a:rPr>
              <a:t>Google </a:t>
            </a:r>
            <a:r>
              <a:rPr lang="en-US" sz="3600" b="1" i="1" dirty="0" err="1">
                <a:solidFill>
                  <a:schemeClr val="accent2">
                    <a:lumMod val="50000"/>
                  </a:schemeClr>
                </a:solidFill>
                <a:latin typeface="Helvetica" charset="0"/>
                <a:ea typeface="Helvetica" charset="0"/>
                <a:cs typeface="Helvetica" charset="0"/>
              </a:rPr>
              <a:t>Deepmind</a:t>
            </a:r>
            <a:r>
              <a:rPr lang="en-US" sz="3600" b="1" i="1" dirty="0">
                <a:solidFill>
                  <a:schemeClr val="accent2">
                    <a:lumMod val="50000"/>
                  </a:schemeClr>
                </a:solidFill>
                <a:latin typeface="Helvetica" charset="0"/>
                <a:ea typeface="Helvetica" charset="0"/>
                <a:cs typeface="Helvetica" charset="0"/>
              </a:rPr>
              <a:t> </a:t>
            </a:r>
          </a:p>
          <a:p>
            <a:pPr algn="r">
              <a:lnSpc>
                <a:spcPct val="150000"/>
              </a:lnSpc>
              <a:spcAft>
                <a:spcPts val="0"/>
              </a:spcAft>
              <a:buFont typeface="Times New Roman" pitchFamily="18" charset="0"/>
              <a:buNone/>
            </a:pPr>
            <a:endParaRPr lang="en-US" sz="3600" b="1" i="1" dirty="0">
              <a:solidFill>
                <a:schemeClr val="accent2">
                  <a:lumMod val="50000"/>
                </a:schemeClr>
              </a:solidFill>
              <a:latin typeface="Helvetica" charset="0"/>
              <a:ea typeface="Helvetica" charset="0"/>
              <a:cs typeface="Helvetica" charset="0"/>
            </a:endParaRPr>
          </a:p>
          <a:p>
            <a:pPr algn="r">
              <a:lnSpc>
                <a:spcPct val="150000"/>
              </a:lnSpc>
              <a:spcAft>
                <a:spcPts val="0"/>
              </a:spcAft>
              <a:buFont typeface="Times New Roman" pitchFamily="18" charset="0"/>
              <a:buNone/>
            </a:pPr>
            <a:endParaRPr lang="en-US" sz="1400" b="1" dirty="0">
              <a:solidFill>
                <a:srgbClr val="548234"/>
              </a:solidFill>
              <a:latin typeface="Helvetica" charset="0"/>
              <a:ea typeface="Helvetica" charset="0"/>
              <a:cs typeface="Helvetica" charset="0"/>
            </a:endParaRPr>
          </a:p>
          <a:p>
            <a:pPr algn="r">
              <a:lnSpc>
                <a:spcPct val="150000"/>
              </a:lnSpc>
              <a:spcAft>
                <a:spcPts val="0"/>
              </a:spcAft>
              <a:buNone/>
            </a:pPr>
            <a:endParaRPr lang="en-US" sz="2800" b="1" dirty="0">
              <a:solidFill>
                <a:srgbClr val="548234"/>
              </a:solidFill>
              <a:latin typeface="Helvetica" charset="0"/>
              <a:ea typeface="Helvetica" charset="0"/>
              <a:cs typeface="Helvetica" charset="0"/>
            </a:endParaRPr>
          </a:p>
        </p:txBody>
      </p:sp>
      <p:pic>
        <p:nvPicPr>
          <p:cNvPr id="3" name="Picture 2" descr="Person holding grassy sphere">
            <a:extLst>
              <a:ext uri="{FF2B5EF4-FFF2-40B4-BE49-F238E27FC236}">
                <a16:creationId xmlns:a16="http://schemas.microsoft.com/office/drawing/2014/main" id="{B6606B25-255E-0335-5E54-92E2B95AD353}"/>
              </a:ext>
            </a:extLst>
          </p:cNvPr>
          <p:cNvPicPr>
            <a:picLocks noChangeAspect="1"/>
          </p:cNvPicPr>
          <p:nvPr/>
        </p:nvPicPr>
        <p:blipFill rotWithShape="1">
          <a:blip r:embed="rId7" cstate="screen">
            <a:alphaModFix amt="35000"/>
            <a:extLst>
              <a:ext uri="{28A0092B-C50C-407E-A947-70E740481C1C}">
                <a14:useLocalDpi xmlns:a14="http://schemas.microsoft.com/office/drawing/2010/main"/>
              </a:ext>
            </a:extLst>
          </a:blip>
          <a:srcRect/>
          <a:stretch/>
        </p:blipFill>
        <p:spPr>
          <a:xfrm>
            <a:off x="309122" y="514657"/>
            <a:ext cx="3788375" cy="2356880"/>
          </a:xfrm>
          <a:prstGeom prst="rect">
            <a:avLst/>
          </a:prstGeom>
          <a:effectLst>
            <a:softEdge rad="317500"/>
          </a:effectLst>
        </p:spPr>
      </p:pic>
      <p:sp>
        <p:nvSpPr>
          <p:cNvPr id="11" name="TextBox 10"/>
          <p:cNvSpPr txBox="1"/>
          <p:nvPr/>
        </p:nvSpPr>
        <p:spPr>
          <a:xfrm>
            <a:off x="706331" y="2647401"/>
            <a:ext cx="11989347" cy="1210588"/>
          </a:xfrm>
          <a:prstGeom prst="rect">
            <a:avLst/>
          </a:prstGeom>
          <a:noFill/>
          <a:ln w="12700" cap="flat">
            <a:noFill/>
            <a:miter lim="400000"/>
          </a:ln>
          <a:effectLst>
            <a:outerShdw blurRad="50800" dist="76200" dir="2700000" algn="tl" rotWithShape="0">
              <a:prstClr val="black"/>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rtl="0" latinLnBrk="1" hangingPunct="0"/>
            <a:r>
              <a:rPr lang="en-US" b="0" i="0" dirty="0">
                <a:solidFill>
                  <a:srgbClr val="222222"/>
                </a:solidFill>
                <a:effectLst/>
                <a:latin typeface="Arial" panose="020B0604020202020204" pitchFamily="34" charset="0"/>
              </a:rPr>
              <a:t> </a:t>
            </a:r>
            <a:r>
              <a:rPr lang="en-US" b="1" dirty="0">
                <a:solidFill>
                  <a:schemeClr val="bg1"/>
                </a:solidFill>
                <a:effectLst/>
                <a:latin typeface="Arial" panose="020B0604020202020204" pitchFamily="34" charset="0"/>
              </a:rPr>
              <a:t>Optimizing</a:t>
            </a:r>
            <a:r>
              <a:rPr lang="en-US" b="1" i="0" dirty="0">
                <a:solidFill>
                  <a:schemeClr val="bg1"/>
                </a:solidFill>
                <a:latin typeface="Arial" panose="020B0604020202020204" pitchFamily="34" charset="0"/>
              </a:rPr>
              <a:t> </a:t>
            </a:r>
            <a:r>
              <a:rPr lang="en-US" b="1" dirty="0">
                <a:solidFill>
                  <a:schemeClr val="bg1"/>
                </a:solidFill>
                <a:latin typeface="Arial" panose="020B0604020202020204" pitchFamily="34" charset="0"/>
              </a:rPr>
              <a:t>Limited Resources for Social Impact:</a:t>
            </a:r>
            <a:r>
              <a:rPr lang="en-US" b="1" i="0" dirty="0">
                <a:solidFill>
                  <a:schemeClr val="bg1"/>
                </a:solidFill>
                <a:latin typeface="Arial" panose="020B0604020202020204" pitchFamily="34" charset="0"/>
              </a:rPr>
              <a:t> </a:t>
            </a:r>
          </a:p>
          <a:p>
            <a:pPr algn="r" rtl="0" latinLnBrk="1" hangingPunct="0"/>
            <a:r>
              <a:rPr lang="en-US" b="1" i="0" dirty="0">
                <a:solidFill>
                  <a:schemeClr val="bg1"/>
                </a:solidFill>
                <a:latin typeface="Arial" panose="020B0604020202020204" pitchFamily="34" charset="0"/>
              </a:rPr>
              <a:t>Techniques from Multi-Agent Systems</a:t>
            </a:r>
          </a:p>
        </p:txBody>
      </p:sp>
    </p:spTree>
    <p:extLst>
      <p:ext uri="{BB962C8B-B14F-4D97-AF65-F5344CB8AC3E}">
        <p14:creationId xmlns:p14="http://schemas.microsoft.com/office/powerpoint/2010/main" val="3694467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979444F0-50ED-644E-B9A2-D6720536893C}"/>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10</a:t>
            </a:fld>
            <a:endParaRPr lang="en-US"/>
          </a:p>
        </p:txBody>
      </p:sp>
      <p:sp>
        <p:nvSpPr>
          <p:cNvPr id="14" name="Date Placeholder 3">
            <a:extLst>
              <a:ext uri="{FF2B5EF4-FFF2-40B4-BE49-F238E27FC236}">
                <a16:creationId xmlns:a16="http://schemas.microsoft.com/office/drawing/2014/main" id="{1B2B7DE4-CD1E-5843-B6C1-00816D43F50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pic>
        <p:nvPicPr>
          <p:cNvPr id="193" name="Graphic 192" descr="Speaker Phone">
            <a:extLst>
              <a:ext uri="{FF2B5EF4-FFF2-40B4-BE49-F238E27FC236}">
                <a16:creationId xmlns:a16="http://schemas.microsoft.com/office/drawing/2014/main" id="{F3A5E0E9-B8C2-A443-8AD5-488EB0D282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38300" y="5542300"/>
            <a:ext cx="613929" cy="613929"/>
          </a:xfrm>
          <a:prstGeom prst="rect">
            <a:avLst/>
          </a:prstGeom>
        </p:spPr>
      </p:pic>
      <p:pic>
        <p:nvPicPr>
          <p:cNvPr id="194" name="Graphic 193" descr="Speaker Phone">
            <a:extLst>
              <a:ext uri="{FF2B5EF4-FFF2-40B4-BE49-F238E27FC236}">
                <a16:creationId xmlns:a16="http://schemas.microsoft.com/office/drawing/2014/main" id="{F62EDB8E-51D2-CF4D-8BBE-3E7909F6754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60807" y="5542300"/>
            <a:ext cx="613929" cy="613929"/>
          </a:xfrm>
          <a:prstGeom prst="rect">
            <a:avLst/>
          </a:prstGeom>
        </p:spPr>
      </p:pic>
      <p:sp>
        <p:nvSpPr>
          <p:cNvPr id="215" name="&quot;No&quot; Symbol 63">
            <a:extLst>
              <a:ext uri="{FF2B5EF4-FFF2-40B4-BE49-F238E27FC236}">
                <a16:creationId xmlns:a16="http://schemas.microsoft.com/office/drawing/2014/main" id="{B8DD2EA3-EB7F-9A4E-A0A2-E7C346A2F606}"/>
              </a:ext>
            </a:extLst>
          </p:cNvPr>
          <p:cNvSpPr/>
          <p:nvPr/>
        </p:nvSpPr>
        <p:spPr>
          <a:xfrm>
            <a:off x="10913674" y="5652429"/>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7" name="Straight Arrow Connector 276">
            <a:extLst>
              <a:ext uri="{FF2B5EF4-FFF2-40B4-BE49-F238E27FC236}">
                <a16:creationId xmlns:a16="http://schemas.microsoft.com/office/drawing/2014/main" id="{D1F9C90A-A824-044E-9A01-D1068FFFFB02}"/>
              </a:ext>
            </a:extLst>
          </p:cNvPr>
          <p:cNvCxnSpPr>
            <a:cxnSpLocks/>
          </p:cNvCxnSpPr>
          <p:nvPr/>
        </p:nvCxnSpPr>
        <p:spPr>
          <a:xfrm flipH="1">
            <a:off x="8558071" y="4109706"/>
            <a:ext cx="2348526"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1A113D06-F3ED-0D47-A316-F2F3DF5EE55F}"/>
              </a:ext>
            </a:extLst>
          </p:cNvPr>
          <p:cNvCxnSpPr>
            <a:cxnSpLocks/>
          </p:cNvCxnSpPr>
          <p:nvPr/>
        </p:nvCxnSpPr>
        <p:spPr>
          <a:xfrm flipH="1">
            <a:off x="9416579" y="4109706"/>
            <a:ext cx="1490018"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78295D3-DEF9-0941-9EDD-BF2F696BA80E}"/>
              </a:ext>
            </a:extLst>
          </p:cNvPr>
          <p:cNvCxnSpPr>
            <a:cxnSpLocks/>
          </p:cNvCxnSpPr>
          <p:nvPr/>
        </p:nvCxnSpPr>
        <p:spPr>
          <a:xfrm flipH="1">
            <a:off x="10262332" y="4109706"/>
            <a:ext cx="644265" cy="59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93F78A8-0AA5-A248-BE42-BFCDDED71FC3}"/>
              </a:ext>
            </a:extLst>
          </p:cNvPr>
          <p:cNvCxnSpPr>
            <a:cxnSpLocks/>
          </p:cNvCxnSpPr>
          <p:nvPr/>
        </p:nvCxnSpPr>
        <p:spPr>
          <a:xfrm>
            <a:off x="10906597" y="4109706"/>
            <a:ext cx="173349" cy="58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quot;No&quot; Symbol 63">
            <a:extLst>
              <a:ext uri="{FF2B5EF4-FFF2-40B4-BE49-F238E27FC236}">
                <a16:creationId xmlns:a16="http://schemas.microsoft.com/office/drawing/2014/main" id="{CF60C2AE-4DCE-2B43-9B42-0F70B0C22F62}"/>
              </a:ext>
            </a:extLst>
          </p:cNvPr>
          <p:cNvSpPr/>
          <p:nvPr/>
        </p:nvSpPr>
        <p:spPr>
          <a:xfrm>
            <a:off x="11986923" y="5652176"/>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4" name="Straight Arrow Connector 83">
            <a:extLst>
              <a:ext uri="{FF2B5EF4-FFF2-40B4-BE49-F238E27FC236}">
                <a16:creationId xmlns:a16="http://schemas.microsoft.com/office/drawing/2014/main" id="{F61EA64F-F690-9D4C-AED5-CD9730686D2F}"/>
              </a:ext>
            </a:extLst>
          </p:cNvPr>
          <p:cNvCxnSpPr>
            <a:cxnSpLocks/>
          </p:cNvCxnSpPr>
          <p:nvPr/>
        </p:nvCxnSpPr>
        <p:spPr>
          <a:xfrm>
            <a:off x="10906597" y="4109706"/>
            <a:ext cx="1246598" cy="588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580A17-19CA-744C-858A-32EC0905DFA0}"/>
              </a:ext>
            </a:extLst>
          </p:cNvPr>
          <p:cNvSpPr txBox="1"/>
          <p:nvPr/>
        </p:nvSpPr>
        <p:spPr>
          <a:xfrm>
            <a:off x="9649646" y="4479876"/>
            <a:ext cx="184731" cy="646331"/>
          </a:xfrm>
          <a:prstGeom prst="rect">
            <a:avLst/>
          </a:prstGeom>
          <a:noFill/>
        </p:spPr>
        <p:txBody>
          <a:bodyPr wrap="none" rtlCol="0">
            <a:spAutoFit/>
          </a:bodyPr>
          <a:lstStyle/>
          <a:p>
            <a:endParaRPr lang="en-US"/>
          </a:p>
        </p:txBody>
      </p:sp>
      <p:sp>
        <p:nvSpPr>
          <p:cNvPr id="97" name="TextBox 96">
            <a:extLst>
              <a:ext uri="{FF2B5EF4-FFF2-40B4-BE49-F238E27FC236}">
                <a16:creationId xmlns:a16="http://schemas.microsoft.com/office/drawing/2014/main" id="{AD61797F-0A49-446F-97FF-4997FFD20E6D}"/>
              </a:ext>
            </a:extLst>
          </p:cNvPr>
          <p:cNvSpPr txBox="1"/>
          <p:nvPr/>
        </p:nvSpPr>
        <p:spPr>
          <a:xfrm>
            <a:off x="9649646" y="4501632"/>
            <a:ext cx="184731" cy="646331"/>
          </a:xfrm>
          <a:prstGeom prst="rect">
            <a:avLst/>
          </a:prstGeom>
          <a:noFill/>
        </p:spPr>
        <p:txBody>
          <a:bodyPr wrap="none" rtlCol="0">
            <a:spAutoFit/>
          </a:bodyPr>
          <a:lstStyle/>
          <a:p>
            <a:endParaRPr lang="en-US"/>
          </a:p>
        </p:txBody>
      </p:sp>
      <p:pic>
        <p:nvPicPr>
          <p:cNvPr id="103" name="Picture 102" descr="A close up of a logo&#10;&#10;Description automatically generated">
            <a:extLst>
              <a:ext uri="{FF2B5EF4-FFF2-40B4-BE49-F238E27FC236}">
                <a16:creationId xmlns:a16="http://schemas.microsoft.com/office/drawing/2014/main" id="{53934A8C-FB67-4E5F-9A63-6371B14CADCD}"/>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912537" y="4698893"/>
            <a:ext cx="746508" cy="746508"/>
          </a:xfrm>
          <a:prstGeom prst="rect">
            <a:avLst/>
          </a:prstGeom>
          <a:noFill/>
        </p:spPr>
      </p:pic>
      <p:pic>
        <p:nvPicPr>
          <p:cNvPr id="104" name="Picture 103" descr="A close up of a logo&#10;&#10;Description automatically generated">
            <a:extLst>
              <a:ext uri="{FF2B5EF4-FFF2-40B4-BE49-F238E27FC236}">
                <a16:creationId xmlns:a16="http://schemas.microsoft.com/office/drawing/2014/main" id="{B3B616CA-947B-4852-A9E4-F40B2FF00046}"/>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814034" y="4698893"/>
            <a:ext cx="746508" cy="746508"/>
          </a:xfrm>
          <a:prstGeom prst="rect">
            <a:avLst/>
          </a:prstGeom>
        </p:spPr>
      </p:pic>
      <p:sp>
        <p:nvSpPr>
          <p:cNvPr id="106" name="TextBox 105">
            <a:extLst>
              <a:ext uri="{FF2B5EF4-FFF2-40B4-BE49-F238E27FC236}">
                <a16:creationId xmlns:a16="http://schemas.microsoft.com/office/drawing/2014/main" id="{3FEDD74D-6396-4D81-AA26-A49B97999F21}"/>
              </a:ext>
            </a:extLst>
          </p:cNvPr>
          <p:cNvSpPr txBox="1"/>
          <p:nvPr/>
        </p:nvSpPr>
        <p:spPr>
          <a:xfrm>
            <a:off x="9649646" y="4494628"/>
            <a:ext cx="184731" cy="646331"/>
          </a:xfrm>
          <a:prstGeom prst="rect">
            <a:avLst/>
          </a:prstGeom>
          <a:noFill/>
        </p:spPr>
        <p:txBody>
          <a:bodyPr wrap="none" rtlCol="0">
            <a:spAutoFit/>
          </a:bodyPr>
          <a:lstStyle/>
          <a:p>
            <a:endParaRPr lang="en-US"/>
          </a:p>
        </p:txBody>
      </p:sp>
      <p:pic>
        <p:nvPicPr>
          <p:cNvPr id="94" name="Picture 93" descr="A close up of a logo&#10;&#10;Description automatically generated">
            <a:extLst>
              <a:ext uri="{FF2B5EF4-FFF2-40B4-BE49-F238E27FC236}">
                <a16:creationId xmlns:a16="http://schemas.microsoft.com/office/drawing/2014/main" id="{648ED5E1-5EFA-44D2-985F-82CA07AC5204}"/>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1715533" y="4698893"/>
            <a:ext cx="746508" cy="743939"/>
          </a:xfrm>
          <a:prstGeom prst="rect">
            <a:avLst/>
          </a:prstGeom>
        </p:spPr>
      </p:pic>
      <p:pic>
        <p:nvPicPr>
          <p:cNvPr id="67" name="Picture 66" descr="A close up of a logo&#10;&#10;Description automatically generated">
            <a:extLst>
              <a:ext uri="{FF2B5EF4-FFF2-40B4-BE49-F238E27FC236}">
                <a16:creationId xmlns:a16="http://schemas.microsoft.com/office/drawing/2014/main" id="{2DF19512-3C16-4C28-BACA-EDC5E23B65A2}"/>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011040" y="4698893"/>
            <a:ext cx="746508" cy="746508"/>
          </a:xfrm>
          <a:prstGeom prst="rect">
            <a:avLst/>
          </a:prstGeom>
        </p:spPr>
      </p:pic>
      <p:pic>
        <p:nvPicPr>
          <p:cNvPr id="86" name="Picture 85" descr="A close up of a logo&#10;&#10;Description automatically generated">
            <a:extLst>
              <a:ext uri="{FF2B5EF4-FFF2-40B4-BE49-F238E27FC236}">
                <a16:creationId xmlns:a16="http://schemas.microsoft.com/office/drawing/2014/main" id="{6DFF8379-CB3C-41FD-9718-A86CEF05024F}"/>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109543" y="4698893"/>
            <a:ext cx="746508" cy="746508"/>
          </a:xfrm>
          <a:prstGeom prst="rect">
            <a:avLst/>
          </a:prstGeom>
        </p:spPr>
      </p:pic>
      <p:sp>
        <p:nvSpPr>
          <p:cNvPr id="79" name="&quot;No&quot; Symbol 63">
            <a:extLst>
              <a:ext uri="{FF2B5EF4-FFF2-40B4-BE49-F238E27FC236}">
                <a16:creationId xmlns:a16="http://schemas.microsoft.com/office/drawing/2014/main" id="{3C9EC3BD-0A07-448A-BC33-8FF43D026A4D}"/>
              </a:ext>
            </a:extLst>
          </p:cNvPr>
          <p:cNvSpPr/>
          <p:nvPr/>
        </p:nvSpPr>
        <p:spPr>
          <a:xfrm>
            <a:off x="10048608" y="5652429"/>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1">
            <a:extLst>
              <a:ext uri="{FF2B5EF4-FFF2-40B4-BE49-F238E27FC236}">
                <a16:creationId xmlns:a16="http://schemas.microsoft.com/office/drawing/2014/main" id="{F95EF904-9B76-FB4D-91D5-4BEC53FDF37C}"/>
              </a:ext>
            </a:extLst>
          </p:cNvPr>
          <p:cNvSpPr txBox="1">
            <a:spLocks/>
          </p:cNvSpPr>
          <p:nvPr/>
        </p:nvSpPr>
        <p:spPr>
          <a:xfrm>
            <a:off x="349183" y="1670925"/>
            <a:ext cx="7716525" cy="289568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endParaRPr lang="en-US" sz="2600" b="1" i="1">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a:solidFill>
                  <a:schemeClr val="accent2">
                    <a:lumMod val="50000"/>
                  </a:schemeClr>
                </a:solidFill>
              </a:rPr>
              <a:t>Large number N beneficiaries: 200000</a:t>
            </a:r>
          </a:p>
          <a:p>
            <a:pPr marL="457200" indent="-457200">
              <a:lnSpc>
                <a:spcPct val="150000"/>
              </a:lnSpc>
              <a:buFont typeface="Wingdings" panose="05000000000000000000" pitchFamily="2" charset="2"/>
              <a:buChar char="Ø"/>
            </a:pPr>
            <a:r>
              <a:rPr lang="en-US" sz="2400" i="1">
                <a:solidFill>
                  <a:schemeClr val="accent2">
                    <a:lumMod val="50000"/>
                  </a:schemeClr>
                </a:solidFill>
              </a:rPr>
              <a:t>Automated health messages to all N each week</a:t>
            </a:r>
          </a:p>
          <a:p>
            <a:pPr marL="457200" indent="-457200">
              <a:lnSpc>
                <a:spcPct val="150000"/>
              </a:lnSpc>
              <a:buFont typeface="Wingdings" panose="05000000000000000000" pitchFamily="2" charset="2"/>
              <a:buChar char="Ø"/>
            </a:pPr>
            <a:r>
              <a:rPr lang="en-US" sz="2400" i="1">
                <a:solidFill>
                  <a:schemeClr val="accent2">
                    <a:lumMod val="50000"/>
                  </a:schemeClr>
                </a:solidFill>
              </a:rPr>
              <a:t>Choose K=1000 for live service call per week?</a:t>
            </a:r>
          </a:p>
          <a:p>
            <a:pPr marL="457200" indent="-457200">
              <a:lnSpc>
                <a:spcPct val="150000"/>
              </a:lnSpc>
              <a:buFont typeface="Wingdings" panose="05000000000000000000" pitchFamily="2" charset="2"/>
              <a:buChar char="Ø"/>
            </a:pPr>
            <a:r>
              <a:rPr lang="en-US" sz="2400" i="1">
                <a:solidFill>
                  <a:schemeClr val="accent2">
                    <a:lumMod val="50000"/>
                  </a:schemeClr>
                </a:solidFill>
              </a:rPr>
              <a:t>Maximize health messages listened to</a:t>
            </a:r>
          </a:p>
        </p:txBody>
      </p:sp>
      <p:sp>
        <p:nvSpPr>
          <p:cNvPr id="7" name="Title 1">
            <a:extLst>
              <a:ext uri="{FF2B5EF4-FFF2-40B4-BE49-F238E27FC236}">
                <a16:creationId xmlns:a16="http://schemas.microsoft.com/office/drawing/2014/main" id="{EF797A80-DB69-7284-4F56-6D81117E3F16}"/>
              </a:ext>
            </a:extLst>
          </p:cNvPr>
          <p:cNvSpPr txBox="1">
            <a:spLocks/>
          </p:cNvSpPr>
          <p:nvPr/>
        </p:nvSpPr>
        <p:spPr>
          <a:xfrm>
            <a:off x="314176" y="590933"/>
            <a:ext cx="12279606" cy="60832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chemeClr val="accent2">
                    <a:lumMod val="50000"/>
                  </a:schemeClr>
                </a:solidFill>
                <a:latin typeface="Helvetica" charset="0"/>
                <a:ea typeface="Helvetica" charset="0"/>
                <a:cs typeface="Helvetica" charset="0"/>
              </a:defRPr>
            </a:lvl1pPr>
          </a:lstStyle>
          <a:p>
            <a:r>
              <a:rPr lang="en-US" sz="2800" b="1"/>
              <a:t>Intervention Scheduling with Limited Resources for Adherence: </a:t>
            </a:r>
            <a:br>
              <a:rPr lang="en-US" sz="2800" b="1"/>
            </a:br>
            <a:r>
              <a:rPr lang="en-US" sz="2800" b="1"/>
              <a:t>Preventing 40% drop-offs</a:t>
            </a:r>
            <a:endParaRPr lang="en-US" sz="3300" i="1" dirty="0"/>
          </a:p>
        </p:txBody>
      </p:sp>
      <p:pic>
        <p:nvPicPr>
          <p:cNvPr id="8" name="Picture 7">
            <a:extLst>
              <a:ext uri="{FF2B5EF4-FFF2-40B4-BE49-F238E27FC236}">
                <a16:creationId xmlns:a16="http://schemas.microsoft.com/office/drawing/2014/main" id="{19902688-44DA-ED6E-C89B-E6AC2CB86CE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7637550" y="1781209"/>
            <a:ext cx="5704823" cy="2355319"/>
          </a:xfrm>
          <a:prstGeom prst="roundRect">
            <a:avLst>
              <a:gd name="adj" fmla="val 16667"/>
            </a:avLst>
          </a:prstGeom>
          <a:ln>
            <a:noFill/>
          </a:ln>
          <a:effectLst/>
        </p:spPr>
      </p:pic>
      <p:sp>
        <p:nvSpPr>
          <p:cNvPr id="2" name="Title 1">
            <a:extLst>
              <a:ext uri="{FF2B5EF4-FFF2-40B4-BE49-F238E27FC236}">
                <a16:creationId xmlns:a16="http://schemas.microsoft.com/office/drawing/2014/main" id="{6B38673D-53AA-E2CC-7C3B-8AA1B5787644}"/>
              </a:ext>
            </a:extLst>
          </p:cNvPr>
          <p:cNvSpPr txBox="1">
            <a:spLocks/>
          </p:cNvSpPr>
          <p:nvPr/>
        </p:nvSpPr>
        <p:spPr>
          <a:xfrm>
            <a:off x="214111" y="4786255"/>
            <a:ext cx="7067417" cy="2392609"/>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r>
              <a:rPr lang="en-US" sz="2600" b="1" i="1" dirty="0">
                <a:solidFill>
                  <a:schemeClr val="accent2">
                    <a:lumMod val="50000"/>
                  </a:schemeClr>
                </a:solidFill>
              </a:rPr>
              <a:t>Challenge of dynamic state:</a:t>
            </a:r>
            <a:endParaRPr lang="en-US" sz="2600" b="1" i="1" dirty="0">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dirty="0">
                <a:solidFill>
                  <a:schemeClr val="accent2">
                    <a:lumMod val="50000"/>
                  </a:schemeClr>
                </a:solidFill>
              </a:rPr>
              <a:t>Beneficiary may change state on their own</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Live call may not change beneficiary state</a:t>
            </a:r>
          </a:p>
        </p:txBody>
      </p:sp>
    </p:spTree>
    <p:extLst>
      <p:ext uri="{BB962C8B-B14F-4D97-AF65-F5344CB8AC3E}">
        <p14:creationId xmlns:p14="http://schemas.microsoft.com/office/powerpoint/2010/main" val="2025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nodePh="1">
                                  <p:stCondLst>
                                    <p:cond delay="0"/>
                                  </p:stCondLst>
                                  <p:endCondLst>
                                    <p:cond evt="begin" delay="0">
                                      <p:tn val="29"/>
                                    </p:cond>
                                  </p:end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76" grpId="0" animBg="1"/>
      <p:bldP spid="97" grpId="0"/>
      <p:bldP spid="106" grpId="0"/>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6" y="590933"/>
            <a:ext cx="12279606" cy="608320"/>
          </a:xfrm>
        </p:spPr>
        <p:txBody>
          <a:bodyPr>
            <a:noAutofit/>
          </a:bodyPr>
          <a:lstStyle/>
          <a:p>
            <a:r>
              <a:rPr lang="en-US" sz="2800" b="1">
                <a:solidFill>
                  <a:schemeClr val="accent2">
                    <a:lumMod val="50000"/>
                  </a:schemeClr>
                </a:solidFill>
              </a:rPr>
              <a:t>Intervention Scheduling with Limited Resources: </a:t>
            </a:r>
            <a:br>
              <a:rPr lang="en-US" sz="2800" b="1">
                <a:solidFill>
                  <a:schemeClr val="accent2">
                    <a:lumMod val="50000"/>
                  </a:schemeClr>
                </a:solidFill>
              </a:rPr>
            </a:br>
            <a:r>
              <a:rPr lang="en-US" sz="2800" b="1">
                <a:solidFill>
                  <a:schemeClr val="accent2">
                    <a:lumMod val="50000"/>
                  </a:schemeClr>
                </a:solidFill>
              </a:rPr>
              <a:t>Motivating </a:t>
            </a:r>
            <a:r>
              <a:rPr lang="en-US" sz="2800" b="1"/>
              <a:t>Restless Bandits</a:t>
            </a:r>
            <a:endParaRPr lang="en-US" sz="3300" i="1">
              <a:solidFill>
                <a:schemeClr val="accent2">
                  <a:lumMod val="50000"/>
                </a:schemeClr>
              </a:solidFill>
            </a:endParaRPr>
          </a:p>
        </p:txBody>
      </p:sp>
      <p:sp>
        <p:nvSpPr>
          <p:cNvPr id="9" name="Slide Number Placeholder 3">
            <a:extLst>
              <a:ext uri="{FF2B5EF4-FFF2-40B4-BE49-F238E27FC236}">
                <a16:creationId xmlns:a16="http://schemas.microsoft.com/office/drawing/2014/main" id="{979444F0-50ED-644E-B9A2-D6720536893C}"/>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11</a:t>
            </a:fld>
            <a:endParaRPr lang="en-US"/>
          </a:p>
        </p:txBody>
      </p:sp>
      <p:sp>
        <p:nvSpPr>
          <p:cNvPr id="14" name="Date Placeholder 3">
            <a:extLst>
              <a:ext uri="{FF2B5EF4-FFF2-40B4-BE49-F238E27FC236}">
                <a16:creationId xmlns:a16="http://schemas.microsoft.com/office/drawing/2014/main" id="{1B2B7DE4-CD1E-5843-B6C1-00816D43F50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pic>
        <p:nvPicPr>
          <p:cNvPr id="193" name="Graphic 192" descr="Speaker Phone">
            <a:extLst>
              <a:ext uri="{FF2B5EF4-FFF2-40B4-BE49-F238E27FC236}">
                <a16:creationId xmlns:a16="http://schemas.microsoft.com/office/drawing/2014/main" id="{F3A5E0E9-B8C2-A443-8AD5-488EB0D282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77073" y="5536643"/>
            <a:ext cx="613929" cy="613929"/>
          </a:xfrm>
          <a:prstGeom prst="rect">
            <a:avLst/>
          </a:prstGeom>
        </p:spPr>
      </p:pic>
      <p:pic>
        <p:nvPicPr>
          <p:cNvPr id="194" name="Graphic 193" descr="Speaker Phone">
            <a:extLst>
              <a:ext uri="{FF2B5EF4-FFF2-40B4-BE49-F238E27FC236}">
                <a16:creationId xmlns:a16="http://schemas.microsoft.com/office/drawing/2014/main" id="{F62EDB8E-51D2-CF4D-8BBE-3E7909F6754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99580" y="5536643"/>
            <a:ext cx="613929" cy="613929"/>
          </a:xfrm>
          <a:prstGeom prst="rect">
            <a:avLst/>
          </a:prstGeom>
        </p:spPr>
      </p:pic>
      <p:sp>
        <p:nvSpPr>
          <p:cNvPr id="215" name="&quot;No&quot; Symbol 63">
            <a:extLst>
              <a:ext uri="{FF2B5EF4-FFF2-40B4-BE49-F238E27FC236}">
                <a16:creationId xmlns:a16="http://schemas.microsoft.com/office/drawing/2014/main" id="{B8DD2EA3-EB7F-9A4E-A0A2-E7C346A2F606}"/>
              </a:ext>
            </a:extLst>
          </p:cNvPr>
          <p:cNvSpPr/>
          <p:nvPr/>
        </p:nvSpPr>
        <p:spPr>
          <a:xfrm>
            <a:off x="10852447" y="5646772"/>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7" name="Straight Arrow Connector 276">
            <a:extLst>
              <a:ext uri="{FF2B5EF4-FFF2-40B4-BE49-F238E27FC236}">
                <a16:creationId xmlns:a16="http://schemas.microsoft.com/office/drawing/2014/main" id="{D1F9C90A-A824-044E-9A01-D1068FFFFB02}"/>
              </a:ext>
            </a:extLst>
          </p:cNvPr>
          <p:cNvCxnSpPr>
            <a:cxnSpLocks/>
            <a:endCxn id="18" idx="0"/>
          </p:cNvCxnSpPr>
          <p:nvPr/>
        </p:nvCxnSpPr>
        <p:spPr>
          <a:xfrm flipH="1">
            <a:off x="8496844" y="4104049"/>
            <a:ext cx="2375876"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1A113D06-F3ED-0D47-A316-F2F3DF5EE55F}"/>
              </a:ext>
            </a:extLst>
          </p:cNvPr>
          <p:cNvCxnSpPr>
            <a:cxnSpLocks/>
            <a:endCxn id="72" idx="0"/>
          </p:cNvCxnSpPr>
          <p:nvPr/>
        </p:nvCxnSpPr>
        <p:spPr>
          <a:xfrm flipH="1">
            <a:off x="9355352" y="4104049"/>
            <a:ext cx="1517368"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78295D3-DEF9-0941-9EDD-BF2F696BA80E}"/>
              </a:ext>
            </a:extLst>
          </p:cNvPr>
          <p:cNvCxnSpPr>
            <a:cxnSpLocks/>
            <a:endCxn id="73" idx="0"/>
          </p:cNvCxnSpPr>
          <p:nvPr/>
        </p:nvCxnSpPr>
        <p:spPr>
          <a:xfrm flipH="1">
            <a:off x="10201105" y="4104049"/>
            <a:ext cx="671615" cy="59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93F78A8-0AA5-A248-BE42-BFCDDED71FC3}"/>
              </a:ext>
            </a:extLst>
          </p:cNvPr>
          <p:cNvCxnSpPr>
            <a:cxnSpLocks/>
            <a:endCxn id="74" idx="0"/>
          </p:cNvCxnSpPr>
          <p:nvPr/>
        </p:nvCxnSpPr>
        <p:spPr>
          <a:xfrm>
            <a:off x="10872720" y="4104049"/>
            <a:ext cx="145999" cy="58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close up of a logo&#10;&#10;Description automatically generated">
            <a:extLst>
              <a:ext uri="{FF2B5EF4-FFF2-40B4-BE49-F238E27FC236}">
                <a16:creationId xmlns:a16="http://schemas.microsoft.com/office/drawing/2014/main" id="{491AFFED-A72E-634D-9E5A-3AD8E3D8AEAB}"/>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123590" y="4696891"/>
            <a:ext cx="746508" cy="746508"/>
          </a:xfrm>
          <a:prstGeom prst="rect">
            <a:avLst/>
          </a:prstGeom>
        </p:spPr>
      </p:pic>
      <p:pic>
        <p:nvPicPr>
          <p:cNvPr id="72" name="Picture 71" descr="A close up of a logo&#10;&#10;Description automatically generated">
            <a:extLst>
              <a:ext uri="{FF2B5EF4-FFF2-40B4-BE49-F238E27FC236}">
                <a16:creationId xmlns:a16="http://schemas.microsoft.com/office/drawing/2014/main" id="{56DAD54D-8197-5E43-A061-0229F6BD0D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2098" y="4696891"/>
            <a:ext cx="746508" cy="746508"/>
          </a:xfrm>
          <a:prstGeom prst="rect">
            <a:avLst/>
          </a:prstGeom>
        </p:spPr>
      </p:pic>
      <p:pic>
        <p:nvPicPr>
          <p:cNvPr id="73" name="Picture 72" descr="A close up of a logo&#10;&#10;Description automatically generated">
            <a:extLst>
              <a:ext uri="{FF2B5EF4-FFF2-40B4-BE49-F238E27FC236}">
                <a16:creationId xmlns:a16="http://schemas.microsoft.com/office/drawing/2014/main" id="{B4A58A65-C280-B244-BA30-3CC57A677A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7851" y="4700143"/>
            <a:ext cx="746508" cy="746508"/>
          </a:xfrm>
          <a:prstGeom prst="rect">
            <a:avLst/>
          </a:prstGeom>
        </p:spPr>
      </p:pic>
      <p:pic>
        <p:nvPicPr>
          <p:cNvPr id="74" name="Picture 73" descr="A close up of a logo&#10;&#10;Description automatically generated">
            <a:extLst>
              <a:ext uri="{FF2B5EF4-FFF2-40B4-BE49-F238E27FC236}">
                <a16:creationId xmlns:a16="http://schemas.microsoft.com/office/drawing/2014/main" id="{674C7B39-0875-6646-9141-3ADE4EF9E5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5465" y="4693236"/>
            <a:ext cx="746508" cy="746508"/>
          </a:xfrm>
          <a:prstGeom prst="rect">
            <a:avLst/>
          </a:prstGeom>
        </p:spPr>
      </p:pic>
      <p:sp>
        <p:nvSpPr>
          <p:cNvPr id="76" name="&quot;No&quot; Symbol 63">
            <a:extLst>
              <a:ext uri="{FF2B5EF4-FFF2-40B4-BE49-F238E27FC236}">
                <a16:creationId xmlns:a16="http://schemas.microsoft.com/office/drawing/2014/main" id="{CF60C2AE-4DCE-2B43-9B42-0F70B0C22F62}"/>
              </a:ext>
            </a:extLst>
          </p:cNvPr>
          <p:cNvSpPr/>
          <p:nvPr/>
        </p:nvSpPr>
        <p:spPr>
          <a:xfrm>
            <a:off x="11774513" y="5644033"/>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3" name="Picture 82" descr="A close up of a logo&#10;&#10;Description automatically generated">
            <a:extLst>
              <a:ext uri="{FF2B5EF4-FFF2-40B4-BE49-F238E27FC236}">
                <a16:creationId xmlns:a16="http://schemas.microsoft.com/office/drawing/2014/main" id="{6158D630-B097-0C41-BD8D-3CB239A0CC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74324" y="4671480"/>
            <a:ext cx="746508" cy="746508"/>
          </a:xfrm>
          <a:prstGeom prst="rect">
            <a:avLst/>
          </a:prstGeom>
        </p:spPr>
      </p:pic>
      <p:cxnSp>
        <p:nvCxnSpPr>
          <p:cNvPr id="84" name="Straight Arrow Connector 83">
            <a:extLst>
              <a:ext uri="{FF2B5EF4-FFF2-40B4-BE49-F238E27FC236}">
                <a16:creationId xmlns:a16="http://schemas.microsoft.com/office/drawing/2014/main" id="{F61EA64F-F690-9D4C-AED5-CD9730686D2F}"/>
              </a:ext>
            </a:extLst>
          </p:cNvPr>
          <p:cNvCxnSpPr>
            <a:cxnSpLocks/>
            <a:endCxn id="83" idx="0"/>
          </p:cNvCxnSpPr>
          <p:nvPr/>
        </p:nvCxnSpPr>
        <p:spPr>
          <a:xfrm>
            <a:off x="10872720" y="4104049"/>
            <a:ext cx="1174858" cy="567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580A17-19CA-744C-858A-32EC0905DFA0}"/>
              </a:ext>
            </a:extLst>
          </p:cNvPr>
          <p:cNvSpPr txBox="1"/>
          <p:nvPr/>
        </p:nvSpPr>
        <p:spPr>
          <a:xfrm>
            <a:off x="9588419" y="4474219"/>
            <a:ext cx="184731" cy="646331"/>
          </a:xfrm>
          <a:prstGeom prst="rect">
            <a:avLst/>
          </a:prstGeom>
          <a:noFill/>
        </p:spPr>
        <p:txBody>
          <a:bodyPr wrap="none" rtlCol="0">
            <a:spAutoFit/>
          </a:bodyPr>
          <a:lstStyle/>
          <a:p>
            <a:endParaRPr lang="en-US"/>
          </a:p>
        </p:txBody>
      </p:sp>
      <p:pic>
        <p:nvPicPr>
          <p:cNvPr id="93" name="Picture 92" descr="A close up of a logo&#10;&#10;Description automatically generated">
            <a:extLst>
              <a:ext uri="{FF2B5EF4-FFF2-40B4-BE49-F238E27FC236}">
                <a16:creationId xmlns:a16="http://schemas.microsoft.com/office/drawing/2014/main" id="{8EAA73F8-48F7-4FB6-A67F-7CB1B5DF6A30}"/>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827851" y="4721899"/>
            <a:ext cx="746508" cy="746508"/>
          </a:xfrm>
          <a:prstGeom prst="rect">
            <a:avLst/>
          </a:prstGeom>
        </p:spPr>
      </p:pic>
      <p:sp>
        <p:nvSpPr>
          <p:cNvPr id="97" name="TextBox 96">
            <a:extLst>
              <a:ext uri="{FF2B5EF4-FFF2-40B4-BE49-F238E27FC236}">
                <a16:creationId xmlns:a16="http://schemas.microsoft.com/office/drawing/2014/main" id="{AD61797F-0A49-446F-97FF-4997FFD20E6D}"/>
              </a:ext>
            </a:extLst>
          </p:cNvPr>
          <p:cNvSpPr txBox="1"/>
          <p:nvPr/>
        </p:nvSpPr>
        <p:spPr>
          <a:xfrm>
            <a:off x="9588419" y="4495975"/>
            <a:ext cx="184731" cy="646331"/>
          </a:xfrm>
          <a:prstGeom prst="rect">
            <a:avLst/>
          </a:prstGeom>
          <a:noFill/>
        </p:spPr>
        <p:txBody>
          <a:bodyPr wrap="none" rtlCol="0">
            <a:spAutoFit/>
          </a:bodyPr>
          <a:lstStyle/>
          <a:p>
            <a:endParaRPr lang="en-US"/>
          </a:p>
        </p:txBody>
      </p:sp>
      <p:pic>
        <p:nvPicPr>
          <p:cNvPr id="103" name="Picture 102" descr="A close up of a logo&#10;&#10;Description automatically generated">
            <a:extLst>
              <a:ext uri="{FF2B5EF4-FFF2-40B4-BE49-F238E27FC236}">
                <a16:creationId xmlns:a16="http://schemas.microsoft.com/office/drawing/2014/main" id="{53934A8C-FB67-4E5F-9A63-6371B14CADCD}"/>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827851" y="4714895"/>
            <a:ext cx="746508" cy="746508"/>
          </a:xfrm>
          <a:prstGeom prst="rect">
            <a:avLst/>
          </a:prstGeom>
        </p:spPr>
      </p:pic>
      <p:pic>
        <p:nvPicPr>
          <p:cNvPr id="104" name="Picture 103" descr="A close up of a logo&#10;&#10;Description automatically generated">
            <a:extLst>
              <a:ext uri="{FF2B5EF4-FFF2-40B4-BE49-F238E27FC236}">
                <a16:creationId xmlns:a16="http://schemas.microsoft.com/office/drawing/2014/main" id="{B3B616CA-947B-4852-A9E4-F40B2FF00046}"/>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645465" y="4707497"/>
            <a:ext cx="746508" cy="746508"/>
          </a:xfrm>
          <a:prstGeom prst="rect">
            <a:avLst/>
          </a:prstGeom>
        </p:spPr>
      </p:pic>
      <p:sp>
        <p:nvSpPr>
          <p:cNvPr id="106" name="TextBox 105">
            <a:extLst>
              <a:ext uri="{FF2B5EF4-FFF2-40B4-BE49-F238E27FC236}">
                <a16:creationId xmlns:a16="http://schemas.microsoft.com/office/drawing/2014/main" id="{3FEDD74D-6396-4D81-AA26-A49B97999F21}"/>
              </a:ext>
            </a:extLst>
          </p:cNvPr>
          <p:cNvSpPr txBox="1"/>
          <p:nvPr/>
        </p:nvSpPr>
        <p:spPr>
          <a:xfrm>
            <a:off x="9588419" y="4488971"/>
            <a:ext cx="184731" cy="646331"/>
          </a:xfrm>
          <a:prstGeom prst="rect">
            <a:avLst/>
          </a:prstGeom>
          <a:noFill/>
        </p:spPr>
        <p:txBody>
          <a:bodyPr wrap="none" rtlCol="0">
            <a:spAutoFit/>
          </a:bodyPr>
          <a:lstStyle/>
          <a:p>
            <a:endParaRPr lang="en-US"/>
          </a:p>
        </p:txBody>
      </p:sp>
      <p:pic>
        <p:nvPicPr>
          <p:cNvPr id="94" name="Picture 93" descr="A close up of a logo&#10;&#10;Description automatically generated">
            <a:extLst>
              <a:ext uri="{FF2B5EF4-FFF2-40B4-BE49-F238E27FC236}">
                <a16:creationId xmlns:a16="http://schemas.microsoft.com/office/drawing/2014/main" id="{648ED5E1-5EFA-44D2-985F-82CA07AC5204}"/>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1636718" y="4693236"/>
            <a:ext cx="806809" cy="771853"/>
          </a:xfrm>
          <a:prstGeom prst="rect">
            <a:avLst/>
          </a:prstGeom>
        </p:spPr>
      </p:pic>
      <p:pic>
        <p:nvPicPr>
          <p:cNvPr id="67" name="Picture 66" descr="A close up of a logo&#10;&#10;Description automatically generated">
            <a:extLst>
              <a:ext uri="{FF2B5EF4-FFF2-40B4-BE49-F238E27FC236}">
                <a16:creationId xmlns:a16="http://schemas.microsoft.com/office/drawing/2014/main" id="{2DF19512-3C16-4C28-BACA-EDC5E23B65A2}"/>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8982098" y="4712863"/>
            <a:ext cx="746508" cy="746508"/>
          </a:xfrm>
          <a:prstGeom prst="rect">
            <a:avLst/>
          </a:prstGeom>
        </p:spPr>
      </p:pic>
      <p:pic>
        <p:nvPicPr>
          <p:cNvPr id="41" name="Graphic 40" descr="Speaker Phone">
            <a:extLst>
              <a:ext uri="{FF2B5EF4-FFF2-40B4-BE49-F238E27FC236}">
                <a16:creationId xmlns:a16="http://schemas.microsoft.com/office/drawing/2014/main" id="{938CB67B-B77C-4235-9A92-CC5D346A3BC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818547" y="6374994"/>
            <a:ext cx="613929" cy="613929"/>
          </a:xfrm>
          <a:prstGeom prst="rect">
            <a:avLst/>
          </a:prstGeom>
        </p:spPr>
      </p:pic>
      <p:sp>
        <p:nvSpPr>
          <p:cNvPr id="42" name="&quot;No&quot; Symbol 63">
            <a:extLst>
              <a:ext uri="{FF2B5EF4-FFF2-40B4-BE49-F238E27FC236}">
                <a16:creationId xmlns:a16="http://schemas.microsoft.com/office/drawing/2014/main" id="{1E9BD7B4-EF82-4CE0-93DB-0E2C1E4E1488}"/>
              </a:ext>
            </a:extLst>
          </p:cNvPr>
          <p:cNvSpPr/>
          <p:nvPr/>
        </p:nvSpPr>
        <p:spPr>
          <a:xfrm>
            <a:off x="8206425" y="6432379"/>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quot;No&quot; Symbol 63">
            <a:extLst>
              <a:ext uri="{FF2B5EF4-FFF2-40B4-BE49-F238E27FC236}">
                <a16:creationId xmlns:a16="http://schemas.microsoft.com/office/drawing/2014/main" id="{6E70E2F5-665C-42C7-A7BC-D81FEF102C72}"/>
              </a:ext>
            </a:extLst>
          </p:cNvPr>
          <p:cNvSpPr/>
          <p:nvPr/>
        </p:nvSpPr>
        <p:spPr>
          <a:xfrm>
            <a:off x="9089922" y="6432379"/>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Graphic 43" descr="Speaker Phone">
            <a:extLst>
              <a:ext uri="{FF2B5EF4-FFF2-40B4-BE49-F238E27FC236}">
                <a16:creationId xmlns:a16="http://schemas.microsoft.com/office/drawing/2014/main" id="{BF0D1850-DF44-464A-922E-58BB82444F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40613" y="6372255"/>
            <a:ext cx="613929" cy="613929"/>
          </a:xfrm>
          <a:prstGeom prst="rect">
            <a:avLst/>
          </a:prstGeom>
        </p:spPr>
      </p:pic>
      <p:pic>
        <p:nvPicPr>
          <p:cNvPr id="46" name="Picture 45" descr="A close up of a logo&#10;&#10;Description automatically generated">
            <a:extLst>
              <a:ext uri="{FF2B5EF4-FFF2-40B4-BE49-F238E27FC236}">
                <a16:creationId xmlns:a16="http://schemas.microsoft.com/office/drawing/2014/main" id="{A1DB7068-68F2-496A-9668-00AB84DD7C55}"/>
              </a:ext>
            </a:extLst>
          </p:cNvPr>
          <p:cNvPicPr>
            <a:picLocks noChangeAspect="1"/>
          </p:cNvPicPr>
          <p:nvPr/>
        </p:nvPicPr>
        <p:blipFill>
          <a:blip r:embed="rId5" cstate="email">
            <a:duotone>
              <a:prstClr val="black"/>
              <a:srgbClr val="FFA79A">
                <a:tint val="45000"/>
                <a:satMod val="400000"/>
              </a:srgbClr>
            </a:duotone>
            <a:extLst>
              <a:ext uri="{28A0092B-C50C-407E-A947-70E740481C1C}">
                <a14:useLocalDpi xmlns:a14="http://schemas.microsoft.com/office/drawing/2010/main"/>
              </a:ext>
            </a:extLst>
          </a:blip>
          <a:stretch>
            <a:fillRect/>
          </a:stretch>
        </p:blipFill>
        <p:spPr>
          <a:xfrm>
            <a:off x="8117354" y="4700143"/>
            <a:ext cx="746508" cy="746508"/>
          </a:xfrm>
          <a:prstGeom prst="rect">
            <a:avLst/>
          </a:prstGeom>
        </p:spPr>
      </p:pic>
      <p:pic>
        <p:nvPicPr>
          <p:cNvPr id="58" name="Picture 57" descr="A close up of a logo&#10;&#10;Description automatically generated">
            <a:extLst>
              <a:ext uri="{FF2B5EF4-FFF2-40B4-BE49-F238E27FC236}">
                <a16:creationId xmlns:a16="http://schemas.microsoft.com/office/drawing/2014/main" id="{838C87A5-A230-4E60-9FEB-192F5A738B75}"/>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975862" y="4720217"/>
            <a:ext cx="746508" cy="746508"/>
          </a:xfrm>
          <a:prstGeom prst="rect">
            <a:avLst/>
          </a:prstGeom>
        </p:spPr>
      </p:pic>
      <p:sp>
        <p:nvSpPr>
          <p:cNvPr id="61" name="Title 1">
            <a:extLst>
              <a:ext uri="{FF2B5EF4-FFF2-40B4-BE49-F238E27FC236}">
                <a16:creationId xmlns:a16="http://schemas.microsoft.com/office/drawing/2014/main" id="{9D1BCFF3-1162-46F7-B454-ED93EB066412}"/>
              </a:ext>
            </a:extLst>
          </p:cNvPr>
          <p:cNvSpPr txBox="1">
            <a:spLocks/>
          </p:cNvSpPr>
          <p:nvPr/>
        </p:nvSpPr>
        <p:spPr>
          <a:xfrm>
            <a:off x="214111" y="4786255"/>
            <a:ext cx="7067417" cy="2392609"/>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r>
              <a:rPr lang="en-US" sz="2600" b="1" i="1" dirty="0">
                <a:solidFill>
                  <a:schemeClr val="accent2">
                    <a:lumMod val="50000"/>
                  </a:schemeClr>
                </a:solidFill>
              </a:rPr>
              <a:t>Challenge of dynamic state:</a:t>
            </a:r>
            <a:endParaRPr lang="en-US" sz="2600" b="1" i="1" dirty="0">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dirty="0">
                <a:solidFill>
                  <a:schemeClr val="accent2">
                    <a:lumMod val="50000"/>
                  </a:schemeClr>
                </a:solidFill>
              </a:rPr>
              <a:t>Beneficiary may change state on their own</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Live call may not change beneficiary state</a:t>
            </a:r>
          </a:p>
        </p:txBody>
      </p:sp>
      <p:sp>
        <p:nvSpPr>
          <p:cNvPr id="62" name="&quot;No&quot; Symbol 63">
            <a:extLst>
              <a:ext uri="{FF2B5EF4-FFF2-40B4-BE49-F238E27FC236}">
                <a16:creationId xmlns:a16="http://schemas.microsoft.com/office/drawing/2014/main" id="{3C5656AE-B065-4604-9218-A3759BF05A07}"/>
              </a:ext>
            </a:extLst>
          </p:cNvPr>
          <p:cNvSpPr/>
          <p:nvPr/>
        </p:nvSpPr>
        <p:spPr>
          <a:xfrm>
            <a:off x="10007496" y="5646772"/>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quot;No&quot; Symbol 63">
            <a:extLst>
              <a:ext uri="{FF2B5EF4-FFF2-40B4-BE49-F238E27FC236}">
                <a16:creationId xmlns:a16="http://schemas.microsoft.com/office/drawing/2014/main" id="{9788C093-47B4-49C8-BC2B-E91D8F4EA19D}"/>
              </a:ext>
            </a:extLst>
          </p:cNvPr>
          <p:cNvSpPr/>
          <p:nvPr/>
        </p:nvSpPr>
        <p:spPr>
          <a:xfrm>
            <a:off x="10035724" y="6397366"/>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itle 1">
            <a:extLst>
              <a:ext uri="{FF2B5EF4-FFF2-40B4-BE49-F238E27FC236}">
                <a16:creationId xmlns:a16="http://schemas.microsoft.com/office/drawing/2014/main" id="{6271D6AC-CEC5-4EF2-84EF-4B05B397BF41}"/>
              </a:ext>
            </a:extLst>
          </p:cNvPr>
          <p:cNvSpPr txBox="1">
            <a:spLocks/>
          </p:cNvSpPr>
          <p:nvPr/>
        </p:nvSpPr>
        <p:spPr>
          <a:xfrm>
            <a:off x="496522" y="8347616"/>
            <a:ext cx="11968058" cy="1133959"/>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r>
              <a:rPr lang="en-US" sz="2800" b="1" i="1" dirty="0">
                <a:solidFill>
                  <a:srgbClr val="FF0000"/>
                </a:solidFill>
              </a:rPr>
              <a:t>Restless bandit: </a:t>
            </a:r>
            <a:r>
              <a:rPr lang="en-US" sz="2800" i="1" dirty="0">
                <a:solidFill>
                  <a:srgbClr val="FF0000"/>
                </a:solidFill>
              </a:rPr>
              <a:t>Prioritize</a:t>
            </a:r>
            <a:r>
              <a:rPr lang="en-US" sz="2800" b="1" i="1" dirty="0">
                <a:solidFill>
                  <a:srgbClr val="FF0000"/>
                </a:solidFill>
              </a:rPr>
              <a:t> </a:t>
            </a:r>
            <a:r>
              <a:rPr lang="en-US" sz="2800" i="1" dirty="0">
                <a:solidFill>
                  <a:srgbClr val="FF0000"/>
                </a:solidFill>
              </a:rPr>
              <a:t>K of N beneficiaries with dynamic state</a:t>
            </a:r>
          </a:p>
          <a:p>
            <a:pPr>
              <a:lnSpc>
                <a:spcPct val="170000"/>
              </a:lnSpc>
            </a:pPr>
            <a:endParaRPr lang="en-US" sz="3200" i="1" dirty="0">
              <a:solidFill>
                <a:srgbClr val="FF0000"/>
              </a:solidFill>
            </a:endParaRPr>
          </a:p>
          <a:p>
            <a:pPr>
              <a:lnSpc>
                <a:spcPct val="170000"/>
              </a:lnSpc>
            </a:pPr>
            <a:endParaRPr lang="en-US" sz="3200" b="1" i="1" dirty="0">
              <a:solidFill>
                <a:srgbClr val="FF0000"/>
              </a:solidFill>
              <a:latin typeface="Helvetica" panose="020B0604020202020204" pitchFamily="34" charset="0"/>
              <a:cs typeface="Helvetica" panose="020B0604020202020204" pitchFamily="34" charset="0"/>
            </a:endParaRPr>
          </a:p>
        </p:txBody>
      </p:sp>
      <p:sp>
        <p:nvSpPr>
          <p:cNvPr id="49" name="Title 1">
            <a:extLst>
              <a:ext uri="{FF2B5EF4-FFF2-40B4-BE49-F238E27FC236}">
                <a16:creationId xmlns:a16="http://schemas.microsoft.com/office/drawing/2014/main" id="{CB13D8BB-34A0-4DE9-A337-A5BCE23F5995}"/>
              </a:ext>
            </a:extLst>
          </p:cNvPr>
          <p:cNvSpPr txBox="1">
            <a:spLocks/>
          </p:cNvSpPr>
          <p:nvPr/>
        </p:nvSpPr>
        <p:spPr>
          <a:xfrm>
            <a:off x="227863" y="5912015"/>
            <a:ext cx="6547361" cy="289568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endParaRPr lang="en-US" sz="2800" i="1">
              <a:solidFill>
                <a:schemeClr val="accent2">
                  <a:lumMod val="50000"/>
                </a:schemeClr>
              </a:solidFill>
            </a:endParaRPr>
          </a:p>
        </p:txBody>
      </p:sp>
      <p:sp>
        <p:nvSpPr>
          <p:cNvPr id="3" name="Title 1">
            <a:extLst>
              <a:ext uri="{FF2B5EF4-FFF2-40B4-BE49-F238E27FC236}">
                <a16:creationId xmlns:a16="http://schemas.microsoft.com/office/drawing/2014/main" id="{8987C29F-0646-195E-AD6A-07BBDCDA57D0}"/>
              </a:ext>
            </a:extLst>
          </p:cNvPr>
          <p:cNvSpPr txBox="1">
            <a:spLocks/>
          </p:cNvSpPr>
          <p:nvPr/>
        </p:nvSpPr>
        <p:spPr>
          <a:xfrm>
            <a:off x="349183" y="1670925"/>
            <a:ext cx="7977310" cy="289568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endParaRPr lang="en-US" sz="2600" b="1" i="1">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a:solidFill>
                  <a:schemeClr val="accent2">
                    <a:lumMod val="50000"/>
                  </a:schemeClr>
                </a:solidFill>
              </a:rPr>
              <a:t>Large number N beneficiaries: 200000</a:t>
            </a:r>
          </a:p>
          <a:p>
            <a:pPr marL="457200" indent="-457200">
              <a:lnSpc>
                <a:spcPct val="150000"/>
              </a:lnSpc>
              <a:buFont typeface="Wingdings" panose="05000000000000000000" pitchFamily="2" charset="2"/>
              <a:buChar char="Ø"/>
            </a:pPr>
            <a:r>
              <a:rPr lang="en-US" sz="2400" i="1">
                <a:solidFill>
                  <a:schemeClr val="accent2">
                    <a:lumMod val="50000"/>
                  </a:schemeClr>
                </a:solidFill>
              </a:rPr>
              <a:t>Automated health messages to all N each week</a:t>
            </a:r>
          </a:p>
          <a:p>
            <a:pPr marL="457200" indent="-457200">
              <a:lnSpc>
                <a:spcPct val="150000"/>
              </a:lnSpc>
              <a:buFont typeface="Wingdings" panose="05000000000000000000" pitchFamily="2" charset="2"/>
              <a:buChar char="Ø"/>
            </a:pPr>
            <a:r>
              <a:rPr lang="en-US" sz="2400" i="1">
                <a:solidFill>
                  <a:schemeClr val="accent2">
                    <a:lumMod val="50000"/>
                  </a:schemeClr>
                </a:solidFill>
              </a:rPr>
              <a:t>Choose K=1000 for live service call per week?</a:t>
            </a:r>
          </a:p>
          <a:p>
            <a:pPr marL="457200" indent="-457200">
              <a:lnSpc>
                <a:spcPct val="150000"/>
              </a:lnSpc>
              <a:buFont typeface="Wingdings" panose="05000000000000000000" pitchFamily="2" charset="2"/>
              <a:buChar char="Ø"/>
            </a:pPr>
            <a:r>
              <a:rPr lang="en-US" sz="2400" i="1">
                <a:solidFill>
                  <a:schemeClr val="accent2">
                    <a:lumMod val="50000"/>
                  </a:schemeClr>
                </a:solidFill>
              </a:rPr>
              <a:t>Maximize health messages listened to</a:t>
            </a:r>
          </a:p>
        </p:txBody>
      </p:sp>
      <p:pic>
        <p:nvPicPr>
          <p:cNvPr id="5" name="Picture 4">
            <a:extLst>
              <a:ext uri="{FF2B5EF4-FFF2-40B4-BE49-F238E27FC236}">
                <a16:creationId xmlns:a16="http://schemas.microsoft.com/office/drawing/2014/main" id="{EB46B4CF-70DD-2DA1-793E-08AB794AA1D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7637550" y="1781209"/>
            <a:ext cx="5704823" cy="2355319"/>
          </a:xfrm>
          <a:prstGeom prst="roundRect">
            <a:avLst>
              <a:gd name="adj" fmla="val 16667"/>
            </a:avLst>
          </a:prstGeom>
          <a:ln>
            <a:noFill/>
          </a:ln>
          <a:effectLst/>
        </p:spPr>
      </p:pic>
      <p:pic>
        <p:nvPicPr>
          <p:cNvPr id="4" name="Picture 3" descr="A close up of a logo&#10;&#10;Description automatically generated">
            <a:extLst>
              <a:ext uri="{FF2B5EF4-FFF2-40B4-BE49-F238E27FC236}">
                <a16:creationId xmlns:a16="http://schemas.microsoft.com/office/drawing/2014/main" id="{FC3B2CD2-2678-7E30-4BB8-D6C7521958F5}"/>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821615" y="4721899"/>
            <a:ext cx="746508" cy="746508"/>
          </a:xfrm>
          <a:prstGeom prst="rect">
            <a:avLst/>
          </a:prstGeom>
        </p:spPr>
      </p:pic>
    </p:spTree>
    <p:extLst>
      <p:ext uri="{BB962C8B-B14F-4D97-AF65-F5344CB8AC3E}">
        <p14:creationId xmlns:p14="http://schemas.microsoft.com/office/powerpoint/2010/main" val="17809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1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76" grpId="0" animBg="1"/>
      <p:bldP spid="97" grpId="0"/>
      <p:bldP spid="106" grpId="0"/>
      <p:bldP spid="42" grpId="0" animBg="1"/>
      <p:bldP spid="43" grpId="0" animBg="1"/>
      <p:bldP spid="62" grpId="0" animBg="1"/>
      <p:bldP spid="64" grpId="0" animBg="1"/>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6" y="357352"/>
            <a:ext cx="12595846" cy="1110711"/>
          </a:xfrm>
        </p:spPr>
        <p:txBody>
          <a:bodyPr>
            <a:noAutofit/>
          </a:bodyPr>
          <a:lstStyle/>
          <a:p>
            <a:pPr>
              <a:lnSpc>
                <a:spcPct val="100000"/>
              </a:lnSpc>
            </a:pPr>
            <a:r>
              <a:rPr lang="en-US" sz="2800" b="1"/>
              <a:t>Restless Bandits: Each Mother modeled </a:t>
            </a:r>
            <a:br>
              <a:rPr lang="en-US" sz="2800" b="1"/>
            </a:br>
            <a:r>
              <a:rPr lang="en-US" sz="2800" b="1"/>
              <a:t>via an MDP (Markov Decision Problem)</a:t>
            </a:r>
            <a:br>
              <a:rPr lang="en-US" sz="2800" b="1"/>
            </a:br>
            <a:endParaRPr lang="en-US" sz="3300" i="1">
              <a:solidFill>
                <a:schemeClr val="accent2">
                  <a:lumMod val="50000"/>
                </a:schemeClr>
              </a:solidFill>
            </a:endParaRPr>
          </a:p>
        </p:txBody>
      </p:sp>
      <p:sp>
        <p:nvSpPr>
          <p:cNvPr id="9" name="Slide Number Placeholder 3">
            <a:extLst>
              <a:ext uri="{FF2B5EF4-FFF2-40B4-BE49-F238E27FC236}">
                <a16:creationId xmlns:a16="http://schemas.microsoft.com/office/drawing/2014/main" id="{979444F0-50ED-644E-B9A2-D6720536893C}"/>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12</a:t>
            </a:fld>
            <a:endParaRPr lang="en-US"/>
          </a:p>
        </p:txBody>
      </p:sp>
      <p:sp>
        <p:nvSpPr>
          <p:cNvPr id="14" name="Date Placeholder 3">
            <a:extLst>
              <a:ext uri="{FF2B5EF4-FFF2-40B4-BE49-F238E27FC236}">
                <a16:creationId xmlns:a16="http://schemas.microsoft.com/office/drawing/2014/main" id="{1B2B7DE4-CD1E-5843-B6C1-00816D43F50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sp>
        <p:nvSpPr>
          <p:cNvPr id="4" name="Oval 3">
            <a:extLst>
              <a:ext uri="{FF2B5EF4-FFF2-40B4-BE49-F238E27FC236}">
                <a16:creationId xmlns:a16="http://schemas.microsoft.com/office/drawing/2014/main" id="{88DD18EC-BE2E-07EC-8693-89C021C7E771}"/>
              </a:ext>
            </a:extLst>
          </p:cNvPr>
          <p:cNvSpPr/>
          <p:nvPr/>
        </p:nvSpPr>
        <p:spPr>
          <a:xfrm>
            <a:off x="11512961" y="4046594"/>
            <a:ext cx="677984" cy="689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15CBFA-B296-FA24-70BD-4A746B7233ED}"/>
              </a:ext>
            </a:extLst>
          </p:cNvPr>
          <p:cNvSpPr/>
          <p:nvPr/>
        </p:nvSpPr>
        <p:spPr>
          <a:xfrm>
            <a:off x="11606043" y="6404746"/>
            <a:ext cx="677984" cy="6899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FDFA935-15DE-2A83-FFA1-4D84A82BC2BB}"/>
              </a:ext>
            </a:extLst>
          </p:cNvPr>
          <p:cNvGrpSpPr/>
          <p:nvPr/>
        </p:nvGrpSpPr>
        <p:grpSpPr>
          <a:xfrm>
            <a:off x="142692" y="2128345"/>
            <a:ext cx="12656668" cy="6458576"/>
            <a:chOff x="142692" y="2128345"/>
            <a:chExt cx="12656668" cy="6458576"/>
          </a:xfrm>
        </p:grpSpPr>
        <p:grpSp>
          <p:nvGrpSpPr>
            <p:cNvPr id="6" name="Group 5">
              <a:extLst>
                <a:ext uri="{FF2B5EF4-FFF2-40B4-BE49-F238E27FC236}">
                  <a16:creationId xmlns:a16="http://schemas.microsoft.com/office/drawing/2014/main" id="{02B08948-6EA3-4FF6-1CFE-18FC29549E99}"/>
                </a:ext>
              </a:extLst>
            </p:cNvPr>
            <p:cNvGrpSpPr/>
            <p:nvPr/>
          </p:nvGrpSpPr>
          <p:grpSpPr>
            <a:xfrm>
              <a:off x="582502" y="2324890"/>
              <a:ext cx="12216858" cy="5975587"/>
              <a:chOff x="311701" y="1336575"/>
              <a:chExt cx="7980584" cy="3397023"/>
            </a:xfrm>
          </p:grpSpPr>
          <p:sp>
            <p:nvSpPr>
              <p:cNvPr id="15" name="Google Shape;117;p16">
                <a:extLst>
                  <a:ext uri="{FF2B5EF4-FFF2-40B4-BE49-F238E27FC236}">
                    <a16:creationId xmlns:a16="http://schemas.microsoft.com/office/drawing/2014/main" id="{3ED68CED-169A-84B8-7479-E32EF2FFA61B}"/>
                  </a:ext>
                </a:extLst>
              </p:cNvPr>
              <p:cNvSpPr/>
              <p:nvPr/>
            </p:nvSpPr>
            <p:spPr>
              <a:xfrm>
                <a:off x="2165425" y="2425525"/>
                <a:ext cx="797400" cy="717900"/>
              </a:xfrm>
              <a:prstGeom prst="ellipse">
                <a:avLst/>
              </a:prstGeom>
              <a:solidFill>
                <a:srgbClr val="E9D66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8;p16">
                <a:extLst>
                  <a:ext uri="{FF2B5EF4-FFF2-40B4-BE49-F238E27FC236}">
                    <a16:creationId xmlns:a16="http://schemas.microsoft.com/office/drawing/2014/main" id="{F59B500D-65CF-3BB1-3145-63057532C5E7}"/>
                  </a:ext>
                </a:extLst>
              </p:cNvPr>
              <p:cNvSpPr/>
              <p:nvPr/>
            </p:nvSpPr>
            <p:spPr>
              <a:xfrm>
                <a:off x="557825" y="2425525"/>
                <a:ext cx="797400" cy="717900"/>
              </a:xfrm>
              <a:prstGeom prst="ellipse">
                <a:avLst/>
              </a:prstGeom>
              <a:solidFill>
                <a:srgbClr val="FFA79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9;p16">
                <a:extLst>
                  <a:ext uri="{FF2B5EF4-FFF2-40B4-BE49-F238E27FC236}">
                    <a16:creationId xmlns:a16="http://schemas.microsoft.com/office/drawing/2014/main" id="{EADB23DE-5AAE-2BAA-6155-F168BA0CCC09}"/>
                  </a:ext>
                </a:extLst>
              </p:cNvPr>
              <p:cNvSpPr txBox="1"/>
              <p:nvPr/>
            </p:nvSpPr>
            <p:spPr>
              <a:xfrm>
                <a:off x="2230075" y="2584375"/>
                <a:ext cx="668100"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cs typeface="Arial"/>
                    <a:sym typeface="Arial"/>
                  </a:rPr>
                  <a:t>Good</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0;p16">
                <a:extLst>
                  <a:ext uri="{FF2B5EF4-FFF2-40B4-BE49-F238E27FC236}">
                    <a16:creationId xmlns:a16="http://schemas.microsoft.com/office/drawing/2014/main" id="{67DF0262-AE7E-6667-F956-C65E4BF41567}"/>
                  </a:ext>
                </a:extLst>
              </p:cNvPr>
              <p:cNvSpPr txBox="1"/>
              <p:nvPr/>
            </p:nvSpPr>
            <p:spPr>
              <a:xfrm>
                <a:off x="684275" y="2584375"/>
                <a:ext cx="544500"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cs typeface="Arial"/>
                    <a:sym typeface="Arial"/>
                  </a:rPr>
                  <a:t>Bad</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cxnSp>
            <p:nvCxnSpPr>
              <p:cNvPr id="19" name="Google Shape;121;p16">
                <a:extLst>
                  <a:ext uri="{FF2B5EF4-FFF2-40B4-BE49-F238E27FC236}">
                    <a16:creationId xmlns:a16="http://schemas.microsoft.com/office/drawing/2014/main" id="{39F5A5B0-14F1-FFFC-7797-F783EACC78AF}"/>
                  </a:ext>
                </a:extLst>
              </p:cNvPr>
              <p:cNvCxnSpPr>
                <a:stCxn id="16" idx="7"/>
                <a:endCxn id="15" idx="1"/>
              </p:cNvCxnSpPr>
              <p:nvPr/>
            </p:nvCxnSpPr>
            <p:spPr>
              <a:xfrm rot="-5400000" flipH="1">
                <a:off x="1759998" y="2009109"/>
                <a:ext cx="600" cy="1043700"/>
              </a:xfrm>
              <a:prstGeom prst="curvedConnector3">
                <a:avLst>
                  <a:gd name="adj1" fmla="val -57209837"/>
                </a:avLst>
              </a:prstGeom>
              <a:noFill/>
              <a:ln w="9525" cap="flat" cmpd="sng">
                <a:solidFill>
                  <a:srgbClr val="595959"/>
                </a:solidFill>
                <a:prstDash val="solid"/>
                <a:round/>
                <a:headEnd type="none" w="med" len="med"/>
                <a:tailEnd type="triangle" w="med" len="med"/>
              </a:ln>
            </p:spPr>
          </p:cxnSp>
          <p:cxnSp>
            <p:nvCxnSpPr>
              <p:cNvPr id="20" name="Google Shape;122;p16">
                <a:extLst>
                  <a:ext uri="{FF2B5EF4-FFF2-40B4-BE49-F238E27FC236}">
                    <a16:creationId xmlns:a16="http://schemas.microsoft.com/office/drawing/2014/main" id="{36F79886-B4F7-43EE-B3EA-B7F494EE05E3}"/>
                  </a:ext>
                </a:extLst>
              </p:cNvPr>
              <p:cNvCxnSpPr>
                <a:stCxn id="15" idx="3"/>
                <a:endCxn id="16" idx="5"/>
              </p:cNvCxnSpPr>
              <p:nvPr/>
            </p:nvCxnSpPr>
            <p:spPr>
              <a:xfrm rot="5400000">
                <a:off x="1760052" y="2516741"/>
                <a:ext cx="600" cy="1043700"/>
              </a:xfrm>
              <a:prstGeom prst="curvedConnector3">
                <a:avLst>
                  <a:gd name="adj1" fmla="val 57209837"/>
                </a:avLst>
              </a:prstGeom>
              <a:noFill/>
              <a:ln w="9525" cap="flat" cmpd="sng">
                <a:solidFill>
                  <a:srgbClr val="85200C"/>
                </a:solidFill>
                <a:prstDash val="solid"/>
                <a:round/>
                <a:headEnd type="none" w="med" len="med"/>
                <a:tailEnd type="triangle" w="med" len="med"/>
              </a:ln>
            </p:spPr>
          </p:cxnSp>
          <p:cxnSp>
            <p:nvCxnSpPr>
              <p:cNvPr id="21" name="Google Shape;123;p16">
                <a:extLst>
                  <a:ext uri="{FF2B5EF4-FFF2-40B4-BE49-F238E27FC236}">
                    <a16:creationId xmlns:a16="http://schemas.microsoft.com/office/drawing/2014/main" id="{7CE96095-0446-8832-A428-9E6268D29394}"/>
                  </a:ext>
                </a:extLst>
              </p:cNvPr>
              <p:cNvCxnSpPr/>
              <p:nvPr/>
            </p:nvCxnSpPr>
            <p:spPr>
              <a:xfrm rot="-5400000" flipH="1">
                <a:off x="1759998" y="2009109"/>
                <a:ext cx="600" cy="1043700"/>
              </a:xfrm>
              <a:prstGeom prst="curvedConnector3">
                <a:avLst>
                  <a:gd name="adj1" fmla="val -57209837"/>
                </a:avLst>
              </a:prstGeom>
              <a:noFill/>
              <a:ln w="9525" cap="flat" cmpd="sng">
                <a:solidFill>
                  <a:srgbClr val="38761D"/>
                </a:solidFill>
                <a:prstDash val="solid"/>
                <a:round/>
                <a:headEnd type="none" w="med" len="med"/>
                <a:tailEnd type="triangle" w="med" len="med"/>
              </a:ln>
            </p:spPr>
          </p:cxnSp>
          <p:cxnSp>
            <p:nvCxnSpPr>
              <p:cNvPr id="22" name="Google Shape;124;p16">
                <a:extLst>
                  <a:ext uri="{FF2B5EF4-FFF2-40B4-BE49-F238E27FC236}">
                    <a16:creationId xmlns:a16="http://schemas.microsoft.com/office/drawing/2014/main" id="{C9CB8440-FE8F-4CE8-5FE6-B714AD7B5CF2}"/>
                  </a:ext>
                </a:extLst>
              </p:cNvPr>
              <p:cNvCxnSpPr>
                <a:stCxn id="15" idx="7"/>
                <a:endCxn id="15" idx="5"/>
              </p:cNvCxnSpPr>
              <p:nvPr/>
            </p:nvCxnSpPr>
            <p:spPr>
              <a:xfrm rot="-5400000" flipH="1">
                <a:off x="2592548" y="2784159"/>
                <a:ext cx="507600" cy="600"/>
              </a:xfrm>
              <a:prstGeom prst="curvedConnector5">
                <a:avLst>
                  <a:gd name="adj1" fmla="val -37113"/>
                  <a:gd name="adj2" fmla="val 72829421"/>
                  <a:gd name="adj3" fmla="val 139793"/>
                </a:avLst>
              </a:prstGeom>
              <a:noFill/>
              <a:ln w="9525" cap="flat" cmpd="sng">
                <a:solidFill>
                  <a:srgbClr val="38761D"/>
                </a:solidFill>
                <a:prstDash val="solid"/>
                <a:round/>
                <a:headEnd type="none" w="med" len="med"/>
                <a:tailEnd type="triangle" w="med" len="med"/>
              </a:ln>
            </p:spPr>
          </p:cxnSp>
          <p:cxnSp>
            <p:nvCxnSpPr>
              <p:cNvPr id="23" name="Google Shape;125;p16">
                <a:extLst>
                  <a:ext uri="{FF2B5EF4-FFF2-40B4-BE49-F238E27FC236}">
                    <a16:creationId xmlns:a16="http://schemas.microsoft.com/office/drawing/2014/main" id="{A0E249AB-279F-5B99-AED9-85586DC8C44B}"/>
                  </a:ext>
                </a:extLst>
              </p:cNvPr>
              <p:cNvCxnSpPr>
                <a:cxnSpLocks/>
              </p:cNvCxnSpPr>
              <p:nvPr/>
            </p:nvCxnSpPr>
            <p:spPr>
              <a:xfrm rot="16200000" flipH="1">
                <a:off x="419431" y="2808325"/>
                <a:ext cx="507600" cy="600"/>
              </a:xfrm>
              <a:prstGeom prst="curvedConnector5">
                <a:avLst>
                  <a:gd name="adj1" fmla="val -37113"/>
                  <a:gd name="adj2" fmla="val -80678912"/>
                  <a:gd name="adj3" fmla="val 139793"/>
                </a:avLst>
              </a:prstGeom>
              <a:noFill/>
              <a:ln w="9525" cap="flat" cmpd="sng">
                <a:solidFill>
                  <a:srgbClr val="85200C"/>
                </a:solidFill>
                <a:prstDash val="solid"/>
                <a:round/>
                <a:headEnd type="none" w="med" len="med"/>
                <a:tailEnd type="triangle" w="med" len="med"/>
              </a:ln>
            </p:spPr>
          </p:cxnSp>
          <p:sp>
            <p:nvSpPr>
              <p:cNvPr id="24" name="Google Shape;126;p16">
                <a:extLst>
                  <a:ext uri="{FF2B5EF4-FFF2-40B4-BE49-F238E27FC236}">
                    <a16:creationId xmlns:a16="http://schemas.microsoft.com/office/drawing/2014/main" id="{98AE4A87-D42E-61AC-0A2E-153E108F0006}"/>
                  </a:ext>
                </a:extLst>
              </p:cNvPr>
              <p:cNvSpPr txBox="1"/>
              <p:nvPr/>
            </p:nvSpPr>
            <p:spPr>
              <a:xfrm>
                <a:off x="1109100" y="1448538"/>
                <a:ext cx="1556739"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States of MDP</a:t>
                </a: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p16">
                <a:extLst>
                  <a:ext uri="{FF2B5EF4-FFF2-40B4-BE49-F238E27FC236}">
                    <a16:creationId xmlns:a16="http://schemas.microsoft.com/office/drawing/2014/main" id="{AC44BDB0-C714-BCA5-C55E-15A9D1A1F33E}"/>
                  </a:ext>
                </a:extLst>
              </p:cNvPr>
              <p:cNvSpPr txBox="1"/>
              <p:nvPr/>
            </p:nvSpPr>
            <p:spPr>
              <a:xfrm>
                <a:off x="1361626" y="2187425"/>
                <a:ext cx="797400" cy="38490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a:ln>
                      <a:noFill/>
                    </a:ln>
                    <a:solidFill>
                      <a:srgbClr val="000000"/>
                    </a:solidFill>
                    <a:effectLst/>
                    <a:uLnTx/>
                    <a:uFillTx/>
                    <a:latin typeface="Arial"/>
                    <a:cs typeface="Arial"/>
                    <a:sym typeface="Arial"/>
                  </a:rPr>
                  <a:t>P</a:t>
                </a:r>
                <a:r>
                  <a:rPr kumimoji="0" lang="en" sz="1200" b="0" i="0" u="none" strike="noStrike" kern="0" cap="none" spc="0" normalizeH="0" baseline="0" noProof="0">
                    <a:ln>
                      <a:noFill/>
                    </a:ln>
                    <a:solidFill>
                      <a:srgbClr val="980000"/>
                    </a:solidFill>
                    <a:effectLst/>
                    <a:uLnTx/>
                    <a:uFillTx/>
                    <a:latin typeface="Arial"/>
                    <a:cs typeface="Arial"/>
                    <a:sym typeface="Arial"/>
                  </a:rPr>
                  <a:t>bad</a:t>
                </a:r>
                <a:r>
                  <a:rPr kumimoji="0" lang="en" sz="1200" b="0" i="0" u="none" strike="noStrike" kern="0" cap="none" spc="0" normalizeH="0" baseline="0" noProof="0">
                    <a:ln>
                      <a:noFill/>
                    </a:ln>
                    <a:solidFill>
                      <a:srgbClr val="000000"/>
                    </a:solidFill>
                    <a:effectLst/>
                    <a:uLnTx/>
                    <a:uFillTx/>
                    <a:latin typeface="Arial"/>
                    <a:cs typeface="Arial"/>
                    <a:sym typeface="Arial"/>
                  </a:rPr>
                  <a:t>→</a:t>
                </a:r>
                <a:r>
                  <a:rPr kumimoji="0" lang="en" sz="1200" b="0" i="0" u="none" strike="noStrike" kern="0" cap="none" spc="0" normalizeH="0" baseline="0" noProof="0">
                    <a:ln>
                      <a:noFill/>
                    </a:ln>
                    <a:solidFill>
                      <a:srgbClr val="38761D"/>
                    </a:solidFill>
                    <a:effectLst/>
                    <a:uLnTx/>
                    <a:uFillTx/>
                    <a:latin typeface="Arial"/>
                    <a:cs typeface="Arial"/>
                    <a:sym typeface="Arial"/>
                  </a:rPr>
                  <a:t>good</a:t>
                </a:r>
                <a:endParaRPr kumimoji="0" sz="1200" b="0" i="0" u="none" strike="noStrike" kern="0" cap="none" spc="0" normalizeH="0" baseline="0" noProof="0">
                  <a:ln>
                    <a:noFill/>
                  </a:ln>
                  <a:solidFill>
                    <a:srgbClr val="38761D"/>
                  </a:solidFill>
                  <a:effectLst/>
                  <a:uLnTx/>
                  <a:uFillTx/>
                  <a:latin typeface="Arial"/>
                  <a:cs typeface="Arial"/>
                  <a:sym typeface="Arial"/>
                </a:endParaRPr>
              </a:p>
            </p:txBody>
          </p:sp>
          <p:sp>
            <p:nvSpPr>
              <p:cNvPr id="26" name="Google Shape;128;p16">
                <a:extLst>
                  <a:ext uri="{FF2B5EF4-FFF2-40B4-BE49-F238E27FC236}">
                    <a16:creationId xmlns:a16="http://schemas.microsoft.com/office/drawing/2014/main" id="{8038F877-E1CC-D3D9-C8A4-7BEC8ABDFE90}"/>
                  </a:ext>
                </a:extLst>
              </p:cNvPr>
              <p:cNvSpPr txBox="1"/>
              <p:nvPr/>
            </p:nvSpPr>
            <p:spPr>
              <a:xfrm>
                <a:off x="311701" y="3245975"/>
                <a:ext cx="797400" cy="34991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a:ln>
                      <a:noFill/>
                    </a:ln>
                    <a:solidFill>
                      <a:srgbClr val="000000"/>
                    </a:solidFill>
                    <a:effectLst/>
                    <a:uLnTx/>
                    <a:uFillTx/>
                    <a:latin typeface="Arial"/>
                    <a:cs typeface="Arial"/>
                    <a:sym typeface="Arial"/>
                  </a:rPr>
                  <a:t>P</a:t>
                </a:r>
                <a:r>
                  <a:rPr kumimoji="0" lang="en" sz="1100" b="0" i="0" u="none" strike="noStrike" kern="0" cap="none" spc="0" normalizeH="0" baseline="0" noProof="0">
                    <a:ln>
                      <a:noFill/>
                    </a:ln>
                    <a:solidFill>
                      <a:srgbClr val="980000"/>
                    </a:solidFill>
                    <a:effectLst/>
                    <a:uLnTx/>
                    <a:uFillTx/>
                    <a:latin typeface="Arial"/>
                    <a:cs typeface="Arial"/>
                    <a:sym typeface="Arial"/>
                  </a:rPr>
                  <a:t>bad</a:t>
                </a:r>
                <a:r>
                  <a:rPr kumimoji="0" lang="en" sz="1100" b="0" i="0" u="none" strike="noStrike" kern="0" cap="none" spc="0" normalizeH="0" baseline="0" noProof="0">
                    <a:ln>
                      <a:noFill/>
                    </a:ln>
                    <a:solidFill>
                      <a:srgbClr val="000000"/>
                    </a:solidFill>
                    <a:effectLst/>
                    <a:uLnTx/>
                    <a:uFillTx/>
                    <a:latin typeface="Arial"/>
                    <a:cs typeface="Arial"/>
                    <a:sym typeface="Arial"/>
                  </a:rPr>
                  <a:t>→</a:t>
                </a:r>
                <a:r>
                  <a:rPr kumimoji="0" lang="en" sz="1100" b="0" i="0" u="none" strike="noStrike" kern="0" cap="none" spc="0" normalizeH="0" baseline="0" noProof="0">
                    <a:ln>
                      <a:noFill/>
                    </a:ln>
                    <a:solidFill>
                      <a:srgbClr val="980000"/>
                    </a:solidFill>
                    <a:effectLst/>
                    <a:uLnTx/>
                    <a:uFillTx/>
                    <a:latin typeface="Arial"/>
                    <a:cs typeface="Arial"/>
                    <a:sym typeface="Arial"/>
                  </a:rPr>
                  <a:t>bad</a:t>
                </a:r>
                <a:endParaRPr kumimoji="0" sz="1100" b="0" i="0" u="none" strike="noStrike" kern="0" cap="none" spc="0" normalizeH="0" baseline="0" noProof="0">
                  <a:ln>
                    <a:noFill/>
                  </a:ln>
                  <a:solidFill>
                    <a:srgbClr val="980000"/>
                  </a:solidFill>
                  <a:effectLst/>
                  <a:uLnTx/>
                  <a:uFillTx/>
                  <a:latin typeface="Arial"/>
                  <a:cs typeface="Arial"/>
                  <a:sym typeface="Arial"/>
                </a:endParaRPr>
              </a:p>
            </p:txBody>
          </p:sp>
          <p:sp>
            <p:nvSpPr>
              <p:cNvPr id="27" name="Google Shape;129;p16">
                <a:extLst>
                  <a:ext uri="{FF2B5EF4-FFF2-40B4-BE49-F238E27FC236}">
                    <a16:creationId xmlns:a16="http://schemas.microsoft.com/office/drawing/2014/main" id="{EA81F688-21BC-5819-C920-B355D3E6F6CE}"/>
                  </a:ext>
                </a:extLst>
              </p:cNvPr>
              <p:cNvSpPr txBox="1"/>
              <p:nvPr/>
            </p:nvSpPr>
            <p:spPr>
              <a:xfrm>
                <a:off x="1289826" y="3381550"/>
                <a:ext cx="797400" cy="34991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a:ln>
                      <a:noFill/>
                    </a:ln>
                    <a:solidFill>
                      <a:srgbClr val="000000"/>
                    </a:solidFill>
                    <a:effectLst/>
                    <a:uLnTx/>
                    <a:uFillTx/>
                    <a:latin typeface="Arial"/>
                    <a:cs typeface="Arial"/>
                    <a:sym typeface="Arial"/>
                  </a:rPr>
                  <a:t>P</a:t>
                </a:r>
                <a:r>
                  <a:rPr kumimoji="0" lang="en" sz="1100" b="0" i="0" u="none" strike="noStrike" kern="0" cap="none" spc="0" normalizeH="0" baseline="0" noProof="0">
                    <a:ln>
                      <a:noFill/>
                    </a:ln>
                    <a:solidFill>
                      <a:srgbClr val="38761D"/>
                    </a:solidFill>
                    <a:effectLst/>
                    <a:uLnTx/>
                    <a:uFillTx/>
                    <a:latin typeface="Arial"/>
                    <a:cs typeface="Arial"/>
                    <a:sym typeface="Arial"/>
                  </a:rPr>
                  <a:t>good</a:t>
                </a:r>
                <a:r>
                  <a:rPr kumimoji="0" lang="en" sz="1100" b="0" i="0" u="none" strike="noStrike" kern="0" cap="none" spc="0" normalizeH="0" baseline="0" noProof="0">
                    <a:ln>
                      <a:noFill/>
                    </a:ln>
                    <a:solidFill>
                      <a:srgbClr val="000000"/>
                    </a:solidFill>
                    <a:effectLst/>
                    <a:uLnTx/>
                    <a:uFillTx/>
                    <a:latin typeface="Arial"/>
                    <a:cs typeface="Arial"/>
                    <a:sym typeface="Arial"/>
                  </a:rPr>
                  <a:t>→</a:t>
                </a:r>
                <a:r>
                  <a:rPr kumimoji="0" lang="en" sz="1100" b="0" i="0" u="none" strike="noStrike" kern="0" cap="none" spc="0" normalizeH="0" baseline="0" noProof="0">
                    <a:ln>
                      <a:noFill/>
                    </a:ln>
                    <a:solidFill>
                      <a:srgbClr val="980000"/>
                    </a:solidFill>
                    <a:effectLst/>
                    <a:uLnTx/>
                    <a:uFillTx/>
                    <a:latin typeface="Arial"/>
                    <a:cs typeface="Arial"/>
                    <a:sym typeface="Arial"/>
                  </a:rPr>
                  <a:t>bad</a:t>
                </a:r>
                <a:endParaRPr kumimoji="0" sz="1100" b="0" i="0" u="none" strike="noStrike" kern="0" cap="none" spc="0" normalizeH="0" baseline="0" noProof="0">
                  <a:ln>
                    <a:noFill/>
                  </a:ln>
                  <a:solidFill>
                    <a:srgbClr val="980000"/>
                  </a:solidFill>
                  <a:effectLst/>
                  <a:uLnTx/>
                  <a:uFillTx/>
                  <a:latin typeface="Arial"/>
                  <a:cs typeface="Arial"/>
                  <a:sym typeface="Arial"/>
                </a:endParaRPr>
              </a:p>
            </p:txBody>
          </p:sp>
          <p:sp>
            <p:nvSpPr>
              <p:cNvPr id="28" name="Google Shape;130;p16">
                <a:extLst>
                  <a:ext uri="{FF2B5EF4-FFF2-40B4-BE49-F238E27FC236}">
                    <a16:creationId xmlns:a16="http://schemas.microsoft.com/office/drawing/2014/main" id="{A8ABB5A4-ECBF-0A3A-C975-212DB4BAF06C}"/>
                  </a:ext>
                </a:extLst>
              </p:cNvPr>
              <p:cNvSpPr txBox="1"/>
              <p:nvPr/>
            </p:nvSpPr>
            <p:spPr>
              <a:xfrm>
                <a:off x="2665839" y="3245975"/>
                <a:ext cx="797400" cy="34991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a:ln>
                      <a:noFill/>
                    </a:ln>
                    <a:solidFill>
                      <a:srgbClr val="000000"/>
                    </a:solidFill>
                    <a:effectLst/>
                    <a:uLnTx/>
                    <a:uFillTx/>
                    <a:latin typeface="Arial"/>
                    <a:cs typeface="Arial"/>
                    <a:sym typeface="Arial"/>
                  </a:rPr>
                  <a:t>P</a:t>
                </a:r>
                <a:r>
                  <a:rPr kumimoji="0" lang="en" sz="1100" b="0" i="0" u="none" strike="noStrike" kern="0" cap="none" spc="0" normalizeH="0" baseline="0" noProof="0">
                    <a:ln>
                      <a:noFill/>
                    </a:ln>
                    <a:solidFill>
                      <a:srgbClr val="38761D"/>
                    </a:solidFill>
                    <a:effectLst/>
                    <a:uLnTx/>
                    <a:uFillTx/>
                    <a:latin typeface="Arial"/>
                    <a:cs typeface="Arial"/>
                    <a:sym typeface="Arial"/>
                  </a:rPr>
                  <a:t>good</a:t>
                </a:r>
                <a:r>
                  <a:rPr kumimoji="0" lang="en" sz="1100" b="0" i="0" u="none" strike="noStrike" kern="0" cap="none" spc="0" normalizeH="0" baseline="0" noProof="0">
                    <a:ln>
                      <a:noFill/>
                    </a:ln>
                    <a:solidFill>
                      <a:srgbClr val="000000"/>
                    </a:solidFill>
                    <a:effectLst/>
                    <a:uLnTx/>
                    <a:uFillTx/>
                    <a:latin typeface="Arial"/>
                    <a:cs typeface="Arial"/>
                    <a:sym typeface="Arial"/>
                  </a:rPr>
                  <a:t>→</a:t>
                </a:r>
                <a:r>
                  <a:rPr kumimoji="0" lang="en" sz="1100" b="0" i="0" u="none" strike="noStrike" kern="0" cap="none" spc="0" normalizeH="0" baseline="0" noProof="0">
                    <a:ln>
                      <a:noFill/>
                    </a:ln>
                    <a:solidFill>
                      <a:srgbClr val="38761D"/>
                    </a:solidFill>
                    <a:effectLst/>
                    <a:uLnTx/>
                    <a:uFillTx/>
                    <a:latin typeface="Arial"/>
                    <a:cs typeface="Arial"/>
                    <a:sym typeface="Arial"/>
                  </a:rPr>
                  <a:t>good</a:t>
                </a:r>
                <a:endParaRPr kumimoji="0" sz="1100" b="0" i="0" u="none" strike="noStrike" kern="0" cap="none" spc="0" normalizeH="0" baseline="0" noProof="0">
                  <a:ln>
                    <a:noFill/>
                  </a:ln>
                  <a:solidFill>
                    <a:srgbClr val="38761D"/>
                  </a:solidFill>
                  <a:effectLst/>
                  <a:uLnTx/>
                  <a:uFillTx/>
                  <a:latin typeface="Arial"/>
                  <a:cs typeface="Arial"/>
                  <a:sym typeface="Arial"/>
                </a:endParaRPr>
              </a:p>
            </p:txBody>
          </p:sp>
          <p:sp>
            <p:nvSpPr>
              <p:cNvPr id="29" name="Google Shape;133;p16">
                <a:extLst>
                  <a:ext uri="{FF2B5EF4-FFF2-40B4-BE49-F238E27FC236}">
                    <a16:creationId xmlns:a16="http://schemas.microsoft.com/office/drawing/2014/main" id="{AD3EA620-C6FD-E971-8851-A926B2BEFCF6}"/>
                  </a:ext>
                </a:extLst>
              </p:cNvPr>
              <p:cNvSpPr txBox="1"/>
              <p:nvPr/>
            </p:nvSpPr>
            <p:spPr>
              <a:xfrm>
                <a:off x="4350370" y="1436404"/>
                <a:ext cx="1093500"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Actions</a:t>
                </a: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4;p16">
                <a:extLst>
                  <a:ext uri="{FF2B5EF4-FFF2-40B4-BE49-F238E27FC236}">
                    <a16:creationId xmlns:a16="http://schemas.microsoft.com/office/drawing/2014/main" id="{2B8DCAD6-02FF-7162-A953-FC4E90EE17BC}"/>
                  </a:ext>
                </a:extLst>
              </p:cNvPr>
              <p:cNvSpPr txBox="1"/>
              <p:nvPr/>
            </p:nvSpPr>
            <p:spPr>
              <a:xfrm>
                <a:off x="6402885" y="1394699"/>
                <a:ext cx="1889400"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000000"/>
                    </a:solidFill>
                    <a:effectLst/>
                    <a:uLnTx/>
                    <a:uFillTx/>
                    <a:latin typeface="Arial"/>
                    <a:cs typeface="Arial"/>
                    <a:sym typeface="Arial"/>
                  </a:rPr>
                  <a:t>Transition matrix</a:t>
                </a:r>
                <a:endParaRPr kumimoji="0" sz="2400" b="1"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31" name="Google Shape;135;p16">
                <a:extLst>
                  <a:ext uri="{FF2B5EF4-FFF2-40B4-BE49-F238E27FC236}">
                    <a16:creationId xmlns:a16="http://schemas.microsoft.com/office/drawing/2014/main" id="{E2FE0135-FB21-0EB8-C010-2F266F377E98}"/>
                  </a:ext>
                </a:extLst>
              </p:cNvPr>
              <p:cNvGraphicFramePr/>
              <p:nvPr/>
            </p:nvGraphicFramePr>
            <p:xfrm>
              <a:off x="7020075" y="2353250"/>
              <a:ext cx="877339" cy="698375"/>
            </p:xfrm>
            <a:graphic>
              <a:graphicData uri="http://schemas.openxmlformats.org/drawingml/2006/table">
                <a:tbl>
                  <a:tblPr>
                    <a:noFill/>
                  </a:tblPr>
                  <a:tblGrid>
                    <a:gridCol w="671525">
                      <a:extLst>
                        <a:ext uri="{9D8B030D-6E8A-4147-A177-3AD203B41FA5}">
                          <a16:colId xmlns:a16="http://schemas.microsoft.com/office/drawing/2014/main" val="20000"/>
                        </a:ext>
                      </a:extLst>
                    </a:gridCol>
                    <a:gridCol w="671525">
                      <a:extLst>
                        <a:ext uri="{9D8B030D-6E8A-4147-A177-3AD203B41FA5}">
                          <a16:colId xmlns:a16="http://schemas.microsoft.com/office/drawing/2014/main" val="20001"/>
                        </a:ext>
                      </a:extLst>
                    </a:gridCol>
                  </a:tblGrid>
                  <a:tr h="614244">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a:solidFill>
                                <a:schemeClr val="dk1"/>
                              </a:solidFill>
                            </a:rPr>
                            <a:t>0.8</a:t>
                          </a:r>
                          <a:endParaRPr sz="6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dirty="0">
                              <a:solidFill>
                                <a:schemeClr val="dk1"/>
                              </a:solidFill>
                            </a:rPr>
                            <a:t>0.2</a:t>
                          </a:r>
                          <a:endParaRPr sz="6000" dirty="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4244">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a:solidFill>
                                <a:schemeClr val="dk1"/>
                              </a:solidFill>
                            </a:rPr>
                            <a:t>0.2</a:t>
                          </a:r>
                          <a:endParaRPr sz="6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dirty="0">
                              <a:solidFill>
                                <a:schemeClr val="dk1"/>
                              </a:solidFill>
                            </a:rPr>
                            <a:t>0.8</a:t>
                          </a:r>
                          <a:endParaRPr sz="6000" dirty="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2" name="Google Shape;136;p16">
                <a:extLst>
                  <a:ext uri="{FF2B5EF4-FFF2-40B4-BE49-F238E27FC236}">
                    <a16:creationId xmlns:a16="http://schemas.microsoft.com/office/drawing/2014/main" id="{367E3495-C398-7A97-AE92-45075DED73BA}"/>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64840" y="2418675"/>
                <a:ext cx="358261" cy="306150"/>
              </a:xfrm>
              <a:prstGeom prst="rect">
                <a:avLst/>
              </a:prstGeom>
              <a:noFill/>
              <a:ln>
                <a:noFill/>
              </a:ln>
            </p:spPr>
          </p:pic>
          <p:pic>
            <p:nvPicPr>
              <p:cNvPr id="34" name="Google Shape;138;p16">
                <a:extLst>
                  <a:ext uri="{FF2B5EF4-FFF2-40B4-BE49-F238E27FC236}">
                    <a16:creationId xmlns:a16="http://schemas.microsoft.com/office/drawing/2014/main" id="{37046C9A-9F50-8971-859E-5531A191BB4E}"/>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20065" y="2001150"/>
                <a:ext cx="358261" cy="306150"/>
              </a:xfrm>
              <a:prstGeom prst="rect">
                <a:avLst/>
              </a:prstGeom>
              <a:noFill/>
              <a:ln>
                <a:noFill/>
              </a:ln>
            </p:spPr>
          </p:pic>
          <p:graphicFrame>
            <p:nvGraphicFramePr>
              <p:cNvPr id="36" name="Google Shape;140;p16">
                <a:extLst>
                  <a:ext uri="{FF2B5EF4-FFF2-40B4-BE49-F238E27FC236}">
                    <a16:creationId xmlns:a16="http://schemas.microsoft.com/office/drawing/2014/main" id="{9DF0A86C-6459-BFCF-9C3F-27C8E5B6FD37}"/>
                  </a:ext>
                </a:extLst>
              </p:cNvPr>
              <p:cNvGraphicFramePr/>
              <p:nvPr/>
            </p:nvGraphicFramePr>
            <p:xfrm>
              <a:off x="7096275" y="3648649"/>
              <a:ext cx="897817" cy="760696"/>
            </p:xfrm>
            <a:graphic>
              <a:graphicData uri="http://schemas.openxmlformats.org/drawingml/2006/table">
                <a:tbl>
                  <a:tblPr>
                    <a:noFill/>
                  </a:tblPr>
                  <a:tblGrid>
                    <a:gridCol w="687199">
                      <a:extLst>
                        <a:ext uri="{9D8B030D-6E8A-4147-A177-3AD203B41FA5}">
                          <a16:colId xmlns:a16="http://schemas.microsoft.com/office/drawing/2014/main" val="20000"/>
                        </a:ext>
                      </a:extLst>
                    </a:gridCol>
                    <a:gridCol w="687199">
                      <a:extLst>
                        <a:ext uri="{9D8B030D-6E8A-4147-A177-3AD203B41FA5}">
                          <a16:colId xmlns:a16="http://schemas.microsoft.com/office/drawing/2014/main" val="20001"/>
                        </a:ext>
                      </a:extLst>
                    </a:gridCol>
                  </a:tblGrid>
                  <a:tr h="669057">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a:solidFill>
                                <a:schemeClr val="dk1"/>
                              </a:solidFill>
                            </a:rPr>
                            <a:t>0.2</a:t>
                          </a:r>
                          <a:endParaRPr sz="6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a:solidFill>
                                <a:schemeClr val="dk1"/>
                              </a:solidFill>
                            </a:rPr>
                            <a:t>0.8</a:t>
                          </a:r>
                          <a:endParaRPr sz="6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69057">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Clr>
                              <a:schemeClr val="dk1"/>
                            </a:buClr>
                            <a:buSzPts val="1100"/>
                            <a:buFont typeface="Arial"/>
                            <a:buNone/>
                          </a:pPr>
                          <a:r>
                            <a:rPr lang="en" sz="2000">
                              <a:solidFill>
                                <a:schemeClr val="dk1"/>
                              </a:solidFill>
                            </a:rPr>
                            <a:t>0.05</a:t>
                          </a:r>
                          <a:endParaRPr sz="6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1300460" rtl="0" eaLnBrk="1" latinLnBrk="0" hangingPunct="1">
                            <a:defRPr sz="2560" kern="1200">
                              <a:solidFill>
                                <a:schemeClr val="tx1"/>
                              </a:solidFill>
                              <a:latin typeface="Arial"/>
                            </a:defRPr>
                          </a:lvl1pPr>
                          <a:lvl2pPr marL="650230" algn="l" defTabSz="1300460" rtl="0" eaLnBrk="1" latinLnBrk="0" hangingPunct="1">
                            <a:defRPr sz="2560" kern="1200">
                              <a:solidFill>
                                <a:schemeClr val="tx1"/>
                              </a:solidFill>
                              <a:latin typeface="Arial"/>
                            </a:defRPr>
                          </a:lvl2pPr>
                          <a:lvl3pPr marL="1300460" algn="l" defTabSz="1300460" rtl="0" eaLnBrk="1" latinLnBrk="0" hangingPunct="1">
                            <a:defRPr sz="2560" kern="1200">
                              <a:solidFill>
                                <a:schemeClr val="tx1"/>
                              </a:solidFill>
                              <a:latin typeface="Arial"/>
                            </a:defRPr>
                          </a:lvl3pPr>
                          <a:lvl4pPr marL="1950690" algn="l" defTabSz="1300460" rtl="0" eaLnBrk="1" latinLnBrk="0" hangingPunct="1">
                            <a:defRPr sz="2560" kern="1200">
                              <a:solidFill>
                                <a:schemeClr val="tx1"/>
                              </a:solidFill>
                              <a:latin typeface="Arial"/>
                            </a:defRPr>
                          </a:lvl4pPr>
                          <a:lvl5pPr marL="2600919" algn="l" defTabSz="1300460" rtl="0" eaLnBrk="1" latinLnBrk="0" hangingPunct="1">
                            <a:defRPr sz="2560" kern="1200">
                              <a:solidFill>
                                <a:schemeClr val="tx1"/>
                              </a:solidFill>
                              <a:latin typeface="Arial"/>
                            </a:defRPr>
                          </a:lvl5pPr>
                          <a:lvl6pPr marL="3251149" algn="l" defTabSz="1300460" rtl="0" eaLnBrk="1" latinLnBrk="0" hangingPunct="1">
                            <a:defRPr sz="2560" kern="1200">
                              <a:solidFill>
                                <a:schemeClr val="tx1"/>
                              </a:solidFill>
                              <a:latin typeface="Arial"/>
                            </a:defRPr>
                          </a:lvl6pPr>
                          <a:lvl7pPr marL="3901379" algn="l" defTabSz="1300460" rtl="0" eaLnBrk="1" latinLnBrk="0" hangingPunct="1">
                            <a:defRPr sz="2560" kern="1200">
                              <a:solidFill>
                                <a:schemeClr val="tx1"/>
                              </a:solidFill>
                              <a:latin typeface="Arial"/>
                            </a:defRPr>
                          </a:lvl7pPr>
                          <a:lvl8pPr marL="4551609" algn="l" defTabSz="1300460" rtl="0" eaLnBrk="1" latinLnBrk="0" hangingPunct="1">
                            <a:defRPr sz="2560" kern="1200">
                              <a:solidFill>
                                <a:schemeClr val="tx1"/>
                              </a:solidFill>
                              <a:latin typeface="Arial"/>
                            </a:defRPr>
                          </a:lvl8pPr>
                          <a:lvl9pPr marL="5201839" algn="l" defTabSz="1300460" rtl="0" eaLnBrk="1" latinLnBrk="0" hangingPunct="1">
                            <a:defRPr sz="2560" kern="1200">
                              <a:solidFill>
                                <a:schemeClr val="tx1"/>
                              </a:solidFill>
                              <a:latin typeface="Arial"/>
                            </a:defRPr>
                          </a:lvl9pPr>
                        </a:lstStyle>
                        <a:p>
                          <a:pPr marL="0" lvl="0" indent="0" algn="l" rtl="0">
                            <a:spcBef>
                              <a:spcPts val="0"/>
                            </a:spcBef>
                            <a:spcAft>
                              <a:spcPts val="0"/>
                            </a:spcAft>
                            <a:buNone/>
                          </a:pPr>
                          <a:r>
                            <a:rPr lang="en" sz="2000"/>
                            <a:t>0.95</a:t>
                          </a:r>
                          <a:endParaRPr sz="2000"/>
                        </a:p>
                      </a:txBody>
                      <a:tcPr marL="91425" marR="91425" marT="91425" marB="914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7" name="Google Shape;141;p16">
                <a:extLst>
                  <a:ext uri="{FF2B5EF4-FFF2-40B4-BE49-F238E27FC236}">
                    <a16:creationId xmlns:a16="http://schemas.microsoft.com/office/drawing/2014/main" id="{820D4D50-355C-67D7-F051-384477F7F05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641040" y="3714075"/>
                <a:ext cx="358261" cy="306150"/>
              </a:xfrm>
              <a:prstGeom prst="rect">
                <a:avLst/>
              </a:prstGeom>
              <a:noFill/>
              <a:ln>
                <a:noFill/>
              </a:ln>
            </p:spPr>
          </p:pic>
          <p:pic>
            <p:nvPicPr>
              <p:cNvPr id="39" name="Google Shape;143;p16">
                <a:extLst>
                  <a:ext uri="{FF2B5EF4-FFF2-40B4-BE49-F238E27FC236}">
                    <a16:creationId xmlns:a16="http://schemas.microsoft.com/office/drawing/2014/main" id="{CACD0453-0B8F-C8FB-F1DB-22BC261CA60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96265" y="3296550"/>
                <a:ext cx="358261" cy="306150"/>
              </a:xfrm>
              <a:prstGeom prst="rect">
                <a:avLst/>
              </a:prstGeom>
              <a:noFill/>
              <a:ln>
                <a:noFill/>
              </a:ln>
            </p:spPr>
          </p:pic>
          <p:cxnSp>
            <p:nvCxnSpPr>
              <p:cNvPr id="41" name="Google Shape;147;p16">
                <a:extLst>
                  <a:ext uri="{FF2B5EF4-FFF2-40B4-BE49-F238E27FC236}">
                    <a16:creationId xmlns:a16="http://schemas.microsoft.com/office/drawing/2014/main" id="{20236AF3-E591-B423-4E53-1D4E89D304E7}"/>
                  </a:ext>
                </a:extLst>
              </p:cNvPr>
              <p:cNvCxnSpPr/>
              <p:nvPr/>
            </p:nvCxnSpPr>
            <p:spPr>
              <a:xfrm>
                <a:off x="3879300" y="1336575"/>
                <a:ext cx="0" cy="3318900"/>
              </a:xfrm>
              <a:prstGeom prst="straightConnector1">
                <a:avLst/>
              </a:prstGeom>
              <a:noFill/>
              <a:ln w="9525" cap="flat" cmpd="sng">
                <a:solidFill>
                  <a:srgbClr val="595959"/>
                </a:solidFill>
                <a:prstDash val="lgDash"/>
                <a:round/>
                <a:headEnd type="none" w="med" len="med"/>
                <a:tailEnd type="none" w="med" len="med"/>
              </a:ln>
            </p:spPr>
          </p:cxnSp>
          <p:cxnSp>
            <p:nvCxnSpPr>
              <p:cNvPr id="42" name="Google Shape;148;p16">
                <a:extLst>
                  <a:ext uri="{FF2B5EF4-FFF2-40B4-BE49-F238E27FC236}">
                    <a16:creationId xmlns:a16="http://schemas.microsoft.com/office/drawing/2014/main" id="{621E002D-8F24-B8D8-17B8-E30592A38B38}"/>
                  </a:ext>
                </a:extLst>
              </p:cNvPr>
              <p:cNvCxnSpPr/>
              <p:nvPr/>
            </p:nvCxnSpPr>
            <p:spPr>
              <a:xfrm>
                <a:off x="5936700" y="1336575"/>
                <a:ext cx="0" cy="3318900"/>
              </a:xfrm>
              <a:prstGeom prst="straightConnector1">
                <a:avLst/>
              </a:prstGeom>
              <a:noFill/>
              <a:ln w="9525" cap="flat" cmpd="sng">
                <a:solidFill>
                  <a:srgbClr val="595959"/>
                </a:solidFill>
                <a:prstDash val="lgDash"/>
                <a:round/>
                <a:headEnd type="none" w="med" len="med"/>
                <a:tailEnd type="none" w="med" len="med"/>
              </a:ln>
            </p:spPr>
          </p:cxnSp>
          <p:sp>
            <p:nvSpPr>
              <p:cNvPr id="43" name="Google Shape;149;p16">
                <a:extLst>
                  <a:ext uri="{FF2B5EF4-FFF2-40B4-BE49-F238E27FC236}">
                    <a16:creationId xmlns:a16="http://schemas.microsoft.com/office/drawing/2014/main" id="{CEFAC3B8-D9E1-297C-A93F-3286F79DEFCA}"/>
                  </a:ext>
                </a:extLst>
              </p:cNvPr>
              <p:cNvSpPr txBox="1"/>
              <p:nvPr/>
            </p:nvSpPr>
            <p:spPr>
              <a:xfrm>
                <a:off x="505013" y="4036489"/>
                <a:ext cx="2794500" cy="3149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a:solidFill>
                      <a:srgbClr val="000000"/>
                    </a:solidFill>
                    <a:latin typeface="Arial"/>
                    <a:cs typeface="Arial"/>
                    <a:sym typeface="Arial"/>
                  </a:rPr>
                  <a:t>A“</a:t>
                </a:r>
                <a:r>
                  <a:rPr lang="en" sz="2400">
                    <a:solidFill>
                      <a:srgbClr val="85200C"/>
                    </a:solidFill>
                    <a:latin typeface="Arial"/>
                    <a:cs typeface="Arial"/>
                    <a:sym typeface="Arial"/>
                  </a:rPr>
                  <a:t>bad</a:t>
                </a:r>
                <a:r>
                  <a:rPr lang="en" sz="2400">
                    <a:solidFill>
                      <a:srgbClr val="000000"/>
                    </a:solidFill>
                    <a:latin typeface="Arial"/>
                    <a:cs typeface="Arial"/>
                    <a:sym typeface="Arial"/>
                  </a:rPr>
                  <a:t>” </a:t>
                </a:r>
                <a:r>
                  <a:rPr kumimoji="0" lang="en" sz="2400" b="0" i="0" u="none" strike="noStrike" kern="0" cap="none" spc="0" normalizeH="0" baseline="0" noProof="0">
                    <a:ln>
                      <a:noFill/>
                    </a:ln>
                    <a:solidFill>
                      <a:srgbClr val="000000"/>
                    </a:solidFill>
                    <a:effectLst/>
                    <a:uLnTx/>
                    <a:uFillTx/>
                    <a:latin typeface="Arial"/>
                    <a:cs typeface="Arial"/>
                    <a:sym typeface="Arial"/>
                  </a:rPr>
                  <a:t>state &amp; </a:t>
                </a:r>
                <a:r>
                  <a:rPr lang="en" sz="2400">
                    <a:solidFill>
                      <a:srgbClr val="000000"/>
                    </a:solidFill>
                    <a:latin typeface="Arial"/>
                    <a:cs typeface="Arial"/>
                    <a:sym typeface="Arial"/>
                  </a:rPr>
                  <a:t>a “</a:t>
                </a:r>
                <a:r>
                  <a:rPr lang="en" sz="2400">
                    <a:solidFill>
                      <a:srgbClr val="38761D"/>
                    </a:solidFill>
                    <a:latin typeface="Arial"/>
                    <a:cs typeface="Arial"/>
                    <a:sym typeface="Arial"/>
                  </a:rPr>
                  <a:t>good</a:t>
                </a:r>
                <a:r>
                  <a:rPr lang="en" sz="2400">
                    <a:solidFill>
                      <a:srgbClr val="000000"/>
                    </a:solidFill>
                    <a:latin typeface="Arial"/>
                    <a:cs typeface="Arial"/>
                    <a:sym typeface="Arial"/>
                  </a:rPr>
                  <a:t>” state</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50;p16">
                <a:extLst>
                  <a:ext uri="{FF2B5EF4-FFF2-40B4-BE49-F238E27FC236}">
                    <a16:creationId xmlns:a16="http://schemas.microsoft.com/office/drawing/2014/main" id="{CBC2E5E5-0924-AB9B-2154-9DFC15174E6C}"/>
                  </a:ext>
                </a:extLst>
              </p:cNvPr>
              <p:cNvSpPr txBox="1"/>
              <p:nvPr/>
            </p:nvSpPr>
            <p:spPr>
              <a:xfrm>
                <a:off x="4306984" y="3788799"/>
                <a:ext cx="1383300" cy="9447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38761D"/>
                    </a:solidFill>
                    <a:effectLst/>
                    <a:uLnTx/>
                    <a:uFillTx/>
                    <a:latin typeface="Arial"/>
                    <a:cs typeface="Arial"/>
                    <a:sym typeface="Arial"/>
                  </a:rPr>
                  <a:t>Intervene</a:t>
                </a:r>
                <a:r>
                  <a:rPr lang="en-US" sz="2400">
                    <a:solidFill>
                      <a:srgbClr val="38761D"/>
                    </a:solidFill>
                    <a:latin typeface="Arial"/>
                    <a:cs typeface="Arial"/>
                    <a:sym typeface="Arial"/>
                  </a:rPr>
                  <a:t> via</a:t>
                </a:r>
                <a:r>
                  <a:rPr kumimoji="0" lang="en-US" sz="2400" b="0" i="0" u="none" strike="noStrike" kern="0" cap="none" spc="0" normalizeH="0" baseline="0" noProof="0">
                    <a:ln>
                      <a:noFill/>
                    </a:ln>
                    <a:solidFill>
                      <a:srgbClr val="38761D"/>
                    </a:solidFill>
                    <a:effectLst/>
                    <a:uLnTx/>
                    <a:uFillTx/>
                    <a:latin typeface="Arial"/>
                    <a:cs typeface="Arial"/>
                    <a:sym typeface="Arial"/>
                  </a:rPr>
                  <a:t> service call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38761D"/>
                    </a:solidFill>
                    <a:latin typeface="Arial"/>
                    <a:cs typeface="Arial"/>
                    <a:sym typeface="Arial"/>
                  </a:rPr>
                  <a:t>     </a:t>
                </a:r>
                <a:r>
                  <a:rPr kumimoji="0" lang="en-US" sz="2400" b="0" i="0" u="none" strike="noStrike" kern="0" cap="none" spc="0" normalizeH="0" baseline="0" noProof="0">
                    <a:ln>
                      <a:noFill/>
                    </a:ln>
                    <a:solidFill>
                      <a:srgbClr val="000000"/>
                    </a:solidFill>
                    <a:effectLst/>
                    <a:uLnTx/>
                    <a:uFillTx/>
                    <a:latin typeface="Arial"/>
                    <a:cs typeface="Arial"/>
                    <a:sym typeface="Arial"/>
                  </a:rPr>
                  <a:t> 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FF0000"/>
                    </a:solidFill>
                    <a:effectLst/>
                    <a:uLnTx/>
                    <a:uFillTx/>
                    <a:latin typeface="Arial"/>
                    <a:cs typeface="Arial"/>
                    <a:sym typeface="Arial"/>
                  </a:rPr>
                  <a:t>Not intervene</a:t>
                </a:r>
                <a:endParaRPr kumimoji="0" sz="2400" b="0" i="0" u="none" strike="noStrike" kern="0" cap="none" spc="0" normalizeH="0" baseline="0" noProof="0">
                  <a:ln>
                    <a:noFill/>
                  </a:ln>
                  <a:solidFill>
                    <a:srgbClr val="FF0000"/>
                  </a:solidFill>
                  <a:effectLst/>
                  <a:uLnTx/>
                  <a:uFillTx/>
                  <a:latin typeface="Arial"/>
                  <a:cs typeface="Arial"/>
                  <a:sym typeface="Arial"/>
                </a:endParaRPr>
              </a:p>
            </p:txBody>
          </p:sp>
        </p:grpSp>
        <p:sp>
          <p:nvSpPr>
            <p:cNvPr id="8" name="&quot;No&quot; Symbol 63">
              <a:extLst>
                <a:ext uri="{FF2B5EF4-FFF2-40B4-BE49-F238E27FC236}">
                  <a16:creationId xmlns:a16="http://schemas.microsoft.com/office/drawing/2014/main" id="{666ABA3E-7BB7-8465-ACD1-EC078F6DB049}"/>
                </a:ext>
              </a:extLst>
            </p:cNvPr>
            <p:cNvSpPr/>
            <p:nvPr/>
          </p:nvSpPr>
          <p:spPr>
            <a:xfrm>
              <a:off x="6998399" y="3660923"/>
              <a:ext cx="668932" cy="625877"/>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descr="Speaker Phone">
              <a:extLst>
                <a:ext uri="{FF2B5EF4-FFF2-40B4-BE49-F238E27FC236}">
                  <a16:creationId xmlns:a16="http://schemas.microsoft.com/office/drawing/2014/main" id="{442ADB6C-3311-20F6-1DFE-4383C306034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3726" y="5375875"/>
              <a:ext cx="864307" cy="864307"/>
            </a:xfrm>
            <a:prstGeom prst="rect">
              <a:avLst/>
            </a:prstGeom>
          </p:spPr>
        </p:pic>
        <p:pic>
          <p:nvPicPr>
            <p:cNvPr id="11" name="Graphic 10" descr="Speaker Phone">
              <a:extLst>
                <a:ext uri="{FF2B5EF4-FFF2-40B4-BE49-F238E27FC236}">
                  <a16:creationId xmlns:a16="http://schemas.microsoft.com/office/drawing/2014/main" id="{67BF2E26-7F91-A8F8-4601-FE4A4E7CDBF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57850" y="5925849"/>
              <a:ext cx="864307" cy="864307"/>
            </a:xfrm>
            <a:prstGeom prst="rect">
              <a:avLst/>
            </a:prstGeom>
          </p:spPr>
        </p:pic>
        <p:sp>
          <p:nvSpPr>
            <p:cNvPr id="12" name="&quot;No&quot; Symbol 63">
              <a:extLst>
                <a:ext uri="{FF2B5EF4-FFF2-40B4-BE49-F238E27FC236}">
                  <a16:creationId xmlns:a16="http://schemas.microsoft.com/office/drawing/2014/main" id="{598B268F-43F0-46BF-1B5C-722BAF45A8C2}"/>
                </a:ext>
              </a:extLst>
            </p:cNvPr>
            <p:cNvSpPr/>
            <p:nvPr/>
          </p:nvSpPr>
          <p:spPr>
            <a:xfrm>
              <a:off x="9534041" y="3602498"/>
              <a:ext cx="668932" cy="625877"/>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6156711A-9374-816B-156B-33CD0F4DCA27}"/>
                </a:ext>
              </a:extLst>
            </p:cNvPr>
            <p:cNvSpPr/>
            <p:nvPr/>
          </p:nvSpPr>
          <p:spPr>
            <a:xfrm>
              <a:off x="142692" y="2128345"/>
              <a:ext cx="12595846" cy="6458576"/>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a:extLst>
              <a:ext uri="{FF2B5EF4-FFF2-40B4-BE49-F238E27FC236}">
                <a16:creationId xmlns:a16="http://schemas.microsoft.com/office/drawing/2014/main" id="{11CD5834-A272-C190-7F12-9B9B4F2D1EB0}"/>
              </a:ext>
            </a:extLst>
          </p:cNvPr>
          <p:cNvSpPr/>
          <p:nvPr/>
        </p:nvSpPr>
        <p:spPr>
          <a:xfrm>
            <a:off x="11580374" y="3507206"/>
            <a:ext cx="548433" cy="511968"/>
          </a:xfrm>
          <a:prstGeom prst="ellipse">
            <a:avLst/>
          </a:prstGeom>
          <a:solidFill>
            <a:srgbClr val="E9D6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Helvetica" panose="020B0604020202020204" pitchFamily="34" charset="0"/>
              <a:cs typeface="Helvetica" panose="020B0604020202020204" pitchFamily="34" charset="0"/>
            </a:endParaRPr>
          </a:p>
        </p:txBody>
      </p:sp>
      <p:sp>
        <p:nvSpPr>
          <p:cNvPr id="46" name="TextBox 45">
            <a:extLst>
              <a:ext uri="{FF2B5EF4-FFF2-40B4-BE49-F238E27FC236}">
                <a16:creationId xmlns:a16="http://schemas.microsoft.com/office/drawing/2014/main" id="{AAF20681-5BD5-46D7-8BF8-36467F1A5EE0}"/>
              </a:ext>
            </a:extLst>
          </p:cNvPr>
          <p:cNvSpPr txBox="1"/>
          <p:nvPr/>
        </p:nvSpPr>
        <p:spPr>
          <a:xfrm>
            <a:off x="11584733" y="3610043"/>
            <a:ext cx="553357" cy="261610"/>
          </a:xfrm>
          <a:prstGeom prst="rect">
            <a:avLst/>
          </a:prstGeom>
          <a:noFill/>
        </p:spPr>
        <p:txBody>
          <a:bodyPr wrap="none" rtlCol="0">
            <a:spAutoFit/>
          </a:bodyPr>
          <a:lstStyle/>
          <a:p>
            <a:r>
              <a:rPr lang="en-US" sz="1100" b="1">
                <a:latin typeface="Helvetica" panose="020B0604020202020204" pitchFamily="34" charset="0"/>
                <a:cs typeface="Helvetica" panose="020B0604020202020204" pitchFamily="34" charset="0"/>
              </a:rPr>
              <a:t>Good</a:t>
            </a:r>
          </a:p>
        </p:txBody>
      </p:sp>
      <p:sp>
        <p:nvSpPr>
          <p:cNvPr id="47" name="Oval 46">
            <a:extLst>
              <a:ext uri="{FF2B5EF4-FFF2-40B4-BE49-F238E27FC236}">
                <a16:creationId xmlns:a16="http://schemas.microsoft.com/office/drawing/2014/main" id="{2DE26AF6-038A-BA0E-C920-4602D03728E4}"/>
              </a:ext>
            </a:extLst>
          </p:cNvPr>
          <p:cNvSpPr/>
          <p:nvPr/>
        </p:nvSpPr>
        <p:spPr>
          <a:xfrm>
            <a:off x="10198614" y="4877222"/>
            <a:ext cx="548433" cy="511968"/>
          </a:xfrm>
          <a:prstGeom prst="ellipse">
            <a:avLst/>
          </a:prstGeom>
          <a:solidFill>
            <a:srgbClr val="E9D6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Helvetica" panose="020B0604020202020204" pitchFamily="34" charset="0"/>
              <a:cs typeface="Helvetica" panose="020B0604020202020204" pitchFamily="34" charset="0"/>
            </a:endParaRPr>
          </a:p>
        </p:txBody>
      </p:sp>
      <p:sp>
        <p:nvSpPr>
          <p:cNvPr id="48" name="TextBox 47">
            <a:extLst>
              <a:ext uri="{FF2B5EF4-FFF2-40B4-BE49-F238E27FC236}">
                <a16:creationId xmlns:a16="http://schemas.microsoft.com/office/drawing/2014/main" id="{D0F8D5BE-01F1-C351-0C74-8C4041F2C82E}"/>
              </a:ext>
            </a:extLst>
          </p:cNvPr>
          <p:cNvSpPr txBox="1"/>
          <p:nvPr/>
        </p:nvSpPr>
        <p:spPr>
          <a:xfrm>
            <a:off x="10202973" y="4980059"/>
            <a:ext cx="553357" cy="261610"/>
          </a:xfrm>
          <a:prstGeom prst="rect">
            <a:avLst/>
          </a:prstGeom>
          <a:noFill/>
        </p:spPr>
        <p:txBody>
          <a:bodyPr wrap="none" rtlCol="0">
            <a:spAutoFit/>
          </a:bodyPr>
          <a:lstStyle/>
          <a:p>
            <a:r>
              <a:rPr lang="en-US" sz="1100" b="1">
                <a:latin typeface="Helvetica" panose="020B0604020202020204" pitchFamily="34" charset="0"/>
                <a:cs typeface="Helvetica" panose="020B0604020202020204" pitchFamily="34" charset="0"/>
              </a:rPr>
              <a:t>Good</a:t>
            </a:r>
          </a:p>
        </p:txBody>
      </p:sp>
      <p:sp>
        <p:nvSpPr>
          <p:cNvPr id="49" name="Oval 48">
            <a:extLst>
              <a:ext uri="{FF2B5EF4-FFF2-40B4-BE49-F238E27FC236}">
                <a16:creationId xmlns:a16="http://schemas.microsoft.com/office/drawing/2014/main" id="{29F4A968-37EB-AFA5-0E1B-8D74238FEEEA}"/>
              </a:ext>
            </a:extLst>
          </p:cNvPr>
          <p:cNvSpPr/>
          <p:nvPr/>
        </p:nvSpPr>
        <p:spPr>
          <a:xfrm>
            <a:off x="11692180" y="5806915"/>
            <a:ext cx="548433" cy="511968"/>
          </a:xfrm>
          <a:prstGeom prst="ellipse">
            <a:avLst/>
          </a:prstGeom>
          <a:solidFill>
            <a:srgbClr val="E9D6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Helvetica" panose="020B0604020202020204" pitchFamily="34" charset="0"/>
              <a:cs typeface="Helvetica" panose="020B0604020202020204" pitchFamily="34" charset="0"/>
            </a:endParaRPr>
          </a:p>
        </p:txBody>
      </p:sp>
      <p:sp>
        <p:nvSpPr>
          <p:cNvPr id="50" name="TextBox 49">
            <a:extLst>
              <a:ext uri="{FF2B5EF4-FFF2-40B4-BE49-F238E27FC236}">
                <a16:creationId xmlns:a16="http://schemas.microsoft.com/office/drawing/2014/main" id="{F3738B77-7B48-A67F-04C9-F3C64FB30B70}"/>
              </a:ext>
            </a:extLst>
          </p:cNvPr>
          <p:cNvSpPr txBox="1"/>
          <p:nvPr/>
        </p:nvSpPr>
        <p:spPr>
          <a:xfrm>
            <a:off x="11696539" y="5909752"/>
            <a:ext cx="553357" cy="261610"/>
          </a:xfrm>
          <a:prstGeom prst="rect">
            <a:avLst/>
          </a:prstGeom>
          <a:noFill/>
        </p:spPr>
        <p:txBody>
          <a:bodyPr wrap="none" rtlCol="0">
            <a:spAutoFit/>
          </a:bodyPr>
          <a:lstStyle/>
          <a:p>
            <a:r>
              <a:rPr lang="en-US" sz="1100" b="1">
                <a:latin typeface="Helvetica" panose="020B0604020202020204" pitchFamily="34" charset="0"/>
                <a:cs typeface="Helvetica" panose="020B0604020202020204" pitchFamily="34" charset="0"/>
              </a:rPr>
              <a:t>Good</a:t>
            </a:r>
          </a:p>
        </p:txBody>
      </p:sp>
      <p:sp>
        <p:nvSpPr>
          <p:cNvPr id="51" name="Oval 50">
            <a:extLst>
              <a:ext uri="{FF2B5EF4-FFF2-40B4-BE49-F238E27FC236}">
                <a16:creationId xmlns:a16="http://schemas.microsoft.com/office/drawing/2014/main" id="{29BE1C6B-6591-8031-0508-EE6031599EE5}"/>
              </a:ext>
            </a:extLst>
          </p:cNvPr>
          <p:cNvSpPr/>
          <p:nvPr/>
        </p:nvSpPr>
        <p:spPr>
          <a:xfrm>
            <a:off x="10267238" y="7119845"/>
            <a:ext cx="548433" cy="511968"/>
          </a:xfrm>
          <a:prstGeom prst="ellipse">
            <a:avLst/>
          </a:prstGeom>
          <a:solidFill>
            <a:srgbClr val="E9D6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a:solidFill>
                <a:schemeClr val="tx1"/>
              </a:solidFill>
              <a:latin typeface="Helvetica" panose="020B0604020202020204" pitchFamily="34" charset="0"/>
              <a:cs typeface="Helvetica" panose="020B0604020202020204" pitchFamily="34" charset="0"/>
            </a:endParaRPr>
          </a:p>
        </p:txBody>
      </p:sp>
      <p:sp>
        <p:nvSpPr>
          <p:cNvPr id="52" name="TextBox 51">
            <a:extLst>
              <a:ext uri="{FF2B5EF4-FFF2-40B4-BE49-F238E27FC236}">
                <a16:creationId xmlns:a16="http://schemas.microsoft.com/office/drawing/2014/main" id="{708AD9F9-B2F5-E9C6-78B9-35BE599C794E}"/>
              </a:ext>
            </a:extLst>
          </p:cNvPr>
          <p:cNvSpPr txBox="1"/>
          <p:nvPr/>
        </p:nvSpPr>
        <p:spPr>
          <a:xfrm>
            <a:off x="10271597" y="7222682"/>
            <a:ext cx="553357" cy="261610"/>
          </a:xfrm>
          <a:prstGeom prst="rect">
            <a:avLst/>
          </a:prstGeom>
          <a:noFill/>
        </p:spPr>
        <p:txBody>
          <a:bodyPr wrap="none" rtlCol="0">
            <a:spAutoFit/>
          </a:bodyPr>
          <a:lstStyle/>
          <a:p>
            <a:r>
              <a:rPr lang="en-US" sz="1100" b="1">
                <a:latin typeface="Helvetica" panose="020B0604020202020204" pitchFamily="34" charset="0"/>
                <a:cs typeface="Helvetica" panose="020B0604020202020204" pitchFamily="34" charset="0"/>
              </a:rPr>
              <a:t>Good</a:t>
            </a:r>
          </a:p>
        </p:txBody>
      </p:sp>
      <p:pic>
        <p:nvPicPr>
          <p:cNvPr id="7" name="Picture 2" descr="http://teamcore.usc.edu/peoplePhoto/Aditya%20Mate.jpg">
            <a:extLst>
              <a:ext uri="{FF2B5EF4-FFF2-40B4-BE49-F238E27FC236}">
                <a16:creationId xmlns:a16="http://schemas.microsoft.com/office/drawing/2014/main" id="{EE2401D5-FFA4-FA7B-F39C-C712737BBB4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2038121" y="27356"/>
            <a:ext cx="921656" cy="1058657"/>
          </a:xfrm>
          <a:prstGeom prst="round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CF063D8-72F7-617A-CCE3-74F0941AE15F}"/>
              </a:ext>
            </a:extLst>
          </p:cNvPr>
          <p:cNvSpPr txBox="1"/>
          <p:nvPr/>
        </p:nvSpPr>
        <p:spPr>
          <a:xfrm>
            <a:off x="12175156" y="1052754"/>
            <a:ext cx="697627"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Mate</a:t>
            </a:r>
          </a:p>
        </p:txBody>
      </p:sp>
    </p:spTree>
    <p:extLst>
      <p:ext uri="{BB962C8B-B14F-4D97-AF65-F5344CB8AC3E}">
        <p14:creationId xmlns:p14="http://schemas.microsoft.com/office/powerpoint/2010/main" val="7816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6" y="307887"/>
            <a:ext cx="12279606" cy="608320"/>
          </a:xfrm>
        </p:spPr>
        <p:txBody>
          <a:bodyPr>
            <a:noAutofit/>
          </a:bodyPr>
          <a:lstStyle/>
          <a:p>
            <a:r>
              <a:rPr lang="en-US" sz="2800" b="1"/>
              <a:t>Restless Bandits Model</a:t>
            </a:r>
            <a:br>
              <a:rPr lang="en-US" sz="2800" b="1"/>
            </a:br>
            <a:r>
              <a:rPr lang="en-US" sz="2800" b="1"/>
              <a:t>Whittle Index: Efficiently Select K out of N Beneficiaries</a:t>
            </a:r>
            <a:endParaRPr lang="en-US" sz="3300" i="1">
              <a:solidFill>
                <a:schemeClr val="accent2">
                  <a:lumMod val="50000"/>
                </a:schemeClr>
              </a:solidFill>
            </a:endParaRPr>
          </a:p>
        </p:txBody>
      </p:sp>
      <p:sp>
        <p:nvSpPr>
          <p:cNvPr id="9" name="Slide Number Placeholder 3">
            <a:extLst>
              <a:ext uri="{FF2B5EF4-FFF2-40B4-BE49-F238E27FC236}">
                <a16:creationId xmlns:a16="http://schemas.microsoft.com/office/drawing/2014/main" id="{979444F0-50ED-644E-B9A2-D6720536893C}"/>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13</a:t>
            </a:fld>
            <a:endParaRPr lang="en-US"/>
          </a:p>
        </p:txBody>
      </p:sp>
      <p:sp>
        <p:nvSpPr>
          <p:cNvPr id="14" name="Date Placeholder 3">
            <a:extLst>
              <a:ext uri="{FF2B5EF4-FFF2-40B4-BE49-F238E27FC236}">
                <a16:creationId xmlns:a16="http://schemas.microsoft.com/office/drawing/2014/main" id="{1B2B7DE4-CD1E-5843-B6C1-00816D43F50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grpSp>
        <p:nvGrpSpPr>
          <p:cNvPr id="3" name="Group 2">
            <a:extLst>
              <a:ext uri="{FF2B5EF4-FFF2-40B4-BE49-F238E27FC236}">
                <a16:creationId xmlns:a16="http://schemas.microsoft.com/office/drawing/2014/main" id="{B53C0E23-16F0-46B9-AD07-33A77DCF2CF3}"/>
              </a:ext>
            </a:extLst>
          </p:cNvPr>
          <p:cNvGrpSpPr/>
          <p:nvPr/>
        </p:nvGrpSpPr>
        <p:grpSpPr>
          <a:xfrm>
            <a:off x="4114422" y="5197971"/>
            <a:ext cx="9048822" cy="4178610"/>
            <a:chOff x="645963" y="1663532"/>
            <a:chExt cx="12084568" cy="6307905"/>
          </a:xfrm>
        </p:grpSpPr>
        <p:pic>
          <p:nvPicPr>
            <p:cNvPr id="6" name="Picture 5">
              <a:extLst>
                <a:ext uri="{FF2B5EF4-FFF2-40B4-BE49-F238E27FC236}">
                  <a16:creationId xmlns:a16="http://schemas.microsoft.com/office/drawing/2014/main" id="{82EBE246-36D8-4FF7-9BE7-9C97DB8C1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963" y="1663532"/>
              <a:ext cx="7292336" cy="3738498"/>
            </a:xfrm>
            <a:prstGeom prst="rect">
              <a:avLst/>
            </a:prstGeom>
          </p:spPr>
        </p:pic>
        <p:pic>
          <p:nvPicPr>
            <p:cNvPr id="86" name="Picture 85">
              <a:extLst>
                <a:ext uri="{FF2B5EF4-FFF2-40B4-BE49-F238E27FC236}">
                  <a16:creationId xmlns:a16="http://schemas.microsoft.com/office/drawing/2014/main" id="{DFAED7F4-7BF1-49E1-B3B9-1F1385552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8555" y="2272206"/>
              <a:ext cx="7292336" cy="3738498"/>
            </a:xfrm>
            <a:prstGeom prst="rect">
              <a:avLst/>
            </a:prstGeom>
          </p:spPr>
        </p:pic>
        <p:pic>
          <p:nvPicPr>
            <p:cNvPr id="89" name="Picture 88">
              <a:extLst>
                <a:ext uri="{FF2B5EF4-FFF2-40B4-BE49-F238E27FC236}">
                  <a16:creationId xmlns:a16="http://schemas.microsoft.com/office/drawing/2014/main" id="{70D13A8F-6CB5-4BE4-BC9A-306591BD1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2787" y="2835578"/>
              <a:ext cx="7292336" cy="3738498"/>
            </a:xfrm>
            <a:prstGeom prst="rect">
              <a:avLst/>
            </a:prstGeom>
          </p:spPr>
        </p:pic>
        <p:pic>
          <p:nvPicPr>
            <p:cNvPr id="93" name="Picture 92">
              <a:extLst>
                <a:ext uri="{FF2B5EF4-FFF2-40B4-BE49-F238E27FC236}">
                  <a16:creationId xmlns:a16="http://schemas.microsoft.com/office/drawing/2014/main" id="{246409CE-CF80-46D8-8BB3-ED2A7B0F23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0491" y="3535736"/>
              <a:ext cx="7292336" cy="3738498"/>
            </a:xfrm>
            <a:prstGeom prst="rect">
              <a:avLst/>
            </a:prstGeom>
          </p:spPr>
        </p:pic>
        <p:pic>
          <p:nvPicPr>
            <p:cNvPr id="94" name="Picture 93">
              <a:extLst>
                <a:ext uri="{FF2B5EF4-FFF2-40B4-BE49-F238E27FC236}">
                  <a16:creationId xmlns:a16="http://schemas.microsoft.com/office/drawing/2014/main" id="{46008F7E-EC22-4E25-A957-DE2AF0097F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8195" y="4232939"/>
              <a:ext cx="7292336" cy="3738498"/>
            </a:xfrm>
            <a:prstGeom prst="rect">
              <a:avLst/>
            </a:prstGeom>
          </p:spPr>
        </p:pic>
      </p:grpSp>
      <p:sp>
        <p:nvSpPr>
          <p:cNvPr id="95" name="Title 1">
            <a:extLst>
              <a:ext uri="{FF2B5EF4-FFF2-40B4-BE49-F238E27FC236}">
                <a16:creationId xmlns:a16="http://schemas.microsoft.com/office/drawing/2014/main" id="{00209BA9-3040-45ED-8DA2-5C38CDD6766E}"/>
              </a:ext>
            </a:extLst>
          </p:cNvPr>
          <p:cNvSpPr txBox="1">
            <a:spLocks/>
          </p:cNvSpPr>
          <p:nvPr/>
        </p:nvSpPr>
        <p:spPr>
          <a:xfrm>
            <a:off x="448899" y="2334018"/>
            <a:ext cx="12791483" cy="60832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chemeClr val="accent2">
                    <a:lumMod val="50000"/>
                  </a:schemeClr>
                </a:solidFill>
                <a:latin typeface="Helvetica" charset="0"/>
                <a:ea typeface="Helvetica" charset="0"/>
                <a:cs typeface="Helvetica" charset="0"/>
              </a:defRPr>
            </a:lvl1pPr>
          </a:lstStyle>
          <a:p>
            <a:r>
              <a:rPr lang="en-US" sz="2400" i="1" dirty="0"/>
              <a:t>Compute Whittle index for current state of each arm </a:t>
            </a:r>
            <a:r>
              <a:rPr lang="en-US" sz="2000" i="1" dirty="0">
                <a:solidFill>
                  <a:schemeClr val="tx1"/>
                </a:solidFill>
              </a:rPr>
              <a:t>(Qian et al, AAMAS 2016)</a:t>
            </a:r>
            <a:endParaRPr lang="en-US" sz="2400" i="1" dirty="0">
              <a:solidFill>
                <a:schemeClr val="tx1"/>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6506B56-EB8D-45B4-A983-285476006480}"/>
                  </a:ext>
                </a:extLst>
              </p:cNvPr>
              <p:cNvSpPr txBox="1"/>
              <p:nvPr/>
            </p:nvSpPr>
            <p:spPr>
              <a:xfrm>
                <a:off x="1818979" y="3831423"/>
                <a:ext cx="8717868" cy="6365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𝐼𝑁𝐹</m:t>
                          </m:r>
                        </m:e>
                        <m:sub>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 </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b="0" i="1" smtClean="0">
                                  <a:latin typeface="Cambria Math" panose="02040503050406030204" pitchFamily="18" charset="0"/>
                                  <a:ea typeface="Cambria Math" panose="02040503050406030204" pitchFamily="18" charset="0"/>
                                </a:rPr>
                                <m:t>𝛾</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𝛾</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r>
                                <a:rPr lang="en-US" i="1">
                                  <a:latin typeface="Cambria Math" panose="02040503050406030204" pitchFamily="18" charset="0"/>
                                  <a:ea typeface="Cambria Math" panose="02040503050406030204" pitchFamily="18" charset="0"/>
                                </a:rPr>
                                <m:t>,  </m:t>
                              </m:r>
                            </m:e>
                          </m:d>
                        </m:e>
                      </m:d>
                    </m:oMath>
                  </m:oMathPara>
                </a14:m>
                <a:endParaRPr lang="en-US" dirty="0"/>
              </a:p>
            </p:txBody>
          </p:sp>
        </mc:Choice>
        <mc:Fallback xmlns="">
          <p:sp>
            <p:nvSpPr>
              <p:cNvPr id="4" name="TextBox 3">
                <a:extLst>
                  <a:ext uri="{FF2B5EF4-FFF2-40B4-BE49-F238E27FC236}">
                    <a16:creationId xmlns:a16="http://schemas.microsoft.com/office/drawing/2014/main" id="{56506B56-EB8D-45B4-A983-285476006480}"/>
                  </a:ext>
                </a:extLst>
              </p:cNvPr>
              <p:cNvSpPr txBox="1">
                <a:spLocks noRot="1" noChangeAspect="1" noMove="1" noResize="1" noEditPoints="1" noAdjustHandles="1" noChangeArrowheads="1" noChangeShapeType="1" noTextEdit="1"/>
              </p:cNvSpPr>
              <p:nvPr/>
            </p:nvSpPr>
            <p:spPr>
              <a:xfrm>
                <a:off x="1818979" y="3831423"/>
                <a:ext cx="8717868" cy="636585"/>
              </a:xfrm>
              <a:prstGeom prst="rect">
                <a:avLst/>
              </a:prstGeom>
              <a:blipFill>
                <a:blip r:embed="rId4"/>
                <a:stretch>
                  <a:fillRect/>
                </a:stretch>
              </a:blipFill>
            </p:spPr>
            <p:txBody>
              <a:bodyPr/>
              <a:lstStyle/>
              <a:p>
                <a:r>
                  <a:rPr lang="en-US">
                    <a:noFill/>
                  </a:rPr>
                  <a:t> </a:t>
                </a:r>
              </a:p>
            </p:txBody>
          </p:sp>
        </mc:Fallback>
      </mc:AlternateContent>
      <p:pic>
        <p:nvPicPr>
          <p:cNvPr id="13" name="Graphic 12" descr="Speaker Phone">
            <a:extLst>
              <a:ext uri="{FF2B5EF4-FFF2-40B4-BE49-F238E27FC236}">
                <a16:creationId xmlns:a16="http://schemas.microsoft.com/office/drawing/2014/main" id="{E23A579B-0A78-43FD-BA72-56BCF6D641F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5268" y="3717561"/>
            <a:ext cx="864307" cy="864307"/>
          </a:xfrm>
          <a:prstGeom prst="rect">
            <a:avLst/>
          </a:prstGeom>
        </p:spPr>
      </p:pic>
      <p:sp>
        <p:nvSpPr>
          <p:cNvPr id="15" name="&quot;No&quot; Symbol 63">
            <a:extLst>
              <a:ext uri="{FF2B5EF4-FFF2-40B4-BE49-F238E27FC236}">
                <a16:creationId xmlns:a16="http://schemas.microsoft.com/office/drawing/2014/main" id="{8867B4DF-F45D-4BDB-AD19-A13353DDC633}"/>
              </a:ext>
            </a:extLst>
          </p:cNvPr>
          <p:cNvSpPr/>
          <p:nvPr/>
        </p:nvSpPr>
        <p:spPr>
          <a:xfrm>
            <a:off x="6487854" y="3836775"/>
            <a:ext cx="668932" cy="625877"/>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2" descr="http://teamcore.usc.edu/peoplePhoto/Aditya%20Mate.jpg">
            <a:extLst>
              <a:ext uri="{FF2B5EF4-FFF2-40B4-BE49-F238E27FC236}">
                <a16:creationId xmlns:a16="http://schemas.microsoft.com/office/drawing/2014/main" id="{5DFB5366-75B9-4E04-B140-6C6B8F7323CA}"/>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2038121" y="27356"/>
            <a:ext cx="921656" cy="1058657"/>
          </a:xfrm>
          <a:prstGeom prst="round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6B313C4-6457-4613-9CBF-FF0513B2A39E}"/>
              </a:ext>
            </a:extLst>
          </p:cNvPr>
          <p:cNvSpPr txBox="1"/>
          <p:nvPr/>
        </p:nvSpPr>
        <p:spPr>
          <a:xfrm>
            <a:off x="12175156" y="1052754"/>
            <a:ext cx="697627"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Mate</a:t>
            </a:r>
          </a:p>
        </p:txBody>
      </p:sp>
      <p:sp>
        <p:nvSpPr>
          <p:cNvPr id="18" name="Title 1">
            <a:extLst>
              <a:ext uri="{FF2B5EF4-FFF2-40B4-BE49-F238E27FC236}">
                <a16:creationId xmlns:a16="http://schemas.microsoft.com/office/drawing/2014/main" id="{66748B6F-DBCD-4A52-9718-1EB903333107}"/>
              </a:ext>
            </a:extLst>
          </p:cNvPr>
          <p:cNvSpPr txBox="1">
            <a:spLocks/>
          </p:cNvSpPr>
          <p:nvPr/>
        </p:nvSpPr>
        <p:spPr>
          <a:xfrm>
            <a:off x="448900" y="2862964"/>
            <a:ext cx="12279606" cy="60832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chemeClr val="accent2">
                    <a:lumMod val="50000"/>
                  </a:schemeClr>
                </a:solidFill>
                <a:latin typeface="Helvetica" charset="0"/>
                <a:ea typeface="Helvetica" charset="0"/>
                <a:cs typeface="Helvetica" charset="0"/>
              </a:defRPr>
            </a:lvl1pPr>
          </a:lstStyle>
          <a:p>
            <a:r>
              <a:rPr lang="en-US" sz="2400" i="1" dirty="0"/>
              <a:t>Computes benefit of intervention </a:t>
            </a:r>
          </a:p>
        </p:txBody>
      </p:sp>
      <p:cxnSp>
        <p:nvCxnSpPr>
          <p:cNvPr id="22" name="Straight Arrow Connector 21">
            <a:extLst>
              <a:ext uri="{FF2B5EF4-FFF2-40B4-BE49-F238E27FC236}">
                <a16:creationId xmlns:a16="http://schemas.microsoft.com/office/drawing/2014/main" id="{9ED0DEFB-0627-4D0F-986D-97457F7899F1}"/>
              </a:ext>
            </a:extLst>
          </p:cNvPr>
          <p:cNvCxnSpPr/>
          <p:nvPr/>
        </p:nvCxnSpPr>
        <p:spPr>
          <a:xfrm>
            <a:off x="3066699" y="7084319"/>
            <a:ext cx="3360420" cy="2140107"/>
          </a:xfrm>
          <a:prstGeom prst="straightConnector1">
            <a:avLst/>
          </a:prstGeom>
          <a:ln w="762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4B6A679-0C1E-FCBB-91A6-A0E3B8DC4AF4}"/>
              </a:ext>
            </a:extLst>
          </p:cNvPr>
          <p:cNvSpPr txBox="1"/>
          <p:nvPr/>
        </p:nvSpPr>
        <p:spPr>
          <a:xfrm>
            <a:off x="281888" y="5938457"/>
            <a:ext cx="3725222" cy="1077218"/>
          </a:xfrm>
          <a:prstGeom prst="rect">
            <a:avLst/>
          </a:prstGeom>
          <a:noFill/>
        </p:spPr>
        <p:txBody>
          <a:bodyPr wrap="square" rtlCol="0">
            <a:spAutoFit/>
          </a:bodyPr>
          <a:lstStyle/>
          <a:p>
            <a:r>
              <a:rPr lang="en-US" sz="3200" dirty="0">
                <a:solidFill>
                  <a:schemeClr val="accent2">
                    <a:lumMod val="50000"/>
                  </a:schemeClr>
                </a:solidFill>
                <a:latin typeface="Helvetica" panose="020B0604020202020204" pitchFamily="34" charset="0"/>
                <a:cs typeface="Helvetica" panose="020B0604020202020204" pitchFamily="34" charset="0"/>
              </a:rPr>
              <a:t>From 200000 arms</a:t>
            </a:r>
          </a:p>
          <a:p>
            <a:r>
              <a:rPr lang="en-US" sz="3200" dirty="0">
                <a:solidFill>
                  <a:schemeClr val="accent2">
                    <a:lumMod val="50000"/>
                  </a:schemeClr>
                </a:solidFill>
                <a:latin typeface="Helvetica" panose="020B0604020202020204" pitchFamily="34" charset="0"/>
                <a:cs typeface="Helvetica" panose="020B0604020202020204" pitchFamily="34" charset="0"/>
              </a:rPr>
              <a:t>Choose 1000</a:t>
            </a:r>
          </a:p>
        </p:txBody>
      </p:sp>
      <p:sp>
        <p:nvSpPr>
          <p:cNvPr id="19" name="TextBox 18">
            <a:extLst>
              <a:ext uri="{FF2B5EF4-FFF2-40B4-BE49-F238E27FC236}">
                <a16:creationId xmlns:a16="http://schemas.microsoft.com/office/drawing/2014/main" id="{2EDA2972-DBC5-654B-C9C3-A4ECBDBF3F5C}"/>
              </a:ext>
            </a:extLst>
          </p:cNvPr>
          <p:cNvSpPr txBox="1"/>
          <p:nvPr/>
        </p:nvSpPr>
        <p:spPr>
          <a:xfrm>
            <a:off x="226316" y="1086013"/>
            <a:ext cx="6605750" cy="523220"/>
          </a:xfrm>
          <a:prstGeom prst="rect">
            <a:avLst/>
          </a:prstGeom>
          <a:noFill/>
        </p:spPr>
        <p:txBody>
          <a:bodyPr wrap="square">
            <a:spAutoFit/>
          </a:bodyPr>
          <a:lstStyle/>
          <a:p>
            <a:pPr algn="l"/>
            <a:r>
              <a:rPr lang="en-US" sz="2800" i="1">
                <a:solidFill>
                  <a:schemeClr val="accent2">
                    <a:lumMod val="50000"/>
                  </a:schemeClr>
                </a:solidFill>
              </a:rPr>
              <a:t>(AAAI 2022)</a:t>
            </a:r>
            <a:endParaRPr lang="en-US" sz="2800">
              <a:solidFill>
                <a:schemeClr val="accent2">
                  <a:lumMod val="50000"/>
                </a:schemeClr>
              </a:solidFill>
            </a:endParaRPr>
          </a:p>
        </p:txBody>
      </p:sp>
      <p:sp>
        <p:nvSpPr>
          <p:cNvPr id="5" name="Title 1">
            <a:extLst>
              <a:ext uri="{FF2B5EF4-FFF2-40B4-BE49-F238E27FC236}">
                <a16:creationId xmlns:a16="http://schemas.microsoft.com/office/drawing/2014/main" id="{11F6B431-4FA0-557D-FFFA-F113816F3D68}"/>
              </a:ext>
            </a:extLst>
          </p:cNvPr>
          <p:cNvSpPr txBox="1">
            <a:spLocks/>
          </p:cNvSpPr>
          <p:nvPr/>
        </p:nvSpPr>
        <p:spPr>
          <a:xfrm>
            <a:off x="448899" y="1739648"/>
            <a:ext cx="12791483" cy="60832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chemeClr val="accent2">
                    <a:lumMod val="50000"/>
                  </a:schemeClr>
                </a:solidFill>
                <a:latin typeface="Helvetica" charset="0"/>
                <a:ea typeface="Helvetica" charset="0"/>
                <a:cs typeface="Helvetica" charset="0"/>
              </a:defRPr>
            </a:lvl1pPr>
          </a:lstStyle>
          <a:p>
            <a:r>
              <a:rPr lang="en-US" sz="2400" i="1" dirty="0"/>
              <a:t>N-choose-K policy to maximize beneficiaries in “Good” state? </a:t>
            </a:r>
            <a:r>
              <a:rPr lang="en-US" sz="2400" i="1" dirty="0">
                <a:solidFill>
                  <a:srgbClr val="FF0000"/>
                </a:solidFill>
              </a:rPr>
              <a:t>“Good” </a:t>
            </a:r>
            <a:r>
              <a:rPr lang="en-US" sz="2400" i="1" dirty="0">
                <a:solidFill>
                  <a:srgbClr val="FF0000"/>
                </a:solidFill>
                <a:sym typeface="Wingdings" panose="05000000000000000000" pitchFamily="2" charset="2"/>
              </a:rPr>
              <a:t> Reward</a:t>
            </a:r>
            <a:endParaRPr lang="en-US" sz="2400" i="1" dirty="0">
              <a:solidFill>
                <a:srgbClr val="FF0000"/>
              </a:solidFill>
            </a:endParaRPr>
          </a:p>
        </p:txBody>
      </p:sp>
    </p:spTree>
    <p:extLst>
      <p:ext uri="{BB962C8B-B14F-4D97-AF65-F5344CB8AC3E}">
        <p14:creationId xmlns:p14="http://schemas.microsoft.com/office/powerpoint/2010/main" val="150040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4" grpId="0"/>
      <p:bldP spid="15" grpId="0" animBg="1"/>
      <p:bldP spid="1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83" y="41032"/>
            <a:ext cx="11024860" cy="1223752"/>
          </a:xfrm>
        </p:spPr>
        <p:txBody>
          <a:bodyPr>
            <a:normAutofit/>
          </a:bodyPr>
          <a:lstStyle/>
          <a:p>
            <a:pPr algn="l">
              <a:lnSpc>
                <a:spcPct val="100000"/>
              </a:lnSpc>
            </a:pPr>
            <a:r>
              <a:rPr lang="en-US" b="1" dirty="0"/>
              <a:t>Challenge: </a:t>
            </a:r>
            <a:r>
              <a:rPr lang="en-US" sz="3600" b="1" dirty="0">
                <a:solidFill>
                  <a:schemeClr val="accent2">
                    <a:lumMod val="50000"/>
                  </a:schemeClr>
                </a:solidFill>
                <a:latin typeface="Helvetica" charset="0"/>
                <a:ea typeface="Helvetica" charset="0"/>
                <a:cs typeface="Helvetica" charset="0"/>
              </a:rPr>
              <a:t>Unknown Transition Probabilities</a:t>
            </a:r>
          </a:p>
        </p:txBody>
      </p:sp>
      <p:sp>
        <p:nvSpPr>
          <p:cNvPr id="3" name="Content Placeholder 2"/>
          <p:cNvSpPr>
            <a:spLocks noGrp="1"/>
          </p:cNvSpPr>
          <p:nvPr>
            <p:ph idx="1"/>
          </p:nvPr>
        </p:nvSpPr>
        <p:spPr>
          <a:xfrm>
            <a:off x="295515" y="2196599"/>
            <a:ext cx="12194257" cy="6571875"/>
          </a:xfrm>
        </p:spPr>
        <p:txBody>
          <a:bodyPr>
            <a:normAutofit/>
          </a:bodyPr>
          <a:lstStyle/>
          <a:p>
            <a:pPr marL="0" indent="0">
              <a:buNone/>
            </a:pPr>
            <a:endParaRPr lang="en-US" sz="2800" dirty="0">
              <a:latin typeface="Helvetica" panose="020B0604020202020204" pitchFamily="34" charset="0"/>
              <a:cs typeface="Helvetica" panose="020B0604020202020204" pitchFamily="34" charset="0"/>
            </a:endParaRPr>
          </a:p>
          <a:p>
            <a:pPr marL="472425" lvl="1" indent="0">
              <a:lnSpc>
                <a:spcPts val="4215"/>
              </a:lnSpc>
              <a:buClr>
                <a:srgbClr val="4D7630"/>
              </a:buClr>
              <a:buSzPct val="80000"/>
              <a:buNone/>
            </a:pPr>
            <a:endParaRPr lang="en-US" sz="2800" dirty="0">
              <a:latin typeface="Helvetica" charset="0"/>
              <a:ea typeface="Helvetica" charset="0"/>
              <a:cs typeface="Helvetica" charset="0"/>
            </a:endParaRPr>
          </a:p>
        </p:txBody>
      </p:sp>
      <p:sp>
        <p:nvSpPr>
          <p:cNvPr id="8" name="Slide Number Placeholder 3">
            <a:extLst>
              <a:ext uri="{FF2B5EF4-FFF2-40B4-BE49-F238E27FC236}">
                <a16:creationId xmlns:a16="http://schemas.microsoft.com/office/drawing/2014/main" id="{86197B36-EE69-B046-B474-C7898A5978BD}"/>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14</a:t>
            </a:fld>
            <a:endParaRPr lang="en-US"/>
          </a:p>
        </p:txBody>
      </p:sp>
      <p:sp>
        <p:nvSpPr>
          <p:cNvPr id="9" name="Date Placeholder 3">
            <a:extLst>
              <a:ext uri="{FF2B5EF4-FFF2-40B4-BE49-F238E27FC236}">
                <a16:creationId xmlns:a16="http://schemas.microsoft.com/office/drawing/2014/main" id="{FF40EDB4-8F51-8740-8B05-C9B45EFA39EA}"/>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sp>
        <p:nvSpPr>
          <p:cNvPr id="11" name="TextBox 10">
            <a:extLst>
              <a:ext uri="{FF2B5EF4-FFF2-40B4-BE49-F238E27FC236}">
                <a16:creationId xmlns:a16="http://schemas.microsoft.com/office/drawing/2014/main" id="{268AB81D-490B-42B0-8C14-49594624264D}"/>
              </a:ext>
            </a:extLst>
          </p:cNvPr>
          <p:cNvSpPr txBox="1"/>
          <p:nvPr/>
        </p:nvSpPr>
        <p:spPr>
          <a:xfrm>
            <a:off x="296283" y="1740113"/>
            <a:ext cx="12709285" cy="577850"/>
          </a:xfrm>
          <a:prstGeom prst="rect">
            <a:avLst/>
          </a:prstGeom>
          <a:noFill/>
        </p:spPr>
        <p:txBody>
          <a:bodyPr wrap="square">
            <a:spAutoFit/>
          </a:bodyPr>
          <a:lstStyle/>
          <a:p>
            <a:pPr marL="476250" lvl="0" indent="-342900" algn="l" rtl="0">
              <a:lnSpc>
                <a:spcPct val="150000"/>
              </a:lnSpc>
              <a:spcBef>
                <a:spcPts val="0"/>
              </a:spcBef>
              <a:spcAft>
                <a:spcPts val="0"/>
              </a:spcAft>
              <a:buClr>
                <a:schemeClr val="accent2">
                  <a:lumMod val="50000"/>
                </a:schemeClr>
              </a:buClr>
              <a:buSzPts val="1500"/>
              <a:buFont typeface="Wingdings" panose="05000000000000000000" pitchFamily="2" charset="2"/>
              <a:buChar char="Ø"/>
            </a:pPr>
            <a:r>
              <a:rPr lang="en-US" sz="2400" b="1">
                <a:solidFill>
                  <a:schemeClr val="accent2">
                    <a:lumMod val="50000"/>
                  </a:schemeClr>
                </a:solidFill>
                <a:latin typeface="Helvetica" panose="020B0604020202020204" pitchFamily="34" charset="0"/>
                <a:cs typeface="Helvetica" panose="020B0604020202020204" pitchFamily="34" charset="0"/>
              </a:rPr>
              <a:t>Previous beneficiary data:</a:t>
            </a:r>
            <a:r>
              <a:rPr lang="en-US" sz="2400">
                <a:solidFill>
                  <a:schemeClr val="accent2">
                    <a:lumMod val="50000"/>
                  </a:schemeClr>
                </a:solidFill>
                <a:latin typeface="Helvetica" panose="020B0604020202020204" pitchFamily="34" charset="0"/>
                <a:cs typeface="Helvetica" panose="020B0604020202020204" pitchFamily="34" charset="0"/>
              </a:rPr>
              <a:t> features </a:t>
            </a:r>
            <a:r>
              <a:rPr lang="en-US" sz="2400" b="1" i="1">
                <a:solidFill>
                  <a:schemeClr val="accent2">
                    <a:lumMod val="50000"/>
                  </a:schemeClr>
                </a:solidFill>
                <a:latin typeface="Helvetica" panose="020B0604020202020204" pitchFamily="34" charset="0"/>
                <a:cs typeface="Helvetica" panose="020B0604020202020204" pitchFamily="34" charset="0"/>
              </a:rPr>
              <a:t>f </a:t>
            </a:r>
            <a:r>
              <a:rPr lang="en-US" sz="2400">
                <a:solidFill>
                  <a:schemeClr val="accent2">
                    <a:lumMod val="50000"/>
                  </a:schemeClr>
                </a:solidFill>
                <a:latin typeface="Helvetica" panose="020B0604020202020204" pitchFamily="34" charset="0"/>
                <a:cs typeface="Helvetica" panose="020B0604020202020204" pitchFamily="34" charset="0"/>
              </a:rPr>
              <a:t>+ engagement sequence {(s, a, s’) }</a:t>
            </a:r>
            <a:endParaRPr lang="en-US" sz="1600">
              <a:solidFill>
                <a:schemeClr val="accent2">
                  <a:lumMod val="50000"/>
                </a:schemeClr>
              </a:solidFill>
              <a:latin typeface="Helvetica" panose="020B0604020202020204" pitchFamily="34" charset="0"/>
              <a:cs typeface="Helvetica" panose="020B0604020202020204" pitchFamily="34" charset="0"/>
            </a:endParaRPr>
          </a:p>
        </p:txBody>
      </p:sp>
      <p:sp>
        <p:nvSpPr>
          <p:cNvPr id="5" name="Title 1">
            <a:extLst>
              <a:ext uri="{FF2B5EF4-FFF2-40B4-BE49-F238E27FC236}">
                <a16:creationId xmlns:a16="http://schemas.microsoft.com/office/drawing/2014/main" id="{20B47970-74AB-6050-D194-61B02CC6CC39}"/>
              </a:ext>
            </a:extLst>
          </p:cNvPr>
          <p:cNvSpPr txBox="1">
            <a:spLocks/>
          </p:cNvSpPr>
          <p:nvPr/>
        </p:nvSpPr>
        <p:spPr>
          <a:xfrm>
            <a:off x="888112" y="8092411"/>
            <a:ext cx="1795023" cy="330564"/>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gn="ctr">
              <a:lnSpc>
                <a:spcPct val="170000"/>
              </a:lnSpc>
            </a:pPr>
            <a:r>
              <a:rPr lang="en-US" sz="1800">
                <a:solidFill>
                  <a:schemeClr val="accent2">
                    <a:lumMod val="50000"/>
                  </a:schemeClr>
                </a:solidFill>
                <a:latin typeface="Helvetica" panose="020B0604020202020204" pitchFamily="34" charset="0"/>
                <a:cs typeface="Helvetica" panose="020B0604020202020204" pitchFamily="34" charset="0"/>
              </a:rPr>
              <a:t>200 K mothers</a:t>
            </a:r>
          </a:p>
        </p:txBody>
      </p:sp>
      <p:pic>
        <p:nvPicPr>
          <p:cNvPr id="6" name="Picture 6" descr="ARMMAN | LinkedIn">
            <a:extLst>
              <a:ext uri="{FF2B5EF4-FFF2-40B4-BE49-F238E27FC236}">
                <a16:creationId xmlns:a16="http://schemas.microsoft.com/office/drawing/2014/main" id="{28A0C3F0-0782-3FD0-FB17-30573296F1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1096225" y="6807084"/>
            <a:ext cx="1246848" cy="1301191"/>
          </a:xfrm>
          <a:prstGeom prst="roundRect">
            <a:avLst>
              <a:gd name="adj" fmla="val 16667"/>
            </a:avLst>
          </a:prstGeom>
          <a:ln w="38100">
            <a:solidFill>
              <a:schemeClr val="accent2">
                <a:lumMod val="50000"/>
              </a:schemeClr>
            </a:solidFill>
          </a:ln>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ED25588-1EE3-B5E7-A2D6-6F1C3A880BB3}"/>
              </a:ext>
            </a:extLst>
          </p:cNvPr>
          <p:cNvGrpSpPr/>
          <p:nvPr/>
        </p:nvGrpSpPr>
        <p:grpSpPr>
          <a:xfrm>
            <a:off x="9635328" y="4097485"/>
            <a:ext cx="2532484" cy="2437027"/>
            <a:chOff x="9088768" y="5089113"/>
            <a:chExt cx="2667830" cy="2721362"/>
          </a:xfrm>
        </p:grpSpPr>
        <p:sp>
          <p:nvSpPr>
            <p:cNvPr id="10" name="Oval 9">
              <a:extLst>
                <a:ext uri="{FF2B5EF4-FFF2-40B4-BE49-F238E27FC236}">
                  <a16:creationId xmlns:a16="http://schemas.microsoft.com/office/drawing/2014/main" id="{DAEDDDA1-6077-3D19-CBED-00AF38535732}"/>
                </a:ext>
              </a:extLst>
            </p:cNvPr>
            <p:cNvSpPr>
              <a:spLocks noChangeAspect="1"/>
            </p:cNvSpPr>
            <p:nvPr/>
          </p:nvSpPr>
          <p:spPr>
            <a:xfrm>
              <a:off x="9088768" y="5089113"/>
              <a:ext cx="2667830" cy="2721362"/>
            </a:xfrm>
            <a:prstGeom prst="ellipse">
              <a:avLst/>
            </a:prstGeom>
            <a:solidFill>
              <a:schemeClr val="accent2">
                <a:lumMod val="50000"/>
              </a:schemeClr>
            </a:solidFill>
            <a:ln>
              <a:solidFill>
                <a:schemeClr val="accent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33">
              <a:extLst>
                <a:ext uri="{FF2B5EF4-FFF2-40B4-BE49-F238E27FC236}">
                  <a16:creationId xmlns:a16="http://schemas.microsoft.com/office/drawing/2014/main" id="{2E040FB1-F060-0005-5532-BB1F81B4D3CB}"/>
                </a:ext>
              </a:extLst>
            </p:cNvPr>
            <p:cNvSpPr>
              <a:spLocks noChangeAspect="1"/>
            </p:cNvSpPr>
            <p:nvPr/>
          </p:nvSpPr>
          <p:spPr>
            <a:xfrm>
              <a:off x="9226993" y="5239446"/>
              <a:ext cx="2371406" cy="2418988"/>
            </a:xfrm>
            <a:custGeom>
              <a:avLst/>
              <a:gdLst>
                <a:gd name="connsiteX0" fmla="*/ 0 w 2792957"/>
                <a:gd name="connsiteY0" fmla="*/ 1396330 h 2792660"/>
                <a:gd name="connsiteX1" fmla="*/ 1396479 w 2792957"/>
                <a:gd name="connsiteY1" fmla="*/ 0 h 2792660"/>
                <a:gd name="connsiteX2" fmla="*/ 2792958 w 2792957"/>
                <a:gd name="connsiteY2" fmla="*/ 1396330 h 2792660"/>
                <a:gd name="connsiteX3" fmla="*/ 1396479 w 2792957"/>
                <a:gd name="connsiteY3" fmla="*/ 2792660 h 2792660"/>
                <a:gd name="connsiteX4" fmla="*/ 0 w 2792957"/>
                <a:gd name="connsiteY4" fmla="*/ 1396330 h 27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957" h="2792660">
                  <a:moveTo>
                    <a:pt x="0" y="1396330"/>
                  </a:moveTo>
                  <a:cubicBezTo>
                    <a:pt x="0" y="625158"/>
                    <a:pt x="625225" y="0"/>
                    <a:pt x="1396479" y="0"/>
                  </a:cubicBezTo>
                  <a:cubicBezTo>
                    <a:pt x="2167733" y="0"/>
                    <a:pt x="2792958" y="625158"/>
                    <a:pt x="2792958" y="1396330"/>
                  </a:cubicBezTo>
                  <a:cubicBezTo>
                    <a:pt x="2792958" y="2167502"/>
                    <a:pt x="2167733" y="2792660"/>
                    <a:pt x="1396479" y="2792660"/>
                  </a:cubicBezTo>
                  <a:cubicBezTo>
                    <a:pt x="625225" y="2792660"/>
                    <a:pt x="0" y="2167502"/>
                    <a:pt x="0" y="1396330"/>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7372" tIns="437126" rIns="437372" bIns="437127" numCol="1" spcCol="1270" anchor="ctr" anchorCtr="0">
              <a:noAutofit/>
            </a:bodyPr>
            <a:lstStyle/>
            <a:p>
              <a:pPr marL="0" lvl="0" indent="0" algn="ctr" defTabSz="1333500">
                <a:lnSpc>
                  <a:spcPct val="90000"/>
                </a:lnSpc>
                <a:spcBef>
                  <a:spcPct val="0"/>
                </a:spcBef>
                <a:buNone/>
              </a:pPr>
              <a:r>
                <a:rPr lang="en-US" sz="1800" b="1" kern="1200">
                  <a:latin typeface="Helvetica" pitchFamily="2" charset="0"/>
                </a:rPr>
                <a:t>Evaluation</a:t>
              </a:r>
            </a:p>
            <a:p>
              <a:pPr marL="0" lvl="0" indent="0" algn="ctr" defTabSz="1333500">
                <a:lnSpc>
                  <a:spcPct val="90000"/>
                </a:lnSpc>
                <a:spcBef>
                  <a:spcPct val="0"/>
                </a:spcBef>
                <a:buNone/>
              </a:pPr>
              <a:r>
                <a:rPr lang="en-US" sz="1800" b="1" kern="1200">
                  <a:latin typeface="Helvetica" pitchFamily="2" charset="0"/>
                </a:rPr>
                <a:t>&amp; deployment</a:t>
              </a:r>
            </a:p>
          </p:txBody>
        </p:sp>
      </p:grpSp>
      <p:grpSp>
        <p:nvGrpSpPr>
          <p:cNvPr id="13" name="Group 12">
            <a:extLst>
              <a:ext uri="{FF2B5EF4-FFF2-40B4-BE49-F238E27FC236}">
                <a16:creationId xmlns:a16="http://schemas.microsoft.com/office/drawing/2014/main" id="{1BDB693D-176A-39FB-4CF7-AF6C666415C2}"/>
              </a:ext>
            </a:extLst>
          </p:cNvPr>
          <p:cNvGrpSpPr/>
          <p:nvPr/>
        </p:nvGrpSpPr>
        <p:grpSpPr>
          <a:xfrm>
            <a:off x="6611690" y="4093890"/>
            <a:ext cx="2532484" cy="2437027"/>
            <a:chOff x="6021291" y="4933373"/>
            <a:chExt cx="2667830" cy="2721362"/>
          </a:xfrm>
        </p:grpSpPr>
        <p:sp>
          <p:nvSpPr>
            <p:cNvPr id="15" name="Teardrop 14">
              <a:extLst>
                <a:ext uri="{FF2B5EF4-FFF2-40B4-BE49-F238E27FC236}">
                  <a16:creationId xmlns:a16="http://schemas.microsoft.com/office/drawing/2014/main" id="{1AB84DF2-AF91-C20A-6FCF-E74105DE9AA9}"/>
                </a:ext>
              </a:extLst>
            </p:cNvPr>
            <p:cNvSpPr>
              <a:spLocks noChangeAspect="1"/>
            </p:cNvSpPr>
            <p:nvPr/>
          </p:nvSpPr>
          <p:spPr>
            <a:xfrm rot="2700000">
              <a:off x="5994525" y="4960139"/>
              <a:ext cx="2721362" cy="2667830"/>
            </a:xfrm>
            <a:prstGeom prst="teardrop">
              <a:avLst>
                <a:gd name="adj" fmla="val 100000"/>
              </a:avLst>
            </a:prstGeom>
            <a:solidFill>
              <a:schemeClr val="accent2">
                <a:lumMod val="50000"/>
              </a:schemeClr>
            </a:solidFill>
            <a:ln>
              <a:solidFill>
                <a:schemeClr val="accent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Freeform: Shape 36">
              <a:extLst>
                <a:ext uri="{FF2B5EF4-FFF2-40B4-BE49-F238E27FC236}">
                  <a16:creationId xmlns:a16="http://schemas.microsoft.com/office/drawing/2014/main" id="{7295C225-30E8-9E51-8542-A8BDD9FAB8AE}"/>
                </a:ext>
              </a:extLst>
            </p:cNvPr>
            <p:cNvSpPr>
              <a:spLocks noChangeAspect="1"/>
            </p:cNvSpPr>
            <p:nvPr/>
          </p:nvSpPr>
          <p:spPr>
            <a:xfrm>
              <a:off x="6169504" y="5087497"/>
              <a:ext cx="2519615" cy="2418988"/>
            </a:xfrm>
            <a:custGeom>
              <a:avLst/>
              <a:gdLst>
                <a:gd name="connsiteX0" fmla="*/ 0 w 2792957"/>
                <a:gd name="connsiteY0" fmla="*/ 1396330 h 2792660"/>
                <a:gd name="connsiteX1" fmla="*/ 1396479 w 2792957"/>
                <a:gd name="connsiteY1" fmla="*/ 0 h 2792660"/>
                <a:gd name="connsiteX2" fmla="*/ 2792958 w 2792957"/>
                <a:gd name="connsiteY2" fmla="*/ 1396330 h 2792660"/>
                <a:gd name="connsiteX3" fmla="*/ 1396479 w 2792957"/>
                <a:gd name="connsiteY3" fmla="*/ 2792660 h 2792660"/>
                <a:gd name="connsiteX4" fmla="*/ 0 w 2792957"/>
                <a:gd name="connsiteY4" fmla="*/ 1396330 h 27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957" h="2792660">
                  <a:moveTo>
                    <a:pt x="0" y="1396330"/>
                  </a:moveTo>
                  <a:cubicBezTo>
                    <a:pt x="0" y="625158"/>
                    <a:pt x="625225" y="0"/>
                    <a:pt x="1396479" y="0"/>
                  </a:cubicBezTo>
                  <a:cubicBezTo>
                    <a:pt x="2167733" y="0"/>
                    <a:pt x="2792958" y="625158"/>
                    <a:pt x="2792958" y="1396330"/>
                  </a:cubicBezTo>
                  <a:cubicBezTo>
                    <a:pt x="2792958" y="2167502"/>
                    <a:pt x="2167733" y="2792660"/>
                    <a:pt x="1396479" y="2792660"/>
                  </a:cubicBezTo>
                  <a:cubicBezTo>
                    <a:pt x="625225" y="2792660"/>
                    <a:pt x="0" y="2167502"/>
                    <a:pt x="0" y="1396330"/>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7372" tIns="437126" rIns="437372" bIns="437127" numCol="1" spcCol="1270" anchor="ctr" anchorCtr="0">
              <a:noAutofit/>
            </a:bodyPr>
            <a:lstStyle/>
            <a:p>
              <a:pPr marL="0" lvl="0" indent="0" algn="ctr" defTabSz="1333500">
                <a:lnSpc>
                  <a:spcPct val="90000"/>
                </a:lnSpc>
                <a:spcBef>
                  <a:spcPct val="0"/>
                </a:spcBef>
                <a:buNone/>
              </a:pPr>
              <a:r>
                <a:rPr lang="en-US" sz="2000" b="1" kern="1200">
                  <a:latin typeface="Helvetica" pitchFamily="2" charset="0"/>
                </a:rPr>
                <a:t>Optimize</a:t>
              </a:r>
            </a:p>
            <a:p>
              <a:pPr marL="0" lvl="0" indent="0" algn="ctr" defTabSz="1333500">
                <a:lnSpc>
                  <a:spcPct val="90000"/>
                </a:lnSpc>
                <a:spcBef>
                  <a:spcPct val="0"/>
                </a:spcBef>
                <a:buNone/>
              </a:pPr>
              <a:endParaRPr lang="en-US" sz="2000" kern="1200">
                <a:latin typeface="Helvetica" pitchFamily="2" charset="0"/>
              </a:endParaRPr>
            </a:p>
            <a:p>
              <a:pPr marL="0" lvl="0" indent="0" algn="ctr" defTabSz="1333500">
                <a:lnSpc>
                  <a:spcPct val="90000"/>
                </a:lnSpc>
                <a:spcBef>
                  <a:spcPct val="0"/>
                </a:spcBef>
                <a:buNone/>
              </a:pPr>
              <a:r>
                <a:rPr lang="en-US" sz="2000" kern="1200">
                  <a:latin typeface="Helvetica" pitchFamily="2" charset="0"/>
                </a:rPr>
                <a:t>Restless bandits:</a:t>
              </a:r>
            </a:p>
            <a:p>
              <a:pPr marL="0" lvl="0" indent="0" algn="ctr" defTabSz="1333500">
                <a:lnSpc>
                  <a:spcPct val="90000"/>
                </a:lnSpc>
                <a:spcBef>
                  <a:spcPct val="0"/>
                </a:spcBef>
                <a:buNone/>
              </a:pPr>
              <a:r>
                <a:rPr lang="en-US" sz="2000" kern="1200">
                  <a:latin typeface="Helvetica" pitchFamily="2" charset="0"/>
                </a:rPr>
                <a:t>Top K beneficiaries</a:t>
              </a:r>
            </a:p>
          </p:txBody>
        </p:sp>
      </p:grpSp>
      <p:grpSp>
        <p:nvGrpSpPr>
          <p:cNvPr id="19" name="Group 18">
            <a:extLst>
              <a:ext uri="{FF2B5EF4-FFF2-40B4-BE49-F238E27FC236}">
                <a16:creationId xmlns:a16="http://schemas.microsoft.com/office/drawing/2014/main" id="{975CDF1D-505E-0E36-62FF-73AB699E87EA}"/>
              </a:ext>
            </a:extLst>
          </p:cNvPr>
          <p:cNvGrpSpPr/>
          <p:nvPr/>
        </p:nvGrpSpPr>
        <p:grpSpPr>
          <a:xfrm>
            <a:off x="624567" y="4222595"/>
            <a:ext cx="2532484" cy="2437027"/>
            <a:chOff x="2246711" y="5046781"/>
            <a:chExt cx="2667830" cy="2721362"/>
          </a:xfrm>
        </p:grpSpPr>
        <p:sp>
          <p:nvSpPr>
            <p:cNvPr id="20" name="Teardrop 19">
              <a:extLst>
                <a:ext uri="{FF2B5EF4-FFF2-40B4-BE49-F238E27FC236}">
                  <a16:creationId xmlns:a16="http://schemas.microsoft.com/office/drawing/2014/main" id="{20E3A24E-8F2D-A2E6-00CC-E5047FE75AE0}"/>
                </a:ext>
              </a:extLst>
            </p:cNvPr>
            <p:cNvSpPr>
              <a:spLocks noChangeAspect="1"/>
            </p:cNvSpPr>
            <p:nvPr/>
          </p:nvSpPr>
          <p:spPr>
            <a:xfrm rot="2700000">
              <a:off x="2219945" y="5073547"/>
              <a:ext cx="2721362" cy="2667830"/>
            </a:xfrm>
            <a:prstGeom prst="teardrop">
              <a:avLst>
                <a:gd name="adj" fmla="val 100000"/>
              </a:avLst>
            </a:prstGeom>
            <a:solidFill>
              <a:schemeClr val="accent2">
                <a:lumMod val="50000"/>
              </a:schemeClr>
            </a:solidFill>
            <a:ln>
              <a:solidFill>
                <a:schemeClr val="accent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Freeform: Shape 39">
              <a:extLst>
                <a:ext uri="{FF2B5EF4-FFF2-40B4-BE49-F238E27FC236}">
                  <a16:creationId xmlns:a16="http://schemas.microsoft.com/office/drawing/2014/main" id="{B8CD3E5A-441B-0BBF-C2B3-1E5F3E32022E}"/>
                </a:ext>
              </a:extLst>
            </p:cNvPr>
            <p:cNvSpPr>
              <a:spLocks noChangeAspect="1"/>
            </p:cNvSpPr>
            <p:nvPr/>
          </p:nvSpPr>
          <p:spPr>
            <a:xfrm>
              <a:off x="2394923" y="5200906"/>
              <a:ext cx="2371405" cy="2418988"/>
            </a:xfrm>
            <a:custGeom>
              <a:avLst/>
              <a:gdLst>
                <a:gd name="connsiteX0" fmla="*/ 0 w 2792957"/>
                <a:gd name="connsiteY0" fmla="*/ 1396330 h 2792660"/>
                <a:gd name="connsiteX1" fmla="*/ 1396479 w 2792957"/>
                <a:gd name="connsiteY1" fmla="*/ 0 h 2792660"/>
                <a:gd name="connsiteX2" fmla="*/ 2792958 w 2792957"/>
                <a:gd name="connsiteY2" fmla="*/ 1396330 h 2792660"/>
                <a:gd name="connsiteX3" fmla="*/ 1396479 w 2792957"/>
                <a:gd name="connsiteY3" fmla="*/ 2792660 h 2792660"/>
                <a:gd name="connsiteX4" fmla="*/ 0 w 2792957"/>
                <a:gd name="connsiteY4" fmla="*/ 1396330 h 27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957" h="2792660">
                  <a:moveTo>
                    <a:pt x="0" y="1396330"/>
                  </a:moveTo>
                  <a:cubicBezTo>
                    <a:pt x="0" y="625158"/>
                    <a:pt x="625225" y="0"/>
                    <a:pt x="1396479" y="0"/>
                  </a:cubicBezTo>
                  <a:cubicBezTo>
                    <a:pt x="2167733" y="0"/>
                    <a:pt x="2792958" y="625158"/>
                    <a:pt x="2792958" y="1396330"/>
                  </a:cubicBezTo>
                  <a:cubicBezTo>
                    <a:pt x="2792958" y="2167502"/>
                    <a:pt x="2167733" y="2792660"/>
                    <a:pt x="1396479" y="2792660"/>
                  </a:cubicBezTo>
                  <a:cubicBezTo>
                    <a:pt x="625225" y="2792660"/>
                    <a:pt x="0" y="2167502"/>
                    <a:pt x="0" y="1396330"/>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7373" tIns="437126" rIns="437371" bIns="437127" numCol="1" spcCol="1270" anchor="ctr" anchorCtr="0">
              <a:noAutofit/>
            </a:bodyPr>
            <a:lstStyle/>
            <a:p>
              <a:pPr marL="0" lvl="0" indent="0" algn="ctr" defTabSz="1333500">
                <a:lnSpc>
                  <a:spcPct val="90000"/>
                </a:lnSpc>
                <a:spcBef>
                  <a:spcPct val="0"/>
                </a:spcBef>
                <a:buNone/>
              </a:pPr>
              <a:r>
                <a:rPr lang="en-US" sz="2000" b="1" kern="1200">
                  <a:latin typeface="Helvetica" pitchFamily="2" charset="0"/>
                </a:rPr>
                <a:t>Immersion</a:t>
              </a:r>
            </a:p>
            <a:p>
              <a:pPr marL="0" lvl="0" indent="0" algn="ctr" defTabSz="1333500">
                <a:lnSpc>
                  <a:spcPct val="90000"/>
                </a:lnSpc>
                <a:spcBef>
                  <a:spcPct val="0"/>
                </a:spcBef>
                <a:buNone/>
              </a:pPr>
              <a:endParaRPr lang="en-US" sz="2000" kern="1200">
                <a:latin typeface="Helvetica" pitchFamily="2" charset="0"/>
              </a:endParaRPr>
            </a:p>
            <a:p>
              <a:pPr marL="0" lvl="0" indent="0" algn="ctr" defTabSz="1333500">
                <a:lnSpc>
                  <a:spcPct val="90000"/>
                </a:lnSpc>
                <a:spcBef>
                  <a:spcPct val="0"/>
                </a:spcBef>
                <a:buNone/>
              </a:pPr>
              <a:r>
                <a:rPr lang="en-US" sz="2000" kern="1200">
                  <a:latin typeface="Helvetica" pitchFamily="2" charset="0"/>
                </a:rPr>
                <a:t>Data Collection</a:t>
              </a:r>
            </a:p>
            <a:p>
              <a:pPr marL="0" lvl="0" indent="0" algn="ctr" defTabSz="1333500">
                <a:lnSpc>
                  <a:spcPct val="90000"/>
                </a:lnSpc>
                <a:spcBef>
                  <a:spcPct val="0"/>
                </a:spcBef>
                <a:buNone/>
              </a:pPr>
              <a:r>
                <a:rPr lang="en-US" sz="2000" kern="1200">
                  <a:latin typeface="Helvetica" pitchFamily="2" charset="0"/>
                </a:rPr>
                <a:t> </a:t>
              </a:r>
            </a:p>
          </p:txBody>
        </p:sp>
      </p:grpSp>
      <p:grpSp>
        <p:nvGrpSpPr>
          <p:cNvPr id="22" name="Group 21">
            <a:extLst>
              <a:ext uri="{FF2B5EF4-FFF2-40B4-BE49-F238E27FC236}">
                <a16:creationId xmlns:a16="http://schemas.microsoft.com/office/drawing/2014/main" id="{296B3D3B-6EB1-B7AF-3EA3-FA48132FD307}"/>
              </a:ext>
            </a:extLst>
          </p:cNvPr>
          <p:cNvGrpSpPr/>
          <p:nvPr/>
        </p:nvGrpSpPr>
        <p:grpSpPr>
          <a:xfrm>
            <a:off x="3632083" y="4089834"/>
            <a:ext cx="2532484" cy="2437027"/>
            <a:chOff x="6021291" y="4933373"/>
            <a:chExt cx="2667830" cy="2721362"/>
          </a:xfrm>
        </p:grpSpPr>
        <p:sp>
          <p:nvSpPr>
            <p:cNvPr id="23" name="Teardrop 22">
              <a:extLst>
                <a:ext uri="{FF2B5EF4-FFF2-40B4-BE49-F238E27FC236}">
                  <a16:creationId xmlns:a16="http://schemas.microsoft.com/office/drawing/2014/main" id="{33410930-9545-4E5B-40F4-09C86E8563B0}"/>
                </a:ext>
              </a:extLst>
            </p:cNvPr>
            <p:cNvSpPr>
              <a:spLocks noChangeAspect="1"/>
            </p:cNvSpPr>
            <p:nvPr/>
          </p:nvSpPr>
          <p:spPr>
            <a:xfrm rot="2700000">
              <a:off x="5994525" y="4960139"/>
              <a:ext cx="2721362" cy="2667830"/>
            </a:xfrm>
            <a:prstGeom prst="teardrop">
              <a:avLst>
                <a:gd name="adj" fmla="val 100000"/>
              </a:avLst>
            </a:prstGeom>
            <a:solidFill>
              <a:schemeClr val="accent2">
                <a:lumMod val="50000"/>
              </a:schemeClr>
            </a:solidFill>
            <a:ln>
              <a:solidFill>
                <a:schemeClr val="accent2">
                  <a:lumMod val="5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Freeform: Shape 58">
              <a:extLst>
                <a:ext uri="{FF2B5EF4-FFF2-40B4-BE49-F238E27FC236}">
                  <a16:creationId xmlns:a16="http://schemas.microsoft.com/office/drawing/2014/main" id="{E417CF3C-B0A1-AAE3-AB7E-408BBB77E2BF}"/>
                </a:ext>
              </a:extLst>
            </p:cNvPr>
            <p:cNvSpPr>
              <a:spLocks noChangeAspect="1"/>
            </p:cNvSpPr>
            <p:nvPr/>
          </p:nvSpPr>
          <p:spPr>
            <a:xfrm>
              <a:off x="6222909" y="5123491"/>
              <a:ext cx="2371406" cy="2418988"/>
            </a:xfrm>
            <a:custGeom>
              <a:avLst/>
              <a:gdLst>
                <a:gd name="connsiteX0" fmla="*/ 0 w 2792957"/>
                <a:gd name="connsiteY0" fmla="*/ 1396330 h 2792660"/>
                <a:gd name="connsiteX1" fmla="*/ 1396479 w 2792957"/>
                <a:gd name="connsiteY1" fmla="*/ 0 h 2792660"/>
                <a:gd name="connsiteX2" fmla="*/ 2792958 w 2792957"/>
                <a:gd name="connsiteY2" fmla="*/ 1396330 h 2792660"/>
                <a:gd name="connsiteX3" fmla="*/ 1396479 w 2792957"/>
                <a:gd name="connsiteY3" fmla="*/ 2792660 h 2792660"/>
                <a:gd name="connsiteX4" fmla="*/ 0 w 2792957"/>
                <a:gd name="connsiteY4" fmla="*/ 1396330 h 27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2957" h="2792660">
                  <a:moveTo>
                    <a:pt x="0" y="1396330"/>
                  </a:moveTo>
                  <a:cubicBezTo>
                    <a:pt x="0" y="625158"/>
                    <a:pt x="625225" y="0"/>
                    <a:pt x="1396479" y="0"/>
                  </a:cubicBezTo>
                  <a:cubicBezTo>
                    <a:pt x="2167733" y="0"/>
                    <a:pt x="2792958" y="625158"/>
                    <a:pt x="2792958" y="1396330"/>
                  </a:cubicBezTo>
                  <a:cubicBezTo>
                    <a:pt x="2792958" y="2167502"/>
                    <a:pt x="2167733" y="2792660"/>
                    <a:pt x="1396479" y="2792660"/>
                  </a:cubicBezTo>
                  <a:cubicBezTo>
                    <a:pt x="625225" y="2792660"/>
                    <a:pt x="0" y="2167502"/>
                    <a:pt x="0" y="1396330"/>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7372" tIns="437126" rIns="437372" bIns="437127" numCol="1" spcCol="1270" anchor="ctr" anchorCtr="0">
              <a:noAutofit/>
            </a:bodyPr>
            <a:lstStyle/>
            <a:p>
              <a:pPr marL="0" lvl="0" indent="0" algn="ctr" defTabSz="1333500">
                <a:lnSpc>
                  <a:spcPct val="90000"/>
                </a:lnSpc>
                <a:spcBef>
                  <a:spcPct val="0"/>
                </a:spcBef>
                <a:buNone/>
              </a:pPr>
              <a:r>
                <a:rPr lang="en-US" sz="2000" b="1" kern="1200">
                  <a:latin typeface="Helvetica" pitchFamily="2" charset="0"/>
                </a:rPr>
                <a:t>Machine</a:t>
              </a:r>
            </a:p>
            <a:p>
              <a:pPr marL="0" lvl="0" indent="0" algn="ctr" defTabSz="1333500">
                <a:lnSpc>
                  <a:spcPct val="90000"/>
                </a:lnSpc>
                <a:spcBef>
                  <a:spcPct val="0"/>
                </a:spcBef>
                <a:buNone/>
              </a:pPr>
              <a:r>
                <a:rPr lang="en-US" sz="2000" b="1" kern="1200">
                  <a:latin typeface="Helvetica" pitchFamily="2" charset="0"/>
                </a:rPr>
                <a:t>Learning</a:t>
              </a:r>
            </a:p>
            <a:p>
              <a:pPr marL="0" lvl="0" indent="0" algn="ctr" defTabSz="1333500">
                <a:lnSpc>
                  <a:spcPct val="90000"/>
                </a:lnSpc>
                <a:spcBef>
                  <a:spcPct val="0"/>
                </a:spcBef>
                <a:buNone/>
              </a:pPr>
              <a:endParaRPr lang="en-US" sz="2000" kern="1200">
                <a:latin typeface="Helvetica" pitchFamily="2" charset="0"/>
              </a:endParaRPr>
            </a:p>
            <a:p>
              <a:pPr marL="0" lvl="0" indent="0" algn="ctr" defTabSz="1333500">
                <a:lnSpc>
                  <a:spcPct val="90000"/>
                </a:lnSpc>
                <a:spcBef>
                  <a:spcPct val="0"/>
                </a:spcBef>
                <a:buNone/>
              </a:pPr>
              <a:r>
                <a:rPr lang="en-US" sz="2000" kern="1200">
                  <a:latin typeface="Helvetica" pitchFamily="2" charset="0"/>
                </a:rPr>
                <a:t> Features to transition probabilities</a:t>
              </a:r>
            </a:p>
          </p:txBody>
        </p:sp>
      </p:grpSp>
      <p:pic>
        <p:nvPicPr>
          <p:cNvPr id="25" name="Picture 24" descr="A picture containing person, outdoor, holding, person&#10;&#10;Description automatically generated">
            <a:extLst>
              <a:ext uri="{FF2B5EF4-FFF2-40B4-BE49-F238E27FC236}">
                <a16:creationId xmlns:a16="http://schemas.microsoft.com/office/drawing/2014/main" id="{D6F1D003-D11F-EA91-8608-AFDE3C2EBEF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5939"/>
          <a:stretch/>
        </p:blipFill>
        <p:spPr>
          <a:xfrm>
            <a:off x="9744867" y="6854843"/>
            <a:ext cx="2561915" cy="1194337"/>
          </a:xfrm>
          <a:prstGeom prst="rect">
            <a:avLst/>
          </a:prstGeom>
        </p:spPr>
      </p:pic>
      <p:pic>
        <p:nvPicPr>
          <p:cNvPr id="26" name="Picture 25">
            <a:extLst>
              <a:ext uri="{FF2B5EF4-FFF2-40B4-BE49-F238E27FC236}">
                <a16:creationId xmlns:a16="http://schemas.microsoft.com/office/drawing/2014/main" id="{A17514F8-3413-37FA-D4FD-4AD0A77C092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92407" y="6785341"/>
            <a:ext cx="1795023" cy="1612517"/>
          </a:xfrm>
          <a:prstGeom prst="rect">
            <a:avLst/>
          </a:prstGeom>
        </p:spPr>
      </p:pic>
      <p:pic>
        <p:nvPicPr>
          <p:cNvPr id="27" name="Picture 26">
            <a:extLst>
              <a:ext uri="{FF2B5EF4-FFF2-40B4-BE49-F238E27FC236}">
                <a16:creationId xmlns:a16="http://schemas.microsoft.com/office/drawing/2014/main" id="{345038E1-8442-B9DA-DF89-315883055A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48577" y="6651526"/>
            <a:ext cx="2327086" cy="1429695"/>
          </a:xfrm>
          <a:prstGeom prst="rect">
            <a:avLst/>
          </a:prstGeom>
        </p:spPr>
      </p:pic>
      <p:sp>
        <p:nvSpPr>
          <p:cNvPr id="28" name="TextBox 27">
            <a:extLst>
              <a:ext uri="{FF2B5EF4-FFF2-40B4-BE49-F238E27FC236}">
                <a16:creationId xmlns:a16="http://schemas.microsoft.com/office/drawing/2014/main" id="{A54024BD-0C00-B5CF-A2BF-1CB1A70C2F55}"/>
              </a:ext>
            </a:extLst>
          </p:cNvPr>
          <p:cNvSpPr txBox="1"/>
          <p:nvPr/>
        </p:nvSpPr>
        <p:spPr>
          <a:xfrm>
            <a:off x="296283" y="2276613"/>
            <a:ext cx="12709285" cy="586699"/>
          </a:xfrm>
          <a:prstGeom prst="rect">
            <a:avLst/>
          </a:prstGeom>
          <a:noFill/>
        </p:spPr>
        <p:txBody>
          <a:bodyPr wrap="square">
            <a:spAutoFit/>
          </a:bodyPr>
          <a:lstStyle/>
          <a:p>
            <a:pPr marL="476250" lvl="0" indent="-342900" algn="l" rtl="0">
              <a:lnSpc>
                <a:spcPct val="150000"/>
              </a:lnSpc>
              <a:spcBef>
                <a:spcPts val="0"/>
              </a:spcBef>
              <a:spcAft>
                <a:spcPts val="0"/>
              </a:spcAft>
              <a:buClr>
                <a:schemeClr val="accent2">
                  <a:lumMod val="50000"/>
                </a:schemeClr>
              </a:buClr>
              <a:buSzPts val="1500"/>
              <a:buFont typeface="Wingdings" panose="05000000000000000000" pitchFamily="2" charset="2"/>
              <a:buChar char="Ø"/>
            </a:pPr>
            <a:r>
              <a:rPr lang="en-US" sz="2400" b="1">
                <a:solidFill>
                  <a:schemeClr val="accent2">
                    <a:lumMod val="50000"/>
                  </a:schemeClr>
                </a:solidFill>
                <a:latin typeface="Helvetica" panose="020B0604020202020204" pitchFamily="34" charset="0"/>
                <a:cs typeface="Helvetica" panose="020B0604020202020204" pitchFamily="34" charset="0"/>
              </a:rPr>
              <a:t>Learn: </a:t>
            </a:r>
            <a:r>
              <a:rPr lang="en-US" sz="2400">
                <a:solidFill>
                  <a:schemeClr val="accent2">
                    <a:lumMod val="50000"/>
                  </a:schemeClr>
                </a:solidFill>
                <a:latin typeface="Helvetica" panose="020B0604020202020204" pitchFamily="34" charset="0"/>
                <a:cs typeface="Helvetica" panose="020B0604020202020204" pitchFamily="34" charset="0"/>
              </a:rPr>
              <a:t>Mother’s features (</a:t>
            </a:r>
            <a:r>
              <a:rPr lang="en-US" sz="2400" i="1">
                <a:solidFill>
                  <a:schemeClr val="accent2">
                    <a:lumMod val="50000"/>
                  </a:schemeClr>
                </a:solidFill>
                <a:latin typeface="Helvetica" panose="020B0604020202020204" pitchFamily="34" charset="0"/>
                <a:cs typeface="Helvetica" panose="020B0604020202020204" pitchFamily="34" charset="0"/>
              </a:rPr>
              <a:t>age, income,…</a:t>
            </a:r>
            <a:r>
              <a:rPr lang="en-US" sz="2400">
                <a:solidFill>
                  <a:schemeClr val="accent2">
                    <a:lumMod val="50000"/>
                  </a:schemeClr>
                </a:solidFill>
                <a:latin typeface="Helvetica" panose="020B0604020202020204" pitchFamily="34" charset="0"/>
                <a:cs typeface="Helvetica" panose="020B0604020202020204" pitchFamily="34" charset="0"/>
              </a:rPr>
              <a:t>) </a:t>
            </a:r>
            <a:r>
              <a:rPr lang="en-US" sz="2400">
                <a:solidFill>
                  <a:schemeClr val="accent2">
                    <a:lumMod val="50000"/>
                  </a:schemeClr>
                </a:solidFill>
                <a:latin typeface="Helvetica" panose="020B0604020202020204" pitchFamily="34" charset="0"/>
                <a:cs typeface="Helvetica" panose="020B0604020202020204" pitchFamily="34" charset="0"/>
                <a:sym typeface="Wingdings" panose="05000000000000000000" pitchFamily="2" charset="2"/>
              </a:rPr>
              <a:t></a:t>
            </a:r>
            <a:r>
              <a:rPr lang="en-US" sz="2400">
                <a:solidFill>
                  <a:schemeClr val="accent2">
                    <a:lumMod val="50000"/>
                  </a:schemeClr>
                </a:solidFill>
                <a:latin typeface="Helvetica" panose="020B0604020202020204" pitchFamily="34" charset="0"/>
                <a:cs typeface="Helvetica" panose="020B0604020202020204" pitchFamily="34" charset="0"/>
              </a:rPr>
              <a:t> transition probabilities</a:t>
            </a:r>
            <a:endParaRPr lang="en-US" sz="1600">
              <a:solidFill>
                <a:schemeClr val="accent2">
                  <a:lumMod val="50000"/>
                </a:schemeClr>
              </a:solidFill>
              <a:latin typeface="Helvetica" panose="020B0604020202020204" pitchFamily="34" charset="0"/>
              <a:cs typeface="Helvetica" panose="020B0604020202020204" pitchFamily="34" charset="0"/>
            </a:endParaRPr>
          </a:p>
        </p:txBody>
      </p:sp>
      <p:sp>
        <p:nvSpPr>
          <p:cNvPr id="34" name="TextBox 33">
            <a:extLst>
              <a:ext uri="{FF2B5EF4-FFF2-40B4-BE49-F238E27FC236}">
                <a16:creationId xmlns:a16="http://schemas.microsoft.com/office/drawing/2014/main" id="{03546222-E876-3A10-EE3A-D4D2C50F13BA}"/>
              </a:ext>
            </a:extLst>
          </p:cNvPr>
          <p:cNvSpPr txBox="1"/>
          <p:nvPr/>
        </p:nvSpPr>
        <p:spPr>
          <a:xfrm>
            <a:off x="226316" y="1086013"/>
            <a:ext cx="6605750" cy="523220"/>
          </a:xfrm>
          <a:prstGeom prst="rect">
            <a:avLst/>
          </a:prstGeom>
          <a:noFill/>
        </p:spPr>
        <p:txBody>
          <a:bodyPr wrap="square">
            <a:spAutoFit/>
          </a:bodyPr>
          <a:lstStyle/>
          <a:p>
            <a:pPr algn="l"/>
            <a:r>
              <a:rPr lang="en-US" sz="2800" i="1">
                <a:solidFill>
                  <a:schemeClr val="accent2">
                    <a:lumMod val="50000"/>
                  </a:schemeClr>
                </a:solidFill>
              </a:rPr>
              <a:t>(AAAI 2022)</a:t>
            </a:r>
            <a:endParaRPr lang="en-US" sz="2800">
              <a:solidFill>
                <a:schemeClr val="accent2">
                  <a:lumMod val="50000"/>
                </a:schemeClr>
              </a:solidFill>
            </a:endParaRPr>
          </a:p>
        </p:txBody>
      </p:sp>
      <p:graphicFrame>
        <p:nvGraphicFramePr>
          <p:cNvPr id="16" name="Table 16">
            <a:extLst>
              <a:ext uri="{FF2B5EF4-FFF2-40B4-BE49-F238E27FC236}">
                <a16:creationId xmlns:a16="http://schemas.microsoft.com/office/drawing/2014/main" id="{64929BBD-4584-E14A-EDF1-E4D80328D68F}"/>
              </a:ext>
            </a:extLst>
          </p:cNvPr>
          <p:cNvGraphicFramePr>
            <a:graphicFrameLocks noGrp="1"/>
          </p:cNvGraphicFramePr>
          <p:nvPr/>
        </p:nvGraphicFramePr>
        <p:xfrm>
          <a:off x="3097964" y="7937261"/>
          <a:ext cx="3513975" cy="710594"/>
        </p:xfrm>
        <a:graphic>
          <a:graphicData uri="http://schemas.openxmlformats.org/drawingml/2006/table">
            <a:tbl>
              <a:tblPr firstRow="1" lastCol="1" bandRow="1">
                <a:tableStyleId>{21E4AEA4-8DFA-4A89-87EB-49C32662AFE0}</a:tableStyleId>
              </a:tblPr>
              <a:tblGrid>
                <a:gridCol w="507439">
                  <a:extLst>
                    <a:ext uri="{9D8B030D-6E8A-4147-A177-3AD203B41FA5}">
                      <a16:colId xmlns:a16="http://schemas.microsoft.com/office/drawing/2014/main" val="2490037583"/>
                    </a:ext>
                  </a:extLst>
                </a:gridCol>
                <a:gridCol w="814523">
                  <a:extLst>
                    <a:ext uri="{9D8B030D-6E8A-4147-A177-3AD203B41FA5}">
                      <a16:colId xmlns:a16="http://schemas.microsoft.com/office/drawing/2014/main" val="2033457418"/>
                    </a:ext>
                  </a:extLst>
                </a:gridCol>
                <a:gridCol w="1015911">
                  <a:extLst>
                    <a:ext uri="{9D8B030D-6E8A-4147-A177-3AD203B41FA5}">
                      <a16:colId xmlns:a16="http://schemas.microsoft.com/office/drawing/2014/main" val="1031126813"/>
                    </a:ext>
                  </a:extLst>
                </a:gridCol>
                <a:gridCol w="1176102">
                  <a:extLst>
                    <a:ext uri="{9D8B030D-6E8A-4147-A177-3AD203B41FA5}">
                      <a16:colId xmlns:a16="http://schemas.microsoft.com/office/drawing/2014/main" val="1941775171"/>
                    </a:ext>
                  </a:extLst>
                </a:gridCol>
              </a:tblGrid>
              <a:tr h="355297">
                <a:tc>
                  <a:txBody>
                    <a:bodyPr/>
                    <a:lstStyle/>
                    <a:p>
                      <a:r>
                        <a:rPr lang="en-US" sz="1600" b="0" i="1"/>
                        <a:t>Age</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accent2">
                        <a:lumMod val="75000"/>
                      </a:schemeClr>
                    </a:solidFill>
                  </a:tcPr>
                </a:tc>
                <a:tc>
                  <a:txBody>
                    <a:bodyPr/>
                    <a:lstStyle/>
                    <a:p>
                      <a:r>
                        <a:rPr lang="en-US" sz="1600" b="0" i="1"/>
                        <a:t>Income</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accent2">
                        <a:lumMod val="75000"/>
                      </a:schemeClr>
                    </a:solidFill>
                  </a:tcPr>
                </a:tc>
                <a:tc>
                  <a:txBody>
                    <a:bodyPr/>
                    <a:lstStyle/>
                    <a:p>
                      <a:r>
                        <a:rPr lang="en-US" sz="1600" b="0" i="1"/>
                        <a:t>Education</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accent2">
                        <a:lumMod val="75000"/>
                      </a:schemeClr>
                    </a:solidFill>
                  </a:tcPr>
                </a:tc>
                <a:tc>
                  <a:txBody>
                    <a:bodyPr/>
                    <a:lstStyle/>
                    <a:p>
                      <a:r>
                        <a:rPr lang="en-US" sz="1600" b="0" i="1"/>
                        <a:t>Probability</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421070263"/>
                  </a:ext>
                </a:extLst>
              </a:tr>
              <a:tr h="355297">
                <a:tc>
                  <a:txBody>
                    <a:bodyPr/>
                    <a:lstStyle/>
                    <a:p>
                      <a:r>
                        <a:rPr lang="en-US" sz="1400"/>
                        <a:t>26</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1400"/>
                        <a:t>5000</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1400"/>
                        <a:t>8</a:t>
                      </a:r>
                      <a:r>
                        <a:rPr lang="en-US" sz="1400" baseline="30000"/>
                        <a:t>th</a:t>
                      </a:r>
                      <a:r>
                        <a:rPr lang="en-US" sz="1400"/>
                        <a:t> grade</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1400">
                          <a:solidFill>
                            <a:schemeClr val="accent2">
                              <a:lumMod val="50000"/>
                            </a:schemeClr>
                          </a:solidFill>
                        </a:rPr>
                        <a:t>0.3</a:t>
                      </a:r>
                    </a:p>
                  </a:txBody>
                  <a:tcP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93466582"/>
                  </a:ext>
                </a:extLst>
              </a:tr>
            </a:tbl>
          </a:graphicData>
        </a:graphic>
      </p:graphicFrame>
      <p:pic>
        <p:nvPicPr>
          <p:cNvPr id="4" name="Picture 2" descr="http://teamcore.usc.edu/peoplePhoto/Aditya%20Mate.jpg">
            <a:extLst>
              <a:ext uri="{FF2B5EF4-FFF2-40B4-BE49-F238E27FC236}">
                <a16:creationId xmlns:a16="http://schemas.microsoft.com/office/drawing/2014/main" id="{C3E6DFF4-97CA-3DD3-34C3-8D383383E4E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2017638" y="27356"/>
            <a:ext cx="921656" cy="1058657"/>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41C53D-F478-7DC9-EED1-B58DC81B4205}"/>
              </a:ext>
            </a:extLst>
          </p:cNvPr>
          <p:cNvSpPr txBox="1"/>
          <p:nvPr/>
        </p:nvSpPr>
        <p:spPr>
          <a:xfrm>
            <a:off x="12154673" y="1052754"/>
            <a:ext cx="697627"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Mate</a:t>
            </a:r>
          </a:p>
        </p:txBody>
      </p:sp>
      <p:sp>
        <p:nvSpPr>
          <p:cNvPr id="30" name="Content Placeholder 2">
            <a:extLst>
              <a:ext uri="{FF2B5EF4-FFF2-40B4-BE49-F238E27FC236}">
                <a16:creationId xmlns:a16="http://schemas.microsoft.com/office/drawing/2014/main" id="{6756FDB8-D3C5-5A0E-5E30-0012DDEA85AB}"/>
              </a:ext>
            </a:extLst>
          </p:cNvPr>
          <p:cNvSpPr txBox="1">
            <a:spLocks/>
          </p:cNvSpPr>
          <p:nvPr/>
        </p:nvSpPr>
        <p:spPr>
          <a:xfrm>
            <a:off x="434941" y="3030729"/>
            <a:ext cx="12676963" cy="640204"/>
          </a:xfrm>
          <a:prstGeom prst="rect">
            <a:avLst/>
          </a:prstGeom>
          <a:ln>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buFont typeface="Wingdings" panose="05000000000000000000" pitchFamily="2" charset="2"/>
              <a:buChar char="Ø"/>
            </a:pPr>
            <a:r>
              <a:rPr lang="en-US" sz="2400" b="1" dirty="0">
                <a:solidFill>
                  <a:schemeClr val="accent2">
                    <a:lumMod val="50000"/>
                  </a:schemeClr>
                </a:solidFill>
                <a:latin typeface="Helvetica" pitchFamily="2" charset="0"/>
              </a:rPr>
              <a:t>TWO STAGES</a:t>
            </a:r>
            <a:r>
              <a:rPr lang="en-US" sz="2400" dirty="0">
                <a:solidFill>
                  <a:schemeClr val="accent2">
                    <a:lumMod val="50000"/>
                  </a:schemeClr>
                </a:solidFill>
                <a:latin typeface="Helvetica" pitchFamily="2" charset="0"/>
              </a:rPr>
              <a:t>: Maximize learning accuracy, then maximize decision quality</a:t>
            </a:r>
          </a:p>
        </p:txBody>
      </p:sp>
      <p:sp>
        <p:nvSpPr>
          <p:cNvPr id="17" name="TextBox 16">
            <a:extLst>
              <a:ext uri="{FF2B5EF4-FFF2-40B4-BE49-F238E27FC236}">
                <a16:creationId xmlns:a16="http://schemas.microsoft.com/office/drawing/2014/main" id="{D5B46053-B21B-F723-1554-44384C472F74}"/>
              </a:ext>
            </a:extLst>
          </p:cNvPr>
          <p:cNvSpPr txBox="1"/>
          <p:nvPr/>
        </p:nvSpPr>
        <p:spPr>
          <a:xfrm>
            <a:off x="10919578" y="1128211"/>
            <a:ext cx="1022536" cy="369332"/>
          </a:xfrm>
          <a:prstGeom prst="rect">
            <a:avLst/>
          </a:prstGeom>
          <a:noFill/>
        </p:spPr>
        <p:txBody>
          <a:bodyPr wrap="square" rtlCol="0">
            <a:spAutoFit/>
          </a:bodyPr>
          <a:lstStyle/>
          <a:p>
            <a:r>
              <a:rPr lang="en-US" sz="1800">
                <a:latin typeface="Helvetica" charset="0"/>
                <a:ea typeface="Helvetica" charset="0"/>
                <a:cs typeface="Helvetica" charset="0"/>
              </a:rPr>
              <a:t>Wang</a:t>
            </a:r>
          </a:p>
        </p:txBody>
      </p:sp>
      <p:pic>
        <p:nvPicPr>
          <p:cNvPr id="29" name="Picture 28" descr="A person in a suit and tie&#10;&#10;Description automatically generated with medium confidence">
            <a:extLst>
              <a:ext uri="{FF2B5EF4-FFF2-40B4-BE49-F238E27FC236}">
                <a16:creationId xmlns:a16="http://schemas.microsoft.com/office/drawing/2014/main" id="{2FD7652A-1240-02D6-FA11-4C5EEA16BA1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0922" t="11900" r="17114" b="21066"/>
          <a:stretch/>
        </p:blipFill>
        <p:spPr>
          <a:xfrm>
            <a:off x="10908108" y="0"/>
            <a:ext cx="1022536" cy="1106190"/>
          </a:xfrm>
          <a:prstGeom prst="roundRect">
            <a:avLst/>
          </a:prstGeom>
        </p:spPr>
      </p:pic>
    </p:spTree>
    <p:custDataLst>
      <p:tags r:id="rId1"/>
    </p:custDataLst>
    <p:extLst>
      <p:ext uri="{BB962C8B-B14F-4D97-AF65-F5344CB8AC3E}">
        <p14:creationId xmlns:p14="http://schemas.microsoft.com/office/powerpoint/2010/main" val="31729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28" grpId="0"/>
      <p:bldP spid="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77" y="711220"/>
            <a:ext cx="12010602" cy="629812"/>
          </a:xfrm>
        </p:spPr>
        <p:txBody>
          <a:bodyPr>
            <a:noAutofit/>
          </a:bodyPr>
          <a:lstStyle/>
          <a:p>
            <a:pPr>
              <a:lnSpc>
                <a:spcPct val="100000"/>
              </a:lnSpc>
            </a:pPr>
            <a:r>
              <a:rPr lang="en-US" sz="3200" b="1" dirty="0">
                <a:solidFill>
                  <a:schemeClr val="accent2">
                    <a:lumMod val="50000"/>
                  </a:schemeClr>
                </a:solidFill>
              </a:rPr>
              <a:t>Results of 23000 Beneficiary Field Study</a:t>
            </a:r>
            <a:br>
              <a:rPr lang="en-US" sz="2400" b="1" dirty="0">
                <a:solidFill>
                  <a:schemeClr val="accent2">
                    <a:lumMod val="50000"/>
                  </a:schemeClr>
                </a:solidFill>
              </a:rPr>
            </a:br>
            <a:endParaRPr lang="en-US" b="1" dirty="0">
              <a:solidFill>
                <a:schemeClr val="accent2">
                  <a:lumMod val="50000"/>
                </a:schemeClr>
              </a:solidFill>
            </a:endParaRPr>
          </a:p>
        </p:txBody>
      </p:sp>
      <p:sp>
        <p:nvSpPr>
          <p:cNvPr id="5" name="Date Placeholder 4"/>
          <p:cNvSpPr>
            <a:spLocks noGrp="1"/>
          </p:cNvSpPr>
          <p:nvPr>
            <p:ph type="dt" sz="half" idx="10"/>
          </p:nvPr>
        </p:nvSpPr>
        <p:spPr>
          <a:xfrm>
            <a:off x="332665" y="9058073"/>
            <a:ext cx="2926080" cy="519289"/>
          </a:xfrm>
        </p:spPr>
        <p:txBody>
          <a:bodyPr/>
          <a:lstStyle/>
          <a:p>
            <a:fld id="{6041AA43-47A9-3644-ADC4-6A28641D230B}" type="datetime1">
              <a:rPr lang="en-US" smtClean="0"/>
              <a:t>9/29/2025</a:t>
            </a:fld>
            <a:endParaRPr lang="en-US"/>
          </a:p>
        </p:txBody>
      </p:sp>
      <p:sp>
        <p:nvSpPr>
          <p:cNvPr id="6" name="Slide Number Placeholder 5"/>
          <p:cNvSpPr>
            <a:spLocks noGrp="1"/>
          </p:cNvSpPr>
          <p:nvPr>
            <p:ph type="sldNum" sz="quarter" idx="12"/>
          </p:nvPr>
        </p:nvSpPr>
        <p:spPr>
          <a:xfrm>
            <a:off x="9945519" y="9058073"/>
            <a:ext cx="2926080" cy="519289"/>
          </a:xfrm>
        </p:spPr>
        <p:txBody>
          <a:bodyPr/>
          <a:lstStyle/>
          <a:p>
            <a:fld id="{3E1FE081-AC77-FB48-AC8D-A74659BE064E}" type="slidenum">
              <a:rPr lang="en-US" smtClean="0"/>
              <a:t>15</a:t>
            </a:fld>
            <a:endParaRPr lang="en-US"/>
          </a:p>
        </p:txBody>
      </p:sp>
      <p:sp>
        <p:nvSpPr>
          <p:cNvPr id="17" name="Google Shape;387;p63">
            <a:extLst>
              <a:ext uri="{FF2B5EF4-FFF2-40B4-BE49-F238E27FC236}">
                <a16:creationId xmlns:a16="http://schemas.microsoft.com/office/drawing/2014/main" id="{1C6B2F17-1F0D-49DD-875C-17B60430EB69}"/>
              </a:ext>
            </a:extLst>
          </p:cNvPr>
          <p:cNvSpPr txBox="1"/>
          <p:nvPr/>
        </p:nvSpPr>
        <p:spPr>
          <a:xfrm>
            <a:off x="209577" y="1915775"/>
            <a:ext cx="6315787" cy="2874603"/>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2400">
                <a:solidFill>
                  <a:schemeClr val="accent2">
                    <a:lumMod val="50000"/>
                  </a:schemeClr>
                </a:solidFill>
                <a:latin typeface="Helvetica" panose="020B0604020202020204" pitchFamily="34" charset="0"/>
                <a:ea typeface="Google Sans"/>
                <a:cs typeface="Helvetica" panose="020B0604020202020204" pitchFamily="34" charset="0"/>
                <a:sym typeface="Google Sans"/>
              </a:rPr>
              <a:t>7667 beneficiaries per group: </a:t>
            </a:r>
          </a:p>
          <a:p>
            <a:pPr marL="114300" lvl="4" indent="0" algn="l" rtl="0">
              <a:lnSpc>
                <a:spcPct val="115000"/>
              </a:lnSpc>
              <a:buClr>
                <a:schemeClr val="accent2">
                  <a:lumMod val="50000"/>
                </a:schemeClr>
              </a:buClr>
              <a:buSzPts val="1800"/>
            </a:pPr>
            <a:r>
              <a:rPr lang="en" sz="2000">
                <a:solidFill>
                  <a:schemeClr val="accent2">
                    <a:lumMod val="50000"/>
                  </a:schemeClr>
                </a:solidFill>
                <a:latin typeface="Helvetica" panose="020B0604020202020204" pitchFamily="34" charset="0"/>
                <a:ea typeface="Google Sans"/>
                <a:cs typeface="Helvetica" panose="020B0604020202020204" pitchFamily="34" charset="0"/>
                <a:sym typeface="Google Sans"/>
              </a:rPr>
              <a:t>    RMAB, Round-robin, </a:t>
            </a:r>
          </a:p>
          <a:p>
            <a:pPr marL="114300" lvl="4" indent="0" algn="l" rtl="0">
              <a:lnSpc>
                <a:spcPct val="115000"/>
              </a:lnSpc>
              <a:buClr>
                <a:schemeClr val="accent2">
                  <a:lumMod val="50000"/>
                </a:schemeClr>
              </a:buClr>
              <a:buSzPts val="1800"/>
            </a:pPr>
            <a:r>
              <a:rPr lang="en" sz="2000">
                <a:solidFill>
                  <a:schemeClr val="accent2">
                    <a:lumMod val="50000"/>
                  </a:schemeClr>
                </a:solidFill>
                <a:latin typeface="Helvetica" panose="020B0604020202020204" pitchFamily="34" charset="0"/>
                <a:ea typeface="Google Sans"/>
                <a:cs typeface="Helvetica" panose="020B0604020202020204" pitchFamily="34" charset="0"/>
                <a:sym typeface="Google Sans"/>
              </a:rPr>
              <a:t>    Current-Standard-of-Care (CSOC)</a:t>
            </a:r>
          </a:p>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endParaRPr sz="200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457200" indent="-342900" algn="l" rtl="0">
              <a:lnSpc>
                <a:spcPct val="115000"/>
              </a:lnSpc>
              <a:buClr>
                <a:schemeClr val="dk2"/>
              </a:buClr>
              <a:buSzPts val="1800"/>
              <a:buFont typeface="Wingdings" panose="05000000000000000000" pitchFamily="2" charset="2"/>
              <a:buChar char="Ø"/>
            </a:pPr>
            <a:r>
              <a:rPr lang="en" sz="2200">
                <a:solidFill>
                  <a:schemeClr val="accent2">
                    <a:lumMod val="50000"/>
                  </a:schemeClr>
                </a:solidFill>
                <a:latin typeface="Helvetica" panose="020B0604020202020204" pitchFamily="34" charset="0"/>
                <a:ea typeface="Google Sans"/>
                <a:cs typeface="Helvetica" panose="020B0604020202020204" pitchFamily="34" charset="0"/>
                <a:sym typeface="Google Sans"/>
              </a:rPr>
              <a:t>All beneficiaries get automated health messages each week</a:t>
            </a:r>
          </a:p>
          <a:p>
            <a:pPr marL="457200" lvl="0" indent="-342900" algn="l" rtl="0">
              <a:lnSpc>
                <a:spcPct val="115000"/>
              </a:lnSpc>
              <a:spcBef>
                <a:spcPts val="0"/>
              </a:spcBef>
              <a:spcAft>
                <a:spcPts val="0"/>
              </a:spcAft>
              <a:buClr>
                <a:schemeClr val="dk2"/>
              </a:buClr>
              <a:buSzPts val="1800"/>
              <a:buFont typeface="Wingdings" panose="05000000000000000000" pitchFamily="2" charset="2"/>
              <a:buChar char="Ø"/>
            </a:pPr>
            <a:endParaRPr lang="en" sz="240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pic>
        <p:nvPicPr>
          <p:cNvPr id="13" name="Picture 12" descr="Chart&#10;&#10;Description automatically generated with low confidence">
            <a:extLst>
              <a:ext uri="{FF2B5EF4-FFF2-40B4-BE49-F238E27FC236}">
                <a16:creationId xmlns:a16="http://schemas.microsoft.com/office/drawing/2014/main" id="{D8B08F69-BB25-44C2-878B-165A0F4BE6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665" y="5447468"/>
            <a:ext cx="7366855" cy="3631548"/>
          </a:xfrm>
          <a:prstGeom prst="rect">
            <a:avLst/>
          </a:prstGeom>
        </p:spPr>
      </p:pic>
      <p:sp>
        <p:nvSpPr>
          <p:cNvPr id="14" name="Google Shape;387;p63">
            <a:extLst>
              <a:ext uri="{FF2B5EF4-FFF2-40B4-BE49-F238E27FC236}">
                <a16:creationId xmlns:a16="http://schemas.microsoft.com/office/drawing/2014/main" id="{A2FEE3BD-7484-4101-8441-9AC7728E9DEC}"/>
              </a:ext>
            </a:extLst>
          </p:cNvPr>
          <p:cNvSpPr txBox="1"/>
          <p:nvPr/>
        </p:nvSpPr>
        <p:spPr>
          <a:xfrm>
            <a:off x="6388819" y="1529789"/>
            <a:ext cx="6180173" cy="3847946"/>
          </a:xfrm>
          <a:prstGeom prst="rect">
            <a:avLst/>
          </a:prstGeom>
          <a:noFill/>
          <a:ln>
            <a:noFill/>
          </a:ln>
        </p:spPr>
        <p:txBody>
          <a:bodyPr spcFirstLastPara="1" wrap="square" lIns="91425" tIns="91425" rIns="91425" bIns="91425" anchor="t" anchorCtr="0">
            <a:spAutoFit/>
          </a:bodyPr>
          <a:lstStyle/>
          <a:p>
            <a:pPr marL="114300" lvl="0" algn="l" rtl="0">
              <a:lnSpc>
                <a:spcPct val="115000"/>
              </a:lnSpc>
              <a:spcBef>
                <a:spcPts val="0"/>
              </a:spcBef>
              <a:spcAft>
                <a:spcPts val="0"/>
              </a:spcAft>
              <a:buClr>
                <a:schemeClr val="dk2"/>
              </a:buClr>
              <a:buSzPts val="1800"/>
            </a:pPr>
            <a:endParaRPr lang="en" sz="24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457200" indent="-342900" algn="l" rtl="0">
              <a:lnSpc>
                <a:spcPct val="115000"/>
              </a:lnSpc>
              <a:buClr>
                <a:schemeClr val="accent2">
                  <a:lumMod val="50000"/>
                </a:schemeClr>
              </a:buClr>
              <a:buSzPts val="1800"/>
              <a:buFont typeface="Wingdings" panose="05000000000000000000" pitchFamily="2" charset="2"/>
              <a:buChar char="Ø"/>
            </a:pPr>
            <a:r>
              <a:rPr lang="en" sz="2200" dirty="0">
                <a:solidFill>
                  <a:schemeClr val="accent2">
                    <a:lumMod val="50000"/>
                  </a:schemeClr>
                </a:solidFill>
                <a:latin typeface="Helvetica" panose="020B0604020202020204" pitchFamily="34" charset="0"/>
                <a:ea typeface="Google Sans"/>
                <a:cs typeface="Helvetica" panose="020B0604020202020204" pitchFamily="34" charset="0"/>
                <a:sym typeface="Google Sans"/>
              </a:rPr>
              <a:t>Pulled 225 arms/week for seven weeks</a:t>
            </a:r>
          </a:p>
          <a:p>
            <a:pPr marL="114300" algn="l" rtl="0">
              <a:lnSpc>
                <a:spcPct val="115000"/>
              </a:lnSpc>
              <a:buClr>
                <a:schemeClr val="accent2">
                  <a:lumMod val="50000"/>
                </a:schemeClr>
              </a:buClr>
              <a:buSzPts val="1800"/>
            </a:pPr>
            <a:r>
              <a:rPr lang="en" sz="2200" dirty="0">
                <a:solidFill>
                  <a:schemeClr val="accent2">
                    <a:lumMod val="50000"/>
                  </a:schemeClr>
                </a:solidFill>
                <a:latin typeface="Helvetica" panose="020B0604020202020204" pitchFamily="34" charset="0"/>
                <a:ea typeface="Google Sans"/>
                <a:cs typeface="Helvetica" panose="020B0604020202020204" pitchFamily="34" charset="0"/>
                <a:sym typeface="Google Sans"/>
              </a:rPr>
              <a:t>     (225 live service calls per week) </a:t>
            </a:r>
          </a:p>
          <a:p>
            <a:pPr marL="114300" algn="l" rtl="0">
              <a:lnSpc>
                <a:spcPct val="115000"/>
              </a:lnSpc>
              <a:buClr>
                <a:schemeClr val="accent2">
                  <a:lumMod val="50000"/>
                </a:schemeClr>
              </a:buClr>
              <a:buSzPts val="1800"/>
            </a:pPr>
            <a:endParaRPr lang="en" sz="22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114300" algn="l" rtl="0">
              <a:lnSpc>
                <a:spcPct val="115000"/>
              </a:lnSpc>
              <a:buClr>
                <a:schemeClr val="accent2">
                  <a:lumMod val="50000"/>
                </a:schemeClr>
              </a:buClr>
              <a:buSzPts val="1800"/>
            </a:pPr>
            <a:endParaRPr lang="en" sz="11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2200" dirty="0">
                <a:solidFill>
                  <a:schemeClr val="accent2">
                    <a:lumMod val="50000"/>
                  </a:schemeClr>
                </a:solidFill>
                <a:latin typeface="Helvetica" panose="020B0604020202020204" pitchFamily="34" charset="0"/>
                <a:ea typeface="Google Sans"/>
                <a:cs typeface="Helvetica" panose="020B0604020202020204" pitchFamily="34" charset="0"/>
                <a:sym typeface="Google Sans"/>
              </a:rPr>
              <a:t>How many more health messages listened to over  Current-Std-of-Care (CSOC) group</a:t>
            </a:r>
          </a:p>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endParaRPr sz="22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114300" lvl="0" algn="l" rtl="0">
              <a:lnSpc>
                <a:spcPct val="115000"/>
              </a:lnSpc>
              <a:spcBef>
                <a:spcPts val="0"/>
              </a:spcBef>
              <a:spcAft>
                <a:spcPts val="0"/>
              </a:spcAft>
              <a:buClr>
                <a:schemeClr val="accent2">
                  <a:lumMod val="50000"/>
                </a:schemeClr>
              </a:buClr>
              <a:buSzPts val="1800"/>
            </a:pPr>
            <a:endParaRPr lang="en" sz="20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a:p>
            <a:pPr marL="114300" lvl="0" algn="l" rtl="0">
              <a:lnSpc>
                <a:spcPct val="115000"/>
              </a:lnSpc>
              <a:spcBef>
                <a:spcPts val="0"/>
              </a:spcBef>
              <a:spcAft>
                <a:spcPts val="0"/>
              </a:spcAft>
              <a:buClr>
                <a:schemeClr val="accent2">
                  <a:lumMod val="50000"/>
                </a:schemeClr>
              </a:buClr>
              <a:buSzPts val="1800"/>
            </a:pPr>
            <a:r>
              <a:rPr lang="en" sz="2000" dirty="0">
                <a:solidFill>
                  <a:schemeClr val="accent2">
                    <a:lumMod val="50000"/>
                  </a:schemeClr>
                </a:solidFill>
                <a:latin typeface="Helvetica" panose="020B0604020202020204" pitchFamily="34" charset="0"/>
                <a:ea typeface="Google Sans"/>
                <a:cs typeface="Helvetica" panose="020B0604020202020204" pitchFamily="34" charset="0"/>
                <a:sym typeface="Google Sans"/>
              </a:rPr>
              <a:t>       </a:t>
            </a:r>
            <a:endParaRPr sz="2000" dirty="0">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pic>
        <p:nvPicPr>
          <p:cNvPr id="3" name="Picture 2" descr="http://teamcore.usc.edu/peoplePhoto/Aditya%20Mate.jpg">
            <a:extLst>
              <a:ext uri="{FF2B5EF4-FFF2-40B4-BE49-F238E27FC236}">
                <a16:creationId xmlns:a16="http://schemas.microsoft.com/office/drawing/2014/main" id="{CD2CB382-A297-192B-5758-23B4C94313D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083144" y="8145"/>
            <a:ext cx="921656" cy="1058657"/>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A6409B-46F6-5BFA-05D3-3EE59D8A6FC7}"/>
              </a:ext>
            </a:extLst>
          </p:cNvPr>
          <p:cNvSpPr txBox="1"/>
          <p:nvPr/>
        </p:nvSpPr>
        <p:spPr>
          <a:xfrm>
            <a:off x="12220179" y="1033543"/>
            <a:ext cx="697627"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Mate</a:t>
            </a:r>
          </a:p>
        </p:txBody>
      </p:sp>
      <p:sp>
        <p:nvSpPr>
          <p:cNvPr id="8" name="TextBox 7">
            <a:extLst>
              <a:ext uri="{FF2B5EF4-FFF2-40B4-BE49-F238E27FC236}">
                <a16:creationId xmlns:a16="http://schemas.microsoft.com/office/drawing/2014/main" id="{E1198609-2C8C-8FF1-A31F-A94BEA497122}"/>
              </a:ext>
            </a:extLst>
          </p:cNvPr>
          <p:cNvSpPr txBox="1"/>
          <p:nvPr/>
        </p:nvSpPr>
        <p:spPr>
          <a:xfrm>
            <a:off x="855156" y="4766688"/>
            <a:ext cx="8425045" cy="545727"/>
          </a:xfrm>
          <a:prstGeom prst="rect">
            <a:avLst/>
          </a:prstGeom>
          <a:noFill/>
        </p:spPr>
        <p:txBody>
          <a:bodyPr wrap="square">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2800" b="1" dirty="0">
                <a:solidFill>
                  <a:srgbClr val="FF0000"/>
                </a:solidFill>
                <a:latin typeface="Helvetica" panose="020B0604020202020204" pitchFamily="34" charset="0"/>
                <a:ea typeface="Google Sans"/>
                <a:cs typeface="Helvetica" panose="020B0604020202020204" pitchFamily="34" charset="0"/>
                <a:sym typeface="Google Sans"/>
              </a:rPr>
              <a:t>Restless bandits optimize service calls</a:t>
            </a:r>
          </a:p>
        </p:txBody>
      </p:sp>
      <p:sp>
        <p:nvSpPr>
          <p:cNvPr id="7" name="TextBox 6">
            <a:extLst>
              <a:ext uri="{FF2B5EF4-FFF2-40B4-BE49-F238E27FC236}">
                <a16:creationId xmlns:a16="http://schemas.microsoft.com/office/drawing/2014/main" id="{860DFA6B-FA94-1AAA-00F3-D288378F7775}"/>
              </a:ext>
            </a:extLst>
          </p:cNvPr>
          <p:cNvSpPr txBox="1"/>
          <p:nvPr/>
        </p:nvSpPr>
        <p:spPr>
          <a:xfrm>
            <a:off x="7632605" y="5937732"/>
            <a:ext cx="5861724" cy="545727"/>
          </a:xfrm>
          <a:prstGeom prst="rect">
            <a:avLst/>
          </a:prstGeom>
          <a:noFill/>
        </p:spPr>
        <p:txBody>
          <a:bodyPr wrap="square">
            <a:spAutoFit/>
          </a:bodyPr>
          <a:lstStyle/>
          <a:p>
            <a:pPr marL="114300" lvl="0" algn="l" rtl="0">
              <a:lnSpc>
                <a:spcPct val="115000"/>
              </a:lnSpc>
              <a:spcBef>
                <a:spcPts val="0"/>
              </a:spcBef>
              <a:spcAft>
                <a:spcPts val="0"/>
              </a:spcAft>
              <a:buClr>
                <a:schemeClr val="accent2">
                  <a:lumMod val="50000"/>
                </a:schemeClr>
              </a:buClr>
              <a:buSzPts val="1800"/>
            </a:pPr>
            <a:r>
              <a:rPr lang="en" sz="2800" dirty="0">
                <a:solidFill>
                  <a:srgbClr val="FF0000"/>
                </a:solidFill>
                <a:latin typeface="Helvetica" panose="020B0604020202020204" pitchFamily="34" charset="0"/>
                <a:ea typeface="Google Sans"/>
                <a:cs typeface="Helvetica" panose="020B0604020202020204" pitchFamily="34" charset="0"/>
                <a:sym typeface="Google Sans"/>
              </a:rPr>
              <a:t>RMAB cuts drop off rate:  32% </a:t>
            </a:r>
          </a:p>
        </p:txBody>
      </p:sp>
      <p:sp>
        <p:nvSpPr>
          <p:cNvPr id="15" name="TextBox 14">
            <a:extLst>
              <a:ext uri="{FF2B5EF4-FFF2-40B4-BE49-F238E27FC236}">
                <a16:creationId xmlns:a16="http://schemas.microsoft.com/office/drawing/2014/main" id="{0490881A-E748-F5F2-BBB7-7AD32679E2B3}"/>
              </a:ext>
            </a:extLst>
          </p:cNvPr>
          <p:cNvSpPr txBox="1"/>
          <p:nvPr/>
        </p:nvSpPr>
        <p:spPr>
          <a:xfrm>
            <a:off x="164046" y="1080802"/>
            <a:ext cx="8425046" cy="461665"/>
          </a:xfrm>
          <a:prstGeom prst="rect">
            <a:avLst/>
          </a:prstGeom>
          <a:noFill/>
        </p:spPr>
        <p:txBody>
          <a:bodyPr wrap="square">
            <a:spAutoFit/>
          </a:bodyPr>
          <a:lstStyle/>
          <a:p>
            <a:pPr algn="l"/>
            <a:r>
              <a:rPr lang="en-US" sz="2400" i="1" dirty="0">
                <a:solidFill>
                  <a:schemeClr val="accent2">
                    <a:lumMod val="50000"/>
                  </a:schemeClr>
                </a:solidFill>
                <a:latin typeface="Helvetica" panose="020B0604020202020204"/>
                <a:cs typeface="Helvetica" panose="020B0604020202020204"/>
              </a:rPr>
              <a:t>(AAAI 2022, ICML 2023, AAAI 2025)</a:t>
            </a:r>
            <a:endParaRPr lang="en-US" sz="2400" dirty="0">
              <a:solidFill>
                <a:schemeClr val="accent2">
                  <a:lumMod val="50000"/>
                </a:schemeClr>
              </a:solidFill>
              <a:latin typeface="Helvetica" panose="020B0604020202020204"/>
              <a:cs typeface="Helvetica" panose="020B0604020202020204"/>
            </a:endParaRPr>
          </a:p>
        </p:txBody>
      </p:sp>
      <p:sp>
        <p:nvSpPr>
          <p:cNvPr id="10" name="TextBox 9">
            <a:extLst>
              <a:ext uri="{FF2B5EF4-FFF2-40B4-BE49-F238E27FC236}">
                <a16:creationId xmlns:a16="http://schemas.microsoft.com/office/drawing/2014/main" id="{4F0D6EDE-F993-9E26-7A63-F37EB923FCE3}"/>
              </a:ext>
            </a:extLst>
          </p:cNvPr>
          <p:cNvSpPr txBox="1"/>
          <p:nvPr/>
        </p:nvSpPr>
        <p:spPr>
          <a:xfrm>
            <a:off x="10985084" y="1136356"/>
            <a:ext cx="1022536" cy="369332"/>
          </a:xfrm>
          <a:prstGeom prst="rect">
            <a:avLst/>
          </a:prstGeom>
          <a:noFill/>
        </p:spPr>
        <p:txBody>
          <a:bodyPr wrap="square" rtlCol="0">
            <a:spAutoFit/>
          </a:bodyPr>
          <a:lstStyle/>
          <a:p>
            <a:r>
              <a:rPr lang="en-US" sz="1800">
                <a:latin typeface="Helvetica" charset="0"/>
                <a:ea typeface="Helvetica" charset="0"/>
                <a:cs typeface="Helvetica" charset="0"/>
              </a:rPr>
              <a:t>Wang</a:t>
            </a:r>
          </a:p>
        </p:txBody>
      </p:sp>
      <p:pic>
        <p:nvPicPr>
          <p:cNvPr id="11" name="Picture 10" descr="A person in a suit and tie&#10;&#10;Description automatically generated with medium confidence">
            <a:extLst>
              <a:ext uri="{FF2B5EF4-FFF2-40B4-BE49-F238E27FC236}">
                <a16:creationId xmlns:a16="http://schemas.microsoft.com/office/drawing/2014/main" id="{6456C1D9-6CF4-B4F1-84AD-EA805B762D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922" t="11900" r="17114" b="21066"/>
          <a:stretch/>
        </p:blipFill>
        <p:spPr>
          <a:xfrm>
            <a:off x="10973614" y="8145"/>
            <a:ext cx="1022536" cy="1106190"/>
          </a:xfrm>
          <a:prstGeom prst="roundRect">
            <a:avLst/>
          </a:prstGeom>
        </p:spPr>
      </p:pic>
    </p:spTree>
    <p:extLst>
      <p:ext uri="{BB962C8B-B14F-4D97-AF65-F5344CB8AC3E}">
        <p14:creationId xmlns:p14="http://schemas.microsoft.com/office/powerpoint/2010/main" val="372182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092A-F347-3AC6-0403-C0C891B2B2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6CCA8-C69F-4121-5FD1-74E1744B7735}"/>
              </a:ext>
            </a:extLst>
          </p:cNvPr>
          <p:cNvSpPr>
            <a:spLocks noGrp="1"/>
          </p:cNvSpPr>
          <p:nvPr>
            <p:ph type="title"/>
          </p:nvPr>
        </p:nvSpPr>
        <p:spPr>
          <a:xfrm>
            <a:off x="346842" y="191924"/>
            <a:ext cx="12030577" cy="1885245"/>
          </a:xfrm>
        </p:spPr>
        <p:txBody>
          <a:bodyPr>
            <a:normAutofit/>
          </a:bodyPr>
          <a:lstStyle/>
          <a:p>
            <a:r>
              <a:rPr lang="en-US" sz="3200" b="1"/>
              <a:t>SAHELI: DFL + RMAB  Deployed at ARMMAN</a:t>
            </a:r>
            <a:br>
              <a:rPr lang="en-US" sz="3200" b="1"/>
            </a:br>
            <a:r>
              <a:rPr lang="en-US" sz="3200" b="1"/>
              <a:t>Means “Friend” in Hindi, Also an acronym</a:t>
            </a:r>
            <a:br>
              <a:rPr lang="en-US" sz="2800"/>
            </a:br>
            <a:r>
              <a:rPr lang="en-US" sz="2200" i="1"/>
              <a:t>(IAAI 2023, AI Magazine 2023)</a:t>
            </a:r>
            <a:br>
              <a:rPr lang="en-US"/>
            </a:br>
            <a:r>
              <a:rPr lang="en-US"/>
              <a:t> </a:t>
            </a:r>
            <a:endParaRPr lang="en-US" b="1"/>
          </a:p>
        </p:txBody>
      </p:sp>
      <p:sp>
        <p:nvSpPr>
          <p:cNvPr id="4" name="Date Placeholder 3">
            <a:extLst>
              <a:ext uri="{FF2B5EF4-FFF2-40B4-BE49-F238E27FC236}">
                <a16:creationId xmlns:a16="http://schemas.microsoft.com/office/drawing/2014/main" id="{51A9C6A6-2ECA-87F6-5FE8-671C7F7EE368}"/>
              </a:ext>
            </a:extLst>
          </p:cNvPr>
          <p:cNvSpPr>
            <a:spLocks noGrp="1"/>
          </p:cNvSpPr>
          <p:nvPr>
            <p:ph type="dt" sz="half" idx="10"/>
          </p:nvPr>
        </p:nvSpPr>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t>Date: </a:t>
            </a:r>
            <a:fld id="{8CA35E4A-A513-694F-BB2C-9570A7BC76DF}"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5" name="Slide Number Placeholder 4">
            <a:extLst>
              <a:ext uri="{FF2B5EF4-FFF2-40B4-BE49-F238E27FC236}">
                <a16:creationId xmlns:a16="http://schemas.microsoft.com/office/drawing/2014/main" id="{0311D26A-E383-5185-A189-04D896986593}"/>
              </a:ext>
            </a:extLst>
          </p:cNvPr>
          <p:cNvSpPr>
            <a:spLocks noGrp="1"/>
          </p:cNvSpPr>
          <p:nvPr>
            <p:ph type="sldNum" sz="quarter" idx="12"/>
          </p:nvPr>
        </p:nvSpPr>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1" i="0" u="none" strike="noStrike" kern="0" cap="none" spc="0" normalizeH="0" baseline="0" noProof="0" smtClean="0">
                <a:ln>
                  <a:noFill/>
                </a:ln>
                <a:solidFill>
                  <a:srgbClr val="ED7D31">
                    <a:lumMod val="50000"/>
                  </a:srgbClr>
                </a:solidFill>
                <a:effectLst/>
                <a:uLnTx/>
                <a:uFillTx/>
                <a:latin typeface="Helvetica" pitchFamily="2" charset="0"/>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16</a:t>
            </a:fld>
            <a:endParaRPr kumimoji="0" lang="en-US" sz="1707" b="1" i="0" u="none" strike="noStrike" kern="0" cap="none" spc="0" normalizeH="0" baseline="0" noProof="0">
              <a:ln>
                <a:noFill/>
              </a:ln>
              <a:solidFill>
                <a:srgbClr val="ED7D31">
                  <a:lumMod val="50000"/>
                </a:srgbClr>
              </a:solidFill>
              <a:effectLst/>
              <a:uLnTx/>
              <a:uFillTx/>
              <a:latin typeface="Helvetica" pitchFamily="2" charset="0"/>
              <a:ea typeface="+mn-ea"/>
              <a:cs typeface="+mn-cs"/>
              <a:sym typeface="Helvetica Light"/>
            </a:endParaRPr>
          </a:p>
        </p:txBody>
      </p:sp>
      <p:sp>
        <p:nvSpPr>
          <p:cNvPr id="6" name="Google Shape;387;p63">
            <a:extLst>
              <a:ext uri="{FF2B5EF4-FFF2-40B4-BE49-F238E27FC236}">
                <a16:creationId xmlns:a16="http://schemas.microsoft.com/office/drawing/2014/main" id="{662AB812-1BC2-B061-4A03-7E8A70D1E366}"/>
              </a:ext>
            </a:extLst>
          </p:cNvPr>
          <p:cNvSpPr txBox="1"/>
          <p:nvPr/>
        </p:nvSpPr>
        <p:spPr>
          <a:xfrm>
            <a:off x="346842" y="1955051"/>
            <a:ext cx="9489351"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Number of beneficiaries served: </a:t>
            </a:r>
            <a:r>
              <a:rPr lang="en" sz="3200" b="1">
                <a:solidFill>
                  <a:schemeClr val="accent2">
                    <a:lumMod val="50000"/>
                  </a:schemeClr>
                </a:solidFill>
                <a:latin typeface="Helvetica" panose="020B0604020202020204" pitchFamily="34" charset="0"/>
                <a:ea typeface="Google Sans"/>
                <a:cs typeface="Helvetica" panose="020B0604020202020204" pitchFamily="34" charset="0"/>
                <a:sym typeface="Google Sans"/>
              </a:rPr>
              <a:t>350,000+ </a:t>
            </a:r>
            <a:endParaRPr lang="en" sz="2800" b="1">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sp>
        <p:nvSpPr>
          <p:cNvPr id="8" name="Google Shape;387;p63">
            <a:extLst>
              <a:ext uri="{FF2B5EF4-FFF2-40B4-BE49-F238E27FC236}">
                <a16:creationId xmlns:a16="http://schemas.microsoft.com/office/drawing/2014/main" id="{0857FAB9-A016-8913-6291-269D88A28A8C}"/>
              </a:ext>
            </a:extLst>
          </p:cNvPr>
          <p:cNvSpPr txBox="1"/>
          <p:nvPr/>
        </p:nvSpPr>
        <p:spPr>
          <a:xfrm>
            <a:off x="346842" y="2645365"/>
            <a:ext cx="9489351"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Continuous use since: </a:t>
            </a:r>
            <a:r>
              <a:rPr lang="en" sz="3200" b="1">
                <a:solidFill>
                  <a:schemeClr val="accent2">
                    <a:lumMod val="50000"/>
                  </a:schemeClr>
                </a:solidFill>
                <a:latin typeface="Helvetica" panose="020B0604020202020204" pitchFamily="34" charset="0"/>
                <a:ea typeface="Google Sans"/>
                <a:cs typeface="Helvetica" panose="020B0604020202020204" pitchFamily="34" charset="0"/>
                <a:sym typeface="Google Sans"/>
              </a:rPr>
              <a:t>April 2022 </a:t>
            </a:r>
            <a:endParaRPr lang="en" sz="2800" b="1">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sp>
        <p:nvSpPr>
          <p:cNvPr id="13" name="Google Shape;387;p63">
            <a:extLst>
              <a:ext uri="{FF2B5EF4-FFF2-40B4-BE49-F238E27FC236}">
                <a16:creationId xmlns:a16="http://schemas.microsoft.com/office/drawing/2014/main" id="{C44B82F4-2B05-F5D6-C07B-B8978266026E}"/>
              </a:ext>
            </a:extLst>
          </p:cNvPr>
          <p:cNvSpPr txBox="1"/>
          <p:nvPr/>
        </p:nvSpPr>
        <p:spPr>
          <a:xfrm>
            <a:off x="346842" y="3334511"/>
            <a:ext cx="9489351"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Drop-offs prevented: </a:t>
            </a:r>
            <a:r>
              <a:rPr lang="en" sz="3200" b="1">
                <a:solidFill>
                  <a:schemeClr val="accent2">
                    <a:lumMod val="50000"/>
                  </a:schemeClr>
                </a:solidFill>
                <a:latin typeface="Helvetica" panose="020B0604020202020204" pitchFamily="34" charset="0"/>
                <a:ea typeface="Google Sans"/>
                <a:cs typeface="Helvetica" panose="020B0604020202020204" pitchFamily="34" charset="0"/>
                <a:sym typeface="Google Sans"/>
              </a:rPr>
              <a:t>30% </a:t>
            </a:r>
            <a:endParaRPr lang="en" sz="2800" b="1">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sp>
        <p:nvSpPr>
          <p:cNvPr id="14" name="Google Shape;387;p63">
            <a:extLst>
              <a:ext uri="{FF2B5EF4-FFF2-40B4-BE49-F238E27FC236}">
                <a16:creationId xmlns:a16="http://schemas.microsoft.com/office/drawing/2014/main" id="{37E80AB9-FEB7-A131-4F8E-EB70DEE11C27}"/>
              </a:ext>
            </a:extLst>
          </p:cNvPr>
          <p:cNvSpPr txBox="1"/>
          <p:nvPr/>
        </p:nvSpPr>
        <p:spPr>
          <a:xfrm>
            <a:off x="346843" y="4125855"/>
            <a:ext cx="11193409"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Bottom 25 percentile, content exposure increase: </a:t>
            </a:r>
            <a:r>
              <a:rPr lang="en" sz="3200" b="1">
                <a:solidFill>
                  <a:schemeClr val="accent2">
                    <a:lumMod val="50000"/>
                  </a:schemeClr>
                </a:solidFill>
                <a:latin typeface="Helvetica" panose="020B0604020202020204" pitchFamily="34" charset="0"/>
                <a:ea typeface="Google Sans"/>
                <a:cs typeface="Helvetica" panose="020B0604020202020204" pitchFamily="34" charset="0"/>
                <a:sym typeface="Google Sans"/>
              </a:rPr>
              <a:t>130% </a:t>
            </a:r>
            <a:endParaRPr lang="en" sz="2800" b="1">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pic>
        <p:nvPicPr>
          <p:cNvPr id="9" name="Picture 8" descr="A person wearing glasses&#10;&#10;Description automatically generated with low confidence">
            <a:extLst>
              <a:ext uri="{FF2B5EF4-FFF2-40B4-BE49-F238E27FC236}">
                <a16:creationId xmlns:a16="http://schemas.microsoft.com/office/drawing/2014/main" id="{D37C8924-1280-8E86-0CEC-5F9FC9250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39305" y="74235"/>
            <a:ext cx="1026050" cy="1072432"/>
          </a:xfrm>
          <a:prstGeom prst="roundRect">
            <a:avLst>
              <a:gd name="adj" fmla="val 16667"/>
            </a:avLst>
          </a:prstGeom>
          <a:ln>
            <a:noFill/>
          </a:ln>
          <a:effectLst/>
        </p:spPr>
      </p:pic>
      <p:sp>
        <p:nvSpPr>
          <p:cNvPr id="10" name="TextBox 9">
            <a:extLst>
              <a:ext uri="{FF2B5EF4-FFF2-40B4-BE49-F238E27FC236}">
                <a16:creationId xmlns:a16="http://schemas.microsoft.com/office/drawing/2014/main" id="{56D40C49-97D0-8754-CF41-88125700BB11}"/>
              </a:ext>
            </a:extLst>
          </p:cNvPr>
          <p:cNvSpPr txBox="1"/>
          <p:nvPr/>
        </p:nvSpPr>
        <p:spPr>
          <a:xfrm>
            <a:off x="12012566" y="1069994"/>
            <a:ext cx="864339"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Verma</a:t>
            </a:r>
          </a:p>
        </p:txBody>
      </p:sp>
      <p:pic>
        <p:nvPicPr>
          <p:cNvPr id="3" name="Picture 2" descr="A picture containing wall, person, dress, stone&#10;&#10;Description automatically generated">
            <a:extLst>
              <a:ext uri="{FF2B5EF4-FFF2-40B4-BE49-F238E27FC236}">
                <a16:creationId xmlns:a16="http://schemas.microsoft.com/office/drawing/2014/main" id="{73A13614-86CF-1A9E-9329-8C9670E35F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3330" y="5444996"/>
            <a:ext cx="5203469" cy="3469674"/>
          </a:xfrm>
          <a:prstGeom prst="roundRect">
            <a:avLst>
              <a:gd name="adj" fmla="val 16667"/>
            </a:avLst>
          </a:prstGeom>
          <a:ln w="28575">
            <a:solidFill>
              <a:schemeClr val="accent2">
                <a:lumMod val="50000"/>
              </a:schemeClr>
            </a:solidFill>
          </a:ln>
          <a:effectLst/>
        </p:spPr>
      </p:pic>
    </p:spTree>
    <p:extLst>
      <p:ext uri="{BB962C8B-B14F-4D97-AF65-F5344CB8AC3E}">
        <p14:creationId xmlns:p14="http://schemas.microsoft.com/office/powerpoint/2010/main" val="12931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AA52-65B3-6D42-2523-DF2707596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538AC-0891-5F30-6DA3-EB05C65C420A}"/>
              </a:ext>
            </a:extLst>
          </p:cNvPr>
          <p:cNvSpPr>
            <a:spLocks noGrp="1"/>
          </p:cNvSpPr>
          <p:nvPr>
            <p:ph type="title"/>
          </p:nvPr>
        </p:nvSpPr>
        <p:spPr>
          <a:xfrm>
            <a:off x="346842" y="191924"/>
            <a:ext cx="12030577" cy="1885245"/>
          </a:xfrm>
        </p:spPr>
        <p:txBody>
          <a:bodyPr>
            <a:normAutofit/>
          </a:bodyPr>
          <a:lstStyle/>
          <a:p>
            <a:r>
              <a:rPr lang="en-US" sz="3200" b="1" dirty="0"/>
              <a:t>SAHELI: DFL + RMAB  Deployed at ARMMAN</a:t>
            </a:r>
            <a:br>
              <a:rPr lang="en-US" sz="2800"/>
            </a:br>
            <a:r>
              <a:rPr lang="en-US" sz="2200" i="1"/>
              <a:t>(PAIS/ECAI 2025)</a:t>
            </a:r>
            <a:br>
              <a:rPr lang="en-US"/>
            </a:br>
            <a:r>
              <a:rPr lang="en-US"/>
              <a:t> </a:t>
            </a:r>
            <a:endParaRPr lang="en-US" b="1"/>
          </a:p>
        </p:txBody>
      </p:sp>
      <p:sp>
        <p:nvSpPr>
          <p:cNvPr id="4" name="Date Placeholder 3">
            <a:extLst>
              <a:ext uri="{FF2B5EF4-FFF2-40B4-BE49-F238E27FC236}">
                <a16:creationId xmlns:a16="http://schemas.microsoft.com/office/drawing/2014/main" id="{F05A7FF7-557C-D676-5497-550C585B1A3A}"/>
              </a:ext>
            </a:extLst>
          </p:cNvPr>
          <p:cNvSpPr>
            <a:spLocks noGrp="1"/>
          </p:cNvSpPr>
          <p:nvPr>
            <p:ph type="dt" sz="half" idx="10"/>
          </p:nvPr>
        </p:nvSpPr>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t>Date: </a:t>
            </a:r>
            <a:fld id="{8CA35E4A-A513-694F-BB2C-9570A7BC76DF}"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5" name="Slide Number Placeholder 4">
            <a:extLst>
              <a:ext uri="{FF2B5EF4-FFF2-40B4-BE49-F238E27FC236}">
                <a16:creationId xmlns:a16="http://schemas.microsoft.com/office/drawing/2014/main" id="{10B1F3E7-CB95-6A06-BAB1-08A2E07463CB}"/>
              </a:ext>
            </a:extLst>
          </p:cNvPr>
          <p:cNvSpPr>
            <a:spLocks noGrp="1"/>
          </p:cNvSpPr>
          <p:nvPr>
            <p:ph type="sldNum" sz="quarter" idx="12"/>
          </p:nvPr>
        </p:nvSpPr>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1" i="0" u="none" strike="noStrike" kern="0" cap="none" spc="0" normalizeH="0" baseline="0" noProof="0" smtClean="0">
                <a:ln>
                  <a:noFill/>
                </a:ln>
                <a:solidFill>
                  <a:srgbClr val="ED7D31">
                    <a:lumMod val="50000"/>
                  </a:srgbClr>
                </a:solidFill>
                <a:effectLst/>
                <a:uLnTx/>
                <a:uFillTx/>
                <a:latin typeface="Helvetica" pitchFamily="2" charset="0"/>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17</a:t>
            </a:fld>
            <a:endParaRPr kumimoji="0" lang="en-US" sz="1707" b="1" i="0" u="none" strike="noStrike" kern="0" cap="none" spc="0" normalizeH="0" baseline="0" noProof="0">
              <a:ln>
                <a:noFill/>
              </a:ln>
              <a:solidFill>
                <a:srgbClr val="ED7D31">
                  <a:lumMod val="50000"/>
                </a:srgbClr>
              </a:solidFill>
              <a:effectLst/>
              <a:uLnTx/>
              <a:uFillTx/>
              <a:latin typeface="Helvetica" pitchFamily="2" charset="0"/>
              <a:ea typeface="+mn-ea"/>
              <a:cs typeface="+mn-cs"/>
              <a:sym typeface="Helvetica Light"/>
            </a:endParaRPr>
          </a:p>
        </p:txBody>
      </p:sp>
      <p:sp>
        <p:nvSpPr>
          <p:cNvPr id="7" name="Google Shape;387;p63">
            <a:extLst>
              <a:ext uri="{FF2B5EF4-FFF2-40B4-BE49-F238E27FC236}">
                <a16:creationId xmlns:a16="http://schemas.microsoft.com/office/drawing/2014/main" id="{39C033BF-85E7-25C2-2FF6-008DFF42C953}"/>
              </a:ext>
            </a:extLst>
          </p:cNvPr>
          <p:cNvSpPr txBox="1"/>
          <p:nvPr/>
        </p:nvSpPr>
        <p:spPr>
          <a:xfrm>
            <a:off x="346842" y="1677498"/>
            <a:ext cx="12905024"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RMAB </a:t>
            </a: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Wingdings" panose="05000000000000000000" pitchFamily="2" charset="2"/>
              </a:rPr>
              <a:t> h</a:t>
            </a: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igher listenership </a:t>
            </a: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Wingdings" panose="05000000000000000000" pitchFamily="2" charset="2"/>
              </a:rPr>
              <a:t> </a:t>
            </a:r>
            <a:r>
              <a:rPr lang="en" sz="3200">
                <a:solidFill>
                  <a:schemeClr val="accent2">
                    <a:lumMod val="50000"/>
                  </a:schemeClr>
                </a:solidFill>
                <a:latin typeface="Helvetica" panose="020B0604020202020204" pitchFamily="34" charset="0"/>
                <a:ea typeface="Google Sans"/>
                <a:cs typeface="Helvetica" panose="020B0604020202020204" pitchFamily="34" charset="0"/>
                <a:sym typeface="Google Sans"/>
              </a:rPr>
              <a:t>Improved health behaviors:</a:t>
            </a:r>
          </a:p>
        </p:txBody>
      </p:sp>
      <p:sp>
        <p:nvSpPr>
          <p:cNvPr id="10" name="TextBox 9">
            <a:extLst>
              <a:ext uri="{FF2B5EF4-FFF2-40B4-BE49-F238E27FC236}">
                <a16:creationId xmlns:a16="http://schemas.microsoft.com/office/drawing/2014/main" id="{66FD94C4-6178-B37B-EE29-D31A1B3F9CA6}"/>
              </a:ext>
            </a:extLst>
          </p:cNvPr>
          <p:cNvSpPr txBox="1"/>
          <p:nvPr/>
        </p:nvSpPr>
        <p:spPr>
          <a:xfrm>
            <a:off x="1465712" y="2362847"/>
            <a:ext cx="10416540" cy="1041247"/>
          </a:xfrm>
          <a:prstGeom prst="rect">
            <a:avLst/>
          </a:prstGeom>
          <a:noFill/>
        </p:spPr>
        <p:txBody>
          <a:bodyPr wrap="square">
            <a:spAutoFit/>
          </a:bodyPr>
          <a:lstStyle/>
          <a:p>
            <a:pPr marL="457200" lvl="1" indent="-342900" algn="l" rtl="0">
              <a:lnSpc>
                <a:spcPct val="115000"/>
              </a:lnSpc>
              <a:buClr>
                <a:schemeClr val="accent2">
                  <a:lumMod val="50000"/>
                </a:schemeClr>
              </a:buClr>
              <a:buSzPts val="1800"/>
              <a:buFont typeface="Wingdings" panose="05000000000000000000" pitchFamily="2" charset="2"/>
              <a:buChar char="Ø"/>
            </a:pPr>
            <a:r>
              <a:rPr lang="en" sz="2800" i="1">
                <a:solidFill>
                  <a:schemeClr val="accent2">
                    <a:lumMod val="50000"/>
                  </a:schemeClr>
                </a:solidFill>
                <a:latin typeface="Helvetica" panose="020B0604020202020204" pitchFamily="34" charset="0"/>
                <a:ea typeface="Google Sans"/>
                <a:cs typeface="Helvetica" panose="020B0604020202020204" pitchFamily="34" charset="0"/>
                <a:sym typeface="Google Sans"/>
              </a:rPr>
              <a:t>21871 beneficiaries</a:t>
            </a:r>
          </a:p>
          <a:p>
            <a:pPr marL="457200" lvl="1" indent="-342900" algn="l" rtl="0">
              <a:lnSpc>
                <a:spcPct val="115000"/>
              </a:lnSpc>
              <a:buClr>
                <a:schemeClr val="accent2">
                  <a:lumMod val="50000"/>
                </a:schemeClr>
              </a:buClr>
              <a:buSzPts val="1800"/>
              <a:buFont typeface="Wingdings" panose="05000000000000000000" pitchFamily="2" charset="2"/>
              <a:buChar char="Ø"/>
            </a:pPr>
            <a:r>
              <a:rPr lang="en" sz="2800" i="1">
                <a:solidFill>
                  <a:schemeClr val="accent2">
                    <a:lumMod val="50000"/>
                  </a:schemeClr>
                </a:solidFill>
                <a:latin typeface="Helvetica" panose="020B0604020202020204" pitchFamily="34" charset="0"/>
                <a:ea typeface="Google Sans"/>
                <a:cs typeface="Helvetica" panose="020B0604020202020204" pitchFamily="34" charset="0"/>
                <a:sym typeface="Google Sans"/>
              </a:rPr>
              <a:t>Matched intervention vs control</a:t>
            </a:r>
            <a:endParaRPr lang="en" sz="3600" i="1">
              <a:solidFill>
                <a:schemeClr val="accent2">
                  <a:lumMod val="50000"/>
                </a:schemeClr>
              </a:solidFill>
              <a:latin typeface="Helvetica" panose="020B0604020202020204" pitchFamily="34" charset="0"/>
              <a:ea typeface="Google Sans"/>
              <a:cs typeface="Helvetica" panose="020B0604020202020204" pitchFamily="34" charset="0"/>
              <a:sym typeface="Google Sans"/>
            </a:endParaRPr>
          </a:p>
        </p:txBody>
      </p:sp>
      <p:graphicFrame>
        <p:nvGraphicFramePr>
          <p:cNvPr id="3" name="Table 2">
            <a:extLst>
              <a:ext uri="{FF2B5EF4-FFF2-40B4-BE49-F238E27FC236}">
                <a16:creationId xmlns:a16="http://schemas.microsoft.com/office/drawing/2014/main" id="{466CF3F7-3B8C-05E7-33CA-91FD3F1D2A64}"/>
              </a:ext>
            </a:extLst>
          </p:cNvPr>
          <p:cNvGraphicFramePr>
            <a:graphicFrameLocks noGrp="1"/>
          </p:cNvGraphicFramePr>
          <p:nvPr/>
        </p:nvGraphicFramePr>
        <p:xfrm>
          <a:off x="696735" y="3851777"/>
          <a:ext cx="11185517" cy="3413760"/>
        </p:xfrm>
        <a:graphic>
          <a:graphicData uri="http://schemas.openxmlformats.org/drawingml/2006/table">
            <a:tbl>
              <a:tblPr firstRow="1" bandRow="1">
                <a:tableStyleId>{9DCAF9ED-07DC-4A11-8D7F-57B35C25682E}</a:tableStyleId>
              </a:tblPr>
              <a:tblGrid>
                <a:gridCol w="6078651">
                  <a:extLst>
                    <a:ext uri="{9D8B030D-6E8A-4147-A177-3AD203B41FA5}">
                      <a16:colId xmlns:a16="http://schemas.microsoft.com/office/drawing/2014/main" val="4121682995"/>
                    </a:ext>
                  </a:extLst>
                </a:gridCol>
                <a:gridCol w="2507920">
                  <a:extLst>
                    <a:ext uri="{9D8B030D-6E8A-4147-A177-3AD203B41FA5}">
                      <a16:colId xmlns:a16="http://schemas.microsoft.com/office/drawing/2014/main" val="1595776852"/>
                    </a:ext>
                  </a:extLst>
                </a:gridCol>
                <a:gridCol w="2598946">
                  <a:extLst>
                    <a:ext uri="{9D8B030D-6E8A-4147-A177-3AD203B41FA5}">
                      <a16:colId xmlns:a16="http://schemas.microsoft.com/office/drawing/2014/main" val="1047952162"/>
                    </a:ext>
                  </a:extLst>
                </a:gridCol>
              </a:tblGrid>
              <a:tr h="606552">
                <a:tc>
                  <a:txBody>
                    <a:bodyPr/>
                    <a:lstStyle/>
                    <a:p>
                      <a:r>
                        <a:rPr lang="en-US" sz="2800">
                          <a:latin typeface="Helvetica" panose="020B0604020202020204" pitchFamily="34" charset="0"/>
                          <a:cs typeface="Helvetica" panose="020B0604020202020204" pitchFamily="34" charset="0"/>
                        </a:rPr>
                        <a:t>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r>
                        <a:rPr lang="en-US" sz="2800">
                          <a:latin typeface="Helvetica" panose="020B0604020202020204" pitchFamily="34" charset="0"/>
                          <a:cs typeface="Helvetica" panose="020B0604020202020204" pitchFamily="34" charset="0"/>
                        </a:rPr>
                        <a:t>Percentage improvement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r>
                        <a:rPr lang="en-US" sz="2800">
                          <a:latin typeface="Helvetica" panose="020B0604020202020204" pitchFamily="34" charset="0"/>
                          <a:cs typeface="Helvetica" panose="020B0604020202020204" pitchFamily="34" charset="0"/>
                        </a:rPr>
                        <a:t>p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830621566"/>
                  </a:ext>
                </a:extLst>
              </a:tr>
              <a:tr h="606552">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2800">
                          <a:latin typeface="Helvetica" panose="020B0604020202020204" pitchFamily="34" charset="0"/>
                          <a:cs typeface="Helvetica" panose="020B0604020202020204" pitchFamily="34" charset="0"/>
                        </a:rPr>
                        <a:t>Taking calcium tablets after delivery</a:t>
                      </a:r>
                    </a:p>
                    <a:p>
                      <a:endParaRPr lang="en-US" sz="2800">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a:latin typeface="Helvetica" panose="020B0604020202020204" pitchFamily="34" charset="0"/>
                          <a:cs typeface="Helvetica"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i="1">
                          <a:latin typeface="Helvetica" panose="020B0604020202020204" pitchFamily="34" charset="0"/>
                          <a:cs typeface="Helvetica" panose="020B0604020202020204" pitchFamily="34" charset="0"/>
                        </a:rPr>
                        <a:t>p=0.04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871742"/>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2800">
                          <a:latin typeface="Helvetica" panose="020B0604020202020204" pitchFamily="34" charset="0"/>
                          <a:cs typeface="Helvetica" panose="020B0604020202020204" pitchFamily="34" charset="0"/>
                        </a:rPr>
                        <a:t>Taking iron tablets after delivery</a:t>
                      </a:r>
                    </a:p>
                    <a:p>
                      <a:endParaRPr lang="en-US" sz="2800">
                        <a:latin typeface="Helvetica" panose="020B0604020202020204" pitchFamily="34" charset="0"/>
                        <a:cs typeface="Helvetica"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Helvetica" panose="020B0604020202020204" pitchFamily="34" charset="0"/>
                          <a:cs typeface="Helvetica"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i="1">
                          <a:latin typeface="Helvetica" panose="020B0604020202020204" pitchFamily="34" charset="0"/>
                          <a:cs typeface="Helvetica" panose="020B0604020202020204" pitchFamily="34" charset="0"/>
                        </a:rPr>
                        <a:t>p=0.09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0478216"/>
                  </a:ext>
                </a:extLst>
              </a:tr>
              <a:tr h="370840">
                <a:tc>
                  <a:txBody>
                    <a:bodyPr/>
                    <a:lstStyle/>
                    <a:p>
                      <a:r>
                        <a:rPr lang="en-US" sz="2800">
                          <a:latin typeface="Helvetica" panose="020B0604020202020204" pitchFamily="34" charset="0"/>
                          <a:cs typeface="Helvetica" panose="020B0604020202020204" pitchFamily="34" charset="0"/>
                        </a:rPr>
                        <a:t>What was the baby’s weight at birth?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Helvetica" panose="020B0604020202020204" pitchFamily="34" charset="0"/>
                          <a:cs typeface="Helvetica" panose="020B0604020202020204" pitchFamily="34"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i="1">
                          <a:latin typeface="Helvetica" panose="020B0604020202020204" pitchFamily="34" charset="0"/>
                          <a:cs typeface="Helvetica" panose="020B0604020202020204" pitchFamily="34" charset="0"/>
                        </a:rPr>
                        <a:t>p=0.01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704472"/>
                  </a:ext>
                </a:extLst>
              </a:tr>
            </a:tbl>
          </a:graphicData>
        </a:graphic>
      </p:graphicFrame>
      <p:sp>
        <p:nvSpPr>
          <p:cNvPr id="6" name="Google Shape;387;p63">
            <a:extLst>
              <a:ext uri="{FF2B5EF4-FFF2-40B4-BE49-F238E27FC236}">
                <a16:creationId xmlns:a16="http://schemas.microsoft.com/office/drawing/2014/main" id="{FC461DE7-E9A3-0D16-2DE8-8BA3DA9BEB3E}"/>
              </a:ext>
            </a:extLst>
          </p:cNvPr>
          <p:cNvSpPr txBox="1"/>
          <p:nvPr/>
        </p:nvSpPr>
        <p:spPr>
          <a:xfrm>
            <a:off x="346842" y="7676217"/>
            <a:ext cx="12905024" cy="750945"/>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2">
                  <a:lumMod val="50000"/>
                </a:schemeClr>
              </a:buClr>
              <a:buSzPts val="1800"/>
              <a:buFont typeface="Wingdings" panose="05000000000000000000" pitchFamily="2" charset="2"/>
              <a:buChar char="Ø"/>
            </a:pPr>
            <a:r>
              <a:rPr lang="en" sz="3200">
                <a:solidFill>
                  <a:srgbClr val="FF0000"/>
                </a:solidFill>
                <a:latin typeface="Helvetica" panose="020B0604020202020204" pitchFamily="34" charset="0"/>
                <a:ea typeface="Google Sans"/>
                <a:cs typeface="Helvetica" panose="020B0604020202020204" pitchFamily="34" charset="0"/>
                <a:sym typeface="Google Sans"/>
              </a:rPr>
              <a:t>Ultimately, AI intervention is improving health behaviors!</a:t>
            </a:r>
          </a:p>
        </p:txBody>
      </p:sp>
      <p:pic>
        <p:nvPicPr>
          <p:cNvPr id="8" name="Picture 4">
            <a:extLst>
              <a:ext uri="{FF2B5EF4-FFF2-40B4-BE49-F238E27FC236}">
                <a16:creationId xmlns:a16="http://schemas.microsoft.com/office/drawing/2014/main" id="{41DC42D4-E0CE-2E12-1768-4ED751DD80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1971" t="33478" r="52798" b="48279"/>
          <a:stretch>
            <a:fillRect/>
          </a:stretch>
        </p:blipFill>
        <p:spPr bwMode="auto">
          <a:xfrm>
            <a:off x="11818318" y="54320"/>
            <a:ext cx="1148383" cy="1035962"/>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4AC969-E64D-0995-1818-71340B8ECDF8}"/>
              </a:ext>
            </a:extLst>
          </p:cNvPr>
          <p:cNvSpPr txBox="1"/>
          <p:nvPr/>
        </p:nvSpPr>
        <p:spPr>
          <a:xfrm>
            <a:off x="11832683" y="1048160"/>
            <a:ext cx="1172117" cy="369332"/>
          </a:xfrm>
          <a:prstGeom prst="rect">
            <a:avLst/>
          </a:prstGeom>
          <a:noFill/>
        </p:spPr>
        <p:txBody>
          <a:bodyPr wrap="none" rtlCol="0">
            <a:spAutoFit/>
          </a:bodyPr>
          <a:lstStyle/>
          <a:p>
            <a:pPr marL="0" marR="0" lvl="0" indent="0" algn="ctr" defTabSz="58417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Helvetica" panose="020B0604020202020204" pitchFamily="34" charset="0"/>
                <a:ea typeface="Helvetica" charset="0"/>
                <a:cs typeface="Helvetica" panose="020B0604020202020204" pitchFamily="34" charset="0"/>
                <a:sym typeface="Helvetica Light"/>
              </a:rPr>
              <a:t>Dasgupta</a:t>
            </a:r>
          </a:p>
        </p:txBody>
      </p:sp>
    </p:spTree>
    <p:extLst>
      <p:ext uri="{BB962C8B-B14F-4D97-AF65-F5344CB8AC3E}">
        <p14:creationId xmlns:p14="http://schemas.microsoft.com/office/powerpoint/2010/main" val="198759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D4F4-A286-46AA-B583-6A45678F2003}"/>
              </a:ext>
            </a:extLst>
          </p:cNvPr>
          <p:cNvSpPr>
            <a:spLocks noGrp="1"/>
          </p:cNvSpPr>
          <p:nvPr>
            <p:ph type="title"/>
          </p:nvPr>
        </p:nvSpPr>
        <p:spPr>
          <a:xfrm>
            <a:off x="346842" y="3929"/>
            <a:ext cx="12030577" cy="1885245"/>
          </a:xfrm>
        </p:spPr>
        <p:txBody>
          <a:bodyPr/>
          <a:lstStyle/>
          <a:p>
            <a:r>
              <a:rPr lang="en-US" b="1"/>
              <a:t>SAHELI Deployment</a:t>
            </a:r>
            <a:br>
              <a:rPr lang="en-US" b="1"/>
            </a:br>
            <a:r>
              <a:rPr lang="en-US" sz="2800" b="1" err="1"/>
              <a:t>Youtube</a:t>
            </a:r>
            <a:r>
              <a:rPr lang="en-US" sz="2800" b="1"/>
              <a:t>: “AI for Social Good in partnership with ARMMAN”</a:t>
            </a:r>
            <a:endParaRPr lang="en-US" b="1"/>
          </a:p>
        </p:txBody>
      </p:sp>
      <p:sp>
        <p:nvSpPr>
          <p:cNvPr id="4" name="Date Placeholder 3">
            <a:extLst>
              <a:ext uri="{FF2B5EF4-FFF2-40B4-BE49-F238E27FC236}">
                <a16:creationId xmlns:a16="http://schemas.microsoft.com/office/drawing/2014/main" id="{EF24461A-2688-4FB0-B046-E4A526C4DAE6}"/>
              </a:ext>
            </a:extLst>
          </p:cNvPr>
          <p:cNvSpPr>
            <a:spLocks noGrp="1"/>
          </p:cNvSpPr>
          <p:nvPr>
            <p:ph type="dt" sz="half" idx="10"/>
          </p:nvPr>
        </p:nvSpPr>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rPr>
              <a:t>Date: </a:t>
            </a:r>
            <a:fld id="{8CA35E4A-A513-694F-BB2C-9570A7BC76DF}"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5" name="Slide Number Placeholder 4">
            <a:extLst>
              <a:ext uri="{FF2B5EF4-FFF2-40B4-BE49-F238E27FC236}">
                <a16:creationId xmlns:a16="http://schemas.microsoft.com/office/drawing/2014/main" id="{7F69D466-EAB7-4906-8359-CCFB6DB474FB}"/>
              </a:ext>
            </a:extLst>
          </p:cNvPr>
          <p:cNvSpPr>
            <a:spLocks noGrp="1"/>
          </p:cNvSpPr>
          <p:nvPr>
            <p:ph type="sldNum" sz="quarter" idx="12"/>
          </p:nvPr>
        </p:nvSpPr>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1" i="0" u="none" strike="noStrike" kern="0" cap="none" spc="0" normalizeH="0" baseline="0" noProof="0" smtClean="0">
                <a:ln>
                  <a:noFill/>
                </a:ln>
                <a:solidFill>
                  <a:srgbClr val="ED7D31">
                    <a:lumMod val="50000"/>
                  </a:srgbClr>
                </a:solidFill>
                <a:effectLst/>
                <a:uLnTx/>
                <a:uFillTx/>
                <a:latin typeface="Helvetica" pitchFamily="2" charset="0"/>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18</a:t>
            </a:fld>
            <a:endParaRPr kumimoji="0" lang="en-US" sz="1707" b="1" i="0" u="none" strike="noStrike" kern="0" cap="none" spc="0" normalizeH="0" baseline="0" noProof="0">
              <a:ln>
                <a:noFill/>
              </a:ln>
              <a:solidFill>
                <a:srgbClr val="ED7D31">
                  <a:lumMod val="50000"/>
                </a:srgbClr>
              </a:solidFill>
              <a:effectLst/>
              <a:uLnTx/>
              <a:uFillTx/>
              <a:latin typeface="Helvetica" pitchFamily="2" charset="0"/>
              <a:ea typeface="+mn-ea"/>
              <a:cs typeface="+mn-cs"/>
              <a:sym typeface="Helvetica Light"/>
            </a:endParaRPr>
          </a:p>
        </p:txBody>
      </p:sp>
      <p:pic>
        <p:nvPicPr>
          <p:cNvPr id="9" name="Screen Recording 8">
            <a:hlinkClick r:id="" action="ppaction://media"/>
            <a:extLst>
              <a:ext uri="{FF2B5EF4-FFF2-40B4-BE49-F238E27FC236}">
                <a16:creationId xmlns:a16="http://schemas.microsoft.com/office/drawing/2014/main" id="{B99093EC-E84C-7C88-B172-4B459A981850}"/>
              </a:ext>
            </a:extLst>
          </p:cNvPr>
          <p:cNvPicPr>
            <a:picLocks noChangeAspect="1"/>
          </p:cNvPicPr>
          <p:nvPr>
            <a:videoFile r:link="rId1"/>
            <p:extLst>
              <p:ext uri="{DAA4B4D4-6D71-4841-9C94-3DE7FCFB9230}">
                <p14:media xmlns:p14="http://schemas.microsoft.com/office/powerpoint/2010/main" r:embed="rId2">
                  <p14:trim st="7465" end="1046.7"/>
                </p14:media>
              </p:ext>
            </p:extLst>
          </p:nvPr>
        </p:nvPicPr>
        <p:blipFill>
          <a:blip r:embed="rId4"/>
          <a:stretch>
            <a:fillRect/>
          </a:stretch>
        </p:blipFill>
        <p:spPr>
          <a:xfrm>
            <a:off x="425450" y="1704975"/>
            <a:ext cx="12153900" cy="6343650"/>
          </a:xfrm>
          <a:prstGeom prst="rect">
            <a:avLst/>
          </a:prstGeom>
        </p:spPr>
      </p:pic>
    </p:spTree>
    <p:extLst>
      <p:ext uri="{BB962C8B-B14F-4D97-AF65-F5344CB8AC3E}">
        <p14:creationId xmlns:p14="http://schemas.microsoft.com/office/powerpoint/2010/main" val="14223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5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DA32-F11B-0617-A918-6D364EA1A23D}"/>
              </a:ext>
            </a:extLst>
          </p:cNvPr>
          <p:cNvSpPr>
            <a:spLocks noGrp="1"/>
          </p:cNvSpPr>
          <p:nvPr>
            <p:ph type="title"/>
          </p:nvPr>
        </p:nvSpPr>
        <p:spPr>
          <a:xfrm>
            <a:off x="89477" y="241773"/>
            <a:ext cx="12819007" cy="1001169"/>
          </a:xfrm>
        </p:spPr>
        <p:txBody>
          <a:bodyPr>
            <a:normAutofit/>
          </a:bodyPr>
          <a:lstStyle/>
          <a:p>
            <a:r>
              <a:rPr lang="en-US" b="1" dirty="0"/>
              <a:t>Restless Bandits for Limited Resource Allocation</a:t>
            </a:r>
          </a:p>
        </p:txBody>
      </p:sp>
      <p:sp>
        <p:nvSpPr>
          <p:cNvPr id="4" name="Date Placeholder 3">
            <a:extLst>
              <a:ext uri="{FF2B5EF4-FFF2-40B4-BE49-F238E27FC236}">
                <a16:creationId xmlns:a16="http://schemas.microsoft.com/office/drawing/2014/main" id="{86A96A37-3929-6633-95D2-C739408C0737}"/>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0EBC8DA5-FD03-AB99-5C51-FF731CB86990}"/>
              </a:ext>
            </a:extLst>
          </p:cNvPr>
          <p:cNvSpPr>
            <a:spLocks noGrp="1"/>
          </p:cNvSpPr>
          <p:nvPr>
            <p:ph type="sldNum" sz="quarter" idx="12"/>
          </p:nvPr>
        </p:nvSpPr>
        <p:spPr/>
        <p:txBody>
          <a:bodyPr/>
          <a:lstStyle/>
          <a:p>
            <a:fld id="{3E1FE081-AC77-FB48-AC8D-A74659BE064E}" type="slidenum">
              <a:rPr lang="en-US" smtClean="0"/>
              <a:pPr/>
              <a:t>19</a:t>
            </a:fld>
            <a:endParaRPr lang="en-US"/>
          </a:p>
        </p:txBody>
      </p:sp>
      <p:sp>
        <p:nvSpPr>
          <p:cNvPr id="7" name="Title 1">
            <a:extLst>
              <a:ext uri="{FF2B5EF4-FFF2-40B4-BE49-F238E27FC236}">
                <a16:creationId xmlns:a16="http://schemas.microsoft.com/office/drawing/2014/main" id="{96C4B0D6-D80A-A4E9-011D-41ECE2E5618E}"/>
              </a:ext>
            </a:extLst>
          </p:cNvPr>
          <p:cNvSpPr txBox="1">
            <a:spLocks/>
          </p:cNvSpPr>
          <p:nvPr/>
        </p:nvSpPr>
        <p:spPr>
          <a:xfrm>
            <a:off x="802762" y="2309855"/>
            <a:ext cx="4625096"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800" b="1" i="1" dirty="0">
                <a:solidFill>
                  <a:schemeClr val="accent2">
                    <a:lumMod val="50000"/>
                  </a:schemeClr>
                </a:solidFill>
              </a:rPr>
              <a:t>Allocate wireless</a:t>
            </a:r>
          </a:p>
          <a:p>
            <a:r>
              <a:rPr lang="en-US" sz="2800" b="1" i="1" dirty="0">
                <a:solidFill>
                  <a:schemeClr val="accent2">
                    <a:lumMod val="50000"/>
                  </a:schemeClr>
                </a:solidFill>
              </a:rPr>
              <a:t>monitoring devices </a:t>
            </a:r>
          </a:p>
        </p:txBody>
      </p:sp>
      <p:sp>
        <p:nvSpPr>
          <p:cNvPr id="8" name="Title 1">
            <a:extLst>
              <a:ext uri="{FF2B5EF4-FFF2-40B4-BE49-F238E27FC236}">
                <a16:creationId xmlns:a16="http://schemas.microsoft.com/office/drawing/2014/main" id="{C34C3F0D-CBD1-F16A-87E7-081C1034CB7D}"/>
              </a:ext>
            </a:extLst>
          </p:cNvPr>
          <p:cNvSpPr txBox="1">
            <a:spLocks/>
          </p:cNvSpPr>
          <p:nvPr/>
        </p:nvSpPr>
        <p:spPr>
          <a:xfrm>
            <a:off x="623711" y="2547142"/>
            <a:ext cx="3639213" cy="997521"/>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00000"/>
              </a:lnSpc>
            </a:pPr>
            <a:endParaRPr lang="en-US" sz="2200" i="1" dirty="0">
              <a:solidFill>
                <a:schemeClr val="accent2">
                  <a:lumMod val="50000"/>
                </a:schemeClr>
              </a:solidFill>
              <a:latin typeface="Helvetica" panose="020B0604020202020204" pitchFamily="34" charset="0"/>
              <a:cs typeface="Helvetica" panose="020B0604020202020204" pitchFamily="34" charset="0"/>
            </a:endParaRPr>
          </a:p>
        </p:txBody>
      </p:sp>
      <p:pic>
        <p:nvPicPr>
          <p:cNvPr id="9" name="Picture 8" descr="A person's arm with a device on it&#10;&#10;Description automatically generated">
            <a:extLst>
              <a:ext uri="{FF2B5EF4-FFF2-40B4-BE49-F238E27FC236}">
                <a16:creationId xmlns:a16="http://schemas.microsoft.com/office/drawing/2014/main" id="{DF4A3F31-E201-CBF2-A27A-80C0A29276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034" y="1772459"/>
            <a:ext cx="1936143" cy="1936143"/>
          </a:xfrm>
          <a:prstGeom prst="roundRect">
            <a:avLst>
              <a:gd name="adj" fmla="val 16667"/>
            </a:avLst>
          </a:prstGeom>
          <a:ln>
            <a:noFill/>
          </a:ln>
          <a:effectLst/>
        </p:spPr>
      </p:pic>
      <p:pic>
        <p:nvPicPr>
          <p:cNvPr id="10" name="Picture 4" descr="Tiada huraian foto disediakan.">
            <a:extLst>
              <a:ext uri="{FF2B5EF4-FFF2-40B4-BE49-F238E27FC236}">
                <a16:creationId xmlns:a16="http://schemas.microsoft.com/office/drawing/2014/main" id="{0C74CD21-BA0A-4D32-DB21-B79DF98882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5393" y="1724410"/>
            <a:ext cx="2957800" cy="1936143"/>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14" name="AutoShape 2" descr="Image of ">
            <a:extLst>
              <a:ext uri="{FF2B5EF4-FFF2-40B4-BE49-F238E27FC236}">
                <a16:creationId xmlns:a16="http://schemas.microsoft.com/office/drawing/2014/main" id="{BC911AC1-D4CB-8E93-C953-84EA213F1C56}"/>
              </a:ext>
            </a:extLst>
          </p:cNvPr>
          <p:cNvSpPr>
            <a:spLocks noChangeAspect="1" noChangeArrowheads="1"/>
          </p:cNvSpPr>
          <p:nvPr/>
        </p:nvSpPr>
        <p:spPr bwMode="auto">
          <a:xfrm>
            <a:off x="13716428" y="49516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200"/>
          </a:p>
        </p:txBody>
      </p:sp>
      <p:sp>
        <p:nvSpPr>
          <p:cNvPr id="18" name="Title 1">
            <a:extLst>
              <a:ext uri="{FF2B5EF4-FFF2-40B4-BE49-F238E27FC236}">
                <a16:creationId xmlns:a16="http://schemas.microsoft.com/office/drawing/2014/main" id="{50B3DB01-0635-606E-1668-A6E7DD5FF282}"/>
              </a:ext>
            </a:extLst>
          </p:cNvPr>
          <p:cNvSpPr txBox="1">
            <a:spLocks/>
          </p:cNvSpPr>
          <p:nvPr/>
        </p:nvSpPr>
        <p:spPr>
          <a:xfrm>
            <a:off x="10241543" y="4951635"/>
            <a:ext cx="2480886" cy="997521"/>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00000"/>
              </a:lnSpc>
            </a:pPr>
            <a:r>
              <a:rPr lang="en-US" sz="2400" i="1" dirty="0">
                <a:solidFill>
                  <a:schemeClr val="accent2">
                    <a:lumMod val="50000"/>
                  </a:schemeClr>
                </a:solidFill>
                <a:latin typeface="Helvetica" panose="020B0604020202020204" pitchFamily="34" charset="0"/>
                <a:cs typeface="Helvetica" panose="020B0604020202020204" pitchFamily="34" charset="0"/>
              </a:rPr>
              <a:t>TB Treatment</a:t>
            </a:r>
          </a:p>
          <a:p>
            <a:pPr>
              <a:lnSpc>
                <a:spcPct val="100000"/>
              </a:lnSpc>
            </a:pPr>
            <a:r>
              <a:rPr lang="en-US" sz="2400" i="1" dirty="0">
                <a:solidFill>
                  <a:schemeClr val="accent2">
                    <a:lumMod val="50000"/>
                  </a:schemeClr>
                </a:solidFill>
                <a:latin typeface="Helvetica" panose="020B0604020202020204" pitchFamily="34" charset="0"/>
                <a:cs typeface="Helvetica" panose="020B0604020202020204" pitchFamily="34" charset="0"/>
              </a:rPr>
              <a:t>6 months of pills</a:t>
            </a:r>
            <a:endParaRPr lang="en-US" sz="2000" i="1" dirty="0">
              <a:solidFill>
                <a:schemeClr val="accent2">
                  <a:lumMod val="50000"/>
                </a:schemeClr>
              </a:solidFill>
              <a:latin typeface="Helvetica" panose="020B0604020202020204" pitchFamily="34" charset="0"/>
              <a:cs typeface="Helvetica" panose="020B0604020202020204" pitchFamily="34" charset="0"/>
            </a:endParaRPr>
          </a:p>
        </p:txBody>
      </p:sp>
      <p:pic>
        <p:nvPicPr>
          <p:cNvPr id="19" name="Picture 2" descr="Hand holding five pills to treat TB">
            <a:extLst>
              <a:ext uri="{FF2B5EF4-FFF2-40B4-BE49-F238E27FC236}">
                <a16:creationId xmlns:a16="http://schemas.microsoft.com/office/drawing/2014/main" id="{5AFFF209-8426-376E-2278-8E212840739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45393" y="4798964"/>
            <a:ext cx="2480886" cy="1801596"/>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D6678525-FDE7-84CE-73FC-63B9CE265B47}"/>
              </a:ext>
            </a:extLst>
          </p:cNvPr>
          <p:cNvSpPr txBox="1">
            <a:spLocks/>
          </p:cNvSpPr>
          <p:nvPr/>
        </p:nvSpPr>
        <p:spPr>
          <a:xfrm>
            <a:off x="802762" y="6563954"/>
            <a:ext cx="3985033"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800" b="1" i="1" dirty="0">
                <a:solidFill>
                  <a:schemeClr val="accent2">
                    <a:lumMod val="50000"/>
                  </a:schemeClr>
                </a:solidFill>
              </a:rPr>
              <a:t>Allocate health coaches to ensure adherence</a:t>
            </a:r>
          </a:p>
        </p:txBody>
      </p:sp>
      <p:pic>
        <p:nvPicPr>
          <p:cNvPr id="29" name="Picture 10">
            <a:extLst>
              <a:ext uri="{FF2B5EF4-FFF2-40B4-BE49-F238E27FC236}">
                <a16:creationId xmlns:a16="http://schemas.microsoft.com/office/drawing/2014/main" id="{F8B16872-7A20-EB8C-AC0C-914CBE4825A8}"/>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t="-4696"/>
          <a:stretch/>
        </p:blipFill>
        <p:spPr bwMode="auto">
          <a:xfrm>
            <a:off x="4394004" y="6138801"/>
            <a:ext cx="2626168" cy="1415957"/>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33" name="Picture 2" descr="Blood glucose monitoring - Wikipedia">
            <a:extLst>
              <a:ext uri="{FF2B5EF4-FFF2-40B4-BE49-F238E27FC236}">
                <a16:creationId xmlns:a16="http://schemas.microsoft.com/office/drawing/2014/main" id="{406351E6-C99F-0086-E309-CB500E4C1D1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45393" y="6910754"/>
            <a:ext cx="2266496" cy="1943559"/>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B64EDCD9-176E-4F37-EBE1-ECAA629B02C9}"/>
              </a:ext>
            </a:extLst>
          </p:cNvPr>
          <p:cNvSpPr txBox="1">
            <a:spLocks/>
          </p:cNvSpPr>
          <p:nvPr/>
        </p:nvSpPr>
        <p:spPr>
          <a:xfrm>
            <a:off x="9861337" y="7277164"/>
            <a:ext cx="2861092" cy="658217"/>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00000"/>
              </a:lnSpc>
            </a:pPr>
            <a:r>
              <a:rPr lang="en-US" sz="2400" i="1" dirty="0">
                <a:solidFill>
                  <a:schemeClr val="accent2">
                    <a:lumMod val="50000"/>
                  </a:schemeClr>
                </a:solidFill>
                <a:latin typeface="Helvetica" panose="020B0604020202020204" pitchFamily="34" charset="0"/>
                <a:cs typeface="Helvetica" panose="020B0604020202020204" pitchFamily="34" charset="0"/>
              </a:rPr>
              <a:t>Diabetes treatment: Log meals, blood sugar </a:t>
            </a:r>
          </a:p>
        </p:txBody>
      </p:sp>
      <p:sp>
        <p:nvSpPr>
          <p:cNvPr id="36" name="Title 1">
            <a:extLst>
              <a:ext uri="{FF2B5EF4-FFF2-40B4-BE49-F238E27FC236}">
                <a16:creationId xmlns:a16="http://schemas.microsoft.com/office/drawing/2014/main" id="{5004B0F5-A0CC-44DE-0467-7B2F85826642}"/>
              </a:ext>
            </a:extLst>
          </p:cNvPr>
          <p:cNvSpPr txBox="1">
            <a:spLocks/>
          </p:cNvSpPr>
          <p:nvPr/>
        </p:nvSpPr>
        <p:spPr>
          <a:xfrm>
            <a:off x="10625983" y="1818219"/>
            <a:ext cx="2651078" cy="693600"/>
          </a:xfrm>
          <a:prstGeom prst="rect">
            <a:avLst/>
          </a:prstGeom>
        </p:spPr>
        <p:txBody>
          <a:bodyPr vert="horz" lIns="91440" tIns="45720" rIns="91440" bIns="45720" rtlCol="0" anchor="ctr">
            <a:normAutofit lnSpcReduction="10000"/>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400" i="1">
                <a:solidFill>
                  <a:schemeClr val="accent2">
                    <a:lumMod val="50000"/>
                  </a:schemeClr>
                </a:solidFill>
              </a:rPr>
              <a:t>Maternity</a:t>
            </a:r>
          </a:p>
          <a:p>
            <a:r>
              <a:rPr lang="en-US" sz="2400" i="1">
                <a:solidFill>
                  <a:schemeClr val="accent2">
                    <a:lumMod val="50000"/>
                  </a:schemeClr>
                </a:solidFill>
              </a:rPr>
              <a:t>ward</a:t>
            </a:r>
          </a:p>
        </p:txBody>
      </p:sp>
      <p:sp>
        <p:nvSpPr>
          <p:cNvPr id="11" name="TextBox 10">
            <a:extLst>
              <a:ext uri="{FF2B5EF4-FFF2-40B4-BE49-F238E27FC236}">
                <a16:creationId xmlns:a16="http://schemas.microsoft.com/office/drawing/2014/main" id="{EB28CE94-8D42-E115-B7B2-AF42984A6813}"/>
              </a:ext>
            </a:extLst>
          </p:cNvPr>
          <p:cNvSpPr txBox="1"/>
          <p:nvPr/>
        </p:nvSpPr>
        <p:spPr>
          <a:xfrm>
            <a:off x="-41935" y="912164"/>
            <a:ext cx="11553577" cy="646331"/>
          </a:xfrm>
          <a:prstGeom prst="rect">
            <a:avLst/>
          </a:prstGeom>
          <a:noFill/>
        </p:spPr>
        <p:txBody>
          <a:bodyPr wrap="square">
            <a:spAutoFit/>
          </a:bodyPr>
          <a:lstStyle/>
          <a:p>
            <a:pPr algn="l"/>
            <a:r>
              <a:rPr lang="en-US" sz="3600" i="1">
                <a:solidFill>
                  <a:schemeClr val="accent2">
                    <a:lumMod val="50000"/>
                  </a:schemeClr>
                </a:solidFill>
              </a:rPr>
              <a:t>(</a:t>
            </a:r>
            <a:r>
              <a:rPr lang="en-US" sz="2400" i="1">
                <a:solidFill>
                  <a:schemeClr val="accent2">
                    <a:lumMod val="50000"/>
                  </a:schemeClr>
                </a:solidFill>
              </a:rPr>
              <a:t>KDD 2019, </a:t>
            </a:r>
            <a:r>
              <a:rPr lang="en-US" sz="2400" i="1" err="1">
                <a:solidFill>
                  <a:schemeClr val="accent2">
                    <a:lumMod val="50000"/>
                  </a:schemeClr>
                </a:solidFill>
              </a:rPr>
              <a:t>NeurIPS</a:t>
            </a:r>
            <a:r>
              <a:rPr lang="en-US" sz="2400" i="1">
                <a:solidFill>
                  <a:schemeClr val="accent2">
                    <a:lumMod val="50000"/>
                  </a:schemeClr>
                </a:solidFill>
              </a:rPr>
              <a:t> 2020, AAMAS 2021, JMIR Diabetes 2024, IAAI 2025</a:t>
            </a:r>
            <a:r>
              <a:rPr lang="en-US" sz="3600" i="1">
                <a:solidFill>
                  <a:schemeClr val="accent2">
                    <a:lumMod val="50000"/>
                  </a:schemeClr>
                </a:solidFill>
              </a:rPr>
              <a:t>)</a:t>
            </a:r>
            <a:endParaRPr lang="en-US">
              <a:solidFill>
                <a:schemeClr val="accent2">
                  <a:lumMod val="50000"/>
                </a:schemeClr>
              </a:solidFill>
            </a:endParaRPr>
          </a:p>
        </p:txBody>
      </p:sp>
    </p:spTree>
    <p:extLst>
      <p:ext uri="{BB962C8B-B14F-4D97-AF65-F5344CB8AC3E}">
        <p14:creationId xmlns:p14="http://schemas.microsoft.com/office/powerpoint/2010/main" val="40377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8" grpId="0"/>
      <p:bldP spid="28"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30EA02-A6BB-4526-B06F-8C11EC6F9E3C}"/>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641E23F3-52DF-46A8-AD06-6406FD71E4ED}"/>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2</a:t>
            </a:fld>
            <a:endParaRPr lang="en-US"/>
          </a:p>
        </p:txBody>
      </p:sp>
      <p:sp>
        <p:nvSpPr>
          <p:cNvPr id="6" name="Title 1">
            <a:extLst>
              <a:ext uri="{FF2B5EF4-FFF2-40B4-BE49-F238E27FC236}">
                <a16:creationId xmlns:a16="http://schemas.microsoft.com/office/drawing/2014/main" id="{61C20C20-157B-4711-9B95-FC86CB7A1F94}"/>
              </a:ext>
            </a:extLst>
          </p:cNvPr>
          <p:cNvSpPr txBox="1">
            <a:spLocks/>
          </p:cNvSpPr>
          <p:nvPr/>
        </p:nvSpPr>
        <p:spPr>
          <a:xfrm>
            <a:off x="356515" y="682935"/>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marL="0" marR="0" lvl="0" indent="0" algn="l" defTabSz="589574" rtl="0" eaLnBrk="0" fontAlgn="base" latinLnBrk="0" hangingPunct="0">
              <a:lnSpc>
                <a:spcPct val="100000"/>
              </a:lnSpc>
              <a:spcBef>
                <a:spcPct val="0"/>
              </a:spcBef>
              <a:spcAft>
                <a:spcPct val="0"/>
              </a:spcAft>
              <a:buClr>
                <a:srgbClr val="000000"/>
              </a:buClr>
              <a:buSzPct val="45000"/>
              <a:buFont typeface="StarBats" charset="0"/>
              <a:buNone/>
              <a:tabLst/>
              <a:defRPr/>
            </a:pPr>
            <a:r>
              <a:rPr kumimoji="0" lang="en-US" sz="3600" b="1" i="0" u="none" strike="noStrike" kern="0" cap="none" spc="0" normalizeH="0" baseline="0" noProof="0" dirty="0">
                <a:ln>
                  <a:noFill/>
                </a:ln>
                <a:solidFill>
                  <a:schemeClr val="accent2">
                    <a:lumMod val="50000"/>
                  </a:schemeClr>
                </a:solidFill>
                <a:effectLst/>
                <a:uLnTx/>
                <a:uFillTx/>
                <a:latin typeface="Helvetica" charset="0"/>
                <a:ea typeface="Helvetica" charset="0"/>
                <a:cs typeface="Helvetica" charset="0"/>
                <a:sym typeface="Helvetica Light"/>
              </a:rPr>
              <a:t>AI</a:t>
            </a:r>
            <a:r>
              <a:rPr lang="en-US" sz="3600" dirty="0">
                <a:solidFill>
                  <a:schemeClr val="accent2">
                    <a:lumMod val="50000"/>
                  </a:schemeClr>
                </a:solidFill>
                <a:latin typeface="Helvetica" charset="0"/>
                <a:ea typeface="Helvetica" charset="0"/>
                <a:cs typeface="Helvetica" charset="0"/>
              </a:rPr>
              <a:t> for Social Impact (AI4SI)  </a:t>
            </a:r>
            <a:endParaRPr kumimoji="0" lang="en-US" sz="3600" b="1" i="0" u="none" strike="noStrike" kern="0" cap="none" spc="0" normalizeH="0" baseline="0" noProof="0" dirty="0">
              <a:ln>
                <a:noFill/>
              </a:ln>
              <a:solidFill>
                <a:schemeClr val="accent2">
                  <a:lumMod val="50000"/>
                </a:schemeClr>
              </a:solidFill>
              <a:effectLst/>
              <a:uLnTx/>
              <a:uFillTx/>
              <a:latin typeface="Helvetica" charset="0"/>
              <a:ea typeface="Helvetica" charset="0"/>
              <a:cs typeface="Helvetica" charset="0"/>
              <a:sym typeface="Helvetica Light"/>
            </a:endParaRPr>
          </a:p>
        </p:txBody>
      </p:sp>
      <p:pic>
        <p:nvPicPr>
          <p:cNvPr id="7" name="Picture 6">
            <a:extLst>
              <a:ext uri="{FF2B5EF4-FFF2-40B4-BE49-F238E27FC236}">
                <a16:creationId xmlns:a16="http://schemas.microsoft.com/office/drawing/2014/main" id="{41D54004-FD83-4F63-A997-F424F75B1C6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4890693" y="1977354"/>
            <a:ext cx="2971800" cy="2478024"/>
          </a:xfrm>
          <a:prstGeom prst="roundRect">
            <a:avLst/>
          </a:prstGeom>
          <a:ln w="12700">
            <a:noFill/>
          </a:ln>
        </p:spPr>
      </p:pic>
      <p:pic>
        <p:nvPicPr>
          <p:cNvPr id="9" name="Picture 6" descr="http://www.pbs.org/newshour/images/terrorism/july-dec05/1208_air_bhead.jpg">
            <a:extLst>
              <a:ext uri="{FF2B5EF4-FFF2-40B4-BE49-F238E27FC236}">
                <a16:creationId xmlns:a16="http://schemas.microsoft.com/office/drawing/2014/main" id="{C3D62AD7-2635-4D68-8B16-CE8F306E54E9}"/>
              </a:ext>
            </a:extLst>
          </p:cNvPr>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6290" y="1977354"/>
            <a:ext cx="2971800" cy="2478024"/>
          </a:xfrm>
          <a:prstGeom prst="roundRect">
            <a:avLst/>
          </a:prstGeom>
          <a:noFill/>
          <a:ln w="38100">
            <a:noFill/>
            <a:miter lim="800000"/>
            <a:headEnd/>
            <a:tailEnd/>
          </a:ln>
        </p:spPr>
      </p:pic>
      <p:pic>
        <p:nvPicPr>
          <p:cNvPr id="10" name="Picture 9" descr="images.jpg">
            <a:extLst>
              <a:ext uri="{FF2B5EF4-FFF2-40B4-BE49-F238E27FC236}">
                <a16:creationId xmlns:a16="http://schemas.microsoft.com/office/drawing/2014/main" id="{F782A8A4-06AC-4A01-80DA-93C16B020BB6}"/>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688520" y="1977354"/>
            <a:ext cx="2971800" cy="2478024"/>
          </a:xfrm>
          <a:prstGeom prst="roundRect">
            <a:avLst>
              <a:gd name="adj" fmla="val 16667"/>
            </a:avLst>
          </a:prstGeom>
          <a:ln>
            <a:noFill/>
          </a:ln>
          <a:effectLst/>
        </p:spPr>
      </p:pic>
      <p:sp>
        <p:nvSpPr>
          <p:cNvPr id="11" name="TextBox 10">
            <a:extLst>
              <a:ext uri="{FF2B5EF4-FFF2-40B4-BE49-F238E27FC236}">
                <a16:creationId xmlns:a16="http://schemas.microsoft.com/office/drawing/2014/main" id="{0DFD5231-812F-724C-BAEE-F8CF3C9CFF31}"/>
              </a:ext>
            </a:extLst>
          </p:cNvPr>
          <p:cNvSpPr txBox="1"/>
          <p:nvPr/>
        </p:nvSpPr>
        <p:spPr>
          <a:xfrm>
            <a:off x="9092866" y="4679639"/>
            <a:ext cx="2678647" cy="954107"/>
          </a:xfrm>
          <a:prstGeom prst="rect">
            <a:avLst/>
          </a:prstGeom>
          <a:noFill/>
        </p:spPr>
        <p:txBody>
          <a:bodyPr wrap="square" rtlCol="0">
            <a:spAutoFit/>
          </a:bodyPr>
          <a:lstStyle/>
          <a:p>
            <a:r>
              <a:rPr lang="en-US" sz="2800" b="1">
                <a:solidFill>
                  <a:schemeClr val="accent2">
                    <a:lumMod val="50000"/>
                  </a:schemeClr>
                </a:solidFill>
                <a:latin typeface="Helvetica" pitchFamily="2" charset="0"/>
              </a:rPr>
              <a:t>Public Safety and Security</a:t>
            </a:r>
          </a:p>
        </p:txBody>
      </p:sp>
      <p:sp>
        <p:nvSpPr>
          <p:cNvPr id="12" name="TextBox 11">
            <a:extLst>
              <a:ext uri="{FF2B5EF4-FFF2-40B4-BE49-F238E27FC236}">
                <a16:creationId xmlns:a16="http://schemas.microsoft.com/office/drawing/2014/main" id="{CD3050CC-0F8D-3947-90F6-AE6A2E6E2607}"/>
              </a:ext>
            </a:extLst>
          </p:cNvPr>
          <p:cNvSpPr txBox="1"/>
          <p:nvPr/>
        </p:nvSpPr>
        <p:spPr>
          <a:xfrm>
            <a:off x="5134907" y="4633472"/>
            <a:ext cx="2483372" cy="523220"/>
          </a:xfrm>
          <a:prstGeom prst="rect">
            <a:avLst/>
          </a:prstGeom>
          <a:noFill/>
        </p:spPr>
        <p:txBody>
          <a:bodyPr wrap="none" rtlCol="0">
            <a:spAutoFit/>
          </a:bodyPr>
          <a:lstStyle/>
          <a:p>
            <a:r>
              <a:rPr lang="en-US" sz="2800" b="1">
                <a:solidFill>
                  <a:schemeClr val="accent2">
                    <a:lumMod val="50000"/>
                  </a:schemeClr>
                </a:solidFill>
                <a:latin typeface="Helvetica" pitchFamily="2" charset="0"/>
              </a:rPr>
              <a:t>Conservation</a:t>
            </a:r>
          </a:p>
        </p:txBody>
      </p:sp>
      <p:sp>
        <p:nvSpPr>
          <p:cNvPr id="13" name="TextBox 12">
            <a:extLst>
              <a:ext uri="{FF2B5EF4-FFF2-40B4-BE49-F238E27FC236}">
                <a16:creationId xmlns:a16="http://schemas.microsoft.com/office/drawing/2014/main" id="{23A667A7-EBEC-F041-9843-CF44EB689608}"/>
              </a:ext>
            </a:extLst>
          </p:cNvPr>
          <p:cNvSpPr txBox="1"/>
          <p:nvPr/>
        </p:nvSpPr>
        <p:spPr>
          <a:xfrm>
            <a:off x="923917" y="4660072"/>
            <a:ext cx="2501006" cy="954107"/>
          </a:xfrm>
          <a:prstGeom prst="rect">
            <a:avLst/>
          </a:prstGeom>
          <a:noFill/>
        </p:spPr>
        <p:txBody>
          <a:bodyPr wrap="none" rtlCol="0">
            <a:spAutoFit/>
          </a:bodyPr>
          <a:lstStyle/>
          <a:p>
            <a:r>
              <a:rPr lang="en-US" sz="2800" b="1">
                <a:solidFill>
                  <a:schemeClr val="accent2">
                    <a:lumMod val="50000"/>
                  </a:schemeClr>
                </a:solidFill>
                <a:latin typeface="Helvetica" pitchFamily="2" charset="0"/>
              </a:rPr>
              <a:t>Public Health</a:t>
            </a:r>
          </a:p>
          <a:p>
            <a:r>
              <a:rPr lang="en-US" sz="2800" b="1">
                <a:solidFill>
                  <a:schemeClr val="accent2">
                    <a:lumMod val="50000"/>
                  </a:schemeClr>
                </a:solidFill>
                <a:latin typeface="Helvetica" pitchFamily="2" charset="0"/>
              </a:rPr>
              <a:t>Global Health</a:t>
            </a:r>
          </a:p>
        </p:txBody>
      </p:sp>
      <p:sp>
        <p:nvSpPr>
          <p:cNvPr id="14" name="Content Placeholder 2">
            <a:extLst>
              <a:ext uri="{FF2B5EF4-FFF2-40B4-BE49-F238E27FC236}">
                <a16:creationId xmlns:a16="http://schemas.microsoft.com/office/drawing/2014/main" id="{F7F523C1-CACB-4DC9-B89E-F77854903ECB}"/>
              </a:ext>
            </a:extLst>
          </p:cNvPr>
          <p:cNvSpPr txBox="1">
            <a:spLocks/>
          </p:cNvSpPr>
          <p:nvPr/>
        </p:nvSpPr>
        <p:spPr>
          <a:xfrm>
            <a:off x="1561670" y="6076335"/>
            <a:ext cx="9679986" cy="2070766"/>
          </a:xfrm>
          <a:prstGeom prst="rect">
            <a:avLst/>
          </a:prstGeom>
          <a:ln w="57150">
            <a:noFill/>
          </a:ln>
        </p:spPr>
        <p:txBody>
          <a:bodyPr vert="horz" lIns="91440" tIns="45720" rIns="91440" bIns="45720" rtlCol="0">
            <a:normAutofit lnSpcReduction="10000"/>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buFont typeface="Arial" panose="020B0604020202020204" pitchFamily="34" charset="0"/>
              <a:buNone/>
            </a:pPr>
            <a:br>
              <a:rPr lang="en-US" sz="3600">
                <a:solidFill>
                  <a:schemeClr val="accent2">
                    <a:lumMod val="50000"/>
                  </a:schemeClr>
                </a:solidFill>
                <a:latin typeface="Helvetica" charset="0"/>
                <a:cs typeface="Helvetica" charset="0"/>
              </a:rPr>
            </a:br>
            <a:r>
              <a:rPr lang="en-US" sz="3200" b="1">
                <a:solidFill>
                  <a:schemeClr val="accent2">
                    <a:lumMod val="50000"/>
                  </a:schemeClr>
                </a:solidFill>
                <a:latin typeface="Helvetica" charset="0"/>
                <a:cs typeface="Helvetica" charset="0"/>
              </a:rPr>
              <a:t>Optimize Our Limited Intervention Resources</a:t>
            </a:r>
          </a:p>
          <a:p>
            <a:pPr marL="0" indent="0" algn="ctr">
              <a:buFont typeface="Arial" panose="020B0604020202020204" pitchFamily="34" charset="0"/>
              <a:buNone/>
            </a:pPr>
            <a:endParaRPr lang="en-US" sz="3200" b="1">
              <a:solidFill>
                <a:schemeClr val="accent2">
                  <a:lumMod val="50000"/>
                </a:schemeClr>
              </a:solidFill>
              <a:latin typeface="Helvetica" charset="0"/>
              <a:cs typeface="Helvetica" charset="0"/>
            </a:endParaRPr>
          </a:p>
          <a:p>
            <a:pPr marL="0" indent="0" algn="ctr">
              <a:buFont typeface="Arial" panose="020B0604020202020204" pitchFamily="34" charset="0"/>
              <a:buNone/>
            </a:pPr>
            <a:r>
              <a:rPr lang="en-US" sz="3200" i="1">
                <a:solidFill>
                  <a:schemeClr val="accent2">
                    <a:lumMod val="50000"/>
                  </a:schemeClr>
                </a:solidFill>
                <a:latin typeface="Helvetica" charset="0"/>
                <a:cs typeface="Helvetica" charset="0"/>
              </a:rPr>
              <a:t>Social Impact          AI Innovation </a:t>
            </a:r>
            <a:endParaRPr lang="en-US" sz="3600" i="1">
              <a:solidFill>
                <a:schemeClr val="accent2">
                  <a:lumMod val="50000"/>
                </a:schemeClr>
              </a:solidFill>
              <a:latin typeface="Helvetica" charset="0"/>
              <a:cs typeface="Helvetica" charset="0"/>
            </a:endParaRPr>
          </a:p>
        </p:txBody>
      </p:sp>
      <p:sp>
        <p:nvSpPr>
          <p:cNvPr id="15" name="Rectangle: Rounded Corners 6">
            <a:extLst>
              <a:ext uri="{FF2B5EF4-FFF2-40B4-BE49-F238E27FC236}">
                <a16:creationId xmlns:a16="http://schemas.microsoft.com/office/drawing/2014/main" id="{331A12C6-1231-4718-912F-7B796D0D3F93}"/>
              </a:ext>
            </a:extLst>
          </p:cNvPr>
          <p:cNvSpPr/>
          <p:nvPr/>
        </p:nvSpPr>
        <p:spPr>
          <a:xfrm>
            <a:off x="1347256" y="6114708"/>
            <a:ext cx="10570834" cy="2474982"/>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 name="Arrow: Left-Right 1">
            <a:extLst>
              <a:ext uri="{FF2B5EF4-FFF2-40B4-BE49-F238E27FC236}">
                <a16:creationId xmlns:a16="http://schemas.microsoft.com/office/drawing/2014/main" id="{726107FC-3CA9-F7C6-2E73-A3D89001DD6C}"/>
              </a:ext>
            </a:extLst>
          </p:cNvPr>
          <p:cNvSpPr/>
          <p:nvPr/>
        </p:nvSpPr>
        <p:spPr>
          <a:xfrm>
            <a:off x="6172150" y="7679741"/>
            <a:ext cx="660499" cy="360705"/>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8222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30EA02-A6BB-4526-B06F-8C11EC6F9E3C}"/>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641E23F3-52DF-46A8-AD06-6406FD71E4ED}"/>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20</a:t>
            </a:fld>
            <a:endParaRPr lang="en-US"/>
          </a:p>
        </p:txBody>
      </p:sp>
      <p:sp>
        <p:nvSpPr>
          <p:cNvPr id="6" name="Title 1">
            <a:extLst>
              <a:ext uri="{FF2B5EF4-FFF2-40B4-BE49-F238E27FC236}">
                <a16:creationId xmlns:a16="http://schemas.microsoft.com/office/drawing/2014/main" id="{61C20C20-157B-4711-9B95-FC86CB7A1F94}"/>
              </a:ext>
            </a:extLst>
          </p:cNvPr>
          <p:cNvSpPr txBox="1">
            <a:spLocks/>
          </p:cNvSpPr>
          <p:nvPr/>
        </p:nvSpPr>
        <p:spPr>
          <a:xfrm>
            <a:off x="295555" y="445667"/>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lvl="0" algn="l">
              <a:defRPr/>
            </a:pPr>
            <a:r>
              <a:rPr kumimoji="0" lang="en-US" sz="3200" b="1" i="0" u="none" strike="noStrike" kern="0" cap="none" spc="0" normalizeH="0" baseline="0" noProof="0" err="1">
                <a:ln>
                  <a:noFill/>
                </a:ln>
                <a:solidFill>
                  <a:schemeClr val="accent2">
                    <a:lumMod val="50000"/>
                  </a:schemeClr>
                </a:solidFill>
                <a:effectLst/>
                <a:uLnTx/>
                <a:uFillTx/>
                <a:latin typeface="Helvetica" charset="0"/>
                <a:ea typeface="Helvetica" charset="0"/>
                <a:cs typeface="Helvetica" charset="0"/>
                <a:sym typeface="Helvetica Light"/>
              </a:rPr>
              <a:t>Kilkari</a:t>
            </a:r>
            <a:r>
              <a:rPr kumimoji="0" lang="en-US" sz="3200" b="1" i="0" u="none" strike="noStrike" kern="0" cap="none" spc="0" normalizeH="0" baseline="0" noProof="0">
                <a:ln>
                  <a:noFill/>
                </a:ln>
                <a:solidFill>
                  <a:schemeClr val="accent2">
                    <a:lumMod val="50000"/>
                  </a:schemeClr>
                </a:solidFill>
                <a:effectLst/>
                <a:uLnTx/>
                <a:uFillTx/>
                <a:latin typeface="Helvetica" charset="0"/>
                <a:ea typeface="Helvetica" charset="0"/>
                <a:cs typeface="Helvetica" charset="0"/>
                <a:sym typeface="Helvetica Light"/>
              </a:rPr>
              <a:t>: </a:t>
            </a:r>
            <a:r>
              <a:rPr lang="en-US" sz="3200" i="1">
                <a:solidFill>
                  <a:schemeClr val="accent2">
                    <a:lumMod val="50000"/>
                  </a:schemeClr>
                </a:solidFill>
                <a:latin typeface="Helvetica" charset="0"/>
                <a:cs typeface="Helvetica" charset="0"/>
              </a:rPr>
              <a:t>The Largest Mobile Health program in the world for maternal and child health</a:t>
            </a:r>
            <a:endParaRPr kumimoji="0" lang="en-US" sz="3200" b="1" i="0" u="none" strike="noStrike" kern="0" cap="none" spc="0" normalizeH="0" baseline="0" noProof="0">
              <a:ln>
                <a:noFill/>
              </a:ln>
              <a:solidFill>
                <a:schemeClr val="accent2">
                  <a:lumMod val="50000"/>
                </a:schemeClr>
              </a:solidFill>
              <a:effectLst/>
              <a:uLnTx/>
              <a:uFillTx/>
              <a:latin typeface="Helvetica" charset="0"/>
              <a:ea typeface="Helvetica" charset="0"/>
              <a:cs typeface="Helvetica" charset="0"/>
              <a:sym typeface="Helvetica Light"/>
            </a:endParaRPr>
          </a:p>
        </p:txBody>
      </p:sp>
      <p:sp>
        <p:nvSpPr>
          <p:cNvPr id="14" name="Content Placeholder 2">
            <a:extLst>
              <a:ext uri="{FF2B5EF4-FFF2-40B4-BE49-F238E27FC236}">
                <a16:creationId xmlns:a16="http://schemas.microsoft.com/office/drawing/2014/main" id="{F7F523C1-CACB-4DC9-B89E-F77854903ECB}"/>
              </a:ext>
            </a:extLst>
          </p:cNvPr>
          <p:cNvSpPr txBox="1">
            <a:spLocks/>
          </p:cNvSpPr>
          <p:nvPr/>
        </p:nvSpPr>
        <p:spPr>
          <a:xfrm>
            <a:off x="864876" y="2124843"/>
            <a:ext cx="7324270" cy="3061532"/>
          </a:xfrm>
          <a:prstGeom prst="rect">
            <a:avLst/>
          </a:prstGeom>
          <a:ln w="57150">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endParaRPr lang="en-US" sz="3200" b="1" dirty="0">
              <a:solidFill>
                <a:schemeClr val="accent2">
                  <a:lumMod val="50000"/>
                </a:schemeClr>
              </a:solidFill>
              <a:latin typeface="Helvetica" charset="0"/>
              <a:cs typeface="Helvetica" charset="0"/>
            </a:endParaRPr>
          </a:p>
          <a:p>
            <a:pPr marL="0" indent="0">
              <a:buFont typeface="Arial" panose="020B0604020202020204" pitchFamily="34" charset="0"/>
              <a:buNone/>
            </a:pPr>
            <a:r>
              <a:rPr lang="en-US" sz="2800" b="1" i="1" dirty="0">
                <a:solidFill>
                  <a:srgbClr val="FF0000"/>
                </a:solidFill>
                <a:latin typeface="Helvetica" charset="0"/>
                <a:cs typeface="Helvetica" charset="0"/>
              </a:rPr>
              <a:t>3.5 Million mothers enrolled at a time</a:t>
            </a:r>
          </a:p>
        </p:txBody>
      </p:sp>
      <p:sp>
        <p:nvSpPr>
          <p:cNvPr id="15" name="Rectangle: Rounded Corners 6">
            <a:extLst>
              <a:ext uri="{FF2B5EF4-FFF2-40B4-BE49-F238E27FC236}">
                <a16:creationId xmlns:a16="http://schemas.microsoft.com/office/drawing/2014/main" id="{331A12C6-1231-4718-912F-7B796D0D3F93}"/>
              </a:ext>
            </a:extLst>
          </p:cNvPr>
          <p:cNvSpPr/>
          <p:nvPr/>
        </p:nvSpPr>
        <p:spPr>
          <a:xfrm>
            <a:off x="356515" y="1911170"/>
            <a:ext cx="12258818" cy="697333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grpSp>
        <p:nvGrpSpPr>
          <p:cNvPr id="3" name="Group 2">
            <a:extLst>
              <a:ext uri="{FF2B5EF4-FFF2-40B4-BE49-F238E27FC236}">
                <a16:creationId xmlns:a16="http://schemas.microsoft.com/office/drawing/2014/main" id="{7F3AC007-874F-F1F1-461F-A2DCA0C0FDA8}"/>
              </a:ext>
            </a:extLst>
          </p:cNvPr>
          <p:cNvGrpSpPr/>
          <p:nvPr/>
        </p:nvGrpSpPr>
        <p:grpSpPr>
          <a:xfrm>
            <a:off x="8477790" y="2068759"/>
            <a:ext cx="3572693" cy="2830399"/>
            <a:chOff x="8227832" y="2298958"/>
            <a:chExt cx="3872115" cy="2581927"/>
          </a:xfrm>
        </p:grpSpPr>
        <p:pic>
          <p:nvPicPr>
            <p:cNvPr id="7" name="Picture 4" descr="Ministry of Health on Twitter: &quot;#Kilkari, a mobile-based App by #MoHFW has  been creating awareness among #pregnantwomen, parents &amp; health workers on  the importance of antenatal &amp; postnatal care, institutional delivery &amp;">
              <a:extLst>
                <a:ext uri="{FF2B5EF4-FFF2-40B4-BE49-F238E27FC236}">
                  <a16:creationId xmlns:a16="http://schemas.microsoft.com/office/drawing/2014/main" id="{1E142DD3-CD67-CE9F-64FF-F1A00F50040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27832" y="2298958"/>
              <a:ext cx="3872115" cy="2581927"/>
            </a:xfrm>
            <a:prstGeom prst="roundRect">
              <a:avLst>
                <a:gd name="adj" fmla="val 8594"/>
              </a:avLst>
            </a:prstGeom>
            <a:solidFill>
              <a:srgbClr val="FFFFFF">
                <a:shade val="85000"/>
              </a:srgbClr>
            </a:solidFill>
            <a:ln>
              <a:solidFill>
                <a:schemeClr val="accent2">
                  <a:lumMod val="50000"/>
                </a:schemeClr>
              </a:solidFill>
            </a:ln>
            <a:effectLst/>
          </p:spPr>
        </p:pic>
        <p:pic>
          <p:nvPicPr>
            <p:cNvPr id="8" name="Picture 4" descr="Ministry of Health on Twitter: &quot;#Kilkari, a mobile-based App by #MoHFW has  been creating awareness among #pregnantwomen, parents &amp; health workers on  the importance of antenatal &amp; postnatal care, institutional delivery &amp;">
              <a:extLst>
                <a:ext uri="{FF2B5EF4-FFF2-40B4-BE49-F238E27FC236}">
                  <a16:creationId xmlns:a16="http://schemas.microsoft.com/office/drawing/2014/main" id="{788BB07D-4072-AB96-343C-375B62E14A9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48966" y="2756848"/>
              <a:ext cx="2450981" cy="1766986"/>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DB189E9B-7FCB-0146-A9C6-0738E8239589}"/>
              </a:ext>
            </a:extLst>
          </p:cNvPr>
          <p:cNvSpPr txBox="1"/>
          <p:nvPr/>
        </p:nvSpPr>
        <p:spPr>
          <a:xfrm>
            <a:off x="948367" y="4364555"/>
            <a:ext cx="6539930" cy="3477875"/>
          </a:xfrm>
          <a:prstGeom prst="rect">
            <a:avLst/>
          </a:prstGeom>
          <a:noFill/>
        </p:spPr>
        <p:txBody>
          <a:bodyPr wrap="square">
            <a:spAutoFit/>
          </a:bodyPr>
          <a:lstStyle/>
          <a:p>
            <a:pPr algn="l"/>
            <a:r>
              <a:rPr lang="en-US" sz="2800" i="1" dirty="0">
                <a:latin typeface="Helvetica" panose="020B0604020202020204" pitchFamily="34" charset="0"/>
                <a:cs typeface="Helvetica" panose="020B0604020202020204" pitchFamily="34" charset="0"/>
              </a:rPr>
              <a:t>Government of India program:</a:t>
            </a:r>
          </a:p>
          <a:p>
            <a:pPr algn="l"/>
            <a:endParaRPr lang="en-US" sz="2800" i="1" dirty="0">
              <a:latin typeface="Helvetica" panose="020B0604020202020204" pitchFamily="34" charset="0"/>
              <a:cs typeface="Helvetica" panose="020B0604020202020204" pitchFamily="34" charset="0"/>
            </a:endParaRPr>
          </a:p>
          <a:p>
            <a:pPr marL="342900" indent="-342900" algn="l">
              <a:buFont typeface="Wingdings" panose="05000000000000000000" pitchFamily="2" charset="2"/>
              <a:buChar char="Ø"/>
            </a:pPr>
            <a:r>
              <a:rPr lang="en-US" sz="2800" i="1" dirty="0">
                <a:latin typeface="Helvetica" panose="020B0604020202020204" pitchFamily="34" charset="0"/>
                <a:cs typeface="Helvetica" panose="020B0604020202020204" pitchFamily="34" charset="0"/>
              </a:rPr>
              <a:t> Similar to </a:t>
            </a:r>
            <a:r>
              <a:rPr lang="en-US" sz="2800" i="1" dirty="0" err="1">
                <a:latin typeface="Helvetica" panose="020B0604020202020204" pitchFamily="34" charset="0"/>
                <a:cs typeface="Helvetica" panose="020B0604020202020204" pitchFamily="34" charset="0"/>
              </a:rPr>
              <a:t>mMitra</a:t>
            </a:r>
            <a:r>
              <a:rPr lang="en-US" sz="2800" i="1" dirty="0">
                <a:latin typeface="Helvetica" panose="020B0604020202020204" pitchFamily="34" charset="0"/>
                <a:cs typeface="Helvetica" panose="020B0604020202020204" pitchFamily="34" charset="0"/>
              </a:rPr>
              <a:t> </a:t>
            </a:r>
          </a:p>
          <a:p>
            <a:pPr algn="l"/>
            <a:endParaRPr lang="en-US" sz="2800" i="1" dirty="0">
              <a:latin typeface="Helvetica" panose="020B0604020202020204" pitchFamily="34" charset="0"/>
              <a:cs typeface="Helvetica" panose="020B0604020202020204" pitchFamily="34" charset="0"/>
            </a:endParaRPr>
          </a:p>
          <a:p>
            <a:pPr marL="342900" indent="-342900" algn="l">
              <a:buFont typeface="Wingdings" panose="05000000000000000000" pitchFamily="2" charset="2"/>
              <a:buChar char="Ø"/>
            </a:pPr>
            <a:r>
              <a:rPr lang="en-US" sz="2800" i="1" dirty="0">
                <a:latin typeface="Helvetica" panose="020B0604020202020204" pitchFamily="34" charset="0"/>
                <a:cs typeface="Helvetica" panose="020B0604020202020204" pitchFamily="34" charset="0"/>
              </a:rPr>
              <a:t> Managed by ARMMAN</a:t>
            </a:r>
          </a:p>
          <a:p>
            <a:pPr marL="342900" indent="-342900" algn="l">
              <a:buFont typeface="Wingdings" panose="05000000000000000000" pitchFamily="2" charset="2"/>
              <a:buChar char="Ø"/>
            </a:pPr>
            <a:endParaRPr lang="en-US" sz="2800" i="1" dirty="0">
              <a:latin typeface="Helvetica" panose="020B0604020202020204" pitchFamily="34" charset="0"/>
              <a:cs typeface="Helvetica" panose="020B0604020202020204" pitchFamily="34" charset="0"/>
            </a:endParaRPr>
          </a:p>
          <a:p>
            <a:pPr marL="342900" indent="-342900" algn="l">
              <a:buFont typeface="Wingdings" panose="05000000000000000000" pitchFamily="2" charset="2"/>
              <a:buChar char="Ø"/>
            </a:pPr>
            <a:r>
              <a:rPr lang="en-US" sz="2800" i="1" dirty="0">
                <a:latin typeface="Helvetica" panose="020B0604020202020204" pitchFamily="34" charset="0"/>
                <a:cs typeface="Helvetica" panose="020B0604020202020204" pitchFamily="34" charset="0"/>
              </a:rPr>
              <a:t>No features (age, income) available</a:t>
            </a:r>
          </a:p>
          <a:p>
            <a:pPr marL="342900" indent="-342900" algn="l">
              <a:buFont typeface="Wingdings" panose="05000000000000000000" pitchFamily="2" charset="2"/>
              <a:buChar char="Ø"/>
            </a:pPr>
            <a:endParaRPr lang="en-US" sz="2400" i="1" dirty="0">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33C15657-2308-76A0-0055-BC876ADF2F1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75122" y="5097324"/>
            <a:ext cx="4481311" cy="2321115"/>
          </a:xfrm>
          <a:prstGeom prst="roundRect">
            <a:avLst>
              <a:gd name="adj" fmla="val 16667"/>
            </a:avLst>
          </a:prstGeom>
          <a:ln>
            <a:noFill/>
          </a:ln>
          <a:effectLst/>
        </p:spPr>
      </p:pic>
    </p:spTree>
    <p:extLst>
      <p:ext uri="{BB962C8B-B14F-4D97-AF65-F5344CB8AC3E}">
        <p14:creationId xmlns:p14="http://schemas.microsoft.com/office/powerpoint/2010/main" val="390472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55F10-DF5A-E186-AE1A-5D851827303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0677E5B-82F7-FC4E-CFC4-44A38870EE12}"/>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CC495E63-4A2E-B44B-B7AB-517291DDCC7A}"/>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21</a:t>
            </a:fld>
            <a:endParaRPr lang="en-US"/>
          </a:p>
        </p:txBody>
      </p:sp>
      <p:sp>
        <p:nvSpPr>
          <p:cNvPr id="6" name="Title 1">
            <a:extLst>
              <a:ext uri="{FF2B5EF4-FFF2-40B4-BE49-F238E27FC236}">
                <a16:creationId xmlns:a16="http://schemas.microsoft.com/office/drawing/2014/main" id="{AF1C2B38-4934-EFC8-B68D-0CB68742962C}"/>
              </a:ext>
            </a:extLst>
          </p:cNvPr>
          <p:cNvSpPr txBox="1">
            <a:spLocks/>
          </p:cNvSpPr>
          <p:nvPr/>
        </p:nvSpPr>
        <p:spPr>
          <a:xfrm>
            <a:off x="295555" y="668799"/>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marL="0" marR="0" lvl="0" indent="0" algn="l" defTabSz="589574" rtl="0" eaLnBrk="0" fontAlgn="base" latinLnBrk="0" hangingPunct="0">
              <a:lnSpc>
                <a:spcPct val="100000"/>
              </a:lnSpc>
              <a:spcBef>
                <a:spcPct val="0"/>
              </a:spcBef>
              <a:spcAft>
                <a:spcPct val="0"/>
              </a:spcAft>
              <a:buClr>
                <a:srgbClr val="000000"/>
              </a:buClr>
              <a:buSzPct val="45000"/>
              <a:buFont typeface="StarBats" charset="0"/>
              <a:buNone/>
              <a:tabLst/>
              <a:defRPr/>
            </a:pPr>
            <a:r>
              <a:rPr lang="en-US" sz="3200" dirty="0">
                <a:solidFill>
                  <a:schemeClr val="accent2">
                    <a:lumMod val="50000"/>
                  </a:schemeClr>
                </a:solidFill>
                <a:latin typeface="Helvetica" charset="0"/>
                <a:ea typeface="Helvetica" charset="0"/>
                <a:cs typeface="Helvetica" charset="0"/>
              </a:rPr>
              <a:t>Outline: Bandit Algorithms, Agents</a:t>
            </a:r>
          </a:p>
        </p:txBody>
      </p:sp>
      <p:sp>
        <p:nvSpPr>
          <p:cNvPr id="14" name="Content Placeholder 2">
            <a:extLst>
              <a:ext uri="{FF2B5EF4-FFF2-40B4-BE49-F238E27FC236}">
                <a16:creationId xmlns:a16="http://schemas.microsoft.com/office/drawing/2014/main" id="{08A18E83-DF7A-E7EA-F602-F17E082AF903}"/>
              </a:ext>
            </a:extLst>
          </p:cNvPr>
          <p:cNvSpPr txBox="1">
            <a:spLocks/>
          </p:cNvSpPr>
          <p:nvPr/>
        </p:nvSpPr>
        <p:spPr>
          <a:xfrm>
            <a:off x="750583" y="2124107"/>
            <a:ext cx="11234055" cy="3615826"/>
          </a:xfrm>
          <a:prstGeom prst="rect">
            <a:avLst/>
          </a:prstGeom>
          <a:ln w="57150">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br>
              <a:rPr lang="en-US" sz="3600">
                <a:solidFill>
                  <a:schemeClr val="accent2">
                    <a:lumMod val="50000"/>
                  </a:schemeClr>
                </a:solidFill>
                <a:latin typeface="Helvetica" charset="0"/>
                <a:cs typeface="Helvetica" charset="0"/>
              </a:rPr>
            </a:br>
            <a:r>
              <a:rPr lang="en-US" sz="3600">
                <a:solidFill>
                  <a:schemeClr val="accent2">
                    <a:lumMod val="50000"/>
                  </a:schemeClr>
                </a:solidFill>
                <a:latin typeface="Helvetica" charset="0"/>
                <a:cs typeface="Helvetica" charset="0"/>
              </a:rPr>
              <a:t>  </a:t>
            </a:r>
            <a:endParaRPr lang="en-US" sz="3200" b="1">
              <a:solidFill>
                <a:schemeClr val="accent2">
                  <a:lumMod val="50000"/>
                </a:schemeClr>
              </a:solidFill>
              <a:latin typeface="Helvetica" charset="0"/>
              <a:cs typeface="Helvetica" charset="0"/>
            </a:endParaRPr>
          </a:p>
        </p:txBody>
      </p:sp>
      <p:sp>
        <p:nvSpPr>
          <p:cNvPr id="3" name="Rectangle: Rounded Corners 6">
            <a:extLst>
              <a:ext uri="{FF2B5EF4-FFF2-40B4-BE49-F238E27FC236}">
                <a16:creationId xmlns:a16="http://schemas.microsoft.com/office/drawing/2014/main" id="{0883FB0A-1636-3218-F8C4-8DAFB402BB6C}"/>
              </a:ext>
            </a:extLst>
          </p:cNvPr>
          <p:cNvSpPr/>
          <p:nvPr/>
        </p:nvSpPr>
        <p:spPr>
          <a:xfrm>
            <a:off x="615830" y="1842846"/>
            <a:ext cx="12103087" cy="4798571"/>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 name="TextBox 7">
            <a:extLst>
              <a:ext uri="{FF2B5EF4-FFF2-40B4-BE49-F238E27FC236}">
                <a16:creationId xmlns:a16="http://schemas.microsoft.com/office/drawing/2014/main" id="{FFC0E5BE-1D01-6D49-C037-C22C54FF7A32}"/>
              </a:ext>
            </a:extLst>
          </p:cNvPr>
          <p:cNvSpPr txBox="1"/>
          <p:nvPr/>
        </p:nvSpPr>
        <p:spPr>
          <a:xfrm>
            <a:off x="1168080" y="3069014"/>
            <a:ext cx="10998584"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Kilkari</a:t>
            </a:r>
            <a:r>
              <a:rPr lang="en-US" sz="2400" i="1" dirty="0">
                <a:solidFill>
                  <a:schemeClr val="accent2">
                    <a:lumMod val="50000"/>
                  </a:schemeClr>
                </a:solidFill>
                <a:latin typeface="Helvetica" charset="0"/>
                <a:cs typeface="Helvetica" charset="0"/>
              </a:rPr>
              <a:t>  across India (3.5 Million beneficiaries)</a:t>
            </a:r>
          </a:p>
        </p:txBody>
      </p:sp>
      <p:sp>
        <p:nvSpPr>
          <p:cNvPr id="9" name="TextBox 8">
            <a:extLst>
              <a:ext uri="{FF2B5EF4-FFF2-40B4-BE49-F238E27FC236}">
                <a16:creationId xmlns:a16="http://schemas.microsoft.com/office/drawing/2014/main" id="{55F8902A-B707-342B-A3B3-3129002BCCAB}"/>
              </a:ext>
            </a:extLst>
          </p:cNvPr>
          <p:cNvSpPr txBox="1"/>
          <p:nvPr/>
        </p:nvSpPr>
        <p:spPr>
          <a:xfrm>
            <a:off x="638099" y="3866286"/>
            <a:ext cx="10998584"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Network interventions: HIV prevention</a:t>
            </a:r>
          </a:p>
        </p:txBody>
      </p:sp>
      <p:sp>
        <p:nvSpPr>
          <p:cNvPr id="10" name="Content Placeholder 2">
            <a:extLst>
              <a:ext uri="{FF2B5EF4-FFF2-40B4-BE49-F238E27FC236}">
                <a16:creationId xmlns:a16="http://schemas.microsoft.com/office/drawing/2014/main" id="{F5034F40-7AAF-0E80-CD14-2C8FCFA1B16E}"/>
              </a:ext>
            </a:extLst>
          </p:cNvPr>
          <p:cNvSpPr txBox="1">
            <a:spLocks/>
          </p:cNvSpPr>
          <p:nvPr/>
        </p:nvSpPr>
        <p:spPr>
          <a:xfrm>
            <a:off x="615829" y="6946028"/>
            <a:ext cx="12388969" cy="1133892"/>
          </a:xfrm>
          <a:prstGeom prst="rect">
            <a:avLst/>
          </a:prstGeom>
        </p:spPr>
        <p:txBody>
          <a:bodyPr vert="horz" lIns="91440" tIns="45720" rIns="91440" bIns="45720" rtlCol="0">
            <a:no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indent="-502920">
              <a:lnSpc>
                <a:spcPct val="100000"/>
              </a:lnSpc>
              <a:buClr>
                <a:schemeClr val="accent2">
                  <a:lumMod val="50000"/>
                </a:schemeClr>
              </a:buClr>
              <a:buSzPct val="100000"/>
              <a:buFont typeface="Wingdings" charset="2"/>
              <a:buChar char="§"/>
            </a:pPr>
            <a:r>
              <a:rPr lang="en-US" sz="2400" dirty="0">
                <a:solidFill>
                  <a:schemeClr val="accent2">
                    <a:lumMod val="50000"/>
                  </a:schemeClr>
                </a:solidFill>
                <a:latin typeface="Helvetica" charset="0"/>
                <a:ea typeface="Helvetica" charset="0"/>
                <a:cs typeface="Helvetica" charset="0"/>
              </a:rPr>
              <a:t>Lead PhD student photo where their work is shown</a:t>
            </a: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p:txBody>
      </p:sp>
      <p:sp>
        <p:nvSpPr>
          <p:cNvPr id="7" name="TextBox 6">
            <a:extLst>
              <a:ext uri="{FF2B5EF4-FFF2-40B4-BE49-F238E27FC236}">
                <a16:creationId xmlns:a16="http://schemas.microsoft.com/office/drawing/2014/main" id="{E56C950D-298A-FEFA-FB76-2D20084E62CE}"/>
              </a:ext>
            </a:extLst>
          </p:cNvPr>
          <p:cNvSpPr txBox="1"/>
          <p:nvPr/>
        </p:nvSpPr>
        <p:spPr>
          <a:xfrm>
            <a:off x="1154911" y="2650519"/>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mMitra</a:t>
            </a:r>
            <a:r>
              <a:rPr lang="en-US" sz="2400" i="1" dirty="0">
                <a:solidFill>
                  <a:schemeClr val="accent2">
                    <a:lumMod val="50000"/>
                  </a:schemeClr>
                </a:solidFill>
                <a:latin typeface="Helvetica" charset="0"/>
                <a:cs typeface="Helvetica" charset="0"/>
              </a:rPr>
              <a:t> in Mumbai (200K beneficiaries)</a:t>
            </a:r>
          </a:p>
        </p:txBody>
      </p:sp>
      <p:sp>
        <p:nvSpPr>
          <p:cNvPr id="16" name="TextBox 15">
            <a:extLst>
              <a:ext uri="{FF2B5EF4-FFF2-40B4-BE49-F238E27FC236}">
                <a16:creationId xmlns:a16="http://schemas.microsoft.com/office/drawing/2014/main" id="{1BA80314-4A64-E769-14AA-973927F3C6DD}"/>
              </a:ext>
            </a:extLst>
          </p:cNvPr>
          <p:cNvSpPr txBox="1"/>
          <p:nvPr/>
        </p:nvSpPr>
        <p:spPr>
          <a:xfrm>
            <a:off x="615829" y="2019495"/>
            <a:ext cx="12103087"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Bandit algorithms: World’s largest Maternal mHealth programs</a:t>
            </a:r>
          </a:p>
        </p:txBody>
      </p:sp>
      <p:sp>
        <p:nvSpPr>
          <p:cNvPr id="2" name="TextBox 1">
            <a:extLst>
              <a:ext uri="{FF2B5EF4-FFF2-40B4-BE49-F238E27FC236}">
                <a16:creationId xmlns:a16="http://schemas.microsoft.com/office/drawing/2014/main" id="{527E52F1-51A9-18BD-0002-3208411E5309}"/>
              </a:ext>
            </a:extLst>
          </p:cNvPr>
          <p:cNvSpPr txBox="1"/>
          <p:nvPr/>
        </p:nvSpPr>
        <p:spPr>
          <a:xfrm>
            <a:off x="750583" y="5530780"/>
            <a:ext cx="11958785"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u="sng" dirty="0">
                <a:solidFill>
                  <a:schemeClr val="tx1"/>
                </a:solidFill>
                <a:latin typeface="Helvetica" charset="0"/>
                <a:cs typeface="Helvetica" charset="0"/>
              </a:rPr>
              <a:t>MASSI</a:t>
            </a:r>
            <a:r>
              <a:rPr lang="en-US" sz="2800" i="1" dirty="0">
                <a:solidFill>
                  <a:schemeClr val="tx1"/>
                </a:solidFill>
                <a:latin typeface="Helvetica" charset="0"/>
                <a:cs typeface="Helvetica" charset="0"/>
              </a:rPr>
              <a:t>:</a:t>
            </a:r>
            <a:r>
              <a:rPr lang="en-US" sz="2800" i="1" dirty="0">
                <a:solidFill>
                  <a:schemeClr val="accent2">
                    <a:lumMod val="50000"/>
                  </a:schemeClr>
                </a:solidFill>
                <a:latin typeface="Helvetica" charset="0"/>
                <a:cs typeface="Helvetica" charset="0"/>
              </a:rPr>
              <a:t> Multi-Agents for Speeding up Social Impact (LLM Agents) </a:t>
            </a:r>
          </a:p>
        </p:txBody>
      </p:sp>
      <p:sp>
        <p:nvSpPr>
          <p:cNvPr id="13" name="Arrow: Right 12">
            <a:extLst>
              <a:ext uri="{FF2B5EF4-FFF2-40B4-BE49-F238E27FC236}">
                <a16:creationId xmlns:a16="http://schemas.microsoft.com/office/drawing/2014/main" id="{DF6723A8-8A42-9685-9244-155C1B54C18A}"/>
              </a:ext>
            </a:extLst>
          </p:cNvPr>
          <p:cNvSpPr/>
          <p:nvPr/>
        </p:nvSpPr>
        <p:spPr>
          <a:xfrm>
            <a:off x="-15641" y="3866286"/>
            <a:ext cx="1008380" cy="718457"/>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6BBBFD-2D85-B78F-3803-14AE3D187E24}"/>
              </a:ext>
            </a:extLst>
          </p:cNvPr>
          <p:cNvSpPr txBox="1"/>
          <p:nvPr/>
        </p:nvSpPr>
        <p:spPr>
          <a:xfrm>
            <a:off x="1154911" y="4377020"/>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Los Angeles </a:t>
            </a:r>
          </a:p>
        </p:txBody>
      </p:sp>
      <p:sp>
        <p:nvSpPr>
          <p:cNvPr id="12" name="TextBox 11">
            <a:extLst>
              <a:ext uri="{FF2B5EF4-FFF2-40B4-BE49-F238E27FC236}">
                <a16:creationId xmlns:a16="http://schemas.microsoft.com/office/drawing/2014/main" id="{1B37CA6C-19EB-F96A-0B16-528CDC1E0A30}"/>
              </a:ext>
            </a:extLst>
          </p:cNvPr>
          <p:cNvSpPr txBox="1"/>
          <p:nvPr/>
        </p:nvSpPr>
        <p:spPr>
          <a:xfrm>
            <a:off x="1154911" y="4833887"/>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South Africa </a:t>
            </a:r>
          </a:p>
        </p:txBody>
      </p:sp>
    </p:spTree>
    <p:extLst>
      <p:ext uri="{BB962C8B-B14F-4D97-AF65-F5344CB8AC3E}">
        <p14:creationId xmlns:p14="http://schemas.microsoft.com/office/powerpoint/2010/main" val="9788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3" grpId="0" animBg="1"/>
      <p:bldP spid="8" grpId="0"/>
      <p:bldP spid="9" grpId="0"/>
      <p:bldP spid="7" grpId="0"/>
      <p:bldP spid="16" grpId="0"/>
      <p:bldP spid="2" grpId="0"/>
      <p:bldP spid="13" grpId="0" animBg="1"/>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34" y="522907"/>
            <a:ext cx="11545961" cy="693600"/>
          </a:xfrm>
        </p:spPr>
        <p:txBody>
          <a:bodyPr>
            <a:normAutofit fontScale="90000"/>
          </a:bodyPr>
          <a:lstStyle/>
          <a:p>
            <a:pPr algn="l"/>
            <a:r>
              <a:rPr lang="en-US" b="1"/>
              <a:t>Information dissemination &amp; behavior change</a:t>
            </a:r>
            <a:br>
              <a:rPr lang="en-US" sz="3600" b="1">
                <a:solidFill>
                  <a:schemeClr val="accent2">
                    <a:lumMod val="50000"/>
                  </a:schemeClr>
                </a:solidFill>
                <a:latin typeface="Helvetica" charset="0"/>
                <a:ea typeface="Helvetica" charset="0"/>
                <a:cs typeface="Helvetica" charset="0"/>
              </a:rPr>
            </a:br>
            <a:r>
              <a:rPr lang="en-US" sz="3600" b="1">
                <a:solidFill>
                  <a:schemeClr val="accent2">
                    <a:lumMod val="50000"/>
                  </a:schemeClr>
                </a:solidFill>
                <a:latin typeface="Helvetica" charset="0"/>
                <a:ea typeface="Helvetica" charset="0"/>
                <a:cs typeface="Helvetica" charset="0"/>
              </a:rPr>
              <a:t>Optimizing Limited Intervention (</a:t>
            </a:r>
            <a:r>
              <a:rPr lang="en-US" b="1">
                <a:solidFill>
                  <a:schemeClr val="accent2">
                    <a:lumMod val="50000"/>
                  </a:schemeClr>
                </a:solidFill>
              </a:rPr>
              <a:t>Social Worker</a:t>
            </a:r>
            <a:r>
              <a:rPr lang="en-US" sz="3600" b="1">
                <a:solidFill>
                  <a:schemeClr val="accent2">
                    <a:lumMod val="50000"/>
                  </a:schemeClr>
                </a:solidFill>
                <a:latin typeface="Helvetica" charset="0"/>
                <a:ea typeface="Helvetica" charset="0"/>
                <a:cs typeface="Helvetica" charset="0"/>
              </a:rPr>
              <a:t>) Resources</a:t>
            </a:r>
          </a:p>
        </p:txBody>
      </p:sp>
      <p:sp>
        <p:nvSpPr>
          <p:cNvPr id="6" name="Slide Number Placeholder 3">
            <a:extLst>
              <a:ext uri="{FF2B5EF4-FFF2-40B4-BE49-F238E27FC236}">
                <a16:creationId xmlns:a16="http://schemas.microsoft.com/office/drawing/2014/main" id="{538BDAF3-9A68-1149-A29A-4B10DC0ECD44}"/>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22</a:t>
            </a:fld>
            <a:endParaRPr lang="en-US"/>
          </a:p>
        </p:txBody>
      </p:sp>
      <p:sp>
        <p:nvSpPr>
          <p:cNvPr id="7" name="Date Placeholder 3">
            <a:extLst>
              <a:ext uri="{FF2B5EF4-FFF2-40B4-BE49-F238E27FC236}">
                <a16:creationId xmlns:a16="http://schemas.microsoft.com/office/drawing/2014/main" id="{161B63B8-40E5-774D-9C72-D43411E23909}"/>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pic>
        <p:nvPicPr>
          <p:cNvPr id="4" name="Picture 3">
            <a:extLst>
              <a:ext uri="{FF2B5EF4-FFF2-40B4-BE49-F238E27FC236}">
                <a16:creationId xmlns:a16="http://schemas.microsoft.com/office/drawing/2014/main" id="{08347AC8-F2BB-4114-BDED-69574B6C86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241" y="4598920"/>
            <a:ext cx="6075463" cy="4161182"/>
          </a:xfrm>
          <a:prstGeom prst="roundRect">
            <a:avLst>
              <a:gd name="adj" fmla="val 16667"/>
            </a:avLst>
          </a:prstGeom>
          <a:ln>
            <a:noFill/>
          </a:ln>
          <a:effectLst>
            <a:outerShdw blurRad="76200" dist="38100" dir="7800000" algn="tl" rotWithShape="0">
              <a:srgbClr val="000000">
                <a:alpha val="40000"/>
              </a:srgbClr>
            </a:outerShdw>
          </a:effectLst>
        </p:spPr>
      </p:pic>
      <p:sp>
        <p:nvSpPr>
          <p:cNvPr id="8" name="Title 1">
            <a:extLst>
              <a:ext uri="{FF2B5EF4-FFF2-40B4-BE49-F238E27FC236}">
                <a16:creationId xmlns:a16="http://schemas.microsoft.com/office/drawing/2014/main" id="{4E1C84E6-E8F6-4207-A497-D5E99E6F8014}"/>
              </a:ext>
            </a:extLst>
          </p:cNvPr>
          <p:cNvSpPr txBox="1">
            <a:spLocks/>
          </p:cNvSpPr>
          <p:nvPr/>
        </p:nvSpPr>
        <p:spPr>
          <a:xfrm>
            <a:off x="314734" y="1789836"/>
            <a:ext cx="12394551" cy="693600"/>
          </a:xfrm>
          <a:prstGeom prst="rect">
            <a:avLst/>
          </a:prstGeom>
        </p:spPr>
        <p:txBody>
          <a:bodyPr vert="horz" lIns="91440" tIns="45720" rIns="91440" bIns="45720" rtlCol="0" anchor="ctr">
            <a:normAutofit fontScale="85000" lnSpcReduction="10000"/>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3200" i="1">
                <a:solidFill>
                  <a:schemeClr val="accent2">
                    <a:lumMod val="50000"/>
                  </a:schemeClr>
                </a:solidFill>
              </a:rPr>
              <a:t>Prevent HIV in youth experiencing homelessness: HIV 10x housed population</a:t>
            </a:r>
          </a:p>
        </p:txBody>
      </p:sp>
      <p:sp>
        <p:nvSpPr>
          <p:cNvPr id="9" name="Title 1">
            <a:extLst>
              <a:ext uri="{FF2B5EF4-FFF2-40B4-BE49-F238E27FC236}">
                <a16:creationId xmlns:a16="http://schemas.microsoft.com/office/drawing/2014/main" id="{62184A57-C427-4260-B50B-55FF64765629}"/>
              </a:ext>
            </a:extLst>
          </p:cNvPr>
          <p:cNvSpPr txBox="1">
            <a:spLocks/>
          </p:cNvSpPr>
          <p:nvPr/>
        </p:nvSpPr>
        <p:spPr>
          <a:xfrm>
            <a:off x="295514" y="2070237"/>
            <a:ext cx="12294051" cy="1274752"/>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70000"/>
              </a:lnSpc>
              <a:buFont typeface="Wingdings" panose="05000000000000000000" pitchFamily="2" charset="2"/>
              <a:buChar char="Ø"/>
            </a:pPr>
            <a:r>
              <a:rPr lang="en-US" sz="2400" b="1" i="1">
                <a:solidFill>
                  <a:schemeClr val="accent2">
                    <a:lumMod val="50000"/>
                  </a:schemeClr>
                </a:solidFill>
                <a:latin typeface="Helvetica" panose="020B0604020202020204" pitchFamily="34" charset="0"/>
                <a:cs typeface="Helvetica" panose="020B0604020202020204" pitchFamily="34" charset="0"/>
              </a:rPr>
              <a:t>Shelters</a:t>
            </a:r>
            <a:r>
              <a:rPr lang="en-US" sz="2400" i="1">
                <a:solidFill>
                  <a:schemeClr val="accent2">
                    <a:lumMod val="50000"/>
                  </a:schemeClr>
                </a:solidFill>
                <a:latin typeface="Helvetica" panose="020B0604020202020204" pitchFamily="34" charset="0"/>
                <a:cs typeface="Helvetica" panose="020B0604020202020204" pitchFamily="34" charset="0"/>
              </a:rPr>
              <a:t>: Limited number of peer leaders to spread HIV information in social networks</a:t>
            </a:r>
          </a:p>
        </p:txBody>
      </p:sp>
      <p:pic>
        <p:nvPicPr>
          <p:cNvPr id="5" name="Picture 4">
            <a:extLst>
              <a:ext uri="{FF2B5EF4-FFF2-40B4-BE49-F238E27FC236}">
                <a16:creationId xmlns:a16="http://schemas.microsoft.com/office/drawing/2014/main" id="{9BBC03CB-E56C-49E7-A755-D4BC280F18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40574" y="4598921"/>
            <a:ext cx="6077128" cy="4161181"/>
          </a:xfrm>
          <a:prstGeom prst="roundRect">
            <a:avLst>
              <a:gd name="adj" fmla="val 16667"/>
            </a:avLst>
          </a:prstGeom>
          <a:ln>
            <a:noFill/>
          </a:ln>
          <a:effectLst/>
        </p:spPr>
      </p:pic>
      <p:sp>
        <p:nvSpPr>
          <p:cNvPr id="3" name="Rectangle 2">
            <a:extLst>
              <a:ext uri="{FF2B5EF4-FFF2-40B4-BE49-F238E27FC236}">
                <a16:creationId xmlns:a16="http://schemas.microsoft.com/office/drawing/2014/main" id="{B17653C4-1009-4ED5-9537-4CE8AAAA060D}"/>
              </a:ext>
            </a:extLst>
          </p:cNvPr>
          <p:cNvSpPr/>
          <p:nvPr/>
        </p:nvSpPr>
        <p:spPr>
          <a:xfrm>
            <a:off x="314734" y="2929461"/>
            <a:ext cx="13089262" cy="633250"/>
          </a:xfrm>
          <a:prstGeom prst="rect">
            <a:avLst/>
          </a:prstGeom>
        </p:spPr>
        <p:txBody>
          <a:bodyPr wrap="square">
            <a:spAutoFit/>
          </a:bodyPr>
          <a:lstStyle/>
          <a:p>
            <a:pPr marL="457200" indent="-457200" algn="l">
              <a:lnSpc>
                <a:spcPct val="170000"/>
              </a:lnSpc>
              <a:buFont typeface="Wingdings" panose="05000000000000000000" pitchFamily="2" charset="2"/>
              <a:buChar char="Ø"/>
            </a:pPr>
            <a:r>
              <a:rPr lang="en-US" sz="2400" i="1">
                <a:solidFill>
                  <a:schemeClr val="accent2">
                    <a:lumMod val="50000"/>
                  </a:schemeClr>
                </a:solidFill>
                <a:latin typeface="Helvetica" panose="020B0604020202020204" pitchFamily="34" charset="0"/>
                <a:cs typeface="Helvetica" panose="020B0604020202020204" pitchFamily="34" charset="0"/>
              </a:rPr>
              <a:t>“Real” face-to-face interactions; not online</a:t>
            </a:r>
          </a:p>
        </p:txBody>
      </p:sp>
    </p:spTree>
    <p:extLst>
      <p:ext uri="{BB962C8B-B14F-4D97-AF65-F5344CB8AC3E}">
        <p14:creationId xmlns:p14="http://schemas.microsoft.com/office/powerpoint/2010/main" val="7783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53" y="511796"/>
            <a:ext cx="12194171" cy="816549"/>
          </a:xfrm>
        </p:spPr>
        <p:txBody>
          <a:bodyPr>
            <a:normAutofit/>
          </a:bodyPr>
          <a:lstStyle/>
          <a:p>
            <a:pPr algn="l"/>
            <a:r>
              <a:rPr lang="en-US" sz="3600" b="1">
                <a:latin typeface="Helvetica" charset="0"/>
                <a:ea typeface="Helvetica" charset="0"/>
                <a:cs typeface="Helvetica" charset="0"/>
              </a:rPr>
              <a:t>Influence Maximization in Social Networks </a:t>
            </a:r>
          </a:p>
        </p:txBody>
      </p:sp>
      <p:sp>
        <p:nvSpPr>
          <p:cNvPr id="4" name="Date Placeholder 3"/>
          <p:cNvSpPr>
            <a:spLocks noGrp="1"/>
          </p:cNvSpPr>
          <p:nvPr>
            <p:ph type="dt" sz="half" idx="10"/>
          </p:nvPr>
        </p:nvSpPr>
        <p:spPr>
          <a:xfrm>
            <a:off x="332664" y="9058073"/>
            <a:ext cx="2926080" cy="519289"/>
          </a:xfrm>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fld id="{C86AFFC6-9F76-2645-83E0-7B60D5D6B064}"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7" name="Slide Number Placeholder 6"/>
          <p:cNvSpPr>
            <a:spLocks noGrp="1"/>
          </p:cNvSpPr>
          <p:nvPr>
            <p:ph type="sldNum" sz="quarter" idx="12"/>
          </p:nvPr>
        </p:nvSpPr>
        <p:spPr>
          <a:xfrm>
            <a:off x="9945519" y="9058073"/>
            <a:ext cx="2926080" cy="519289"/>
          </a:xfrm>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0" i="0" u="none" strike="noStrike" kern="0" cap="none" spc="0" normalizeH="0" baseline="0" noProof="0" smtClean="0">
                <a:ln>
                  <a:noFill/>
                </a:ln>
                <a:solidFill>
                  <a:srgbClr val="395623"/>
                </a:solidFill>
                <a:effectLst/>
                <a:uLnTx/>
                <a:uFillTx/>
                <a:latin typeface="Calibri" panose="020F0502020204030204"/>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23</a:t>
            </a:fld>
            <a:endParaRPr kumimoji="0" lang="en-US" sz="1707" b="0" i="0" u="none" strike="noStrike" kern="0" cap="none" spc="0" normalizeH="0" baseline="0" noProof="0">
              <a:ln>
                <a:noFill/>
              </a:ln>
              <a:solidFill>
                <a:srgbClr val="395623"/>
              </a:solidFill>
              <a:effectLst/>
              <a:uLnTx/>
              <a:uFillTx/>
              <a:latin typeface="Calibri" panose="020F0502020204030204"/>
              <a:ea typeface="+mn-ea"/>
              <a:cs typeface="+mn-cs"/>
              <a:sym typeface="Helvetica Light"/>
            </a:endParaRPr>
          </a:p>
        </p:txBody>
      </p:sp>
      <p:pic>
        <p:nvPicPr>
          <p:cNvPr id="13" name="Picture 12">
            <a:extLst>
              <a:ext uri="{FF2B5EF4-FFF2-40B4-BE49-F238E27FC236}">
                <a16:creationId xmlns:a16="http://schemas.microsoft.com/office/drawing/2014/main" id="{46107D7E-13C4-4747-AB03-8915BC33EF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1871" y="1804413"/>
            <a:ext cx="7025382" cy="360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a:extLst>
              <a:ext uri="{FF2B5EF4-FFF2-40B4-BE49-F238E27FC236}">
                <a16:creationId xmlns:a16="http://schemas.microsoft.com/office/drawing/2014/main" id="{334614A6-2800-477D-A02B-0E0DAF6EC935}"/>
              </a:ext>
            </a:extLst>
          </p:cNvPr>
          <p:cNvSpPr>
            <a:spLocks noChangeAspect="1"/>
          </p:cNvSpPr>
          <p:nvPr/>
        </p:nvSpPr>
        <p:spPr>
          <a:xfrm>
            <a:off x="1895192" y="3345961"/>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C</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5" name="Oval 14">
            <a:extLst>
              <a:ext uri="{FF2B5EF4-FFF2-40B4-BE49-F238E27FC236}">
                <a16:creationId xmlns:a16="http://schemas.microsoft.com/office/drawing/2014/main" id="{99CEDE13-8BFE-46EC-8FBE-673629B9A251}"/>
              </a:ext>
            </a:extLst>
          </p:cNvPr>
          <p:cNvSpPr>
            <a:spLocks noChangeAspect="1"/>
          </p:cNvSpPr>
          <p:nvPr/>
        </p:nvSpPr>
        <p:spPr>
          <a:xfrm>
            <a:off x="3515803" y="2225258"/>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F</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6" name="Oval 15">
            <a:extLst>
              <a:ext uri="{FF2B5EF4-FFF2-40B4-BE49-F238E27FC236}">
                <a16:creationId xmlns:a16="http://schemas.microsoft.com/office/drawing/2014/main" id="{678D3DBD-4276-41A6-9DA6-DFC9CD4DA27E}"/>
              </a:ext>
            </a:extLst>
          </p:cNvPr>
          <p:cNvSpPr>
            <a:spLocks noChangeAspect="1"/>
          </p:cNvSpPr>
          <p:nvPr/>
        </p:nvSpPr>
        <p:spPr>
          <a:xfrm>
            <a:off x="6013945" y="3527472"/>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H</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pic>
        <p:nvPicPr>
          <p:cNvPr id="17" name="Picture 16">
            <a:extLst>
              <a:ext uri="{FF2B5EF4-FFF2-40B4-BE49-F238E27FC236}">
                <a16:creationId xmlns:a16="http://schemas.microsoft.com/office/drawing/2014/main" id="{6FC33C65-FC61-4DF1-8E13-5F3E66E18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6800" y="1733530"/>
            <a:ext cx="3650681" cy="2490957"/>
          </a:xfrm>
          <a:prstGeom prst="rect">
            <a:avLst/>
          </a:prstGeom>
        </p:spPr>
      </p:pic>
      <p:sp>
        <p:nvSpPr>
          <p:cNvPr id="18" name="TextBox 17">
            <a:extLst>
              <a:ext uri="{FF2B5EF4-FFF2-40B4-BE49-F238E27FC236}">
                <a16:creationId xmlns:a16="http://schemas.microsoft.com/office/drawing/2014/main" id="{0740FFA4-0FA5-4C02-909E-AFBF845B106B}"/>
              </a:ext>
            </a:extLst>
          </p:cNvPr>
          <p:cNvSpPr txBox="1"/>
          <p:nvPr/>
        </p:nvSpPr>
        <p:spPr>
          <a:xfrm>
            <a:off x="7741012" y="4435531"/>
            <a:ext cx="5021917" cy="1384995"/>
          </a:xfrm>
          <a:prstGeom prst="rect">
            <a:avLst/>
          </a:prstGeom>
          <a:noFill/>
        </p:spPr>
        <p:txBody>
          <a:bodyPr wrap="square">
            <a:spAutoFit/>
          </a:bodyPr>
          <a:lstStyle/>
          <a:p>
            <a:r>
              <a:rPr lang="en-US" sz="2800" b="1" i="1">
                <a:solidFill>
                  <a:schemeClr val="accent2">
                    <a:lumMod val="50000"/>
                  </a:schemeClr>
                </a:solidFill>
                <a:latin typeface="Helvetica" charset="0"/>
                <a:ea typeface="Helvetica" charset="0"/>
                <a:cs typeface="Helvetica" charset="0"/>
              </a:rPr>
              <a:t>Select peer leader nodes to Maximize Expected Number of Influenced Nodes* </a:t>
            </a:r>
            <a:endParaRPr lang="en-US" sz="2800" i="1">
              <a:solidFill>
                <a:schemeClr val="accent2">
                  <a:lumMod val="50000"/>
                </a:schemeClr>
              </a:solidFill>
            </a:endParaRPr>
          </a:p>
        </p:txBody>
      </p:sp>
      <p:sp>
        <p:nvSpPr>
          <p:cNvPr id="5" name="TextBox 4">
            <a:extLst>
              <a:ext uri="{FF2B5EF4-FFF2-40B4-BE49-F238E27FC236}">
                <a16:creationId xmlns:a16="http://schemas.microsoft.com/office/drawing/2014/main" id="{AA240329-1A7B-C243-31A6-0B714135D507}"/>
              </a:ext>
            </a:extLst>
          </p:cNvPr>
          <p:cNvSpPr txBox="1"/>
          <p:nvPr/>
        </p:nvSpPr>
        <p:spPr>
          <a:xfrm>
            <a:off x="2037968" y="9133051"/>
            <a:ext cx="2098651" cy="369332"/>
          </a:xfrm>
          <a:prstGeom prst="rect">
            <a:avLst/>
          </a:prstGeom>
          <a:noFill/>
        </p:spPr>
        <p:txBody>
          <a:bodyPr wrap="none" rtlCol="0">
            <a:spAutoFit/>
          </a:bodyPr>
          <a:lstStyle/>
          <a:p>
            <a:r>
              <a:rPr lang="en-US" sz="1800"/>
              <a:t>*With Prof. Eric Rice</a:t>
            </a:r>
          </a:p>
        </p:txBody>
      </p:sp>
      <p:sp>
        <p:nvSpPr>
          <p:cNvPr id="8" name="Content Placeholder 7">
            <a:extLst>
              <a:ext uri="{FF2B5EF4-FFF2-40B4-BE49-F238E27FC236}">
                <a16:creationId xmlns:a16="http://schemas.microsoft.com/office/drawing/2014/main" id="{B5364E25-0BEE-4331-0902-D17B0A417183}"/>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14523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9" presetClass="emph" presetSubtype="0" grpId="1" nodeType="withEffect">
                                  <p:stCondLst>
                                    <p:cond delay="0"/>
                                  </p:stCondLst>
                                  <p:childTnLst>
                                    <p:set>
                                      <p:cBhvr>
                                        <p:cTn id="16" dur="indefinite"/>
                                        <p:tgtEl>
                                          <p:spTgt spid="15"/>
                                        </p:tgtEl>
                                        <p:attrNameLst>
                                          <p:attrName>style.opacity</p:attrName>
                                        </p:attrNameLst>
                                      </p:cBhvr>
                                      <p:to>
                                        <p:strVal val="0.5"/>
                                      </p:to>
                                    </p:set>
                                    <p:animEffect filter="image" prLst="opacity: 0.5">
                                      <p:cBhvr rctx="IE">
                                        <p:cTn id="17" dur="indefinite"/>
                                        <p:tgtEl>
                                          <p:spTgt spid="15"/>
                                        </p:tgtEl>
                                      </p:cBhvr>
                                    </p:animEffect>
                                  </p:childTnLst>
                                </p:cTn>
                              </p:par>
                              <p:par>
                                <p:cTn id="18" presetID="9" presetClass="emph" presetSubtype="0" grpId="1" nodeType="withEffect">
                                  <p:stCondLst>
                                    <p:cond delay="0"/>
                                  </p:stCondLst>
                                  <p:childTnLst>
                                    <p:set>
                                      <p:cBhvr>
                                        <p:cTn id="19" dur="indefinite"/>
                                        <p:tgtEl>
                                          <p:spTgt spid="16"/>
                                        </p:tgtEl>
                                        <p:attrNameLst>
                                          <p:attrName>style.opacity</p:attrName>
                                        </p:attrNameLst>
                                      </p:cBhvr>
                                      <p:to>
                                        <p:strVal val="0.5"/>
                                      </p:to>
                                    </p:set>
                                    <p:animEffect filter="image" prLst="opacity: 0.5">
                                      <p:cBhvr rctx="IE">
                                        <p:cTn id="20"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6" grpId="0" animBg="1"/>
      <p:bldP spid="16" grpId="1"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53" y="511796"/>
            <a:ext cx="12194171" cy="816549"/>
          </a:xfrm>
        </p:spPr>
        <p:txBody>
          <a:bodyPr>
            <a:normAutofit fontScale="90000"/>
          </a:bodyPr>
          <a:lstStyle/>
          <a:p>
            <a:pPr algn="l"/>
            <a:r>
              <a:rPr lang="en-US" sz="3600" b="1">
                <a:latin typeface="Helvetica" charset="0"/>
                <a:ea typeface="Helvetica" charset="0"/>
                <a:cs typeface="Helvetica" charset="0"/>
              </a:rPr>
              <a:t>Key Challenge: </a:t>
            </a:r>
            <a:br>
              <a:rPr lang="en-US" sz="3600" b="1">
                <a:latin typeface="Helvetica" charset="0"/>
                <a:ea typeface="Helvetica" charset="0"/>
                <a:cs typeface="Helvetica" charset="0"/>
              </a:rPr>
            </a:br>
            <a:r>
              <a:rPr lang="en-US" sz="3600" b="1">
                <a:latin typeface="Helvetica" charset="0"/>
                <a:ea typeface="Helvetica" charset="0"/>
                <a:cs typeface="Helvetica" charset="0"/>
              </a:rPr>
              <a:t>Social Network is NOT known in advance</a:t>
            </a:r>
          </a:p>
        </p:txBody>
      </p:sp>
      <p:sp>
        <p:nvSpPr>
          <p:cNvPr id="4" name="Date Placeholder 3"/>
          <p:cNvSpPr>
            <a:spLocks noGrp="1"/>
          </p:cNvSpPr>
          <p:nvPr>
            <p:ph type="dt" sz="half" idx="10"/>
          </p:nvPr>
        </p:nvSpPr>
        <p:spPr>
          <a:xfrm>
            <a:off x="332664" y="9058073"/>
            <a:ext cx="2926080" cy="519289"/>
          </a:xfrm>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fld id="{C86AFFC6-9F76-2645-83E0-7B60D5D6B064}"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7" name="Slide Number Placeholder 6"/>
          <p:cNvSpPr>
            <a:spLocks noGrp="1"/>
          </p:cNvSpPr>
          <p:nvPr>
            <p:ph type="sldNum" sz="quarter" idx="12"/>
          </p:nvPr>
        </p:nvSpPr>
        <p:spPr>
          <a:xfrm>
            <a:off x="9945519" y="9058073"/>
            <a:ext cx="2926080" cy="519289"/>
          </a:xfrm>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0" i="0" u="none" strike="noStrike" kern="0" cap="none" spc="0" normalizeH="0" baseline="0" noProof="0" smtClean="0">
                <a:ln>
                  <a:noFill/>
                </a:ln>
                <a:solidFill>
                  <a:srgbClr val="395623"/>
                </a:solidFill>
                <a:effectLst/>
                <a:uLnTx/>
                <a:uFillTx/>
                <a:latin typeface="Calibri" panose="020F0502020204030204"/>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24</a:t>
            </a:fld>
            <a:endParaRPr kumimoji="0" lang="en-US" sz="1707" b="0" i="0" u="none" strike="noStrike" kern="0" cap="none" spc="0" normalizeH="0" baseline="0" noProof="0">
              <a:ln>
                <a:noFill/>
              </a:ln>
              <a:solidFill>
                <a:srgbClr val="395623"/>
              </a:solidFill>
              <a:effectLst/>
              <a:uLnTx/>
              <a:uFillTx/>
              <a:latin typeface="Calibri" panose="020F0502020204030204"/>
              <a:ea typeface="+mn-ea"/>
              <a:cs typeface="+mn-cs"/>
              <a:sym typeface="Helvetica Light"/>
            </a:endParaRPr>
          </a:p>
        </p:txBody>
      </p:sp>
      <p:pic>
        <p:nvPicPr>
          <p:cNvPr id="13" name="Picture 12">
            <a:extLst>
              <a:ext uri="{FF2B5EF4-FFF2-40B4-BE49-F238E27FC236}">
                <a16:creationId xmlns:a16="http://schemas.microsoft.com/office/drawing/2014/main" id="{46107D7E-13C4-4747-AB03-8915BC33EFBA}"/>
              </a:ext>
            </a:extLst>
          </p:cNvPr>
          <p:cNvPicPr>
            <a:picLocks noChangeAspect="1" noChangeArrowheads="1"/>
          </p:cNvPicPr>
          <p:nvPr/>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241871" y="1804413"/>
            <a:ext cx="7025382" cy="360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a:extLst>
              <a:ext uri="{FF2B5EF4-FFF2-40B4-BE49-F238E27FC236}">
                <a16:creationId xmlns:a16="http://schemas.microsoft.com/office/drawing/2014/main" id="{334614A6-2800-477D-A02B-0E0DAF6EC935}"/>
              </a:ext>
            </a:extLst>
          </p:cNvPr>
          <p:cNvSpPr>
            <a:spLocks noChangeAspect="1"/>
          </p:cNvSpPr>
          <p:nvPr/>
        </p:nvSpPr>
        <p:spPr>
          <a:xfrm>
            <a:off x="1895192" y="3345961"/>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C</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5" name="Oval 14">
            <a:extLst>
              <a:ext uri="{FF2B5EF4-FFF2-40B4-BE49-F238E27FC236}">
                <a16:creationId xmlns:a16="http://schemas.microsoft.com/office/drawing/2014/main" id="{99CEDE13-8BFE-46EC-8FBE-673629B9A251}"/>
              </a:ext>
            </a:extLst>
          </p:cNvPr>
          <p:cNvSpPr>
            <a:spLocks noChangeAspect="1"/>
          </p:cNvSpPr>
          <p:nvPr/>
        </p:nvSpPr>
        <p:spPr>
          <a:xfrm>
            <a:off x="3515803" y="2225258"/>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F</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6" name="Oval 15">
            <a:extLst>
              <a:ext uri="{FF2B5EF4-FFF2-40B4-BE49-F238E27FC236}">
                <a16:creationId xmlns:a16="http://schemas.microsoft.com/office/drawing/2014/main" id="{678D3DBD-4276-41A6-9DA6-DFC9CD4DA27E}"/>
              </a:ext>
            </a:extLst>
          </p:cNvPr>
          <p:cNvSpPr>
            <a:spLocks noChangeAspect="1"/>
          </p:cNvSpPr>
          <p:nvPr/>
        </p:nvSpPr>
        <p:spPr>
          <a:xfrm>
            <a:off x="6013945" y="3527472"/>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H</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pic>
        <p:nvPicPr>
          <p:cNvPr id="17" name="Picture 16">
            <a:extLst>
              <a:ext uri="{FF2B5EF4-FFF2-40B4-BE49-F238E27FC236}">
                <a16:creationId xmlns:a16="http://schemas.microsoft.com/office/drawing/2014/main" id="{6FC33C65-FC61-4DF1-8E13-5F3E66E18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6800" y="1733530"/>
            <a:ext cx="3650681" cy="2490957"/>
          </a:xfrm>
          <a:prstGeom prst="rect">
            <a:avLst/>
          </a:prstGeom>
        </p:spPr>
      </p:pic>
      <p:sp>
        <p:nvSpPr>
          <p:cNvPr id="18" name="TextBox 17">
            <a:extLst>
              <a:ext uri="{FF2B5EF4-FFF2-40B4-BE49-F238E27FC236}">
                <a16:creationId xmlns:a16="http://schemas.microsoft.com/office/drawing/2014/main" id="{0740FFA4-0FA5-4C02-909E-AFBF845B106B}"/>
              </a:ext>
            </a:extLst>
          </p:cNvPr>
          <p:cNvSpPr txBox="1"/>
          <p:nvPr/>
        </p:nvSpPr>
        <p:spPr>
          <a:xfrm>
            <a:off x="7741012" y="4435531"/>
            <a:ext cx="5021917" cy="1384995"/>
          </a:xfrm>
          <a:prstGeom prst="rect">
            <a:avLst/>
          </a:prstGeom>
          <a:noFill/>
        </p:spPr>
        <p:txBody>
          <a:bodyPr wrap="square">
            <a:spAutoFit/>
          </a:bodyPr>
          <a:lstStyle/>
          <a:p>
            <a:r>
              <a:rPr lang="en-US" sz="2800" b="1" i="1">
                <a:solidFill>
                  <a:schemeClr val="accent2">
                    <a:lumMod val="50000"/>
                  </a:schemeClr>
                </a:solidFill>
                <a:latin typeface="Helvetica" charset="0"/>
                <a:ea typeface="Helvetica" charset="0"/>
                <a:cs typeface="Helvetica" charset="0"/>
              </a:rPr>
              <a:t>Select peer leader nodes to Maximize Expected Number of Influenced Nodes* </a:t>
            </a:r>
            <a:endParaRPr lang="en-US" sz="2800" i="1">
              <a:solidFill>
                <a:schemeClr val="accent2">
                  <a:lumMod val="50000"/>
                </a:schemeClr>
              </a:solidFill>
            </a:endParaRPr>
          </a:p>
        </p:txBody>
      </p:sp>
      <p:sp>
        <p:nvSpPr>
          <p:cNvPr id="5" name="TextBox 4">
            <a:extLst>
              <a:ext uri="{FF2B5EF4-FFF2-40B4-BE49-F238E27FC236}">
                <a16:creationId xmlns:a16="http://schemas.microsoft.com/office/drawing/2014/main" id="{AA240329-1A7B-C243-31A6-0B714135D507}"/>
              </a:ext>
            </a:extLst>
          </p:cNvPr>
          <p:cNvSpPr txBox="1"/>
          <p:nvPr/>
        </p:nvSpPr>
        <p:spPr>
          <a:xfrm>
            <a:off x="2037968" y="9133051"/>
            <a:ext cx="2098651" cy="369332"/>
          </a:xfrm>
          <a:prstGeom prst="rect">
            <a:avLst/>
          </a:prstGeom>
          <a:noFill/>
        </p:spPr>
        <p:txBody>
          <a:bodyPr wrap="none" rtlCol="0">
            <a:spAutoFit/>
          </a:bodyPr>
          <a:lstStyle/>
          <a:p>
            <a:r>
              <a:rPr lang="en-US" sz="1800"/>
              <a:t>*With Prof. Eric Rice</a:t>
            </a:r>
          </a:p>
        </p:txBody>
      </p:sp>
      <p:sp>
        <p:nvSpPr>
          <p:cNvPr id="8" name="Content Placeholder 7">
            <a:extLst>
              <a:ext uri="{FF2B5EF4-FFF2-40B4-BE49-F238E27FC236}">
                <a16:creationId xmlns:a16="http://schemas.microsoft.com/office/drawing/2014/main" id="{B75493E0-3F69-E12D-3B98-F4BB20E1479D}"/>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5233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53" y="511796"/>
            <a:ext cx="12194171" cy="816549"/>
          </a:xfrm>
        </p:spPr>
        <p:txBody>
          <a:bodyPr>
            <a:normAutofit fontScale="90000"/>
          </a:bodyPr>
          <a:lstStyle/>
          <a:p>
            <a:pPr algn="l"/>
            <a:r>
              <a:rPr lang="en-US" sz="3600" b="1">
                <a:latin typeface="Helvetica" charset="0"/>
                <a:ea typeface="Helvetica" charset="0"/>
                <a:cs typeface="Helvetica" charset="0"/>
              </a:rPr>
              <a:t>Key Challenge: </a:t>
            </a:r>
            <a:br>
              <a:rPr lang="en-US" sz="3600" b="1">
                <a:latin typeface="Helvetica" charset="0"/>
                <a:ea typeface="Helvetica" charset="0"/>
                <a:cs typeface="Helvetica" charset="0"/>
              </a:rPr>
            </a:br>
            <a:r>
              <a:rPr lang="en-US" sz="3600" b="1">
                <a:latin typeface="Helvetica" charset="0"/>
                <a:ea typeface="Helvetica" charset="0"/>
                <a:cs typeface="Helvetica" charset="0"/>
              </a:rPr>
              <a:t>Social Network is NOT known in advance</a:t>
            </a:r>
            <a:br>
              <a:rPr lang="en-US" sz="3600" b="1">
                <a:latin typeface="Helvetica" charset="0"/>
                <a:ea typeface="Helvetica" charset="0"/>
                <a:cs typeface="Helvetica" charset="0"/>
              </a:rPr>
            </a:br>
            <a:r>
              <a:rPr lang="en-US" sz="2200" i="1">
                <a:latin typeface="Helvetica" charset="0"/>
                <a:ea typeface="Helvetica" charset="0"/>
                <a:cs typeface="Helvetica" charset="0"/>
              </a:rPr>
              <a:t>(AAAI 2018, AAMAS 2018)</a:t>
            </a:r>
            <a:endParaRPr lang="en-US" sz="3600" i="1">
              <a:latin typeface="Helvetica" charset="0"/>
              <a:ea typeface="Helvetica" charset="0"/>
              <a:cs typeface="Helvetica" charset="0"/>
            </a:endParaRPr>
          </a:p>
        </p:txBody>
      </p:sp>
      <p:sp>
        <p:nvSpPr>
          <p:cNvPr id="4" name="Date Placeholder 3"/>
          <p:cNvSpPr>
            <a:spLocks noGrp="1"/>
          </p:cNvSpPr>
          <p:nvPr>
            <p:ph type="dt" sz="half" idx="10"/>
          </p:nvPr>
        </p:nvSpPr>
        <p:spPr>
          <a:xfrm>
            <a:off x="332664" y="9058073"/>
            <a:ext cx="2926080" cy="519289"/>
          </a:xfrm>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fld id="{C86AFFC6-9F76-2645-83E0-7B60D5D6B064}"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7" name="Slide Number Placeholder 6"/>
          <p:cNvSpPr>
            <a:spLocks noGrp="1"/>
          </p:cNvSpPr>
          <p:nvPr>
            <p:ph type="sldNum" sz="quarter" idx="12"/>
          </p:nvPr>
        </p:nvSpPr>
        <p:spPr>
          <a:xfrm>
            <a:off x="9945519" y="9058073"/>
            <a:ext cx="2926080" cy="519289"/>
          </a:xfrm>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0" i="0" u="none" strike="noStrike" kern="0" cap="none" spc="0" normalizeH="0" baseline="0" noProof="0" smtClean="0">
                <a:ln>
                  <a:noFill/>
                </a:ln>
                <a:solidFill>
                  <a:srgbClr val="395623"/>
                </a:solidFill>
                <a:effectLst/>
                <a:uLnTx/>
                <a:uFillTx/>
                <a:latin typeface="Calibri" panose="020F0502020204030204"/>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25</a:t>
            </a:fld>
            <a:endParaRPr kumimoji="0" lang="en-US" sz="1707" b="0" i="0" u="none" strike="noStrike" kern="0" cap="none" spc="0" normalizeH="0" baseline="0" noProof="0">
              <a:ln>
                <a:noFill/>
              </a:ln>
              <a:solidFill>
                <a:srgbClr val="395623"/>
              </a:solidFill>
              <a:effectLst/>
              <a:uLnTx/>
              <a:uFillTx/>
              <a:latin typeface="Calibri" panose="020F0502020204030204"/>
              <a:ea typeface="+mn-ea"/>
              <a:cs typeface="+mn-cs"/>
              <a:sym typeface="Helvetica Light"/>
            </a:endParaRPr>
          </a:p>
        </p:txBody>
      </p:sp>
      <p:pic>
        <p:nvPicPr>
          <p:cNvPr id="13" name="Picture 12">
            <a:extLst>
              <a:ext uri="{FF2B5EF4-FFF2-40B4-BE49-F238E27FC236}">
                <a16:creationId xmlns:a16="http://schemas.microsoft.com/office/drawing/2014/main" id="{46107D7E-13C4-4747-AB03-8915BC33EFBA}"/>
              </a:ext>
            </a:extLst>
          </p:cNvPr>
          <p:cNvPicPr>
            <a:picLocks noChangeAspect="1" noChangeArrowheads="1"/>
          </p:cNvPicPr>
          <p:nvPr/>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241871" y="1804413"/>
            <a:ext cx="7025382" cy="360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6FC33C65-FC61-4DF1-8E13-5F3E66E18E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6800" y="1733530"/>
            <a:ext cx="3650681" cy="2490957"/>
          </a:xfrm>
          <a:prstGeom prst="rect">
            <a:avLst/>
          </a:prstGeom>
        </p:spPr>
      </p:pic>
      <p:sp>
        <p:nvSpPr>
          <p:cNvPr id="18" name="TextBox 17">
            <a:extLst>
              <a:ext uri="{FF2B5EF4-FFF2-40B4-BE49-F238E27FC236}">
                <a16:creationId xmlns:a16="http://schemas.microsoft.com/office/drawing/2014/main" id="{0740FFA4-0FA5-4C02-909E-AFBF845B106B}"/>
              </a:ext>
            </a:extLst>
          </p:cNvPr>
          <p:cNvSpPr txBox="1"/>
          <p:nvPr/>
        </p:nvSpPr>
        <p:spPr>
          <a:xfrm>
            <a:off x="7741012" y="4435531"/>
            <a:ext cx="5021917" cy="1384995"/>
          </a:xfrm>
          <a:prstGeom prst="rect">
            <a:avLst/>
          </a:prstGeom>
          <a:noFill/>
        </p:spPr>
        <p:txBody>
          <a:bodyPr wrap="square">
            <a:spAutoFit/>
          </a:bodyPr>
          <a:lstStyle/>
          <a:p>
            <a:r>
              <a:rPr lang="en-US" sz="2800" b="1" i="1">
                <a:solidFill>
                  <a:schemeClr val="accent2">
                    <a:lumMod val="50000"/>
                  </a:schemeClr>
                </a:solidFill>
                <a:latin typeface="Helvetica" charset="0"/>
                <a:ea typeface="Helvetica" charset="0"/>
                <a:cs typeface="Helvetica" charset="0"/>
              </a:rPr>
              <a:t>Select peer leader nodes to Maximize Expected Number of Influenced Nodes* </a:t>
            </a:r>
            <a:endParaRPr lang="en-US" sz="2800" i="1">
              <a:solidFill>
                <a:schemeClr val="accent2">
                  <a:lumMod val="50000"/>
                </a:schemeClr>
              </a:solidFill>
            </a:endParaRPr>
          </a:p>
        </p:txBody>
      </p:sp>
      <p:sp>
        <p:nvSpPr>
          <p:cNvPr id="5" name="TextBox 4">
            <a:extLst>
              <a:ext uri="{FF2B5EF4-FFF2-40B4-BE49-F238E27FC236}">
                <a16:creationId xmlns:a16="http://schemas.microsoft.com/office/drawing/2014/main" id="{AA240329-1A7B-C243-31A6-0B714135D507}"/>
              </a:ext>
            </a:extLst>
          </p:cNvPr>
          <p:cNvSpPr txBox="1"/>
          <p:nvPr/>
        </p:nvSpPr>
        <p:spPr>
          <a:xfrm>
            <a:off x="2037968" y="9133051"/>
            <a:ext cx="2098651" cy="369332"/>
          </a:xfrm>
          <a:prstGeom prst="rect">
            <a:avLst/>
          </a:prstGeom>
          <a:noFill/>
        </p:spPr>
        <p:txBody>
          <a:bodyPr wrap="none" rtlCol="0">
            <a:spAutoFit/>
          </a:bodyPr>
          <a:lstStyle/>
          <a:p>
            <a:r>
              <a:rPr lang="en-US" sz="1800"/>
              <a:t>*With Prof. Eric Rice</a:t>
            </a:r>
          </a:p>
        </p:txBody>
      </p:sp>
      <p:pic>
        <p:nvPicPr>
          <p:cNvPr id="6" name="Picture 5">
            <a:extLst>
              <a:ext uri="{FF2B5EF4-FFF2-40B4-BE49-F238E27FC236}">
                <a16:creationId xmlns:a16="http://schemas.microsoft.com/office/drawing/2014/main" id="{E077105F-18F5-2842-1C77-F7B86661033C}"/>
              </a:ext>
            </a:extLst>
          </p:cNvPr>
          <p:cNvPicPr>
            <a:picLocks noChangeAspect="1" noChangeArrowheads="1"/>
          </p:cNvPicPr>
          <p:nvPr/>
        </p:nvPicPr>
        <p:blipFill rotWithShape="1">
          <a:blip r:embed="rId6" cstate="screen">
            <a:alphaModFix amt="85000"/>
            <a:extLst>
              <a:ext uri="{28A0092B-C50C-407E-A947-70E740481C1C}">
                <a14:useLocalDpi xmlns:a14="http://schemas.microsoft.com/office/drawing/2010/main"/>
              </a:ext>
            </a:extLst>
          </a:blip>
          <a:srcRect/>
          <a:stretch/>
        </p:blipFill>
        <p:spPr bwMode="auto">
          <a:xfrm>
            <a:off x="4023360" y="3057993"/>
            <a:ext cx="3243893" cy="165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a:extLst>
              <a:ext uri="{FF2B5EF4-FFF2-40B4-BE49-F238E27FC236}">
                <a16:creationId xmlns:a16="http://schemas.microsoft.com/office/drawing/2014/main" id="{334614A6-2800-477D-A02B-0E0DAF6EC935}"/>
              </a:ext>
            </a:extLst>
          </p:cNvPr>
          <p:cNvSpPr>
            <a:spLocks noChangeAspect="1"/>
          </p:cNvSpPr>
          <p:nvPr/>
        </p:nvSpPr>
        <p:spPr>
          <a:xfrm>
            <a:off x="4334551" y="3122737"/>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C</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5" name="Oval 14">
            <a:extLst>
              <a:ext uri="{FF2B5EF4-FFF2-40B4-BE49-F238E27FC236}">
                <a16:creationId xmlns:a16="http://schemas.microsoft.com/office/drawing/2014/main" id="{99CEDE13-8BFE-46EC-8FBE-673629B9A251}"/>
              </a:ext>
            </a:extLst>
          </p:cNvPr>
          <p:cNvSpPr>
            <a:spLocks noChangeAspect="1"/>
          </p:cNvSpPr>
          <p:nvPr/>
        </p:nvSpPr>
        <p:spPr>
          <a:xfrm>
            <a:off x="4903070" y="3819324"/>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F</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16" name="Oval 15">
            <a:extLst>
              <a:ext uri="{FF2B5EF4-FFF2-40B4-BE49-F238E27FC236}">
                <a16:creationId xmlns:a16="http://schemas.microsoft.com/office/drawing/2014/main" id="{678D3DBD-4276-41A6-9DA6-DFC9CD4DA27E}"/>
              </a:ext>
            </a:extLst>
          </p:cNvPr>
          <p:cNvSpPr>
            <a:spLocks noChangeAspect="1"/>
          </p:cNvSpPr>
          <p:nvPr/>
        </p:nvSpPr>
        <p:spPr>
          <a:xfrm>
            <a:off x="6013945" y="3527472"/>
            <a:ext cx="616663" cy="616207"/>
          </a:xfrm>
          <a:prstGeom prst="ellipse">
            <a:avLst/>
          </a:prstGeom>
          <a:solidFill>
            <a:schemeClr val="accent2">
              <a:lumMod val="5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200" eaLnBrk="1" fontAlgn="auto" latinLnBrk="0" hangingPunct="1">
              <a:lnSpc>
                <a:spcPct val="100000"/>
              </a:lnSpc>
              <a:spcBef>
                <a:spcPts val="0"/>
              </a:spcBef>
              <a:spcAft>
                <a:spcPts val="0"/>
              </a:spcAft>
              <a:buClrTx/>
              <a:buSzTx/>
              <a:buFontTx/>
              <a:buNone/>
              <a:tabLst/>
              <a:defRPr/>
            </a:pPr>
            <a:r>
              <a:rPr lang="en-US" sz="5120">
                <a:solidFill>
                  <a:srgbClr val="FFFFFF"/>
                </a:solidFill>
                <a:latin typeface="Times New Roman"/>
              </a:rPr>
              <a:t>H</a:t>
            </a:r>
            <a:endParaRPr kumimoji="0" lang="en-US" sz="5120" b="0" i="0" u="none" strike="noStrike" kern="0" cap="none" spc="0" normalizeH="0" baseline="0" noProof="0">
              <a:ln>
                <a:noFill/>
              </a:ln>
              <a:solidFill>
                <a:srgbClr val="FFFFFF"/>
              </a:solidFill>
              <a:effectLst/>
              <a:uLnTx/>
              <a:uFillTx/>
              <a:latin typeface="Times New Roman"/>
              <a:ea typeface="+mn-ea"/>
              <a:cs typeface="+mn-cs"/>
              <a:sym typeface="Helvetica Light"/>
            </a:endParaRPr>
          </a:p>
        </p:txBody>
      </p:sp>
      <p:sp>
        <p:nvSpPr>
          <p:cNvPr id="9" name="Content Placeholder 8">
            <a:extLst>
              <a:ext uri="{FF2B5EF4-FFF2-40B4-BE49-F238E27FC236}">
                <a16:creationId xmlns:a16="http://schemas.microsoft.com/office/drawing/2014/main" id="{65979097-4083-CEA3-FA2E-95EA021900EF}"/>
              </a:ext>
            </a:extLst>
          </p:cNvPr>
          <p:cNvSpPr>
            <a:spLocks noGrp="1"/>
          </p:cNvSpPr>
          <p:nvPr>
            <p:ph idx="1"/>
          </p:nvPr>
        </p:nvSpPr>
        <p:spPr/>
        <p:txBody>
          <a:bodyPr/>
          <a:lstStyle/>
          <a:p>
            <a:endParaRPr lang="en-US"/>
          </a:p>
        </p:txBody>
      </p:sp>
      <p:grpSp>
        <p:nvGrpSpPr>
          <p:cNvPr id="25" name="Group 24">
            <a:extLst>
              <a:ext uri="{FF2B5EF4-FFF2-40B4-BE49-F238E27FC236}">
                <a16:creationId xmlns:a16="http://schemas.microsoft.com/office/drawing/2014/main" id="{76BF1296-3E91-4AA4-C925-C9094C74EDE9}"/>
              </a:ext>
            </a:extLst>
          </p:cNvPr>
          <p:cNvGrpSpPr/>
          <p:nvPr/>
        </p:nvGrpSpPr>
        <p:grpSpPr>
          <a:xfrm>
            <a:off x="11765348" y="70042"/>
            <a:ext cx="1085210" cy="1584102"/>
            <a:chOff x="4785835" y="6853845"/>
            <a:chExt cx="878986" cy="1505875"/>
          </a:xfrm>
        </p:grpSpPr>
        <p:pic>
          <p:nvPicPr>
            <p:cNvPr id="26" name="Picture 25">
              <a:extLst>
                <a:ext uri="{FF2B5EF4-FFF2-40B4-BE49-F238E27FC236}">
                  <a16:creationId xmlns:a16="http://schemas.microsoft.com/office/drawing/2014/main" id="{D49BC933-DE9F-8D4B-D6A8-29A2E2C0543D}"/>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4785835" y="6853845"/>
              <a:ext cx="786890" cy="1150315"/>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26">
              <a:extLst>
                <a:ext uri="{FF2B5EF4-FFF2-40B4-BE49-F238E27FC236}">
                  <a16:creationId xmlns:a16="http://schemas.microsoft.com/office/drawing/2014/main" id="{F6C83338-74B6-0DAA-9C11-ED31B7F009D3}"/>
                </a:ext>
              </a:extLst>
            </p:cNvPr>
            <p:cNvSpPr txBox="1"/>
            <p:nvPr/>
          </p:nvSpPr>
          <p:spPr>
            <a:xfrm>
              <a:off x="4785835" y="7975409"/>
              <a:ext cx="878986" cy="384311"/>
            </a:xfrm>
            <a:prstGeom prst="rect">
              <a:avLst/>
            </a:prstGeom>
            <a:noFill/>
          </p:spPr>
          <p:txBody>
            <a:bodyPr wrap="none" rtlCol="0">
              <a:spAutoFit/>
            </a:bodyPr>
            <a:lstStyle/>
            <a:p>
              <a:pPr defTabSz="584170"/>
              <a:r>
                <a:rPr lang="en-US" sz="1800">
                  <a:latin typeface="Helvetica" charset="0"/>
                  <a:ea typeface="Helvetica" charset="0"/>
                  <a:cs typeface="Helvetica" charset="0"/>
                </a:rPr>
                <a:t>Wilder</a:t>
              </a:r>
            </a:p>
          </p:txBody>
        </p:sp>
      </p:grpSp>
    </p:spTree>
    <p:custDataLst>
      <p:tags r:id="rId1"/>
    </p:custDataLst>
    <p:extLst>
      <p:ext uri="{BB962C8B-B14F-4D97-AF65-F5344CB8AC3E}">
        <p14:creationId xmlns:p14="http://schemas.microsoft.com/office/powerpoint/2010/main" val="17015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1"/>
          <p:cNvSpPr>
            <a:spLocks/>
          </p:cNvSpPr>
          <p:nvPr/>
        </p:nvSpPr>
        <p:spPr bwMode="auto">
          <a:xfrm>
            <a:off x="295515" y="345657"/>
            <a:ext cx="12136437" cy="671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lstStyle/>
          <a:p>
            <a:pPr marL="0" marR="0" lvl="0" indent="0" algn="l" defTabSz="584200" eaLnBrk="1" fontAlgn="auto" latinLnBrk="0" hangingPunct="1">
              <a:lnSpc>
                <a:spcPct val="100000"/>
              </a:lnSpc>
              <a:spcBef>
                <a:spcPts val="0"/>
              </a:spcBef>
              <a:spcAft>
                <a:spcPts val="0"/>
              </a:spcAft>
              <a:buClrTx/>
              <a:buSzTx/>
              <a:buFontTx/>
              <a:buNone/>
              <a:tabLst/>
              <a:defRPr/>
            </a:pPr>
            <a:r>
              <a:rPr lang="en-US" altLang="en-US" sz="2800" b="1">
                <a:solidFill>
                  <a:schemeClr val="accent2">
                    <a:lumMod val="50000"/>
                  </a:schemeClr>
                </a:solidFill>
                <a:latin typeface="Helvetica" charset="0"/>
                <a:ea typeface="Helvetica" charset="0"/>
                <a:cs typeface="Helvetica" charset="0"/>
                <a:sym typeface="Arial" pitchFamily="34" charset="0"/>
              </a:rPr>
              <a:t>“CHANGE” with Homeless Youth</a:t>
            </a:r>
          </a:p>
          <a:p>
            <a:pPr marL="0" marR="0" lvl="0" indent="0" algn="l" defTabSz="584200" eaLnBrk="1" fontAlgn="auto" latinLnBrk="0" hangingPunct="1">
              <a:lnSpc>
                <a:spcPct val="100000"/>
              </a:lnSpc>
              <a:spcBef>
                <a:spcPts val="0"/>
              </a:spcBef>
              <a:spcAft>
                <a:spcPts val="0"/>
              </a:spcAft>
              <a:buClrTx/>
              <a:buSzTx/>
              <a:buFontTx/>
              <a:buNone/>
              <a:tabLst/>
              <a:defRPr/>
            </a:pPr>
            <a:r>
              <a:rPr lang="en-US" altLang="en-US" sz="2000" i="1">
                <a:solidFill>
                  <a:schemeClr val="accent2">
                    <a:lumMod val="50000"/>
                  </a:schemeClr>
                </a:solidFill>
                <a:latin typeface="Helvetica" charset="0"/>
                <a:ea typeface="Helvetica" charset="0"/>
                <a:cs typeface="Helvetica" charset="0"/>
                <a:sym typeface="Arial" pitchFamily="34" charset="0"/>
              </a:rPr>
              <a:t>(AAAI 2021)</a:t>
            </a:r>
          </a:p>
          <a:p>
            <a:pPr marL="0" marR="0" lvl="0" indent="0" algn="l" defTabSz="584200" eaLnBrk="1" fontAlgn="auto" latinLnBrk="0" hangingPunct="1">
              <a:lnSpc>
                <a:spcPct val="100000"/>
              </a:lnSpc>
              <a:spcBef>
                <a:spcPts val="0"/>
              </a:spcBef>
              <a:spcAft>
                <a:spcPts val="0"/>
              </a:spcAft>
              <a:buClrTx/>
              <a:buSzTx/>
              <a:buFontTx/>
              <a:buNone/>
              <a:tabLst/>
              <a:defRPr/>
            </a:pPr>
            <a:endParaRPr kumimoji="0" lang="en-US" altLang="en-US" sz="2800" b="1" i="0" u="none" strike="noStrike" kern="0" cap="none" spc="0" normalizeH="0" baseline="0" noProof="0">
              <a:ln>
                <a:noFill/>
              </a:ln>
              <a:solidFill>
                <a:schemeClr val="accent2">
                  <a:lumMod val="50000"/>
                </a:schemeClr>
              </a:solidFill>
              <a:effectLst/>
              <a:uLnTx/>
              <a:uFillTx/>
              <a:latin typeface="Helvetica" charset="0"/>
              <a:ea typeface="Helvetica" charset="0"/>
              <a:cs typeface="Helvetica" charset="0"/>
              <a:sym typeface="Helvetica Light"/>
            </a:endParaRPr>
          </a:p>
        </p:txBody>
      </p:sp>
      <p:sp>
        <p:nvSpPr>
          <p:cNvPr id="13" name="Slide Number Placeholder 3">
            <a:extLst>
              <a:ext uri="{FF2B5EF4-FFF2-40B4-BE49-F238E27FC236}">
                <a16:creationId xmlns:a16="http://schemas.microsoft.com/office/drawing/2014/main" id="{B14A864F-22B8-6E42-AE57-52753E232498}"/>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26</a:t>
            </a:fld>
            <a:endParaRPr lang="en-US"/>
          </a:p>
        </p:txBody>
      </p:sp>
      <p:sp>
        <p:nvSpPr>
          <p:cNvPr id="14" name="Date Placeholder 3">
            <a:extLst>
              <a:ext uri="{FF2B5EF4-FFF2-40B4-BE49-F238E27FC236}">
                <a16:creationId xmlns:a16="http://schemas.microsoft.com/office/drawing/2014/main" id="{4C2E08AE-F9AB-014D-BA8F-D21A4086CC9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grpSp>
        <p:nvGrpSpPr>
          <p:cNvPr id="17" name="Group 16">
            <a:extLst>
              <a:ext uri="{FF2B5EF4-FFF2-40B4-BE49-F238E27FC236}">
                <a16:creationId xmlns:a16="http://schemas.microsoft.com/office/drawing/2014/main" id="{45D01FB0-6462-4117-80BF-E67FF8821D19}"/>
              </a:ext>
            </a:extLst>
          </p:cNvPr>
          <p:cNvGrpSpPr/>
          <p:nvPr/>
        </p:nvGrpSpPr>
        <p:grpSpPr>
          <a:xfrm>
            <a:off x="11765348" y="70042"/>
            <a:ext cx="1085210" cy="1584102"/>
            <a:chOff x="4785835" y="6853845"/>
            <a:chExt cx="878986" cy="1505875"/>
          </a:xfrm>
        </p:grpSpPr>
        <p:pic>
          <p:nvPicPr>
            <p:cNvPr id="18" name="Picture 17">
              <a:extLst>
                <a:ext uri="{FF2B5EF4-FFF2-40B4-BE49-F238E27FC236}">
                  <a16:creationId xmlns:a16="http://schemas.microsoft.com/office/drawing/2014/main" id="{3E7BAF73-4078-43D9-B830-186B7C7585E7}"/>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4785835" y="6853845"/>
              <a:ext cx="786890" cy="1150315"/>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87388FD6-304C-41C3-87EA-9BE78D16DAFD}"/>
                </a:ext>
              </a:extLst>
            </p:cNvPr>
            <p:cNvSpPr txBox="1"/>
            <p:nvPr/>
          </p:nvSpPr>
          <p:spPr>
            <a:xfrm>
              <a:off x="4785835" y="7975409"/>
              <a:ext cx="878986" cy="384311"/>
            </a:xfrm>
            <a:prstGeom prst="rect">
              <a:avLst/>
            </a:prstGeom>
            <a:noFill/>
          </p:spPr>
          <p:txBody>
            <a:bodyPr wrap="none" rtlCol="0">
              <a:spAutoFit/>
            </a:bodyPr>
            <a:lstStyle/>
            <a:p>
              <a:pPr defTabSz="584170"/>
              <a:r>
                <a:rPr lang="en-US" sz="1800">
                  <a:latin typeface="Helvetica" charset="0"/>
                  <a:ea typeface="Helvetica" charset="0"/>
                  <a:cs typeface="Helvetica" charset="0"/>
                </a:rPr>
                <a:t>Wilder</a:t>
              </a:r>
            </a:p>
          </p:txBody>
        </p:sp>
      </p:grpSp>
      <p:pic>
        <p:nvPicPr>
          <p:cNvPr id="15" name="Picture 14">
            <a:extLst>
              <a:ext uri="{FF2B5EF4-FFF2-40B4-BE49-F238E27FC236}">
                <a16:creationId xmlns:a16="http://schemas.microsoft.com/office/drawing/2014/main" id="{EB425EBC-5C9E-459D-9A0B-B2D263F7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5136" y="5741733"/>
            <a:ext cx="2892335" cy="1973517"/>
          </a:xfrm>
          <a:prstGeom prst="roundRect">
            <a:avLst>
              <a:gd name="adj" fmla="val 16667"/>
            </a:avLst>
          </a:prstGeom>
          <a:ln>
            <a:noFill/>
          </a:ln>
          <a:effectLst/>
        </p:spPr>
      </p:pic>
      <p:sp>
        <p:nvSpPr>
          <p:cNvPr id="3" name="Rectangle 2">
            <a:extLst>
              <a:ext uri="{FF2B5EF4-FFF2-40B4-BE49-F238E27FC236}">
                <a16:creationId xmlns:a16="http://schemas.microsoft.com/office/drawing/2014/main" id="{9DE85AD2-9568-47F8-AD5D-A16FD37733AD}"/>
              </a:ext>
            </a:extLst>
          </p:cNvPr>
          <p:cNvSpPr/>
          <p:nvPr/>
        </p:nvSpPr>
        <p:spPr>
          <a:xfrm>
            <a:off x="2997571" y="2136004"/>
            <a:ext cx="3340100" cy="487192"/>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2">
                    <a:lumMod val="50000"/>
                  </a:schemeClr>
                </a:solidFill>
              </a:rPr>
              <a:t>Network Sampling</a:t>
            </a:r>
          </a:p>
        </p:txBody>
      </p:sp>
      <p:sp>
        <p:nvSpPr>
          <p:cNvPr id="16" name="Rectangle 15">
            <a:extLst>
              <a:ext uri="{FF2B5EF4-FFF2-40B4-BE49-F238E27FC236}">
                <a16:creationId xmlns:a16="http://schemas.microsoft.com/office/drawing/2014/main" id="{97E8CDD2-4756-4CF8-9E9A-39E7F8CF2646}"/>
              </a:ext>
            </a:extLst>
          </p:cNvPr>
          <p:cNvSpPr/>
          <p:nvPr/>
        </p:nvSpPr>
        <p:spPr>
          <a:xfrm>
            <a:off x="2997571" y="3016634"/>
            <a:ext cx="3340100" cy="487192"/>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94CF2A-B376-4C2F-B837-AAD05E3C97B5}"/>
              </a:ext>
            </a:extLst>
          </p:cNvPr>
          <p:cNvSpPr/>
          <p:nvPr/>
        </p:nvSpPr>
        <p:spPr>
          <a:xfrm>
            <a:off x="2978521" y="3868833"/>
            <a:ext cx="3340100" cy="487192"/>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11C11E9-1D8C-4F80-BC9E-41917E01D7F0}"/>
              </a:ext>
            </a:extLst>
          </p:cNvPr>
          <p:cNvSpPr/>
          <p:nvPr/>
        </p:nvSpPr>
        <p:spPr>
          <a:xfrm>
            <a:off x="2622921" y="1807659"/>
            <a:ext cx="4089400" cy="3068668"/>
          </a:xfrm>
          <a:prstGeom prst="rect">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utoShape 2">
            <a:extLst>
              <a:ext uri="{FF2B5EF4-FFF2-40B4-BE49-F238E27FC236}">
                <a16:creationId xmlns:a16="http://schemas.microsoft.com/office/drawing/2014/main" id="{289397ED-3E39-44E9-A818-61DE507CA175}"/>
              </a:ext>
            </a:extLst>
          </p:cNvPr>
          <p:cNvSpPr>
            <a:spLocks/>
          </p:cNvSpPr>
          <p:nvPr/>
        </p:nvSpPr>
        <p:spPr bwMode="auto">
          <a:xfrm>
            <a:off x="6905224" y="1856048"/>
            <a:ext cx="3020197" cy="66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5022" tIns="65022" rIns="65022" bIns="65022"/>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a:ln>
                  <a:noFill/>
                </a:ln>
                <a:solidFill>
                  <a:schemeClr val="accent2">
                    <a:lumMod val="50000"/>
                  </a:schemeClr>
                </a:solidFill>
                <a:effectLst/>
                <a:uLnTx/>
                <a:uFillTx/>
                <a:latin typeface="Helvetica" charset="0"/>
                <a:ea typeface="Helvetica" charset="0"/>
                <a:cs typeface="Helvetica" charset="0"/>
                <a:sym typeface="Helvetica" charset="0"/>
              </a:rPr>
              <a:t>CHANGE</a:t>
            </a:r>
            <a:endParaRPr kumimoji="0" lang="en-US" altLang="en-US" sz="2400" b="1" i="0" u="none" strike="noStrike" kern="0" cap="none" spc="0" normalizeH="0" baseline="0" noProof="0">
              <a:ln>
                <a:noFill/>
              </a:ln>
              <a:solidFill>
                <a:schemeClr val="accent2">
                  <a:lumMod val="50000"/>
                </a:schemeClr>
              </a:solidFill>
              <a:effectLst/>
              <a:uLnTx/>
              <a:uFillTx/>
              <a:latin typeface="Helvetica" charset="0"/>
              <a:ea typeface="Helvetica" charset="0"/>
              <a:cs typeface="Helvetica" charset="0"/>
              <a:sym typeface="Helvetica" charset="0"/>
            </a:endParaRPr>
          </a:p>
        </p:txBody>
      </p:sp>
      <p:sp>
        <p:nvSpPr>
          <p:cNvPr id="5" name="TextBox 4">
            <a:extLst>
              <a:ext uri="{FF2B5EF4-FFF2-40B4-BE49-F238E27FC236}">
                <a16:creationId xmlns:a16="http://schemas.microsoft.com/office/drawing/2014/main" id="{4E4FC556-181A-4693-A9CE-2BC267CA06AF}"/>
              </a:ext>
            </a:extLst>
          </p:cNvPr>
          <p:cNvSpPr txBox="1"/>
          <p:nvPr/>
        </p:nvSpPr>
        <p:spPr>
          <a:xfrm>
            <a:off x="3039941" y="2976652"/>
            <a:ext cx="3297729" cy="461665"/>
          </a:xfrm>
          <a:prstGeom prst="rect">
            <a:avLst/>
          </a:prstGeom>
          <a:noFill/>
        </p:spPr>
        <p:txBody>
          <a:bodyPr wrap="square" rtlCol="0">
            <a:spAutoFit/>
          </a:bodyPr>
          <a:lstStyle/>
          <a:p>
            <a:r>
              <a:rPr lang="en-US" sz="2400">
                <a:solidFill>
                  <a:schemeClr val="accent2">
                    <a:lumMod val="50000"/>
                  </a:schemeClr>
                </a:solidFill>
              </a:rPr>
              <a:t>Robust multi-step policy</a:t>
            </a:r>
          </a:p>
        </p:txBody>
      </p:sp>
      <p:sp>
        <p:nvSpPr>
          <p:cNvPr id="23" name="TextBox 22">
            <a:extLst>
              <a:ext uri="{FF2B5EF4-FFF2-40B4-BE49-F238E27FC236}">
                <a16:creationId xmlns:a16="http://schemas.microsoft.com/office/drawing/2014/main" id="{A1A86597-17B0-4B1C-80A8-DB5C384A9FF8}"/>
              </a:ext>
            </a:extLst>
          </p:cNvPr>
          <p:cNvSpPr txBox="1"/>
          <p:nvPr/>
        </p:nvSpPr>
        <p:spPr>
          <a:xfrm>
            <a:off x="2978520" y="3860617"/>
            <a:ext cx="3297729" cy="523220"/>
          </a:xfrm>
          <a:prstGeom prst="rect">
            <a:avLst/>
          </a:prstGeom>
          <a:noFill/>
        </p:spPr>
        <p:txBody>
          <a:bodyPr wrap="square" rtlCol="0">
            <a:spAutoFit/>
          </a:bodyPr>
          <a:lstStyle/>
          <a:p>
            <a:r>
              <a:rPr lang="en-US" sz="2800">
                <a:solidFill>
                  <a:schemeClr val="accent2">
                    <a:lumMod val="50000"/>
                  </a:schemeClr>
                </a:solidFill>
              </a:rPr>
              <a:t>Peer leader selection</a:t>
            </a:r>
          </a:p>
        </p:txBody>
      </p:sp>
      <p:sp>
        <p:nvSpPr>
          <p:cNvPr id="25607" name="Arrow: Down 25606">
            <a:extLst>
              <a:ext uri="{FF2B5EF4-FFF2-40B4-BE49-F238E27FC236}">
                <a16:creationId xmlns:a16="http://schemas.microsoft.com/office/drawing/2014/main" id="{08D6D7DA-23F0-4977-AA3F-A2703E36D274}"/>
              </a:ext>
            </a:extLst>
          </p:cNvPr>
          <p:cNvSpPr/>
          <p:nvPr/>
        </p:nvSpPr>
        <p:spPr>
          <a:xfrm>
            <a:off x="4286621" y="2631412"/>
            <a:ext cx="520700" cy="320129"/>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4E88D1E2-53F6-4CBC-A0C7-83D4B8E869B5}"/>
              </a:ext>
            </a:extLst>
          </p:cNvPr>
          <p:cNvSpPr/>
          <p:nvPr/>
        </p:nvSpPr>
        <p:spPr>
          <a:xfrm>
            <a:off x="4286621" y="3494140"/>
            <a:ext cx="520700" cy="320129"/>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5530F3D2-0F68-4661-BFBC-4E25EFC99221}"/>
              </a:ext>
            </a:extLst>
          </p:cNvPr>
          <p:cNvSpPr>
            <a:spLocks noGrp="1"/>
          </p:cNvSpPr>
          <p:nvPr>
            <p:ph idx="1"/>
          </p:nvPr>
        </p:nvSpPr>
        <p:spPr>
          <a:xfrm>
            <a:off x="586712" y="5969410"/>
            <a:ext cx="12263846" cy="2147251"/>
          </a:xfrm>
        </p:spPr>
        <p:txBody>
          <a:bodyPr>
            <a:normAutofit/>
          </a:bodyPr>
          <a:lstStyle/>
          <a:p>
            <a:pPr>
              <a:buFont typeface="Arial" panose="020B0604020202020204" pitchFamily="34" charset="0"/>
              <a:buChar char="•"/>
            </a:pPr>
            <a:r>
              <a:rPr lang="en-US" sz="2800">
                <a:latin typeface="Helvetica" panose="020B0604020202020204" pitchFamily="34" charset="0"/>
                <a:cs typeface="Helvetica" panose="020B0604020202020204" pitchFamily="34" charset="0"/>
              </a:rPr>
              <a:t>750 youth study with Prof. Eric Rice</a:t>
            </a:r>
          </a:p>
          <a:p>
            <a:pPr>
              <a:buFont typeface="Arial" panose="020B0604020202020204" pitchFamily="34" charset="0"/>
              <a:buChar char="•"/>
            </a:pPr>
            <a:r>
              <a:rPr lang="en-US" sz="2800">
                <a:latin typeface="Helvetica" panose="020B0604020202020204" pitchFamily="34" charset="0"/>
                <a:cs typeface="Helvetica" panose="020B0604020202020204" pitchFamily="34" charset="0"/>
              </a:rPr>
              <a:t>CHANGE vs Degree centrality vs Control</a:t>
            </a:r>
          </a:p>
          <a:p>
            <a:r>
              <a:rPr lang="en-US" sz="2800">
                <a:latin typeface="Helvetica" panose="020B0604020202020204" pitchFamily="34" charset="0"/>
                <a:cs typeface="Helvetica" panose="020B0604020202020204" pitchFamily="34" charset="0"/>
              </a:rPr>
              <a:t>Actual reduction in HIV risk behaviors?</a:t>
            </a:r>
          </a:p>
          <a:p>
            <a:pPr>
              <a:buFont typeface="Arial" panose="020B0604020202020204" pitchFamily="34" charset="0"/>
              <a:buChar char="•"/>
            </a:pPr>
            <a:endParaRPr lang="en-US" sz="240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255568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65" y="756592"/>
            <a:ext cx="12010602" cy="629812"/>
          </a:xfrm>
        </p:spPr>
        <p:txBody>
          <a:bodyPr>
            <a:noAutofit/>
          </a:bodyPr>
          <a:lstStyle/>
          <a:p>
            <a:r>
              <a:rPr lang="en-US" b="1">
                <a:solidFill>
                  <a:schemeClr val="accent2">
                    <a:lumMod val="50000"/>
                  </a:schemeClr>
                </a:solidFill>
              </a:rPr>
              <a:t>Results of </a:t>
            </a:r>
            <a:r>
              <a:rPr lang="en-US" b="1"/>
              <a:t>750</a:t>
            </a:r>
            <a:r>
              <a:rPr lang="en-US" b="1">
                <a:solidFill>
                  <a:schemeClr val="accent2">
                    <a:lumMod val="50000"/>
                  </a:schemeClr>
                </a:solidFill>
              </a:rPr>
              <a:t> Youth Study </a:t>
            </a:r>
            <a:r>
              <a:rPr lang="en-US" sz="2400" b="1">
                <a:solidFill>
                  <a:schemeClr val="accent2">
                    <a:lumMod val="50000"/>
                  </a:schemeClr>
                </a:solidFill>
              </a:rPr>
              <a:t>[with Prof. Eric Rice]</a:t>
            </a:r>
            <a:br>
              <a:rPr lang="en-US" sz="2400" b="1">
                <a:solidFill>
                  <a:schemeClr val="accent2">
                    <a:lumMod val="50000"/>
                  </a:schemeClr>
                </a:solidFill>
              </a:rPr>
            </a:br>
            <a:r>
              <a:rPr lang="en-US" sz="3200" b="1">
                <a:solidFill>
                  <a:schemeClr val="accent2">
                    <a:lumMod val="50000"/>
                  </a:schemeClr>
                </a:solidFill>
              </a:rPr>
              <a:t>Actual reduction in HIV RISK Behavior?</a:t>
            </a:r>
            <a:br>
              <a:rPr lang="en-US" sz="2400" b="1">
                <a:solidFill>
                  <a:schemeClr val="accent2">
                    <a:lumMod val="50000"/>
                  </a:schemeClr>
                </a:solidFill>
              </a:rPr>
            </a:br>
            <a:r>
              <a:rPr lang="en-US" sz="2400" i="1">
                <a:solidFill>
                  <a:schemeClr val="accent2">
                    <a:lumMod val="50000"/>
                  </a:schemeClr>
                </a:solidFill>
              </a:rPr>
              <a:t>(</a:t>
            </a:r>
            <a:r>
              <a:rPr lang="en-US" sz="2400" i="1"/>
              <a:t>AAAI 2021, Journal of AIDS/JAIDS 2021</a:t>
            </a:r>
            <a:r>
              <a:rPr lang="en-US" sz="2400" i="1">
                <a:solidFill>
                  <a:schemeClr val="accent2">
                    <a:lumMod val="50000"/>
                  </a:schemeClr>
                </a:solidFill>
              </a:rPr>
              <a:t>)</a:t>
            </a:r>
            <a:br>
              <a:rPr lang="en-US" sz="2400" b="1">
                <a:solidFill>
                  <a:schemeClr val="accent2">
                    <a:lumMod val="50000"/>
                  </a:schemeClr>
                </a:solidFill>
              </a:rPr>
            </a:br>
            <a:endParaRPr lang="en-US" b="1">
              <a:solidFill>
                <a:schemeClr val="accent2">
                  <a:lumMod val="50000"/>
                </a:schemeClr>
              </a:solidFill>
            </a:endParaRPr>
          </a:p>
        </p:txBody>
      </p:sp>
      <p:sp>
        <p:nvSpPr>
          <p:cNvPr id="5" name="Date Placeholder 4"/>
          <p:cNvSpPr>
            <a:spLocks noGrp="1"/>
          </p:cNvSpPr>
          <p:nvPr>
            <p:ph type="dt" sz="half" idx="10"/>
          </p:nvPr>
        </p:nvSpPr>
        <p:spPr>
          <a:xfrm>
            <a:off x="332665" y="9058073"/>
            <a:ext cx="2926080" cy="519289"/>
          </a:xfrm>
        </p:spPr>
        <p:txBody>
          <a:bodyPr/>
          <a:lstStyle/>
          <a:p>
            <a:fld id="{6041AA43-47A9-3644-ADC4-6A28641D230B}" type="datetime1">
              <a:rPr lang="en-US" smtClean="0"/>
              <a:t>9/29/2025</a:t>
            </a:fld>
            <a:endParaRPr lang="en-US"/>
          </a:p>
        </p:txBody>
      </p:sp>
      <p:sp>
        <p:nvSpPr>
          <p:cNvPr id="6" name="Slide Number Placeholder 5"/>
          <p:cNvSpPr>
            <a:spLocks noGrp="1"/>
          </p:cNvSpPr>
          <p:nvPr>
            <p:ph type="sldNum" sz="quarter" idx="12"/>
          </p:nvPr>
        </p:nvSpPr>
        <p:spPr>
          <a:xfrm>
            <a:off x="9945519" y="9058073"/>
            <a:ext cx="2926080" cy="519289"/>
          </a:xfrm>
        </p:spPr>
        <p:txBody>
          <a:bodyPr/>
          <a:lstStyle/>
          <a:p>
            <a:fld id="{3E1FE081-AC77-FB48-AC8D-A74659BE064E}" type="slidenum">
              <a:rPr lang="en-US" smtClean="0"/>
              <a:t>27</a:t>
            </a:fld>
            <a:endParaRPr lang="en-US"/>
          </a:p>
        </p:txBody>
      </p:sp>
      <p:grpSp>
        <p:nvGrpSpPr>
          <p:cNvPr id="4" name="Group 3">
            <a:extLst>
              <a:ext uri="{FF2B5EF4-FFF2-40B4-BE49-F238E27FC236}">
                <a16:creationId xmlns:a16="http://schemas.microsoft.com/office/drawing/2014/main" id="{63A9CE35-AF0F-4B12-BA4E-C9F4E58C0D66}"/>
              </a:ext>
            </a:extLst>
          </p:cNvPr>
          <p:cNvGrpSpPr/>
          <p:nvPr/>
        </p:nvGrpSpPr>
        <p:grpSpPr>
          <a:xfrm>
            <a:off x="2815783" y="1839390"/>
            <a:ext cx="6887994" cy="1039653"/>
            <a:chOff x="568744" y="2892953"/>
            <a:chExt cx="10612594" cy="2423301"/>
          </a:xfrm>
        </p:grpSpPr>
        <p:pic>
          <p:nvPicPr>
            <p:cNvPr id="7" name="Picture 2" descr="Image result for safe place for youth">
              <a:extLst>
                <a:ext uri="{FF2B5EF4-FFF2-40B4-BE49-F238E27FC236}">
                  <a16:creationId xmlns:a16="http://schemas.microsoft.com/office/drawing/2014/main" id="{2D315997-56F2-47FC-8A7F-91774521A0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0535" y="3064207"/>
              <a:ext cx="3260803" cy="1832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y friend's place">
              <a:extLst>
                <a:ext uri="{FF2B5EF4-FFF2-40B4-BE49-F238E27FC236}">
                  <a16:creationId xmlns:a16="http://schemas.microsoft.com/office/drawing/2014/main" id="{260EEB2D-2086-44DA-8AB8-847A2AF218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744" y="2899751"/>
              <a:ext cx="2416503" cy="2416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03773C9D-9C20-414A-A3BB-F7E90436CC7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5895" y="2892953"/>
              <a:ext cx="3697941" cy="23112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0" name="Chart 9">
            <a:extLst>
              <a:ext uri="{FF2B5EF4-FFF2-40B4-BE49-F238E27FC236}">
                <a16:creationId xmlns:a16="http://schemas.microsoft.com/office/drawing/2014/main" id="{185CFFEF-07FF-43F4-ABD8-A0B77352CBF3}"/>
              </a:ext>
            </a:extLst>
          </p:cNvPr>
          <p:cNvGraphicFramePr/>
          <p:nvPr>
            <p:extLst>
              <p:ext uri="{D42A27DB-BD31-4B8C-83A1-F6EECF244321}">
                <p14:modId xmlns:p14="http://schemas.microsoft.com/office/powerpoint/2010/main" val="2148653588"/>
              </p:ext>
            </p:extLst>
          </p:nvPr>
        </p:nvGraphicFramePr>
        <p:xfrm>
          <a:off x="448259" y="2937814"/>
          <a:ext cx="5811521" cy="51664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ADFED051-552D-4096-93E4-35ECDB272C9A}"/>
              </a:ext>
            </a:extLst>
          </p:cNvPr>
          <p:cNvGraphicFramePr/>
          <p:nvPr>
            <p:extLst>
              <p:ext uri="{D42A27DB-BD31-4B8C-83A1-F6EECF244321}">
                <p14:modId xmlns:p14="http://schemas.microsoft.com/office/powerpoint/2010/main" val="2887983476"/>
              </p:ext>
            </p:extLst>
          </p:nvPr>
        </p:nvGraphicFramePr>
        <p:xfrm>
          <a:off x="6733273" y="2937814"/>
          <a:ext cx="5811521" cy="5166475"/>
        </p:xfrm>
        <a:graphic>
          <a:graphicData uri="http://schemas.openxmlformats.org/drawingml/2006/chart">
            <c:chart xmlns:c="http://schemas.openxmlformats.org/drawingml/2006/chart" xmlns:r="http://schemas.openxmlformats.org/officeDocument/2006/relationships" r:id="rId7"/>
          </a:graphicData>
        </a:graphic>
      </p:graphicFrame>
      <p:grpSp>
        <p:nvGrpSpPr>
          <p:cNvPr id="3" name="Group 2">
            <a:extLst>
              <a:ext uri="{FF2B5EF4-FFF2-40B4-BE49-F238E27FC236}">
                <a16:creationId xmlns:a16="http://schemas.microsoft.com/office/drawing/2014/main" id="{CDBCC30B-776A-9BB3-CC7A-957CF18D2C34}"/>
              </a:ext>
            </a:extLst>
          </p:cNvPr>
          <p:cNvGrpSpPr/>
          <p:nvPr/>
        </p:nvGrpSpPr>
        <p:grpSpPr>
          <a:xfrm>
            <a:off x="11786304" y="103042"/>
            <a:ext cx="1085210" cy="1584102"/>
            <a:chOff x="4785835" y="6853845"/>
            <a:chExt cx="878986" cy="1505875"/>
          </a:xfrm>
        </p:grpSpPr>
        <p:pic>
          <p:nvPicPr>
            <p:cNvPr id="13" name="Picture 12">
              <a:extLst>
                <a:ext uri="{FF2B5EF4-FFF2-40B4-BE49-F238E27FC236}">
                  <a16:creationId xmlns:a16="http://schemas.microsoft.com/office/drawing/2014/main" id="{611A4869-7400-5F39-0038-16AB884C98E4}"/>
                </a:ext>
              </a:extLst>
            </p:cNvPr>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4785835" y="6853845"/>
              <a:ext cx="786890" cy="1150315"/>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16D283A4-9084-E21D-3BA3-F0D42A3D019E}"/>
                </a:ext>
              </a:extLst>
            </p:cNvPr>
            <p:cNvSpPr txBox="1"/>
            <p:nvPr/>
          </p:nvSpPr>
          <p:spPr>
            <a:xfrm>
              <a:off x="4785835" y="7975409"/>
              <a:ext cx="878986" cy="384311"/>
            </a:xfrm>
            <a:prstGeom prst="rect">
              <a:avLst/>
            </a:prstGeom>
            <a:noFill/>
          </p:spPr>
          <p:txBody>
            <a:bodyPr wrap="none" rtlCol="0">
              <a:spAutoFit/>
            </a:bodyPr>
            <a:lstStyle/>
            <a:p>
              <a:pPr defTabSz="584170"/>
              <a:r>
                <a:rPr lang="en-US" sz="1800">
                  <a:latin typeface="Helvetica" charset="0"/>
                  <a:ea typeface="Helvetica" charset="0"/>
                  <a:cs typeface="Helvetica" charset="0"/>
                </a:rPr>
                <a:t>Wilder</a:t>
              </a:r>
            </a:p>
          </p:txBody>
        </p:sp>
      </p:grpSp>
    </p:spTree>
    <p:extLst>
      <p:ext uri="{BB962C8B-B14F-4D97-AF65-F5344CB8AC3E}">
        <p14:creationId xmlns:p14="http://schemas.microsoft.com/office/powerpoint/2010/main" val="228069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332665" y="9058073"/>
            <a:ext cx="2926080" cy="519289"/>
          </a:xfrm>
        </p:spPr>
        <p:txBody>
          <a:bodyPr/>
          <a:lstStyle/>
          <a:p>
            <a:fld id="{6041AA43-47A9-3644-ADC4-6A28641D230B}" type="datetime1">
              <a:rPr lang="en-US" smtClean="0"/>
              <a:t>9/29/2025</a:t>
            </a:fld>
            <a:endParaRPr lang="en-US"/>
          </a:p>
        </p:txBody>
      </p:sp>
      <p:sp>
        <p:nvSpPr>
          <p:cNvPr id="6" name="Slide Number Placeholder 5"/>
          <p:cNvSpPr>
            <a:spLocks noGrp="1"/>
          </p:cNvSpPr>
          <p:nvPr>
            <p:ph type="sldNum" sz="quarter" idx="12"/>
          </p:nvPr>
        </p:nvSpPr>
        <p:spPr>
          <a:xfrm>
            <a:off x="9945519" y="9058073"/>
            <a:ext cx="2926080" cy="519289"/>
          </a:xfrm>
        </p:spPr>
        <p:txBody>
          <a:bodyPr/>
          <a:lstStyle/>
          <a:p>
            <a:fld id="{3E1FE081-AC77-FB48-AC8D-A74659BE064E}" type="slidenum">
              <a:rPr lang="en-US" smtClean="0"/>
              <a:t>28</a:t>
            </a:fld>
            <a:endParaRPr lang="en-US"/>
          </a:p>
        </p:txBody>
      </p:sp>
      <p:grpSp>
        <p:nvGrpSpPr>
          <p:cNvPr id="4" name="Group 3">
            <a:extLst>
              <a:ext uri="{FF2B5EF4-FFF2-40B4-BE49-F238E27FC236}">
                <a16:creationId xmlns:a16="http://schemas.microsoft.com/office/drawing/2014/main" id="{63A9CE35-AF0F-4B12-BA4E-C9F4E58C0D66}"/>
              </a:ext>
            </a:extLst>
          </p:cNvPr>
          <p:cNvGrpSpPr/>
          <p:nvPr/>
        </p:nvGrpSpPr>
        <p:grpSpPr>
          <a:xfrm>
            <a:off x="2242945" y="1794175"/>
            <a:ext cx="8757882" cy="1277253"/>
            <a:chOff x="568744" y="2892953"/>
            <a:chExt cx="10612594" cy="2423301"/>
          </a:xfrm>
        </p:grpSpPr>
        <p:pic>
          <p:nvPicPr>
            <p:cNvPr id="7" name="Picture 2" descr="Image result for safe place for youth">
              <a:extLst>
                <a:ext uri="{FF2B5EF4-FFF2-40B4-BE49-F238E27FC236}">
                  <a16:creationId xmlns:a16="http://schemas.microsoft.com/office/drawing/2014/main" id="{2D315997-56F2-47FC-8A7F-91774521A0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0535" y="3064207"/>
              <a:ext cx="3260803" cy="18326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y friend's place">
              <a:extLst>
                <a:ext uri="{FF2B5EF4-FFF2-40B4-BE49-F238E27FC236}">
                  <a16:creationId xmlns:a16="http://schemas.microsoft.com/office/drawing/2014/main" id="{260EEB2D-2086-44DA-8AB8-847A2AF218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744" y="2899751"/>
              <a:ext cx="2416503" cy="2416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03773C9D-9C20-414A-A3BB-F7E90436CC7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5895" y="2892953"/>
              <a:ext cx="3697941" cy="231121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5" name="Chart 14">
            <a:extLst>
              <a:ext uri="{FF2B5EF4-FFF2-40B4-BE49-F238E27FC236}">
                <a16:creationId xmlns:a16="http://schemas.microsoft.com/office/drawing/2014/main" id="{ADFED051-552D-4096-93E4-35ECDB272C9A}"/>
              </a:ext>
            </a:extLst>
          </p:cNvPr>
          <p:cNvGraphicFramePr/>
          <p:nvPr/>
        </p:nvGraphicFramePr>
        <p:xfrm>
          <a:off x="1719762" y="3832520"/>
          <a:ext cx="5811521" cy="516647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FC3011A3-A07B-488F-9C85-6EE39463DB98}"/>
              </a:ext>
            </a:extLst>
          </p:cNvPr>
          <p:cNvSpPr txBox="1"/>
          <p:nvPr/>
        </p:nvSpPr>
        <p:spPr>
          <a:xfrm>
            <a:off x="7837604" y="7058727"/>
            <a:ext cx="3635518" cy="830997"/>
          </a:xfrm>
          <a:prstGeom prst="rect">
            <a:avLst/>
          </a:prstGeom>
          <a:noFill/>
        </p:spPr>
        <p:txBody>
          <a:bodyPr wrap="square">
            <a:spAutoFit/>
          </a:bodyPr>
          <a:lstStyle/>
          <a:p>
            <a:pPr algn="l"/>
            <a:r>
              <a:rPr lang="en-US" sz="2400" i="1"/>
              <a:t>*Statistical significance results in AAAI’21, JAIDS’21</a:t>
            </a:r>
          </a:p>
        </p:txBody>
      </p:sp>
      <p:grpSp>
        <p:nvGrpSpPr>
          <p:cNvPr id="3" name="Group 2">
            <a:extLst>
              <a:ext uri="{FF2B5EF4-FFF2-40B4-BE49-F238E27FC236}">
                <a16:creationId xmlns:a16="http://schemas.microsoft.com/office/drawing/2014/main" id="{8B31D81C-4DD3-BB45-2A69-4F4843D5484D}"/>
              </a:ext>
            </a:extLst>
          </p:cNvPr>
          <p:cNvGrpSpPr/>
          <p:nvPr/>
        </p:nvGrpSpPr>
        <p:grpSpPr>
          <a:xfrm>
            <a:off x="11786304" y="103042"/>
            <a:ext cx="1085210" cy="1584102"/>
            <a:chOff x="4785835" y="6853845"/>
            <a:chExt cx="878986" cy="1505875"/>
          </a:xfrm>
        </p:grpSpPr>
        <p:pic>
          <p:nvPicPr>
            <p:cNvPr id="11" name="Picture 10">
              <a:extLst>
                <a:ext uri="{FF2B5EF4-FFF2-40B4-BE49-F238E27FC236}">
                  <a16:creationId xmlns:a16="http://schemas.microsoft.com/office/drawing/2014/main" id="{65D0795F-8225-4CAB-8681-59E82D5C0C66}"/>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4785835" y="6853845"/>
              <a:ext cx="786890" cy="1150315"/>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64B993B9-88BE-0CEF-6E87-33E854F196AC}"/>
                </a:ext>
              </a:extLst>
            </p:cNvPr>
            <p:cNvSpPr txBox="1"/>
            <p:nvPr/>
          </p:nvSpPr>
          <p:spPr>
            <a:xfrm>
              <a:off x="4785835" y="7975409"/>
              <a:ext cx="878986" cy="384311"/>
            </a:xfrm>
            <a:prstGeom prst="rect">
              <a:avLst/>
            </a:prstGeom>
            <a:noFill/>
          </p:spPr>
          <p:txBody>
            <a:bodyPr wrap="none" rtlCol="0">
              <a:spAutoFit/>
            </a:bodyPr>
            <a:lstStyle/>
            <a:p>
              <a:pPr defTabSz="584170"/>
              <a:r>
                <a:rPr lang="en-US" sz="1800">
                  <a:latin typeface="Helvetica" charset="0"/>
                  <a:ea typeface="Helvetica" charset="0"/>
                  <a:cs typeface="Helvetica" charset="0"/>
                </a:rPr>
                <a:t>Wilder</a:t>
              </a:r>
            </a:p>
          </p:txBody>
        </p:sp>
      </p:grpSp>
      <p:sp>
        <p:nvSpPr>
          <p:cNvPr id="18" name="Title 1">
            <a:extLst>
              <a:ext uri="{FF2B5EF4-FFF2-40B4-BE49-F238E27FC236}">
                <a16:creationId xmlns:a16="http://schemas.microsoft.com/office/drawing/2014/main" id="{F5D38BE9-2C5D-615E-B975-A8587D1CFEB1}"/>
              </a:ext>
            </a:extLst>
          </p:cNvPr>
          <p:cNvSpPr txBox="1">
            <a:spLocks/>
          </p:cNvSpPr>
          <p:nvPr/>
        </p:nvSpPr>
        <p:spPr>
          <a:xfrm>
            <a:off x="332665" y="756592"/>
            <a:ext cx="12010602" cy="629812"/>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chemeClr val="accent2">
                    <a:lumMod val="50000"/>
                  </a:schemeClr>
                </a:solidFill>
                <a:latin typeface="Helvetica" charset="0"/>
                <a:ea typeface="Helvetica" charset="0"/>
                <a:cs typeface="Helvetica" charset="0"/>
              </a:defRPr>
            </a:lvl1pPr>
          </a:lstStyle>
          <a:p>
            <a:r>
              <a:rPr lang="en-US" b="1"/>
              <a:t>Results of 750 Youth Study </a:t>
            </a:r>
            <a:r>
              <a:rPr lang="en-US" sz="2400" b="1"/>
              <a:t>[with Prof. Eric Rice]</a:t>
            </a:r>
            <a:br>
              <a:rPr lang="en-US" sz="2400" b="1"/>
            </a:br>
            <a:r>
              <a:rPr lang="en-US" sz="2400" i="1"/>
              <a:t>(AAAI 2021, Journal of AIDS/JAIDS 2021)</a:t>
            </a:r>
            <a:br>
              <a:rPr lang="en-US" sz="2400" b="1"/>
            </a:br>
            <a:endParaRPr lang="en-US" b="1"/>
          </a:p>
        </p:txBody>
      </p:sp>
    </p:spTree>
    <p:extLst>
      <p:ext uri="{BB962C8B-B14F-4D97-AF65-F5344CB8AC3E}">
        <p14:creationId xmlns:p14="http://schemas.microsoft.com/office/powerpoint/2010/main" val="1730886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1ADD-CF0F-4C6A-BE60-F9DC91CFC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63C57-7A3D-F9D0-5BB2-EBF4C98D094E}"/>
              </a:ext>
            </a:extLst>
          </p:cNvPr>
          <p:cNvSpPr>
            <a:spLocks noGrp="1"/>
          </p:cNvSpPr>
          <p:nvPr>
            <p:ph type="title"/>
          </p:nvPr>
        </p:nvSpPr>
        <p:spPr>
          <a:xfrm>
            <a:off x="293653" y="511796"/>
            <a:ext cx="12194171" cy="816549"/>
          </a:xfrm>
        </p:spPr>
        <p:txBody>
          <a:bodyPr>
            <a:normAutofit fontScale="90000"/>
          </a:bodyPr>
          <a:lstStyle/>
          <a:p>
            <a:r>
              <a:rPr lang="en-US" sz="3600" b="1" dirty="0">
                <a:latin typeface="Helvetica"/>
                <a:cs typeface="Helvetica"/>
              </a:rPr>
              <a:t>Network Based HIV testing</a:t>
            </a:r>
            <a:br>
              <a:rPr lang="en-US" sz="3600" b="1" dirty="0">
                <a:latin typeface="Helvetica"/>
                <a:cs typeface="Helvetica"/>
              </a:rPr>
            </a:br>
            <a:r>
              <a:rPr lang="en-US" sz="3100" dirty="0">
                <a:latin typeface="Helvetica"/>
                <a:cs typeface="Helvetica"/>
              </a:rPr>
              <a:t>In collaboration with WHO, WITS</a:t>
            </a:r>
            <a:endParaRPr lang="en-US" sz="3600" dirty="0">
              <a:latin typeface="Helvetica"/>
              <a:cs typeface="Helvetica"/>
            </a:endParaRPr>
          </a:p>
        </p:txBody>
      </p:sp>
      <p:sp>
        <p:nvSpPr>
          <p:cNvPr id="4" name="Date Placeholder 3">
            <a:extLst>
              <a:ext uri="{FF2B5EF4-FFF2-40B4-BE49-F238E27FC236}">
                <a16:creationId xmlns:a16="http://schemas.microsoft.com/office/drawing/2014/main" id="{0AA3EEFE-16BC-AA2B-1D69-FBDBBC477F27}"/>
              </a:ext>
            </a:extLst>
          </p:cNvPr>
          <p:cNvSpPr>
            <a:spLocks noGrp="1"/>
          </p:cNvSpPr>
          <p:nvPr>
            <p:ph type="dt" sz="half" idx="10"/>
          </p:nvPr>
        </p:nvSpPr>
        <p:spPr>
          <a:xfrm>
            <a:off x="332664" y="9058073"/>
            <a:ext cx="2926080" cy="519289"/>
          </a:xfrm>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fld id="{C86AFFC6-9F76-2645-83E0-7B60D5D6B064}"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7" name="Slide Number Placeholder 6">
            <a:extLst>
              <a:ext uri="{FF2B5EF4-FFF2-40B4-BE49-F238E27FC236}">
                <a16:creationId xmlns:a16="http://schemas.microsoft.com/office/drawing/2014/main" id="{1FAFCEAB-D176-D552-C6FD-6A93738198C4}"/>
              </a:ext>
            </a:extLst>
          </p:cNvPr>
          <p:cNvSpPr>
            <a:spLocks noGrp="1"/>
          </p:cNvSpPr>
          <p:nvPr>
            <p:ph type="sldNum" sz="quarter" idx="12"/>
          </p:nvPr>
        </p:nvSpPr>
        <p:spPr>
          <a:xfrm>
            <a:off x="9945519" y="9058073"/>
            <a:ext cx="2926080" cy="519289"/>
          </a:xfrm>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0" i="0" u="none" strike="noStrike" kern="0" cap="none" spc="0" normalizeH="0" baseline="0" noProof="0" smtClean="0">
                <a:ln>
                  <a:noFill/>
                </a:ln>
                <a:solidFill>
                  <a:srgbClr val="395623"/>
                </a:solidFill>
                <a:effectLst/>
                <a:uLnTx/>
                <a:uFillTx/>
                <a:latin typeface="Calibri" panose="020F0502020204030204"/>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29</a:t>
            </a:fld>
            <a:endParaRPr kumimoji="0" lang="en-US" sz="1707" b="0" i="0" u="none" strike="noStrike" kern="0" cap="none" spc="0" normalizeH="0" baseline="0" noProof="0">
              <a:ln>
                <a:noFill/>
              </a:ln>
              <a:solidFill>
                <a:srgbClr val="395623"/>
              </a:solidFill>
              <a:effectLst/>
              <a:uLnTx/>
              <a:uFillTx/>
              <a:latin typeface="Calibri" panose="020F0502020204030204"/>
              <a:ea typeface="+mn-ea"/>
              <a:cs typeface="+mn-cs"/>
              <a:sym typeface="Helvetica Light"/>
            </a:endParaRPr>
          </a:p>
        </p:txBody>
      </p:sp>
      <p:sp>
        <p:nvSpPr>
          <p:cNvPr id="10" name="TextBox 9">
            <a:extLst>
              <a:ext uri="{FF2B5EF4-FFF2-40B4-BE49-F238E27FC236}">
                <a16:creationId xmlns:a16="http://schemas.microsoft.com/office/drawing/2014/main" id="{4560F6F2-0F8A-526A-9CB4-DC7F9C796375}"/>
              </a:ext>
            </a:extLst>
          </p:cNvPr>
          <p:cNvSpPr txBox="1"/>
          <p:nvPr/>
        </p:nvSpPr>
        <p:spPr>
          <a:xfrm>
            <a:off x="0" y="8491107"/>
            <a:ext cx="88195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t>*UNAIDS. Global HIV&amp;AIDS statistics—fact sheet. 2024. Accessed August 30, 2024.</a:t>
            </a:r>
          </a:p>
          <a:p>
            <a:pPr algn="l"/>
            <a:r>
              <a:rPr lang="en-US" sz="1800" dirty="0"/>
              <a:t>**https://www.icpsr.umich.edu/web/ICPSR/studies/22140/summary</a:t>
            </a:r>
          </a:p>
          <a:p>
            <a:pPr algn="l"/>
            <a:endParaRPr lang="en-US" sz="1800" dirty="0"/>
          </a:p>
        </p:txBody>
      </p:sp>
      <p:grpSp>
        <p:nvGrpSpPr>
          <p:cNvPr id="9" name="Group 8">
            <a:extLst>
              <a:ext uri="{FF2B5EF4-FFF2-40B4-BE49-F238E27FC236}">
                <a16:creationId xmlns:a16="http://schemas.microsoft.com/office/drawing/2014/main" id="{6809779D-B6BF-EC8A-1E07-162842696DC7}"/>
              </a:ext>
            </a:extLst>
          </p:cNvPr>
          <p:cNvGrpSpPr/>
          <p:nvPr/>
        </p:nvGrpSpPr>
        <p:grpSpPr>
          <a:xfrm>
            <a:off x="11900092" y="35278"/>
            <a:ext cx="971507" cy="1549158"/>
            <a:chOff x="4785835" y="6853845"/>
            <a:chExt cx="786890" cy="1472658"/>
          </a:xfrm>
        </p:grpSpPr>
        <p:pic>
          <p:nvPicPr>
            <p:cNvPr id="6" name="Picture 5" descr="A blurry image of a person smiling&#10;&#10;AI-generated content may be incorrect.">
              <a:extLst>
                <a:ext uri="{FF2B5EF4-FFF2-40B4-BE49-F238E27FC236}">
                  <a16:creationId xmlns:a16="http://schemas.microsoft.com/office/drawing/2014/main" id="{0DAD389F-D4AA-B087-1395-70B3693B85D8}"/>
                </a:ext>
              </a:extLst>
            </p:cNvPr>
            <p:cNvPicPr>
              <a:picLocks/>
            </p:cNvPicPr>
            <p:nvPr/>
          </p:nvPicPr>
          <p:blipFill rotWithShape="1">
            <a:blip r:embed="rId4"/>
            <a:srcRect t="3292" b="3292"/>
            <a:stretch/>
          </p:blipFill>
          <p:spPr>
            <a:xfrm>
              <a:off x="4785835" y="6853845"/>
              <a:ext cx="786890" cy="1150315"/>
            </a:xfrm>
            <a:prstGeom prst="roundRect">
              <a:avLst>
                <a:gd name="adj" fmla="val 16667"/>
              </a:avLst>
            </a:prstGeom>
            <a:ln>
              <a:noFill/>
            </a:ln>
            <a:effectLst/>
          </p:spPr>
        </p:pic>
        <p:sp>
          <p:nvSpPr>
            <p:cNvPr id="8" name="TextBox 7">
              <a:extLst>
                <a:ext uri="{FF2B5EF4-FFF2-40B4-BE49-F238E27FC236}">
                  <a16:creationId xmlns:a16="http://schemas.microsoft.com/office/drawing/2014/main" id="{96E90004-1023-69FB-EB64-DC72BDA0658F}"/>
                </a:ext>
              </a:extLst>
            </p:cNvPr>
            <p:cNvSpPr txBox="1"/>
            <p:nvPr/>
          </p:nvSpPr>
          <p:spPr>
            <a:xfrm>
              <a:off x="4969149" y="7975409"/>
              <a:ext cx="446644" cy="351094"/>
            </a:xfrm>
            <a:prstGeom prst="rect">
              <a:avLst/>
            </a:prstGeom>
            <a:noFill/>
          </p:spPr>
          <p:txBody>
            <a:bodyPr wrap="none" lIns="0" tIns="45720" rIns="0" bIns="45720" rtlCol="0" anchor="t">
              <a:spAutoFit/>
            </a:bodyPr>
            <a:lstStyle/>
            <a:p>
              <a:pPr defTabSz="584170"/>
              <a:r>
                <a:rPr lang="en-US" sz="1800" dirty="0">
                  <a:latin typeface="Helvetica"/>
                  <a:ea typeface="Helvetica" charset="0"/>
                  <a:cs typeface="Helvetica"/>
                </a:rPr>
                <a:t>Choo</a:t>
              </a:r>
              <a:endParaRPr lang="en-US" sz="1800" dirty="0">
                <a:latin typeface="Helvetica"/>
                <a:ea typeface="Helvetica" charset="0"/>
                <a:cs typeface="Helvetica" charset="0"/>
              </a:endParaRPr>
            </a:p>
          </p:txBody>
        </p:sp>
      </p:grpSp>
      <p:sp>
        <p:nvSpPr>
          <p:cNvPr id="5" name="Google Shape;98;p18">
            <a:extLst>
              <a:ext uri="{FF2B5EF4-FFF2-40B4-BE49-F238E27FC236}">
                <a16:creationId xmlns:a16="http://schemas.microsoft.com/office/drawing/2014/main" id="{E62AAB87-4B3D-49D1-4619-FAA74FD5CD9B}"/>
              </a:ext>
            </a:extLst>
          </p:cNvPr>
          <p:cNvSpPr/>
          <p:nvPr/>
        </p:nvSpPr>
        <p:spPr>
          <a:xfrm>
            <a:off x="332664" y="1721866"/>
            <a:ext cx="12689920" cy="494080"/>
          </a:xfrm>
          <a:prstGeom prst="rect">
            <a:avLst/>
          </a:prstGeom>
          <a:noFill/>
          <a:ln>
            <a:noFill/>
          </a:ln>
        </p:spPr>
        <p:txBody>
          <a:bodyPr spcFirstLastPara="1" wrap="square" lIns="83804" tIns="41884" rIns="83804" bIns="41884" anchor="t" anchorCtr="0">
            <a:noAutofit/>
          </a:bodyPr>
          <a:lstStyle/>
          <a:p>
            <a:pPr marL="36124" algn="l" rtl="0">
              <a:lnSpc>
                <a:spcPct val="150000"/>
              </a:lnSpc>
              <a:buClr>
                <a:schemeClr val="dk1"/>
              </a:buClr>
              <a:buSzPts val="1400"/>
            </a:pPr>
            <a:r>
              <a:rPr lang="en" sz="2800" b="1" dirty="0">
                <a:solidFill>
                  <a:schemeClr val="accent2">
                    <a:lumMod val="50000"/>
                  </a:schemeClr>
                </a:solidFill>
                <a:latin typeface="Helvetica" panose="020B0604020202020204" pitchFamily="34" charset="0"/>
                <a:ea typeface="Roboto"/>
                <a:cs typeface="Helvetica" panose="020B0604020202020204" pitchFamily="34" charset="0"/>
                <a:sym typeface="Google Sans"/>
              </a:rPr>
              <a:t>Estimated ~6 Million people worldwide do not know HIV status*</a:t>
            </a:r>
            <a:endParaRPr lang="en" sz="2800" b="1" dirty="0">
              <a:solidFill>
                <a:schemeClr val="accent2">
                  <a:lumMod val="50000"/>
                </a:schemeClr>
              </a:solidFill>
              <a:latin typeface="Helvetica" panose="020B0604020202020204" pitchFamily="34" charset="0"/>
              <a:ea typeface="Roboto"/>
              <a:cs typeface="Helvetica" panose="020B0604020202020204" pitchFamily="34" charset="0"/>
              <a:sym typeface="Roboto"/>
            </a:endParaRPr>
          </a:p>
          <a:p>
            <a:pPr marL="415425" indent="-379301" algn="l" rtl="0">
              <a:lnSpc>
                <a:spcPct val="150000"/>
              </a:lnSpc>
              <a:buClr>
                <a:schemeClr val="dk1"/>
              </a:buClr>
              <a:buSzPts val="1400"/>
              <a:buFont typeface="Roboto"/>
              <a:buChar char="⮚"/>
            </a:pPr>
            <a:r>
              <a:rPr lang="en" sz="2800" dirty="0">
                <a:solidFill>
                  <a:schemeClr val="accent2">
                    <a:lumMod val="50000"/>
                  </a:schemeClr>
                </a:solidFill>
                <a:latin typeface="Helvetica" panose="020B0604020202020204" pitchFamily="34" charset="0"/>
                <a:ea typeface="Roboto"/>
                <a:cs typeface="Helvetica" panose="020B0604020202020204" pitchFamily="34" charset="0"/>
                <a:sym typeface="Roboto"/>
              </a:rPr>
              <a:t>Key resource challenges: Number of HIV tests, health worker time</a:t>
            </a:r>
          </a:p>
          <a:p>
            <a:pPr marL="415425" indent="-379301" algn="l" rtl="0">
              <a:lnSpc>
                <a:spcPct val="150000"/>
              </a:lnSpc>
              <a:buClr>
                <a:schemeClr val="dk1"/>
              </a:buClr>
              <a:buSzPts val="1400"/>
              <a:buFont typeface="Roboto"/>
              <a:buChar char="⮚"/>
            </a:pPr>
            <a:r>
              <a:rPr lang="en" sz="2800" dirty="0">
                <a:solidFill>
                  <a:schemeClr val="accent2">
                    <a:lumMod val="50000"/>
                  </a:schemeClr>
                </a:solidFill>
                <a:latin typeface="Helvetica" panose="020B0604020202020204" pitchFamily="34" charset="0"/>
                <a:ea typeface="Roboto"/>
                <a:cs typeface="Helvetica" panose="020B0604020202020204" pitchFamily="34" charset="0"/>
                <a:sym typeface="Roboto"/>
              </a:rPr>
              <a:t>WHO recommends network based testing</a:t>
            </a:r>
          </a:p>
          <a:p>
            <a:pPr marL="415425" indent="-379301" algn="l" rtl="0">
              <a:lnSpc>
                <a:spcPct val="150000"/>
              </a:lnSpc>
              <a:buClr>
                <a:schemeClr val="dk1"/>
              </a:buClr>
              <a:buSzPts val="1400"/>
              <a:buFont typeface="Roboto"/>
              <a:buChar char="⮚"/>
            </a:pPr>
            <a:r>
              <a:rPr lang="en" sz="2800" dirty="0">
                <a:solidFill>
                  <a:schemeClr val="accent2">
                    <a:lumMod val="50000"/>
                  </a:schemeClr>
                </a:solidFill>
                <a:latin typeface="Helvetica" panose="020B0604020202020204" pitchFamily="34" charset="0"/>
                <a:ea typeface="Roboto"/>
                <a:cs typeface="Helvetica" panose="020B0604020202020204" pitchFamily="34" charset="0"/>
                <a:sym typeface="Roboto"/>
              </a:rPr>
              <a:t>Key observation from real data: Sparse transmission networks</a:t>
            </a:r>
          </a:p>
          <a:p>
            <a:pPr marL="36124" algn="l" rtl="0">
              <a:lnSpc>
                <a:spcPct val="150000"/>
              </a:lnSpc>
              <a:buClr>
                <a:schemeClr val="dk1"/>
              </a:buClr>
              <a:buSzPts val="1400"/>
            </a:pPr>
            <a:endParaRPr lang="en" sz="2800" dirty="0">
              <a:solidFill>
                <a:schemeClr val="accent2">
                  <a:lumMod val="50000"/>
                </a:schemeClr>
              </a:solidFill>
              <a:latin typeface="Helvetica" panose="020B0604020202020204" pitchFamily="34" charset="0"/>
              <a:ea typeface="Roboto"/>
              <a:cs typeface="Helvetica" panose="020B0604020202020204" pitchFamily="34" charset="0"/>
              <a:sym typeface="Roboto"/>
            </a:endParaRPr>
          </a:p>
        </p:txBody>
      </p:sp>
      <p:pic>
        <p:nvPicPr>
          <p:cNvPr id="16" name="Picture 15" descr="A blue dots on a white background&#10;&#10;AI-generated content may be incorrect.">
            <a:extLst>
              <a:ext uri="{FF2B5EF4-FFF2-40B4-BE49-F238E27FC236}">
                <a16:creationId xmlns:a16="http://schemas.microsoft.com/office/drawing/2014/main" id="{E5E3F0BC-92C9-24E3-B7A6-6BF28609E4CA}"/>
              </a:ext>
            </a:extLst>
          </p:cNvPr>
          <p:cNvPicPr>
            <a:picLocks noChangeAspect="1"/>
          </p:cNvPicPr>
          <p:nvPr/>
        </p:nvPicPr>
        <p:blipFill>
          <a:blip r:embed="rId5"/>
          <a:stretch>
            <a:fillRect/>
          </a:stretch>
        </p:blipFill>
        <p:spPr>
          <a:xfrm>
            <a:off x="745498" y="4900302"/>
            <a:ext cx="3060140" cy="3138056"/>
          </a:xfrm>
          <a:prstGeom prst="rect">
            <a:avLst/>
          </a:prstGeom>
        </p:spPr>
      </p:pic>
      <p:pic>
        <p:nvPicPr>
          <p:cNvPr id="17" name="Picture 16" descr="A blue dots and lines on a white background&#10;&#10;AI-generated content may be incorrect.">
            <a:extLst>
              <a:ext uri="{FF2B5EF4-FFF2-40B4-BE49-F238E27FC236}">
                <a16:creationId xmlns:a16="http://schemas.microsoft.com/office/drawing/2014/main" id="{D43D5802-1F4F-4069-F96D-190DDBA551F7}"/>
              </a:ext>
            </a:extLst>
          </p:cNvPr>
          <p:cNvPicPr>
            <a:picLocks noChangeAspect="1"/>
          </p:cNvPicPr>
          <p:nvPr/>
        </p:nvPicPr>
        <p:blipFill>
          <a:blip r:embed="rId6"/>
          <a:stretch>
            <a:fillRect/>
          </a:stretch>
        </p:blipFill>
        <p:spPr>
          <a:xfrm>
            <a:off x="9050302" y="4900301"/>
            <a:ext cx="3076112" cy="3131433"/>
          </a:xfrm>
          <a:prstGeom prst="rect">
            <a:avLst/>
          </a:prstGeom>
        </p:spPr>
      </p:pic>
      <p:pic>
        <p:nvPicPr>
          <p:cNvPr id="18" name="Picture 17" descr="A blue dots in a circle&#10;&#10;AI-generated content may be incorrect.">
            <a:extLst>
              <a:ext uri="{FF2B5EF4-FFF2-40B4-BE49-F238E27FC236}">
                <a16:creationId xmlns:a16="http://schemas.microsoft.com/office/drawing/2014/main" id="{D8787BB2-64D4-CD55-4088-E4786B5BFA91}"/>
              </a:ext>
            </a:extLst>
          </p:cNvPr>
          <p:cNvPicPr>
            <a:picLocks noChangeAspect="1"/>
          </p:cNvPicPr>
          <p:nvPr/>
        </p:nvPicPr>
        <p:blipFill>
          <a:blip r:embed="rId7"/>
          <a:stretch>
            <a:fillRect/>
          </a:stretch>
        </p:blipFill>
        <p:spPr>
          <a:xfrm>
            <a:off x="4893294" y="4900301"/>
            <a:ext cx="3068710" cy="3131433"/>
          </a:xfrm>
          <a:prstGeom prst="rect">
            <a:avLst/>
          </a:prstGeom>
        </p:spPr>
      </p:pic>
    </p:spTree>
    <p:custDataLst>
      <p:tags r:id="rId1"/>
    </p:custDataLst>
    <p:extLst>
      <p:ext uri="{BB962C8B-B14F-4D97-AF65-F5344CB8AC3E}">
        <p14:creationId xmlns:p14="http://schemas.microsoft.com/office/powerpoint/2010/main" val="378610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323525" y="562262"/>
            <a:ext cx="12599152" cy="1232468"/>
          </a:xfrm>
        </p:spPr>
        <p:txBody>
          <a:bodyPr>
            <a:noAutofit/>
          </a:bodyPr>
          <a:lstStyle/>
          <a:p>
            <a:pPr>
              <a:lnSpc>
                <a:spcPts val="4300"/>
              </a:lnSpc>
            </a:pPr>
            <a:r>
              <a:rPr lang="en-US" b="1" dirty="0"/>
              <a:t>Previous Work in AI for Social Impact:</a:t>
            </a:r>
            <a:br>
              <a:rPr lang="en-US" b="1" dirty="0"/>
            </a:br>
            <a:r>
              <a:rPr lang="en-US" b="1" dirty="0"/>
              <a:t>Optimizing Limited Resources</a:t>
            </a:r>
            <a:br>
              <a:rPr lang="en-US" sz="2800" b="1" dirty="0"/>
            </a:br>
            <a:endParaRPr lang="en-US" sz="2800" b="1" dirty="0">
              <a:solidFill>
                <a:schemeClr val="accent2">
                  <a:lumMod val="50000"/>
                </a:schemeClr>
              </a:solidFill>
            </a:endParaRPr>
          </a:p>
        </p:txBody>
      </p:sp>
      <p:pic>
        <p:nvPicPr>
          <p:cNvPr id="32" name="Picture 6" descr="http://www.pbs.org/newshour/images/terrorism/july-dec05/1208_air_bhead.jpg">
            <a:extLst>
              <a:ext uri="{FF2B5EF4-FFF2-40B4-BE49-F238E27FC236}">
                <a16:creationId xmlns:a16="http://schemas.microsoft.com/office/drawing/2014/main" id="{EE75C9B9-824C-4E2E-80F2-57DAE90C38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72579" y="7550273"/>
            <a:ext cx="1847088" cy="1554480"/>
          </a:xfrm>
          <a:prstGeom prst="roundRect">
            <a:avLst/>
          </a:prstGeom>
          <a:ln>
            <a:headEnd/>
            <a:tailEnd/>
          </a:ln>
        </p:spPr>
        <p:style>
          <a:lnRef idx="2">
            <a:schemeClr val="accent1"/>
          </a:lnRef>
          <a:fillRef idx="1">
            <a:schemeClr val="lt1"/>
          </a:fillRef>
          <a:effectRef idx="0">
            <a:schemeClr val="accent1"/>
          </a:effectRef>
          <a:fontRef idx="minor">
            <a:schemeClr val="dk1"/>
          </a:fontRef>
        </p:style>
      </p:pic>
      <p:sp>
        <p:nvSpPr>
          <p:cNvPr id="35" name="Date Placeholder 3">
            <a:extLst>
              <a:ext uri="{FF2B5EF4-FFF2-40B4-BE49-F238E27FC236}">
                <a16:creationId xmlns:a16="http://schemas.microsoft.com/office/drawing/2014/main" id="{D1B564FC-C226-4749-8FA0-5E9E2947FBB7}"/>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36" name="Slide Number Placeholder 4">
            <a:extLst>
              <a:ext uri="{FF2B5EF4-FFF2-40B4-BE49-F238E27FC236}">
                <a16:creationId xmlns:a16="http://schemas.microsoft.com/office/drawing/2014/main" id="{EAE9B112-FF3D-D84E-A400-F93CE5D402A2}"/>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3</a:t>
            </a:fld>
            <a:endParaRPr lang="en-US"/>
          </a:p>
        </p:txBody>
      </p:sp>
      <p:pic>
        <p:nvPicPr>
          <p:cNvPr id="121860" name="Picture 4" descr="Related image">
            <a:extLst>
              <a:ext uri="{FF2B5EF4-FFF2-40B4-BE49-F238E27FC236}">
                <a16:creationId xmlns:a16="http://schemas.microsoft.com/office/drawing/2014/main" id="{09794108-FCD1-45B2-AA6D-EC95538EEDC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72579" y="5923752"/>
            <a:ext cx="1853694" cy="154874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B1562BB-654E-47E7-A367-0E31AFC5EF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9212" y="7484485"/>
            <a:ext cx="1847088" cy="1554480"/>
          </a:xfrm>
          <a:prstGeom prst="roundRect">
            <a:avLst/>
          </a:prstGeom>
          <a:ln w="12700">
            <a:noFill/>
          </a:ln>
        </p:spPr>
      </p:pic>
      <p:pic>
        <p:nvPicPr>
          <p:cNvPr id="33" name="Picture 32">
            <a:extLst>
              <a:ext uri="{FF2B5EF4-FFF2-40B4-BE49-F238E27FC236}">
                <a16:creationId xmlns:a16="http://schemas.microsoft.com/office/drawing/2014/main" id="{1D08888F-C19C-4F0F-87EE-9EC0BB2D7C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6038" y="5865290"/>
            <a:ext cx="1847088" cy="1554480"/>
          </a:xfrm>
          <a:prstGeom prst="roundRect">
            <a:avLst/>
          </a:prstGeom>
          <a:ln w="19050">
            <a:noFill/>
          </a:ln>
          <a:effectLst/>
        </p:spPr>
      </p:pic>
      <p:pic>
        <p:nvPicPr>
          <p:cNvPr id="34" name="Picture 33">
            <a:extLst>
              <a:ext uri="{FF2B5EF4-FFF2-40B4-BE49-F238E27FC236}">
                <a16:creationId xmlns:a16="http://schemas.microsoft.com/office/drawing/2014/main" id="{15F8C7BC-7F13-4FAE-B2FD-CC9CB6AF9F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337118" y="5852224"/>
            <a:ext cx="1847088" cy="1554480"/>
          </a:xfrm>
          <a:prstGeom prst="roundRect">
            <a:avLst>
              <a:gd name="adj" fmla="val 16667"/>
            </a:avLst>
          </a:prstGeom>
          <a:ln>
            <a:noFill/>
          </a:ln>
          <a:effectLst/>
        </p:spPr>
      </p:pic>
      <p:pic>
        <p:nvPicPr>
          <p:cNvPr id="38" name="Picture 37" descr="images.jpg">
            <a:extLst>
              <a:ext uri="{FF2B5EF4-FFF2-40B4-BE49-F238E27FC236}">
                <a16:creationId xmlns:a16="http://schemas.microsoft.com/office/drawing/2014/main" id="{39605D61-3E97-4A91-BBAE-0FB92EA5F79C}"/>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3764980" y="3599394"/>
            <a:ext cx="1873220" cy="1599039"/>
          </a:xfrm>
          <a:prstGeom prst="roundRect">
            <a:avLst>
              <a:gd name="adj" fmla="val 16667"/>
            </a:avLst>
          </a:prstGeom>
          <a:ln>
            <a:noFill/>
          </a:ln>
          <a:effectLst/>
        </p:spPr>
      </p:pic>
      <p:pic>
        <p:nvPicPr>
          <p:cNvPr id="40" name="Picture 3" descr="homeless1.jpg">
            <a:extLst>
              <a:ext uri="{FF2B5EF4-FFF2-40B4-BE49-F238E27FC236}">
                <a16:creationId xmlns:a16="http://schemas.microsoft.com/office/drawing/2014/main" id="{A685311D-D1FA-447F-963C-B75D7B52C290}"/>
              </a:ext>
            </a:extLst>
          </p:cNvPr>
          <p:cNvPicPr>
            <a:picLocks/>
          </p:cNvPicPr>
          <p:nvPr/>
        </p:nvPicPr>
        <p:blipFill rotWithShape="1">
          <a:blip r:embed="rId9" cstate="email">
            <a:extLst>
              <a:ext uri="{BEBA8EAE-BF5A-486C-A8C5-ECC9F3942E4B}">
                <a14:imgProps xmlns:a14="http://schemas.microsoft.com/office/drawing/2010/main">
                  <a14:imgLayer r:embed="rId10">
                    <a14:imgEffect>
                      <a14:artisticMarker/>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51181" y="2017683"/>
            <a:ext cx="1847088" cy="1554480"/>
          </a:xfrm>
          <a:prstGeom prst="round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 name="Group 55">
            <a:extLst>
              <a:ext uri="{FF2B5EF4-FFF2-40B4-BE49-F238E27FC236}">
                <a16:creationId xmlns:a16="http://schemas.microsoft.com/office/drawing/2014/main" id="{A086FC1D-2C34-4F9F-A5F5-53E7153B0D57}"/>
              </a:ext>
            </a:extLst>
          </p:cNvPr>
          <p:cNvGrpSpPr/>
          <p:nvPr/>
        </p:nvGrpSpPr>
        <p:grpSpPr>
          <a:xfrm>
            <a:off x="3764979" y="2020960"/>
            <a:ext cx="1847088" cy="1554480"/>
            <a:chOff x="-793025" y="5350337"/>
            <a:chExt cx="1872440" cy="1605438"/>
          </a:xfrm>
        </p:grpSpPr>
        <p:sp>
          <p:nvSpPr>
            <p:cNvPr id="57" name="Rectangle: Rounded Corners 56">
              <a:extLst>
                <a:ext uri="{FF2B5EF4-FFF2-40B4-BE49-F238E27FC236}">
                  <a16:creationId xmlns:a16="http://schemas.microsoft.com/office/drawing/2014/main" id="{F98B20DA-62F7-4973-9C4A-AF49DD290B93}"/>
                </a:ext>
              </a:extLst>
            </p:cNvPr>
            <p:cNvSpPr/>
            <p:nvPr/>
          </p:nvSpPr>
          <p:spPr>
            <a:xfrm>
              <a:off x="-793025" y="5350337"/>
              <a:ext cx="1872440" cy="15732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grpSp>
          <p:nvGrpSpPr>
            <p:cNvPr id="58" name="Group">
              <a:extLst>
                <a:ext uri="{FF2B5EF4-FFF2-40B4-BE49-F238E27FC236}">
                  <a16:creationId xmlns:a16="http://schemas.microsoft.com/office/drawing/2014/main" id="{3328214C-F080-4CCF-845F-8D193DFDF73F}"/>
                </a:ext>
              </a:extLst>
            </p:cNvPr>
            <p:cNvGrpSpPr/>
            <p:nvPr/>
          </p:nvGrpSpPr>
          <p:grpSpPr>
            <a:xfrm>
              <a:off x="-693236" y="5504839"/>
              <a:ext cx="1724467" cy="1450936"/>
              <a:chOff x="95616" y="205556"/>
              <a:chExt cx="4447015" cy="2703466"/>
            </a:xfrm>
          </p:grpSpPr>
          <p:sp>
            <p:nvSpPr>
              <p:cNvPr id="59" name="Line">
                <a:extLst>
                  <a:ext uri="{FF2B5EF4-FFF2-40B4-BE49-F238E27FC236}">
                    <a16:creationId xmlns:a16="http://schemas.microsoft.com/office/drawing/2014/main" id="{58AC2D6E-D83D-4EF9-89C7-1EDEB5DF62CF}"/>
                  </a:ext>
                </a:extLst>
              </p:cNvPr>
              <p:cNvSpPr/>
              <p:nvPr/>
            </p:nvSpPr>
            <p:spPr>
              <a:xfrm flipH="1">
                <a:off x="2223456" y="822814"/>
                <a:ext cx="667258" cy="1244493"/>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sp>
            <p:nvSpPr>
              <p:cNvPr id="60" name="Line">
                <a:extLst>
                  <a:ext uri="{FF2B5EF4-FFF2-40B4-BE49-F238E27FC236}">
                    <a16:creationId xmlns:a16="http://schemas.microsoft.com/office/drawing/2014/main" id="{6730EB48-1FD0-4BDB-ACF6-2A1097DA8E14}"/>
                  </a:ext>
                </a:extLst>
              </p:cNvPr>
              <p:cNvSpPr/>
              <p:nvPr/>
            </p:nvSpPr>
            <p:spPr>
              <a:xfrm flipH="1">
                <a:off x="3152706" y="1978570"/>
                <a:ext cx="832893" cy="574807"/>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sp>
            <p:nvSpPr>
              <p:cNvPr id="61" name="Line">
                <a:extLst>
                  <a:ext uri="{FF2B5EF4-FFF2-40B4-BE49-F238E27FC236}">
                    <a16:creationId xmlns:a16="http://schemas.microsoft.com/office/drawing/2014/main" id="{0EAF1911-29B8-4371-8DC2-795CA6A3AD53}"/>
                  </a:ext>
                </a:extLst>
              </p:cNvPr>
              <p:cNvSpPr/>
              <p:nvPr/>
            </p:nvSpPr>
            <p:spPr>
              <a:xfrm>
                <a:off x="2301581" y="2336447"/>
                <a:ext cx="502909" cy="245243"/>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sp>
            <p:nvSpPr>
              <p:cNvPr id="62" name="Line">
                <a:extLst>
                  <a:ext uri="{FF2B5EF4-FFF2-40B4-BE49-F238E27FC236}">
                    <a16:creationId xmlns:a16="http://schemas.microsoft.com/office/drawing/2014/main" id="{363ABC8E-8679-4418-9F6C-620C92487063}"/>
                  </a:ext>
                </a:extLst>
              </p:cNvPr>
              <p:cNvSpPr/>
              <p:nvPr/>
            </p:nvSpPr>
            <p:spPr>
              <a:xfrm flipH="1">
                <a:off x="2995366" y="1671508"/>
                <a:ext cx="234127" cy="815637"/>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grpSp>
            <p:nvGrpSpPr>
              <p:cNvPr id="63" name="Group">
                <a:extLst>
                  <a:ext uri="{FF2B5EF4-FFF2-40B4-BE49-F238E27FC236}">
                    <a16:creationId xmlns:a16="http://schemas.microsoft.com/office/drawing/2014/main" id="{6C082CB4-207A-471A-AF69-79EA4EC804DB}"/>
                  </a:ext>
                </a:extLst>
              </p:cNvPr>
              <p:cNvGrpSpPr/>
              <p:nvPr/>
            </p:nvGrpSpPr>
            <p:grpSpPr>
              <a:xfrm>
                <a:off x="95616" y="205556"/>
                <a:ext cx="4447015" cy="2703466"/>
                <a:chOff x="95616" y="205556"/>
                <a:chExt cx="4447014" cy="2703464"/>
              </a:xfrm>
            </p:grpSpPr>
            <p:grpSp>
              <p:nvGrpSpPr>
                <p:cNvPr id="64" name="Group">
                  <a:extLst>
                    <a:ext uri="{FF2B5EF4-FFF2-40B4-BE49-F238E27FC236}">
                      <a16:creationId xmlns:a16="http://schemas.microsoft.com/office/drawing/2014/main" id="{F3989734-E1DF-4B87-A5BA-0337CF4586C1}"/>
                    </a:ext>
                  </a:extLst>
                </p:cNvPr>
                <p:cNvGrpSpPr/>
                <p:nvPr/>
              </p:nvGrpSpPr>
              <p:grpSpPr>
                <a:xfrm>
                  <a:off x="95616" y="205556"/>
                  <a:ext cx="4447014" cy="2210342"/>
                  <a:chOff x="95616" y="205556"/>
                  <a:chExt cx="4447013" cy="2210341"/>
                </a:xfrm>
              </p:grpSpPr>
              <p:pic>
                <p:nvPicPr>
                  <p:cNvPr id="67" name="social-network-md.png" descr="social-network-md.png">
                    <a:extLst>
                      <a:ext uri="{FF2B5EF4-FFF2-40B4-BE49-F238E27FC236}">
                        <a16:creationId xmlns:a16="http://schemas.microsoft.com/office/drawing/2014/main" id="{28A130AE-8B8D-4DC5-A30E-8E86533C5D35}"/>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95616" y="542843"/>
                    <a:ext cx="2489077" cy="1873054"/>
                  </a:xfrm>
                  <a:prstGeom prst="rect">
                    <a:avLst/>
                  </a:prstGeom>
                  <a:ln w="12700" cap="flat">
                    <a:noFill/>
                    <a:miter lim="400000"/>
                  </a:ln>
                  <a:effectLst>
                    <a:outerShdw dir="5400000" rotWithShape="0">
                      <a:srgbClr val="000000">
                        <a:alpha val="0"/>
                      </a:srgbClr>
                    </a:outerShdw>
                  </a:effectLst>
                </p:spPr>
              </p:pic>
              <p:pic>
                <p:nvPicPr>
                  <p:cNvPr id="68" name="Image" descr="Image">
                    <a:extLst>
                      <a:ext uri="{FF2B5EF4-FFF2-40B4-BE49-F238E27FC236}">
                        <a16:creationId xmlns:a16="http://schemas.microsoft.com/office/drawing/2014/main" id="{BB936223-E329-4060-AD29-450FB9D61CA0}"/>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957639" y="205556"/>
                    <a:ext cx="1584990" cy="1834053"/>
                  </a:xfrm>
                  <a:prstGeom prst="rect">
                    <a:avLst/>
                  </a:prstGeom>
                  <a:ln w="12700" cap="flat">
                    <a:noFill/>
                    <a:miter lim="400000"/>
                  </a:ln>
                  <a:effectLst/>
                </p:spPr>
              </p:pic>
              <p:sp>
                <p:nvSpPr>
                  <p:cNvPr id="69" name="Line">
                    <a:extLst>
                      <a:ext uri="{FF2B5EF4-FFF2-40B4-BE49-F238E27FC236}">
                        <a16:creationId xmlns:a16="http://schemas.microsoft.com/office/drawing/2014/main" id="{343C6220-CCCF-445C-A3A6-213EC0BB54A8}"/>
                      </a:ext>
                    </a:extLst>
                  </p:cNvPr>
                  <p:cNvSpPr/>
                  <p:nvPr/>
                </p:nvSpPr>
                <p:spPr>
                  <a:xfrm>
                    <a:off x="2480550" y="801634"/>
                    <a:ext cx="534813" cy="534812"/>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sp>
                <p:nvSpPr>
                  <p:cNvPr id="70" name="Line">
                    <a:extLst>
                      <a:ext uri="{FF2B5EF4-FFF2-40B4-BE49-F238E27FC236}">
                        <a16:creationId xmlns:a16="http://schemas.microsoft.com/office/drawing/2014/main" id="{74321819-C7F2-40AF-885E-0E1EA1DC0997}"/>
                      </a:ext>
                    </a:extLst>
                  </p:cNvPr>
                  <p:cNvSpPr/>
                  <p:nvPr/>
                </p:nvSpPr>
                <p:spPr>
                  <a:xfrm flipV="1">
                    <a:off x="1465886" y="1535074"/>
                    <a:ext cx="1581312" cy="334755"/>
                  </a:xfrm>
                  <a:prstGeom prst="line">
                    <a:avLst/>
                  </a:prstGeom>
                  <a:noFill/>
                  <a:ln w="12700" cap="flat">
                    <a:solidFill>
                      <a:srgbClr val="535353">
                        <a:alpha val="75959"/>
                      </a:srgbClr>
                    </a:solidFill>
                    <a:prstDash val="solid"/>
                    <a:round/>
                  </a:ln>
                  <a:effectLst>
                    <a:outerShdw blurRad="266700" dist="25400" dir="5400000" rotWithShape="0">
                      <a:srgbClr val="000000">
                        <a:alpha val="16223"/>
                      </a:srgbClr>
                    </a:outerShdw>
                  </a:effectLst>
                </p:spPr>
                <p:txBody>
                  <a:bodyPr wrap="square" lIns="45718" tIns="45718" rIns="45718" bIns="45718" numCol="1" anchor="t">
                    <a:noAutofit/>
                  </a:bodyPr>
                  <a:lstStyle/>
                  <a:p>
                    <a:pPr>
                      <a:defRPr sz="3600" b="0"/>
                    </a:pPr>
                    <a:endParaRPr>
                      <a:solidFill>
                        <a:schemeClr val="accent2">
                          <a:lumMod val="50000"/>
                        </a:schemeClr>
                      </a:solidFill>
                    </a:endParaRPr>
                  </a:p>
                </p:txBody>
              </p:sp>
            </p:grpSp>
            <p:pic>
              <p:nvPicPr>
                <p:cNvPr id="65" name="Image" descr="Image">
                  <a:extLst>
                    <a:ext uri="{FF2B5EF4-FFF2-40B4-BE49-F238E27FC236}">
                      <a16:creationId xmlns:a16="http://schemas.microsoft.com/office/drawing/2014/main" id="{C75BA946-3459-4CE7-9373-7303EA09BA76}"/>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2778920" y="2488635"/>
                  <a:ext cx="417921" cy="420385"/>
                </a:xfrm>
                <a:prstGeom prst="rect">
                  <a:avLst/>
                </a:prstGeom>
                <a:ln w="12700" cap="flat">
                  <a:noFill/>
                  <a:miter lim="400000"/>
                </a:ln>
                <a:effectLst/>
              </p:spPr>
            </p:pic>
            <p:pic>
              <p:nvPicPr>
                <p:cNvPr id="66" name="Image" descr="Image">
                  <a:extLst>
                    <a:ext uri="{FF2B5EF4-FFF2-40B4-BE49-F238E27FC236}">
                      <a16:creationId xmlns:a16="http://schemas.microsoft.com/office/drawing/2014/main" id="{97BA9AFB-9DBA-4ED9-B00B-7AE0219557F4}"/>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1682491" y="1072130"/>
                  <a:ext cx="414590" cy="417034"/>
                </a:xfrm>
                <a:prstGeom prst="rect">
                  <a:avLst/>
                </a:prstGeom>
                <a:ln w="12700" cap="flat">
                  <a:noFill/>
                  <a:miter lim="400000"/>
                </a:ln>
                <a:effectLst/>
              </p:spPr>
            </p:pic>
          </p:grpSp>
        </p:grpSp>
      </p:grpSp>
      <p:sp>
        <p:nvSpPr>
          <p:cNvPr id="3" name="Rectangle: Rounded Corners 2">
            <a:extLst>
              <a:ext uri="{FF2B5EF4-FFF2-40B4-BE49-F238E27FC236}">
                <a16:creationId xmlns:a16="http://schemas.microsoft.com/office/drawing/2014/main" id="{80ABABDE-278F-410E-8306-3F3574134167}"/>
              </a:ext>
            </a:extLst>
          </p:cNvPr>
          <p:cNvSpPr/>
          <p:nvPr/>
        </p:nvSpPr>
        <p:spPr>
          <a:xfrm>
            <a:off x="9119631" y="7556013"/>
            <a:ext cx="1847088" cy="1548740"/>
          </a:xfrm>
          <a:prstGeom prst="round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0" name="Rectangle: Rounded Corners 79">
            <a:extLst>
              <a:ext uri="{FF2B5EF4-FFF2-40B4-BE49-F238E27FC236}">
                <a16:creationId xmlns:a16="http://schemas.microsoft.com/office/drawing/2014/main" id="{1FD1A21B-6D7D-4F98-B6F2-4F05AD2956C4}"/>
              </a:ext>
            </a:extLst>
          </p:cNvPr>
          <p:cNvSpPr/>
          <p:nvPr/>
        </p:nvSpPr>
        <p:spPr>
          <a:xfrm>
            <a:off x="382160" y="7484485"/>
            <a:ext cx="1847088" cy="1548740"/>
          </a:xfrm>
          <a:prstGeom prst="round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1" name="Rectangle: Rounded Corners 80">
            <a:extLst>
              <a:ext uri="{FF2B5EF4-FFF2-40B4-BE49-F238E27FC236}">
                <a16:creationId xmlns:a16="http://schemas.microsoft.com/office/drawing/2014/main" id="{CBB1D261-9A3A-41BC-B6FA-A14FA80D5020}"/>
              </a:ext>
            </a:extLst>
          </p:cNvPr>
          <p:cNvSpPr/>
          <p:nvPr/>
        </p:nvSpPr>
        <p:spPr>
          <a:xfrm>
            <a:off x="5751181" y="3637581"/>
            <a:ext cx="1847088" cy="1560112"/>
          </a:xfrm>
          <a:prstGeom prst="round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4" name="TextBox 3">
            <a:extLst>
              <a:ext uri="{FF2B5EF4-FFF2-40B4-BE49-F238E27FC236}">
                <a16:creationId xmlns:a16="http://schemas.microsoft.com/office/drawing/2014/main" id="{FFAABA6C-2C6D-42C2-AC13-16EF20B724BD}"/>
              </a:ext>
            </a:extLst>
          </p:cNvPr>
          <p:cNvSpPr txBox="1"/>
          <p:nvPr/>
        </p:nvSpPr>
        <p:spPr>
          <a:xfrm>
            <a:off x="9158658" y="7712517"/>
            <a:ext cx="1864613" cy="1107996"/>
          </a:xfrm>
          <a:prstGeom prst="rect">
            <a:avLst/>
          </a:prstGeom>
          <a:noFill/>
        </p:spPr>
        <p:txBody>
          <a:bodyPr wrap="none" rtlCol="0">
            <a:spAutoFit/>
          </a:bodyPr>
          <a:lstStyle/>
          <a:p>
            <a:r>
              <a:rPr lang="en-US" sz="2200" b="1" err="1">
                <a:solidFill>
                  <a:schemeClr val="accent2">
                    <a:lumMod val="50000"/>
                  </a:schemeClr>
                </a:solidFill>
                <a:latin typeface="Helvetica" panose="020B0604020202020204" pitchFamily="34" charset="0"/>
                <a:cs typeface="Helvetica" panose="020B0604020202020204" pitchFamily="34" charset="0"/>
              </a:rPr>
              <a:t>Stackelberg</a:t>
            </a:r>
            <a:r>
              <a:rPr lang="en-US" sz="2200" b="1">
                <a:solidFill>
                  <a:schemeClr val="accent2">
                    <a:lumMod val="50000"/>
                  </a:schemeClr>
                </a:solidFill>
                <a:latin typeface="Helvetica" panose="020B0604020202020204" pitchFamily="34" charset="0"/>
                <a:cs typeface="Helvetica" panose="020B0604020202020204" pitchFamily="34" charset="0"/>
              </a:rPr>
              <a:t> </a:t>
            </a:r>
          </a:p>
          <a:p>
            <a:r>
              <a:rPr lang="en-US" sz="2200" b="1">
                <a:solidFill>
                  <a:schemeClr val="accent2">
                    <a:lumMod val="50000"/>
                  </a:schemeClr>
                </a:solidFill>
                <a:latin typeface="Helvetica" panose="020B0604020202020204" pitchFamily="34" charset="0"/>
                <a:cs typeface="Helvetica" panose="020B0604020202020204" pitchFamily="34" charset="0"/>
              </a:rPr>
              <a:t>security </a:t>
            </a:r>
          </a:p>
          <a:p>
            <a:r>
              <a:rPr lang="en-US" sz="2200" b="1">
                <a:solidFill>
                  <a:schemeClr val="accent2">
                    <a:lumMod val="50000"/>
                  </a:schemeClr>
                </a:solidFill>
                <a:latin typeface="Helvetica" panose="020B0604020202020204" pitchFamily="34" charset="0"/>
                <a:cs typeface="Helvetica" panose="020B0604020202020204" pitchFamily="34" charset="0"/>
              </a:rPr>
              <a:t>games</a:t>
            </a:r>
          </a:p>
        </p:txBody>
      </p:sp>
      <p:sp>
        <p:nvSpPr>
          <p:cNvPr id="83" name="TextBox 82">
            <a:extLst>
              <a:ext uri="{FF2B5EF4-FFF2-40B4-BE49-F238E27FC236}">
                <a16:creationId xmlns:a16="http://schemas.microsoft.com/office/drawing/2014/main" id="{931E9F7F-C8B1-4C4F-9C84-B4D5634146EF}"/>
              </a:ext>
            </a:extLst>
          </p:cNvPr>
          <p:cNvSpPr txBox="1"/>
          <p:nvPr/>
        </p:nvSpPr>
        <p:spPr>
          <a:xfrm>
            <a:off x="646516" y="7671946"/>
            <a:ext cx="1346844" cy="1107996"/>
          </a:xfrm>
          <a:prstGeom prst="rect">
            <a:avLst/>
          </a:prstGeom>
          <a:noFill/>
        </p:spPr>
        <p:txBody>
          <a:bodyPr wrap="none" rtlCol="0">
            <a:spAutoFit/>
          </a:bodyPr>
          <a:lstStyle/>
          <a:p>
            <a:r>
              <a:rPr lang="en-US" sz="2200" b="1">
                <a:solidFill>
                  <a:schemeClr val="accent2">
                    <a:lumMod val="50000"/>
                  </a:schemeClr>
                </a:solidFill>
                <a:latin typeface="Helvetica" panose="020B0604020202020204" pitchFamily="34" charset="0"/>
                <a:cs typeface="Helvetica" panose="020B0604020202020204" pitchFamily="34" charset="0"/>
              </a:rPr>
              <a:t>Green </a:t>
            </a:r>
          </a:p>
          <a:p>
            <a:r>
              <a:rPr lang="en-US" sz="2200" b="1">
                <a:solidFill>
                  <a:schemeClr val="accent2">
                    <a:lumMod val="50000"/>
                  </a:schemeClr>
                </a:solidFill>
                <a:latin typeface="Helvetica" panose="020B0604020202020204" pitchFamily="34" charset="0"/>
                <a:cs typeface="Helvetica" panose="020B0604020202020204" pitchFamily="34" charset="0"/>
              </a:rPr>
              <a:t>security </a:t>
            </a:r>
          </a:p>
          <a:p>
            <a:r>
              <a:rPr lang="en-US" sz="2200" b="1">
                <a:solidFill>
                  <a:schemeClr val="accent2">
                    <a:lumMod val="50000"/>
                  </a:schemeClr>
                </a:solidFill>
                <a:latin typeface="Helvetica" panose="020B0604020202020204" pitchFamily="34" charset="0"/>
                <a:cs typeface="Helvetica" panose="020B0604020202020204" pitchFamily="34" charset="0"/>
              </a:rPr>
              <a:t>games</a:t>
            </a:r>
          </a:p>
        </p:txBody>
      </p:sp>
      <p:sp>
        <p:nvSpPr>
          <p:cNvPr id="84" name="TextBox 83">
            <a:extLst>
              <a:ext uri="{FF2B5EF4-FFF2-40B4-BE49-F238E27FC236}">
                <a16:creationId xmlns:a16="http://schemas.microsoft.com/office/drawing/2014/main" id="{4797F61B-CE98-4DD4-8E6A-81BF66DF7592}"/>
              </a:ext>
            </a:extLst>
          </p:cNvPr>
          <p:cNvSpPr txBox="1"/>
          <p:nvPr/>
        </p:nvSpPr>
        <p:spPr>
          <a:xfrm>
            <a:off x="5907526" y="3974880"/>
            <a:ext cx="1534394" cy="769441"/>
          </a:xfrm>
          <a:prstGeom prst="rect">
            <a:avLst/>
          </a:prstGeom>
          <a:noFill/>
        </p:spPr>
        <p:txBody>
          <a:bodyPr wrap="none" rtlCol="0">
            <a:spAutoFit/>
          </a:bodyPr>
          <a:lstStyle/>
          <a:p>
            <a:r>
              <a:rPr lang="en-US" sz="2200" b="1">
                <a:solidFill>
                  <a:schemeClr val="accent2">
                    <a:lumMod val="50000"/>
                  </a:schemeClr>
                </a:solidFill>
                <a:latin typeface="Helvetica" panose="020B0604020202020204" pitchFamily="34" charset="0"/>
                <a:cs typeface="Helvetica" panose="020B0604020202020204" pitchFamily="34" charset="0"/>
              </a:rPr>
              <a:t>Social</a:t>
            </a:r>
          </a:p>
          <a:p>
            <a:r>
              <a:rPr lang="en-US" sz="2200" b="1">
                <a:solidFill>
                  <a:schemeClr val="accent2">
                    <a:lumMod val="50000"/>
                  </a:schemeClr>
                </a:solidFill>
                <a:latin typeface="Helvetica" panose="020B0604020202020204" pitchFamily="34" charset="0"/>
                <a:cs typeface="Helvetica" panose="020B0604020202020204" pitchFamily="34" charset="0"/>
              </a:rPr>
              <a:t>Networks </a:t>
            </a:r>
          </a:p>
        </p:txBody>
      </p:sp>
      <p:sp>
        <p:nvSpPr>
          <p:cNvPr id="86" name="Title 1">
            <a:extLst>
              <a:ext uri="{FF2B5EF4-FFF2-40B4-BE49-F238E27FC236}">
                <a16:creationId xmlns:a16="http://schemas.microsoft.com/office/drawing/2014/main" id="{533124B5-F9AD-4B8E-A301-D97CDED9BBC0}"/>
              </a:ext>
            </a:extLst>
          </p:cNvPr>
          <p:cNvSpPr txBox="1">
            <a:spLocks/>
          </p:cNvSpPr>
          <p:nvPr/>
        </p:nvSpPr>
        <p:spPr>
          <a:xfrm>
            <a:off x="10966719" y="6127242"/>
            <a:ext cx="4366724" cy="519289"/>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400" b="1">
                <a:solidFill>
                  <a:schemeClr val="accent2">
                    <a:lumMod val="50000"/>
                  </a:schemeClr>
                </a:solidFill>
              </a:rPr>
              <a:t>Public Safety</a:t>
            </a:r>
          </a:p>
          <a:p>
            <a:r>
              <a:rPr lang="en-US" sz="2400" b="1">
                <a:solidFill>
                  <a:schemeClr val="accent2">
                    <a:lumMod val="50000"/>
                  </a:schemeClr>
                </a:solidFill>
              </a:rPr>
              <a:t> &amp; Security</a:t>
            </a:r>
            <a:br>
              <a:rPr lang="en-US" sz="2400" b="1">
                <a:solidFill>
                  <a:schemeClr val="accent2">
                    <a:lumMod val="50000"/>
                  </a:schemeClr>
                </a:solidFill>
              </a:rPr>
            </a:br>
            <a:endParaRPr lang="en-US" sz="2400" b="1">
              <a:solidFill>
                <a:schemeClr val="accent2">
                  <a:lumMod val="50000"/>
                </a:schemeClr>
              </a:solidFill>
            </a:endParaRPr>
          </a:p>
        </p:txBody>
      </p:sp>
      <p:sp>
        <p:nvSpPr>
          <p:cNvPr id="87" name="Title 1">
            <a:extLst>
              <a:ext uri="{FF2B5EF4-FFF2-40B4-BE49-F238E27FC236}">
                <a16:creationId xmlns:a16="http://schemas.microsoft.com/office/drawing/2014/main" id="{B1DCFC96-CA19-4530-B5E9-2CBBA97336F0}"/>
              </a:ext>
            </a:extLst>
          </p:cNvPr>
          <p:cNvSpPr txBox="1">
            <a:spLocks/>
          </p:cNvSpPr>
          <p:nvPr/>
        </p:nvSpPr>
        <p:spPr>
          <a:xfrm>
            <a:off x="4194003" y="6079831"/>
            <a:ext cx="2308397" cy="519289"/>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400" b="1">
                <a:solidFill>
                  <a:schemeClr val="accent2">
                    <a:lumMod val="50000"/>
                  </a:schemeClr>
                </a:solidFill>
              </a:rPr>
              <a:t>Conservation</a:t>
            </a:r>
            <a:br>
              <a:rPr lang="en-US" sz="2400" b="1">
                <a:solidFill>
                  <a:schemeClr val="accent2">
                    <a:lumMod val="50000"/>
                  </a:schemeClr>
                </a:solidFill>
              </a:rPr>
            </a:br>
            <a:endParaRPr lang="en-US" sz="2400" b="1">
              <a:solidFill>
                <a:schemeClr val="accent2">
                  <a:lumMod val="50000"/>
                </a:schemeClr>
              </a:solidFill>
            </a:endParaRPr>
          </a:p>
        </p:txBody>
      </p:sp>
      <p:sp>
        <p:nvSpPr>
          <p:cNvPr id="88" name="Title 1">
            <a:extLst>
              <a:ext uri="{FF2B5EF4-FFF2-40B4-BE49-F238E27FC236}">
                <a16:creationId xmlns:a16="http://schemas.microsoft.com/office/drawing/2014/main" id="{524C56F9-341E-44AA-B693-80680B2635EF}"/>
              </a:ext>
            </a:extLst>
          </p:cNvPr>
          <p:cNvSpPr txBox="1">
            <a:spLocks/>
          </p:cNvSpPr>
          <p:nvPr/>
        </p:nvSpPr>
        <p:spPr>
          <a:xfrm>
            <a:off x="7655861" y="2259805"/>
            <a:ext cx="2743708" cy="519289"/>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2400" b="1">
                <a:solidFill>
                  <a:schemeClr val="accent2">
                    <a:lumMod val="50000"/>
                  </a:schemeClr>
                </a:solidFill>
              </a:rPr>
              <a:t>Public Health</a:t>
            </a:r>
            <a:br>
              <a:rPr lang="en-US" sz="2800" b="1">
                <a:solidFill>
                  <a:schemeClr val="accent2">
                    <a:lumMod val="50000"/>
                  </a:schemeClr>
                </a:solidFill>
              </a:rPr>
            </a:br>
            <a:endParaRPr lang="en-US" sz="2800" b="1">
              <a:solidFill>
                <a:schemeClr val="accent2">
                  <a:lumMod val="50000"/>
                </a:schemeClr>
              </a:solidFill>
            </a:endParaRPr>
          </a:p>
        </p:txBody>
      </p:sp>
      <p:pic>
        <p:nvPicPr>
          <p:cNvPr id="7170" name="Picture 2" descr="Inside LAX - Los Angeles Airport Police as it targets insider ...">
            <a:extLst>
              <a:ext uri="{FF2B5EF4-FFF2-40B4-BE49-F238E27FC236}">
                <a16:creationId xmlns:a16="http://schemas.microsoft.com/office/drawing/2014/main" id="{EEB2269B-8EC8-40A8-8CA9-11C029086DDF}"/>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9158658" y="5923752"/>
            <a:ext cx="1808061" cy="154874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18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 grpId="0" animBg="1"/>
      <p:bldP spid="81" grpId="0" animBg="1"/>
      <p:bldP spid="4" grpId="0"/>
      <p:bldP spid="83" grpId="0"/>
      <p:bldP spid="84" grpId="0"/>
      <p:bldP spid="86" grpId="0"/>
      <p:bldP spid="87" grpId="0"/>
      <p:bldP spid="8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D16F1-3273-A1C9-2876-5410B0C7A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ECF74-5A61-9187-3CCB-AB0AEC9350FD}"/>
              </a:ext>
            </a:extLst>
          </p:cNvPr>
          <p:cNvSpPr>
            <a:spLocks noGrp="1"/>
          </p:cNvSpPr>
          <p:nvPr>
            <p:ph type="title"/>
          </p:nvPr>
        </p:nvSpPr>
        <p:spPr>
          <a:xfrm>
            <a:off x="293653" y="511796"/>
            <a:ext cx="12194171" cy="816549"/>
          </a:xfrm>
        </p:spPr>
        <p:txBody>
          <a:bodyPr>
            <a:normAutofit/>
          </a:bodyPr>
          <a:lstStyle/>
          <a:p>
            <a:r>
              <a:rPr lang="en-US" b="1">
                <a:latin typeface="Helvetica"/>
                <a:cs typeface="Helvetica"/>
              </a:rPr>
              <a:t>Simulation results</a:t>
            </a:r>
            <a:endParaRPr lang="en-US"/>
          </a:p>
        </p:txBody>
      </p:sp>
      <p:sp>
        <p:nvSpPr>
          <p:cNvPr id="4" name="Date Placeholder 3">
            <a:extLst>
              <a:ext uri="{FF2B5EF4-FFF2-40B4-BE49-F238E27FC236}">
                <a16:creationId xmlns:a16="http://schemas.microsoft.com/office/drawing/2014/main" id="{1F17C242-4473-DE08-3531-5B155AF66679}"/>
              </a:ext>
            </a:extLst>
          </p:cNvPr>
          <p:cNvSpPr>
            <a:spLocks noGrp="1"/>
          </p:cNvSpPr>
          <p:nvPr>
            <p:ph type="dt" sz="half" idx="10"/>
          </p:nvPr>
        </p:nvSpPr>
        <p:spPr>
          <a:xfrm>
            <a:off x="332664" y="9058073"/>
            <a:ext cx="2926080" cy="519289"/>
          </a:xfrm>
        </p:spPr>
        <p:txBody>
          <a:bodyPr/>
          <a:lstStyle/>
          <a:p>
            <a:pPr marL="0" marR="0" lvl="0" indent="0" algn="l" defTabSz="584200" eaLnBrk="1" fontAlgn="auto" latinLnBrk="0" hangingPunct="1">
              <a:lnSpc>
                <a:spcPct val="100000"/>
              </a:lnSpc>
              <a:spcBef>
                <a:spcPts val="0"/>
              </a:spcBef>
              <a:spcAft>
                <a:spcPts val="0"/>
              </a:spcAft>
              <a:buClrTx/>
              <a:buSzTx/>
              <a:buFontTx/>
              <a:buNone/>
              <a:tabLst/>
              <a:defRPr/>
            </a:pPr>
            <a:fld id="{C86AFFC6-9F76-2645-83E0-7B60D5D6B064}" type="datetime1">
              <a:rPr kumimoji="0" lang="en-US" sz="1707"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Light"/>
              </a:rPr>
              <a:pPr marL="0" marR="0" lvl="0" indent="0" algn="l" defTabSz="584200" eaLnBrk="1" fontAlgn="auto" latinLnBrk="0" hangingPunct="1">
                <a:lnSpc>
                  <a:spcPct val="100000"/>
                </a:lnSpc>
                <a:spcBef>
                  <a:spcPts val="0"/>
                </a:spcBef>
                <a:spcAft>
                  <a:spcPts val="0"/>
                </a:spcAft>
                <a:buClrTx/>
                <a:buSzTx/>
                <a:buFontTx/>
                <a:buNone/>
                <a:tabLst/>
                <a:defRPr/>
              </a:pPr>
              <a:t>9/29/2025</a:t>
            </a:fld>
            <a:endParaRPr kumimoji="0" lang="en-US" sz="1707"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Light"/>
            </a:endParaRPr>
          </a:p>
        </p:txBody>
      </p:sp>
      <p:sp>
        <p:nvSpPr>
          <p:cNvPr id="7" name="Slide Number Placeholder 6">
            <a:extLst>
              <a:ext uri="{FF2B5EF4-FFF2-40B4-BE49-F238E27FC236}">
                <a16:creationId xmlns:a16="http://schemas.microsoft.com/office/drawing/2014/main" id="{D519F2BB-A72A-801A-D555-6E80CA0282C2}"/>
              </a:ext>
            </a:extLst>
          </p:cNvPr>
          <p:cNvSpPr>
            <a:spLocks noGrp="1"/>
          </p:cNvSpPr>
          <p:nvPr>
            <p:ph type="sldNum" sz="quarter" idx="12"/>
          </p:nvPr>
        </p:nvSpPr>
        <p:spPr>
          <a:xfrm>
            <a:off x="9945519" y="9058073"/>
            <a:ext cx="2926080" cy="519289"/>
          </a:xfrm>
        </p:spPr>
        <p:txBody>
          <a:bodyPr/>
          <a:lstStyle/>
          <a:p>
            <a:pPr marL="0" marR="0" lvl="0" indent="0" algn="r" defTabSz="584200" eaLnBrk="1" fontAlgn="auto" latinLnBrk="0" hangingPunct="1">
              <a:lnSpc>
                <a:spcPct val="100000"/>
              </a:lnSpc>
              <a:spcBef>
                <a:spcPts val="0"/>
              </a:spcBef>
              <a:spcAft>
                <a:spcPts val="0"/>
              </a:spcAft>
              <a:buClrTx/>
              <a:buSzTx/>
              <a:buFontTx/>
              <a:buNone/>
              <a:tabLst/>
              <a:defRPr/>
            </a:pPr>
            <a:fld id="{3E1FE081-AC77-FB48-AC8D-A74659BE064E}" type="slidenum">
              <a:rPr kumimoji="0" lang="en-US" sz="1707" b="0" i="0" u="none" strike="noStrike" kern="0" cap="none" spc="0" normalizeH="0" baseline="0" noProof="0" smtClean="0">
                <a:ln>
                  <a:noFill/>
                </a:ln>
                <a:solidFill>
                  <a:srgbClr val="395623"/>
                </a:solidFill>
                <a:effectLst/>
                <a:uLnTx/>
                <a:uFillTx/>
                <a:latin typeface="Calibri" panose="020F0502020204030204"/>
                <a:ea typeface="+mn-ea"/>
                <a:cs typeface="+mn-cs"/>
                <a:sym typeface="Helvetica Light"/>
              </a:rPr>
              <a:pPr marL="0" marR="0" lvl="0" indent="0" algn="r" defTabSz="584200" eaLnBrk="1" fontAlgn="auto" latinLnBrk="0" hangingPunct="1">
                <a:lnSpc>
                  <a:spcPct val="100000"/>
                </a:lnSpc>
                <a:spcBef>
                  <a:spcPts val="0"/>
                </a:spcBef>
                <a:spcAft>
                  <a:spcPts val="0"/>
                </a:spcAft>
                <a:buClrTx/>
                <a:buSzTx/>
                <a:buFontTx/>
                <a:buNone/>
                <a:tabLst/>
                <a:defRPr/>
              </a:pPr>
              <a:t>30</a:t>
            </a:fld>
            <a:endParaRPr kumimoji="0" lang="en-US" sz="1707" b="0" i="0" u="none" strike="noStrike" kern="0" cap="none" spc="0" normalizeH="0" baseline="0" noProof="0">
              <a:ln>
                <a:noFill/>
              </a:ln>
              <a:solidFill>
                <a:srgbClr val="395623"/>
              </a:solidFill>
              <a:effectLst/>
              <a:uLnTx/>
              <a:uFillTx/>
              <a:latin typeface="Calibri" panose="020F0502020204030204"/>
              <a:ea typeface="+mn-ea"/>
              <a:cs typeface="+mn-cs"/>
              <a:sym typeface="Helvetica Light"/>
            </a:endParaRPr>
          </a:p>
        </p:txBody>
      </p:sp>
      <p:grpSp>
        <p:nvGrpSpPr>
          <p:cNvPr id="3" name="Group 2">
            <a:extLst>
              <a:ext uri="{FF2B5EF4-FFF2-40B4-BE49-F238E27FC236}">
                <a16:creationId xmlns:a16="http://schemas.microsoft.com/office/drawing/2014/main" id="{36A21E87-26E1-390F-7F75-0EEDED55E675}"/>
              </a:ext>
            </a:extLst>
          </p:cNvPr>
          <p:cNvGrpSpPr/>
          <p:nvPr/>
        </p:nvGrpSpPr>
        <p:grpSpPr>
          <a:xfrm>
            <a:off x="11900092" y="35278"/>
            <a:ext cx="971507" cy="1549158"/>
            <a:chOff x="4785835" y="6853845"/>
            <a:chExt cx="786890" cy="1472658"/>
          </a:xfrm>
        </p:grpSpPr>
        <p:pic>
          <p:nvPicPr>
            <p:cNvPr id="5" name="Picture 4" descr="A blurry image of a person smiling&#10;&#10;AI-generated content may be incorrect.">
              <a:extLst>
                <a:ext uri="{FF2B5EF4-FFF2-40B4-BE49-F238E27FC236}">
                  <a16:creationId xmlns:a16="http://schemas.microsoft.com/office/drawing/2014/main" id="{FBAA3DBF-1D93-F27A-BB1C-DE931D9C379E}"/>
                </a:ext>
              </a:extLst>
            </p:cNvPr>
            <p:cNvPicPr>
              <a:picLocks/>
            </p:cNvPicPr>
            <p:nvPr/>
          </p:nvPicPr>
          <p:blipFill rotWithShape="1">
            <a:blip r:embed="rId4"/>
            <a:srcRect t="3292" b="3292"/>
            <a:stretch/>
          </p:blipFill>
          <p:spPr>
            <a:xfrm>
              <a:off x="4785835" y="6853845"/>
              <a:ext cx="786890" cy="1150315"/>
            </a:xfrm>
            <a:prstGeom prst="roundRect">
              <a:avLst>
                <a:gd name="adj" fmla="val 16667"/>
              </a:avLst>
            </a:prstGeom>
            <a:ln>
              <a:noFill/>
            </a:ln>
            <a:effectLst/>
          </p:spPr>
        </p:pic>
        <p:sp>
          <p:nvSpPr>
            <p:cNvPr id="6" name="TextBox 5">
              <a:extLst>
                <a:ext uri="{FF2B5EF4-FFF2-40B4-BE49-F238E27FC236}">
                  <a16:creationId xmlns:a16="http://schemas.microsoft.com/office/drawing/2014/main" id="{41A6B741-88D0-8841-6FF8-CE64B615BA69}"/>
                </a:ext>
              </a:extLst>
            </p:cNvPr>
            <p:cNvSpPr txBox="1"/>
            <p:nvPr/>
          </p:nvSpPr>
          <p:spPr>
            <a:xfrm>
              <a:off x="4969149" y="7975409"/>
              <a:ext cx="446644" cy="351094"/>
            </a:xfrm>
            <a:prstGeom prst="rect">
              <a:avLst/>
            </a:prstGeom>
            <a:noFill/>
          </p:spPr>
          <p:txBody>
            <a:bodyPr wrap="none" lIns="0" tIns="45720" rIns="0" bIns="45720" rtlCol="0" anchor="t">
              <a:spAutoFit/>
            </a:bodyPr>
            <a:lstStyle/>
            <a:p>
              <a:pPr defTabSz="584170"/>
              <a:r>
                <a:rPr lang="en-US" sz="1800" dirty="0">
                  <a:latin typeface="Helvetica"/>
                  <a:ea typeface="Helvetica" charset="0"/>
                  <a:cs typeface="Helvetica"/>
                </a:rPr>
                <a:t>Choo</a:t>
              </a:r>
              <a:endParaRPr lang="en-US" sz="1800" dirty="0">
                <a:latin typeface="Helvetica"/>
                <a:ea typeface="Helvetica" charset="0"/>
                <a:cs typeface="Helvetica" charset="0"/>
              </a:endParaRPr>
            </a:p>
          </p:txBody>
        </p:sp>
      </p:grpSp>
      <p:pic>
        <p:nvPicPr>
          <p:cNvPr id="8" name="Picture 7" descr="A graph of different colored lines&#10;&#10;AI-generated content may be incorrect.">
            <a:extLst>
              <a:ext uri="{FF2B5EF4-FFF2-40B4-BE49-F238E27FC236}">
                <a16:creationId xmlns:a16="http://schemas.microsoft.com/office/drawing/2014/main" id="{B91E693A-EC72-1DBA-2A68-4FD832B1A116}"/>
              </a:ext>
            </a:extLst>
          </p:cNvPr>
          <p:cNvPicPr>
            <a:picLocks noChangeAspect="1"/>
          </p:cNvPicPr>
          <p:nvPr/>
        </p:nvPicPr>
        <p:blipFill>
          <a:blip r:embed="rId5"/>
          <a:srcRect r="63815"/>
          <a:stretch>
            <a:fillRect/>
          </a:stretch>
        </p:blipFill>
        <p:spPr>
          <a:xfrm>
            <a:off x="293653" y="1696595"/>
            <a:ext cx="2965091" cy="3025186"/>
          </a:xfrm>
          <a:prstGeom prst="rect">
            <a:avLst/>
          </a:prstGeom>
        </p:spPr>
      </p:pic>
      <p:pic>
        <p:nvPicPr>
          <p:cNvPr id="12" name="Picture 11" descr="A graph of different colored lines&#10;&#10;AI-generated content may be incorrect.">
            <a:extLst>
              <a:ext uri="{FF2B5EF4-FFF2-40B4-BE49-F238E27FC236}">
                <a16:creationId xmlns:a16="http://schemas.microsoft.com/office/drawing/2014/main" id="{8C60D7AE-57EB-1864-C494-7EF3695860D0}"/>
              </a:ext>
            </a:extLst>
          </p:cNvPr>
          <p:cNvPicPr>
            <a:picLocks noChangeAspect="1"/>
          </p:cNvPicPr>
          <p:nvPr/>
        </p:nvPicPr>
        <p:blipFill>
          <a:blip r:embed="rId5"/>
          <a:srcRect l="68553" t="10558" b="6299"/>
          <a:stretch>
            <a:fillRect/>
          </a:stretch>
        </p:blipFill>
        <p:spPr>
          <a:xfrm>
            <a:off x="5325933" y="3076331"/>
            <a:ext cx="6082626" cy="5937357"/>
          </a:xfrm>
          <a:prstGeom prst="rect">
            <a:avLst/>
          </a:prstGeom>
        </p:spPr>
      </p:pic>
      <p:pic>
        <p:nvPicPr>
          <p:cNvPr id="13" name="Picture 12" descr="A graph of different colored lines&#10;&#10;AI-generated content may be incorrect.">
            <a:extLst>
              <a:ext uri="{FF2B5EF4-FFF2-40B4-BE49-F238E27FC236}">
                <a16:creationId xmlns:a16="http://schemas.microsoft.com/office/drawing/2014/main" id="{F1E94E61-2EBE-AEAF-2BBB-FD8AFD1C25B8}"/>
              </a:ext>
            </a:extLst>
          </p:cNvPr>
          <p:cNvPicPr>
            <a:picLocks noChangeAspect="1"/>
          </p:cNvPicPr>
          <p:nvPr/>
        </p:nvPicPr>
        <p:blipFill>
          <a:blip r:embed="rId5"/>
          <a:srcRect l="34783" b="87792"/>
          <a:stretch>
            <a:fillRect/>
          </a:stretch>
        </p:blipFill>
        <p:spPr>
          <a:xfrm>
            <a:off x="2993923" y="1843280"/>
            <a:ext cx="9132491" cy="718117"/>
          </a:xfrm>
          <a:prstGeom prst="rect">
            <a:avLst/>
          </a:prstGeom>
        </p:spPr>
      </p:pic>
      <p:sp>
        <p:nvSpPr>
          <p:cNvPr id="11" name="Rectangle: Rounded Corners 10">
            <a:extLst>
              <a:ext uri="{FF2B5EF4-FFF2-40B4-BE49-F238E27FC236}">
                <a16:creationId xmlns:a16="http://schemas.microsoft.com/office/drawing/2014/main" id="{52DE105B-DF5E-F943-DB89-2C1C6BB4DA9A}"/>
              </a:ext>
            </a:extLst>
          </p:cNvPr>
          <p:cNvSpPr/>
          <p:nvPr/>
        </p:nvSpPr>
        <p:spPr>
          <a:xfrm>
            <a:off x="9945520" y="1721866"/>
            <a:ext cx="1954572" cy="88391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defTabSz="584200">
              <a:defRPr sz="3600">
                <a:solidFill>
                  <a:schemeClr val="lt1"/>
                </a:solidFill>
                <a:latin typeface="+mn-lt"/>
                <a:ea typeface="+mn-ea"/>
                <a:cs typeface="+mn-cs"/>
                <a:sym typeface="Helvetica Light"/>
              </a:defRPr>
            </a:lvl1pPr>
            <a:lvl2pPr indent="228600" algn="ctr" defTabSz="584200">
              <a:defRPr sz="3600">
                <a:solidFill>
                  <a:schemeClr val="lt1"/>
                </a:solidFill>
                <a:latin typeface="+mn-lt"/>
                <a:ea typeface="+mn-ea"/>
                <a:cs typeface="+mn-cs"/>
                <a:sym typeface="Helvetica Light"/>
              </a:defRPr>
            </a:lvl2pPr>
            <a:lvl3pPr indent="457200" algn="ctr" defTabSz="584200">
              <a:defRPr sz="3600">
                <a:solidFill>
                  <a:schemeClr val="lt1"/>
                </a:solidFill>
                <a:latin typeface="+mn-lt"/>
                <a:ea typeface="+mn-ea"/>
                <a:cs typeface="+mn-cs"/>
                <a:sym typeface="Helvetica Light"/>
              </a:defRPr>
            </a:lvl3pPr>
            <a:lvl4pPr indent="685800" algn="ctr" defTabSz="584200">
              <a:defRPr sz="3600">
                <a:solidFill>
                  <a:schemeClr val="lt1"/>
                </a:solidFill>
                <a:latin typeface="+mn-lt"/>
                <a:ea typeface="+mn-ea"/>
                <a:cs typeface="+mn-cs"/>
                <a:sym typeface="Helvetica Light"/>
              </a:defRPr>
            </a:lvl4pPr>
            <a:lvl5pPr indent="914400" algn="ctr" defTabSz="584200">
              <a:defRPr sz="3600">
                <a:solidFill>
                  <a:schemeClr val="lt1"/>
                </a:solidFill>
                <a:latin typeface="+mn-lt"/>
                <a:ea typeface="+mn-ea"/>
                <a:cs typeface="+mn-cs"/>
                <a:sym typeface="Helvetica Light"/>
              </a:defRPr>
            </a:lvl5pPr>
            <a:lvl6pPr indent="1143000" algn="ctr" defTabSz="584200">
              <a:defRPr sz="3600">
                <a:solidFill>
                  <a:schemeClr val="lt1"/>
                </a:solidFill>
                <a:latin typeface="+mn-lt"/>
                <a:ea typeface="+mn-ea"/>
                <a:cs typeface="+mn-cs"/>
                <a:sym typeface="Helvetica Light"/>
              </a:defRPr>
            </a:lvl6pPr>
            <a:lvl7pPr indent="1371600" algn="ctr" defTabSz="584200">
              <a:defRPr sz="3600">
                <a:solidFill>
                  <a:schemeClr val="lt1"/>
                </a:solidFill>
                <a:latin typeface="+mn-lt"/>
                <a:ea typeface="+mn-ea"/>
                <a:cs typeface="+mn-cs"/>
                <a:sym typeface="Helvetica Light"/>
              </a:defRPr>
            </a:lvl7pPr>
            <a:lvl8pPr indent="1600200" algn="ctr" defTabSz="584200">
              <a:defRPr sz="3600">
                <a:solidFill>
                  <a:schemeClr val="lt1"/>
                </a:solidFill>
                <a:latin typeface="+mn-lt"/>
                <a:ea typeface="+mn-ea"/>
                <a:cs typeface="+mn-cs"/>
                <a:sym typeface="Helvetica Light"/>
              </a:defRPr>
            </a:lvl8pPr>
            <a:lvl9pPr indent="1828800" algn="ctr" defTabSz="584200">
              <a:defRPr sz="3600">
                <a:solidFill>
                  <a:schemeClr val="lt1"/>
                </a:solidFill>
                <a:latin typeface="+mn-lt"/>
                <a:ea typeface="+mn-ea"/>
                <a:cs typeface="+mn-cs"/>
                <a:sym typeface="Helvetica Light"/>
              </a:defRPr>
            </a:lvl9pPr>
          </a:lstStyle>
          <a:p>
            <a:pPr algn="ctr"/>
            <a:endParaRPr lang="en-US"/>
          </a:p>
        </p:txBody>
      </p:sp>
      <p:sp>
        <p:nvSpPr>
          <p:cNvPr id="9" name="TextBox 8">
            <a:extLst>
              <a:ext uri="{FF2B5EF4-FFF2-40B4-BE49-F238E27FC236}">
                <a16:creationId xmlns:a16="http://schemas.microsoft.com/office/drawing/2014/main" id="{B44A0185-6BB6-2887-93CA-39789E87D14C}"/>
              </a:ext>
            </a:extLst>
          </p:cNvPr>
          <p:cNvSpPr txBox="1"/>
          <p:nvPr/>
        </p:nvSpPr>
        <p:spPr>
          <a:xfrm>
            <a:off x="750584" y="5530780"/>
            <a:ext cx="3168274" cy="2677656"/>
          </a:xfrm>
          <a:prstGeom prst="rect">
            <a:avLst/>
          </a:prstGeom>
          <a:noFill/>
        </p:spPr>
        <p:txBody>
          <a:bodyPr wrap="square">
            <a:spAutoFit/>
          </a:bodyPr>
          <a:lstStyle/>
          <a:p>
            <a:pPr algn="l"/>
            <a:r>
              <a:rPr lang="en-US" sz="2800" i="1" u="sng" dirty="0">
                <a:solidFill>
                  <a:schemeClr val="tx1"/>
                </a:solidFill>
                <a:latin typeface="Helvetica" charset="0"/>
                <a:cs typeface="Helvetica" charset="0"/>
              </a:rPr>
              <a:t>Algorithm to decide who to test when limited testing budget to find maximum positive cases</a:t>
            </a:r>
            <a:endParaRPr lang="en-US" sz="2800" i="1" dirty="0">
              <a:solidFill>
                <a:schemeClr val="accent2">
                  <a:lumMod val="50000"/>
                </a:schemeClr>
              </a:solidFill>
              <a:latin typeface="Helvetica" charset="0"/>
              <a:cs typeface="Helvetica" charset="0"/>
            </a:endParaRPr>
          </a:p>
        </p:txBody>
      </p:sp>
    </p:spTree>
    <p:custDataLst>
      <p:tags r:id="rId1"/>
    </p:custDataLst>
    <p:extLst>
      <p:ext uri="{BB962C8B-B14F-4D97-AF65-F5344CB8AC3E}">
        <p14:creationId xmlns:p14="http://schemas.microsoft.com/office/powerpoint/2010/main" val="33228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3351C-5577-A35E-EEC2-7A3E6543C08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F60B4A3F-A378-3459-47A3-8FD3E2274D91}"/>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CDB411EA-7672-7A71-E261-35F34799FED3}"/>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31</a:t>
            </a:fld>
            <a:endParaRPr lang="en-US"/>
          </a:p>
        </p:txBody>
      </p:sp>
      <p:sp>
        <p:nvSpPr>
          <p:cNvPr id="6" name="Title 1">
            <a:extLst>
              <a:ext uri="{FF2B5EF4-FFF2-40B4-BE49-F238E27FC236}">
                <a16:creationId xmlns:a16="http://schemas.microsoft.com/office/drawing/2014/main" id="{EAF64749-EAE9-0B01-81FE-F9E64DA25FDB}"/>
              </a:ext>
            </a:extLst>
          </p:cNvPr>
          <p:cNvSpPr txBox="1">
            <a:spLocks/>
          </p:cNvSpPr>
          <p:nvPr/>
        </p:nvSpPr>
        <p:spPr>
          <a:xfrm>
            <a:off x="295555" y="668799"/>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marL="0" marR="0" lvl="0" indent="0" algn="l" defTabSz="589574" rtl="0" eaLnBrk="0" fontAlgn="base" latinLnBrk="0" hangingPunct="0">
              <a:lnSpc>
                <a:spcPct val="100000"/>
              </a:lnSpc>
              <a:spcBef>
                <a:spcPct val="0"/>
              </a:spcBef>
              <a:spcAft>
                <a:spcPct val="0"/>
              </a:spcAft>
              <a:buClr>
                <a:srgbClr val="000000"/>
              </a:buClr>
              <a:buSzPct val="45000"/>
              <a:buFont typeface="StarBats" charset="0"/>
              <a:buNone/>
              <a:tabLst/>
              <a:defRPr/>
            </a:pPr>
            <a:r>
              <a:rPr lang="en-US" sz="3200" dirty="0">
                <a:solidFill>
                  <a:schemeClr val="accent2">
                    <a:lumMod val="50000"/>
                  </a:schemeClr>
                </a:solidFill>
                <a:latin typeface="Helvetica" charset="0"/>
                <a:ea typeface="Helvetica" charset="0"/>
                <a:cs typeface="Helvetica" charset="0"/>
              </a:rPr>
              <a:t>Outline: Bandit Algorithms, Agents</a:t>
            </a:r>
          </a:p>
        </p:txBody>
      </p:sp>
      <p:sp>
        <p:nvSpPr>
          <p:cNvPr id="14" name="Content Placeholder 2">
            <a:extLst>
              <a:ext uri="{FF2B5EF4-FFF2-40B4-BE49-F238E27FC236}">
                <a16:creationId xmlns:a16="http://schemas.microsoft.com/office/drawing/2014/main" id="{DCC156AF-752F-CE37-063E-0F6E2006004A}"/>
              </a:ext>
            </a:extLst>
          </p:cNvPr>
          <p:cNvSpPr txBox="1">
            <a:spLocks/>
          </p:cNvSpPr>
          <p:nvPr/>
        </p:nvSpPr>
        <p:spPr>
          <a:xfrm>
            <a:off x="750583" y="2124107"/>
            <a:ext cx="11234055" cy="3615826"/>
          </a:xfrm>
          <a:prstGeom prst="rect">
            <a:avLst/>
          </a:prstGeom>
          <a:ln w="57150">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br>
              <a:rPr lang="en-US" sz="3600">
                <a:solidFill>
                  <a:schemeClr val="accent2">
                    <a:lumMod val="50000"/>
                  </a:schemeClr>
                </a:solidFill>
                <a:latin typeface="Helvetica" charset="0"/>
                <a:cs typeface="Helvetica" charset="0"/>
              </a:rPr>
            </a:br>
            <a:r>
              <a:rPr lang="en-US" sz="3600">
                <a:solidFill>
                  <a:schemeClr val="accent2">
                    <a:lumMod val="50000"/>
                  </a:schemeClr>
                </a:solidFill>
                <a:latin typeface="Helvetica" charset="0"/>
                <a:cs typeface="Helvetica" charset="0"/>
              </a:rPr>
              <a:t>  </a:t>
            </a:r>
            <a:endParaRPr lang="en-US" sz="3200" b="1">
              <a:solidFill>
                <a:schemeClr val="accent2">
                  <a:lumMod val="50000"/>
                </a:schemeClr>
              </a:solidFill>
              <a:latin typeface="Helvetica" charset="0"/>
              <a:cs typeface="Helvetica" charset="0"/>
            </a:endParaRPr>
          </a:p>
        </p:txBody>
      </p:sp>
      <p:sp>
        <p:nvSpPr>
          <p:cNvPr id="3" name="Rectangle: Rounded Corners 6">
            <a:extLst>
              <a:ext uri="{FF2B5EF4-FFF2-40B4-BE49-F238E27FC236}">
                <a16:creationId xmlns:a16="http://schemas.microsoft.com/office/drawing/2014/main" id="{50A4E5E9-9D57-823A-3CB6-CAD35E5B32BD}"/>
              </a:ext>
            </a:extLst>
          </p:cNvPr>
          <p:cNvSpPr/>
          <p:nvPr/>
        </p:nvSpPr>
        <p:spPr>
          <a:xfrm>
            <a:off x="615830" y="1842846"/>
            <a:ext cx="12103087" cy="4798571"/>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 name="TextBox 7">
            <a:extLst>
              <a:ext uri="{FF2B5EF4-FFF2-40B4-BE49-F238E27FC236}">
                <a16:creationId xmlns:a16="http://schemas.microsoft.com/office/drawing/2014/main" id="{BF85B6B9-0807-525C-5E5C-8ACA4D91FAB5}"/>
              </a:ext>
            </a:extLst>
          </p:cNvPr>
          <p:cNvSpPr txBox="1"/>
          <p:nvPr/>
        </p:nvSpPr>
        <p:spPr>
          <a:xfrm>
            <a:off x="1168080" y="3069014"/>
            <a:ext cx="10998584"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Kilkari</a:t>
            </a:r>
            <a:r>
              <a:rPr lang="en-US" sz="2400" i="1" dirty="0">
                <a:solidFill>
                  <a:schemeClr val="accent2">
                    <a:lumMod val="50000"/>
                  </a:schemeClr>
                </a:solidFill>
                <a:latin typeface="Helvetica" charset="0"/>
                <a:cs typeface="Helvetica" charset="0"/>
              </a:rPr>
              <a:t>  across India (3.5 Million beneficiaries)</a:t>
            </a:r>
          </a:p>
        </p:txBody>
      </p:sp>
      <p:sp>
        <p:nvSpPr>
          <p:cNvPr id="9" name="TextBox 8">
            <a:extLst>
              <a:ext uri="{FF2B5EF4-FFF2-40B4-BE49-F238E27FC236}">
                <a16:creationId xmlns:a16="http://schemas.microsoft.com/office/drawing/2014/main" id="{023A2730-7E4C-538D-8248-E977E2281154}"/>
              </a:ext>
            </a:extLst>
          </p:cNvPr>
          <p:cNvSpPr txBox="1"/>
          <p:nvPr/>
        </p:nvSpPr>
        <p:spPr>
          <a:xfrm>
            <a:off x="638099" y="3866286"/>
            <a:ext cx="10998584"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Network interventions: HIV prevention</a:t>
            </a:r>
          </a:p>
        </p:txBody>
      </p:sp>
      <p:sp>
        <p:nvSpPr>
          <p:cNvPr id="10" name="Content Placeholder 2">
            <a:extLst>
              <a:ext uri="{FF2B5EF4-FFF2-40B4-BE49-F238E27FC236}">
                <a16:creationId xmlns:a16="http://schemas.microsoft.com/office/drawing/2014/main" id="{5E4A2209-61C5-DDFE-AC1D-8E0A64138DB4}"/>
              </a:ext>
            </a:extLst>
          </p:cNvPr>
          <p:cNvSpPr txBox="1">
            <a:spLocks/>
          </p:cNvSpPr>
          <p:nvPr/>
        </p:nvSpPr>
        <p:spPr>
          <a:xfrm>
            <a:off x="615829" y="6946028"/>
            <a:ext cx="12388969" cy="1133892"/>
          </a:xfrm>
          <a:prstGeom prst="rect">
            <a:avLst/>
          </a:prstGeom>
        </p:spPr>
        <p:txBody>
          <a:bodyPr vert="horz" lIns="91440" tIns="45720" rIns="91440" bIns="45720" rtlCol="0">
            <a:no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indent="-502920">
              <a:lnSpc>
                <a:spcPct val="100000"/>
              </a:lnSpc>
              <a:buClr>
                <a:schemeClr val="accent2">
                  <a:lumMod val="50000"/>
                </a:schemeClr>
              </a:buClr>
              <a:buSzPct val="100000"/>
              <a:buFont typeface="Wingdings" charset="2"/>
              <a:buChar char="§"/>
            </a:pPr>
            <a:r>
              <a:rPr lang="en-US" sz="2400" dirty="0">
                <a:solidFill>
                  <a:schemeClr val="accent2">
                    <a:lumMod val="50000"/>
                  </a:schemeClr>
                </a:solidFill>
                <a:latin typeface="Helvetica" charset="0"/>
                <a:ea typeface="Helvetica" charset="0"/>
                <a:cs typeface="Helvetica" charset="0"/>
              </a:rPr>
              <a:t>Lead PhD student photo where their work is shown</a:t>
            </a: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p:txBody>
      </p:sp>
      <p:sp>
        <p:nvSpPr>
          <p:cNvPr id="7" name="TextBox 6">
            <a:extLst>
              <a:ext uri="{FF2B5EF4-FFF2-40B4-BE49-F238E27FC236}">
                <a16:creationId xmlns:a16="http://schemas.microsoft.com/office/drawing/2014/main" id="{DFE599E0-D271-D328-A1EF-1B1151293BA9}"/>
              </a:ext>
            </a:extLst>
          </p:cNvPr>
          <p:cNvSpPr txBox="1"/>
          <p:nvPr/>
        </p:nvSpPr>
        <p:spPr>
          <a:xfrm>
            <a:off x="1154911" y="2650519"/>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mMitra</a:t>
            </a:r>
            <a:r>
              <a:rPr lang="en-US" sz="2400" i="1" dirty="0">
                <a:solidFill>
                  <a:schemeClr val="accent2">
                    <a:lumMod val="50000"/>
                  </a:schemeClr>
                </a:solidFill>
                <a:latin typeface="Helvetica" charset="0"/>
                <a:cs typeface="Helvetica" charset="0"/>
              </a:rPr>
              <a:t> in Mumbai (200K beneficiaries)</a:t>
            </a:r>
          </a:p>
        </p:txBody>
      </p:sp>
      <p:sp>
        <p:nvSpPr>
          <p:cNvPr id="16" name="TextBox 15">
            <a:extLst>
              <a:ext uri="{FF2B5EF4-FFF2-40B4-BE49-F238E27FC236}">
                <a16:creationId xmlns:a16="http://schemas.microsoft.com/office/drawing/2014/main" id="{B0AE0DF1-72CB-7EBE-E04A-9C5D9ED669D3}"/>
              </a:ext>
            </a:extLst>
          </p:cNvPr>
          <p:cNvSpPr txBox="1"/>
          <p:nvPr/>
        </p:nvSpPr>
        <p:spPr>
          <a:xfrm>
            <a:off x="615829" y="2019495"/>
            <a:ext cx="12103087"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Bandit algorithms: World’s largest Maternal mHealth programs</a:t>
            </a:r>
          </a:p>
        </p:txBody>
      </p:sp>
      <p:sp>
        <p:nvSpPr>
          <p:cNvPr id="2" name="TextBox 1">
            <a:extLst>
              <a:ext uri="{FF2B5EF4-FFF2-40B4-BE49-F238E27FC236}">
                <a16:creationId xmlns:a16="http://schemas.microsoft.com/office/drawing/2014/main" id="{ECDD007D-A292-A7EF-F210-06BE5304E449}"/>
              </a:ext>
            </a:extLst>
          </p:cNvPr>
          <p:cNvSpPr txBox="1"/>
          <p:nvPr/>
        </p:nvSpPr>
        <p:spPr>
          <a:xfrm>
            <a:off x="750583" y="5530780"/>
            <a:ext cx="11958785"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u="sng" dirty="0">
                <a:solidFill>
                  <a:schemeClr val="tx1"/>
                </a:solidFill>
                <a:latin typeface="Helvetica" charset="0"/>
                <a:cs typeface="Helvetica" charset="0"/>
              </a:rPr>
              <a:t>MASSI</a:t>
            </a:r>
            <a:r>
              <a:rPr lang="en-US" sz="2800" i="1" dirty="0">
                <a:solidFill>
                  <a:schemeClr val="tx1"/>
                </a:solidFill>
                <a:latin typeface="Helvetica" charset="0"/>
                <a:cs typeface="Helvetica" charset="0"/>
              </a:rPr>
              <a:t>:</a:t>
            </a:r>
            <a:r>
              <a:rPr lang="en-US" sz="2800" i="1" dirty="0">
                <a:solidFill>
                  <a:schemeClr val="accent2">
                    <a:lumMod val="50000"/>
                  </a:schemeClr>
                </a:solidFill>
                <a:latin typeface="Helvetica" charset="0"/>
                <a:cs typeface="Helvetica" charset="0"/>
              </a:rPr>
              <a:t> Multi-Agents for Speeding up Social Impact (LLM Agents) </a:t>
            </a:r>
          </a:p>
        </p:txBody>
      </p:sp>
      <p:sp>
        <p:nvSpPr>
          <p:cNvPr id="13" name="Arrow: Right 12">
            <a:extLst>
              <a:ext uri="{FF2B5EF4-FFF2-40B4-BE49-F238E27FC236}">
                <a16:creationId xmlns:a16="http://schemas.microsoft.com/office/drawing/2014/main" id="{3029510B-255A-391E-4A58-1B575E533708}"/>
              </a:ext>
            </a:extLst>
          </p:cNvPr>
          <p:cNvSpPr/>
          <p:nvPr/>
        </p:nvSpPr>
        <p:spPr>
          <a:xfrm>
            <a:off x="111639" y="5537738"/>
            <a:ext cx="1008380" cy="718457"/>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D23186-C2B2-B423-4012-F83AFB56E420}"/>
              </a:ext>
            </a:extLst>
          </p:cNvPr>
          <p:cNvSpPr txBox="1"/>
          <p:nvPr/>
        </p:nvSpPr>
        <p:spPr>
          <a:xfrm>
            <a:off x="1154911" y="4377020"/>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Los Angeles </a:t>
            </a:r>
          </a:p>
        </p:txBody>
      </p:sp>
      <p:sp>
        <p:nvSpPr>
          <p:cNvPr id="12" name="TextBox 11">
            <a:extLst>
              <a:ext uri="{FF2B5EF4-FFF2-40B4-BE49-F238E27FC236}">
                <a16:creationId xmlns:a16="http://schemas.microsoft.com/office/drawing/2014/main" id="{D659349A-FB8E-DFCF-BFA2-915E839CB0D4}"/>
              </a:ext>
            </a:extLst>
          </p:cNvPr>
          <p:cNvSpPr txBox="1"/>
          <p:nvPr/>
        </p:nvSpPr>
        <p:spPr>
          <a:xfrm>
            <a:off x="1154911" y="4833887"/>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South Africa </a:t>
            </a:r>
          </a:p>
        </p:txBody>
      </p:sp>
    </p:spTree>
    <p:extLst>
      <p:ext uri="{BB962C8B-B14F-4D97-AF65-F5344CB8AC3E}">
        <p14:creationId xmlns:p14="http://schemas.microsoft.com/office/powerpoint/2010/main" val="129324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3" grpId="0" animBg="1"/>
      <p:bldP spid="8" grpId="0"/>
      <p:bldP spid="9" grpId="0"/>
      <p:bldP spid="7" grpId="0"/>
      <p:bldP spid="16" grpId="0"/>
      <p:bldP spid="2" grpId="0"/>
      <p:bldP spid="13"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001-1CDE-C10E-4000-44ED892BAA6C}"/>
              </a:ext>
            </a:extLst>
          </p:cNvPr>
          <p:cNvSpPr>
            <a:spLocks noGrp="1"/>
          </p:cNvSpPr>
          <p:nvPr>
            <p:ph type="title"/>
          </p:nvPr>
        </p:nvSpPr>
        <p:spPr>
          <a:xfrm>
            <a:off x="702414" y="194167"/>
            <a:ext cx="11216640" cy="1885245"/>
          </a:xfrm>
        </p:spPr>
        <p:txBody>
          <a:bodyPr/>
          <a:lstStyle/>
          <a:p>
            <a:r>
              <a:rPr lang="en-US" b="1" dirty="0"/>
              <a:t>Partnerships</a:t>
            </a:r>
          </a:p>
        </p:txBody>
      </p:sp>
      <p:sp>
        <p:nvSpPr>
          <p:cNvPr id="4" name="Date Placeholder 3">
            <a:extLst>
              <a:ext uri="{FF2B5EF4-FFF2-40B4-BE49-F238E27FC236}">
                <a16:creationId xmlns:a16="http://schemas.microsoft.com/office/drawing/2014/main" id="{7472C8A5-730B-678C-F90E-77CB6AE97CA1}"/>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0BBD450F-91AE-6389-F02E-5F5452172164}"/>
              </a:ext>
            </a:extLst>
          </p:cNvPr>
          <p:cNvSpPr>
            <a:spLocks noGrp="1"/>
          </p:cNvSpPr>
          <p:nvPr>
            <p:ph type="sldNum" sz="quarter" idx="12"/>
          </p:nvPr>
        </p:nvSpPr>
        <p:spPr/>
        <p:txBody>
          <a:bodyPr/>
          <a:lstStyle/>
          <a:p>
            <a:fld id="{3E1FE081-AC77-FB48-AC8D-A74659BE064E}" type="slidenum">
              <a:rPr lang="en-US" smtClean="0"/>
              <a:pPr/>
              <a:t>32</a:t>
            </a:fld>
            <a:endParaRPr lang="en-US" dirty="0"/>
          </a:p>
        </p:txBody>
      </p:sp>
      <p:pic>
        <p:nvPicPr>
          <p:cNvPr id="6" name="Graphic 5">
            <a:extLst>
              <a:ext uri="{FF2B5EF4-FFF2-40B4-BE49-F238E27FC236}">
                <a16:creationId xmlns:a16="http://schemas.microsoft.com/office/drawing/2014/main" id="{31D71F63-6ADE-29DA-C774-F304DCCD76D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31489" y="2100467"/>
            <a:ext cx="3167051" cy="1091950"/>
          </a:xfrm>
          <a:prstGeom prst="rect">
            <a:avLst/>
          </a:prstGeom>
        </p:spPr>
      </p:pic>
      <p:pic>
        <p:nvPicPr>
          <p:cNvPr id="7" name="Picture 6" descr="A picture containing thing&#10;&#10;Description generated with high confidence">
            <a:extLst>
              <a:ext uri="{FF2B5EF4-FFF2-40B4-BE49-F238E27FC236}">
                <a16:creationId xmlns:a16="http://schemas.microsoft.com/office/drawing/2014/main" id="{855E20FC-A53C-FC6D-7B75-D2C1AF591C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21" y="1955120"/>
            <a:ext cx="4200492" cy="1547362"/>
          </a:xfrm>
          <a:prstGeom prst="rect">
            <a:avLst/>
          </a:prstGeom>
        </p:spPr>
      </p:pic>
      <p:pic>
        <p:nvPicPr>
          <p:cNvPr id="1026" name="Picture 2" descr="Los Angeles Airport Police - Wikipedia">
            <a:extLst>
              <a:ext uri="{FF2B5EF4-FFF2-40B4-BE49-F238E27FC236}">
                <a16:creationId xmlns:a16="http://schemas.microsoft.com/office/drawing/2014/main" id="{29E677D7-E122-0FA0-891C-24B0F1B5A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427" y="1449737"/>
            <a:ext cx="2633825" cy="209813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a:extLst>
              <a:ext uri="{FF2B5EF4-FFF2-40B4-BE49-F238E27FC236}">
                <a16:creationId xmlns:a16="http://schemas.microsoft.com/office/drawing/2014/main" id="{645C4CBB-682C-E17B-3C4D-60D61E98E31F}"/>
              </a:ext>
            </a:extLst>
          </p:cNvPr>
          <p:cNvSpPr>
            <a:spLocks noChangeAspect="1" noChangeArrowheads="1"/>
          </p:cNvSpPr>
          <p:nvPr/>
        </p:nvSpPr>
        <p:spPr bwMode="auto">
          <a:xfrm>
            <a:off x="6350000"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Los Angeles County Sheriff's Department ...">
            <a:extLst>
              <a:ext uri="{FF2B5EF4-FFF2-40B4-BE49-F238E27FC236}">
                <a16:creationId xmlns:a16="http://schemas.microsoft.com/office/drawing/2014/main" id="{C1A0BA5F-41C4-69FB-F6A3-67AAE325A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4139" y="1899129"/>
            <a:ext cx="1317483" cy="14790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DBDA858-32A2-2E45-7B32-D2818177AF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901"/>
          <a:stretch/>
        </p:blipFill>
        <p:spPr>
          <a:xfrm>
            <a:off x="460412" y="4058971"/>
            <a:ext cx="2554254" cy="1645793"/>
          </a:xfrm>
          <a:prstGeom prst="rect">
            <a:avLst/>
          </a:prstGeom>
        </p:spPr>
      </p:pic>
      <p:pic>
        <p:nvPicPr>
          <p:cNvPr id="10" name="Picture 9">
            <a:extLst>
              <a:ext uri="{FF2B5EF4-FFF2-40B4-BE49-F238E27FC236}">
                <a16:creationId xmlns:a16="http://schemas.microsoft.com/office/drawing/2014/main" id="{45B35264-7EA1-E892-CB3F-579CB0D7136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85449" y="4297077"/>
            <a:ext cx="1277128" cy="1159445"/>
          </a:xfrm>
          <a:prstGeom prst="rect">
            <a:avLst/>
          </a:prstGeom>
        </p:spPr>
      </p:pic>
      <p:pic>
        <p:nvPicPr>
          <p:cNvPr id="12" name="Picture 2" descr="Air Shepherd">
            <a:extLst>
              <a:ext uri="{FF2B5EF4-FFF2-40B4-BE49-F238E27FC236}">
                <a16:creationId xmlns:a16="http://schemas.microsoft.com/office/drawing/2014/main" id="{C44A4619-DC3A-F311-076F-27959B31727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69821" y="4339726"/>
            <a:ext cx="2807319" cy="1365038"/>
          </a:xfrm>
          <a:prstGeom prst="rect">
            <a:avLst/>
          </a:prstGeom>
          <a:solidFill>
            <a:schemeClr val="accent6">
              <a:lumMod val="50000"/>
            </a:schemeClr>
          </a:solidFill>
        </p:spPr>
      </p:pic>
      <p:pic>
        <p:nvPicPr>
          <p:cNvPr id="13" name="Picture 12" descr="Wildlife Conservation Trust">
            <a:extLst>
              <a:ext uri="{FF2B5EF4-FFF2-40B4-BE49-F238E27FC236}">
                <a16:creationId xmlns:a16="http://schemas.microsoft.com/office/drawing/2014/main" id="{8B7E070E-C9A0-8F5C-A235-E648078999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4094" y="4740541"/>
            <a:ext cx="2644160" cy="534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407A4DF-FD63-565D-23AA-DD76CD2C12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87797" y="6458047"/>
            <a:ext cx="2633825" cy="156955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7245046-8A97-D5BC-B514-5451A2BC349A}"/>
              </a:ext>
            </a:extLst>
          </p:cNvPr>
          <p:cNvGrpSpPr/>
          <p:nvPr/>
        </p:nvGrpSpPr>
        <p:grpSpPr>
          <a:xfrm>
            <a:off x="460412" y="6809424"/>
            <a:ext cx="8757882" cy="1277253"/>
            <a:chOff x="568744" y="2892953"/>
            <a:chExt cx="10612594" cy="2423301"/>
          </a:xfrm>
        </p:grpSpPr>
        <p:pic>
          <p:nvPicPr>
            <p:cNvPr id="11" name="Picture 2" descr="Image result for safe place for youth">
              <a:extLst>
                <a:ext uri="{FF2B5EF4-FFF2-40B4-BE49-F238E27FC236}">
                  <a16:creationId xmlns:a16="http://schemas.microsoft.com/office/drawing/2014/main" id="{50CD58CD-844C-6821-78AB-FC42378820E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20535" y="3064207"/>
              <a:ext cx="3260803" cy="18326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my friend's place">
              <a:extLst>
                <a:ext uri="{FF2B5EF4-FFF2-40B4-BE49-F238E27FC236}">
                  <a16:creationId xmlns:a16="http://schemas.microsoft.com/office/drawing/2014/main" id="{0259B993-F95B-480F-D544-D3FCEA21BA9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68744" y="2899751"/>
              <a:ext cx="2416503" cy="24165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lated image">
              <a:extLst>
                <a:ext uri="{FF2B5EF4-FFF2-40B4-BE49-F238E27FC236}">
                  <a16:creationId xmlns:a16="http://schemas.microsoft.com/office/drawing/2014/main" id="{91FB84D3-E7C8-3788-2291-30468AE187F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455895" y="2892953"/>
              <a:ext cx="3697941" cy="23112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428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1A921-901E-051A-5F45-1CED8A9172C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B84024A-390F-5117-A52B-E5EEC1389C6A}"/>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6D059F54-7CEF-E125-C408-66DBAAB8C59A}"/>
              </a:ext>
            </a:extLst>
          </p:cNvPr>
          <p:cNvSpPr>
            <a:spLocks noGrp="1"/>
          </p:cNvSpPr>
          <p:nvPr>
            <p:ph type="sldNum" sz="quarter" idx="12"/>
          </p:nvPr>
        </p:nvSpPr>
        <p:spPr/>
        <p:txBody>
          <a:bodyPr/>
          <a:lstStyle/>
          <a:p>
            <a:fld id="{3E1FE081-AC77-FB48-AC8D-A74659BE064E}" type="slidenum">
              <a:rPr lang="en-US" smtClean="0"/>
              <a:pPr/>
              <a:t>33</a:t>
            </a:fld>
            <a:endParaRPr lang="en-US" dirty="0"/>
          </a:p>
        </p:txBody>
      </p:sp>
      <p:sp>
        <p:nvSpPr>
          <p:cNvPr id="6" name="Google Shape;70;p16">
            <a:extLst>
              <a:ext uri="{FF2B5EF4-FFF2-40B4-BE49-F238E27FC236}">
                <a16:creationId xmlns:a16="http://schemas.microsoft.com/office/drawing/2014/main" id="{E2042C8C-EC43-7281-DF4E-1775F9EAFEED}"/>
              </a:ext>
            </a:extLst>
          </p:cNvPr>
          <p:cNvSpPr txBox="1">
            <a:spLocks noGrp="1"/>
          </p:cNvSpPr>
          <p:nvPr>
            <p:ph type="title"/>
          </p:nvPr>
        </p:nvSpPr>
        <p:spPr>
          <a:xfrm>
            <a:off x="379386" y="293858"/>
            <a:ext cx="11217274" cy="1885951"/>
          </a:xfrm>
          <a:prstGeom prst="rect">
            <a:avLst/>
          </a:prstGeom>
        </p:spPr>
        <p:txBody>
          <a:bodyPr spcFirstLastPara="1" vert="horz" wrap="square" lIns="130027" tIns="130027" rIns="130027" bIns="130027" rtlCol="0" anchor="t" anchorCtr="0">
            <a:noAutofit/>
          </a:bodyPr>
          <a:lstStyle/>
          <a:p>
            <a:pPr>
              <a:lnSpc>
                <a:spcPct val="100000"/>
              </a:lnSpc>
              <a:buSzPts val="990"/>
            </a:pPr>
            <a:r>
              <a:rPr lang="en-US" sz="3200" b="1" dirty="0">
                <a:solidFill>
                  <a:schemeClr val="accent5">
                    <a:lumMod val="75000"/>
                  </a:schemeClr>
                </a:solidFill>
              </a:rPr>
              <a:t>MASSI: Multi-Agents to Speed-up Social Impact</a:t>
            </a:r>
            <a:br>
              <a:rPr lang="en" sz="3200" b="1" dirty="0">
                <a:solidFill>
                  <a:schemeClr val="accent5">
                    <a:lumMod val="75000"/>
                  </a:schemeClr>
                </a:solidFill>
              </a:rPr>
            </a:br>
            <a:r>
              <a:rPr lang="en" sz="2400" i="1" dirty="0">
                <a:solidFill>
                  <a:schemeClr val="accent5">
                    <a:lumMod val="75000"/>
                  </a:schemeClr>
                </a:solidFill>
              </a:rPr>
              <a:t>(AAMAS 2025 Blue Sky)</a:t>
            </a:r>
            <a:br>
              <a:rPr lang="en" sz="3200" b="1" dirty="0">
                <a:solidFill>
                  <a:schemeClr val="accent5">
                    <a:lumMod val="75000"/>
                  </a:schemeClr>
                </a:solidFill>
              </a:rPr>
            </a:br>
            <a:endParaRPr sz="2000" b="1" dirty="0">
              <a:solidFill>
                <a:schemeClr val="accent5">
                  <a:lumMod val="75000"/>
                </a:schemeClr>
              </a:solidFill>
            </a:endParaRPr>
          </a:p>
        </p:txBody>
      </p:sp>
      <p:grpSp>
        <p:nvGrpSpPr>
          <p:cNvPr id="7" name="Google Shape;72;p16">
            <a:extLst>
              <a:ext uri="{FF2B5EF4-FFF2-40B4-BE49-F238E27FC236}">
                <a16:creationId xmlns:a16="http://schemas.microsoft.com/office/drawing/2014/main" id="{842CC6EB-E080-8D36-D7AB-4DDF236ECF8A}"/>
              </a:ext>
            </a:extLst>
          </p:cNvPr>
          <p:cNvGrpSpPr/>
          <p:nvPr/>
        </p:nvGrpSpPr>
        <p:grpSpPr>
          <a:xfrm>
            <a:off x="8601497" y="6275523"/>
            <a:ext cx="4733020" cy="2959937"/>
            <a:chOff x="5888408" y="1189561"/>
            <a:chExt cx="3327905" cy="2081206"/>
          </a:xfrm>
        </p:grpSpPr>
        <p:sp>
          <p:nvSpPr>
            <p:cNvPr id="8" name="Google Shape;73;p16">
              <a:extLst>
                <a:ext uri="{FF2B5EF4-FFF2-40B4-BE49-F238E27FC236}">
                  <a16:creationId xmlns:a16="http://schemas.microsoft.com/office/drawing/2014/main" id="{CAE4580C-63DA-FA66-DE6B-0EC45822285F}"/>
                </a:ext>
              </a:extLst>
            </p:cNvPr>
            <p:cNvSpPr/>
            <p:nvPr/>
          </p:nvSpPr>
          <p:spPr>
            <a:xfrm>
              <a:off x="5888408" y="1189561"/>
              <a:ext cx="2864573" cy="669000"/>
            </a:xfrm>
            <a:prstGeom prst="chevron">
              <a:avLst>
                <a:gd name="adj" fmla="val 50000"/>
              </a:avLst>
            </a:prstGeom>
            <a:solidFill>
              <a:schemeClr val="accent3">
                <a:lumMod val="60000"/>
                <a:lumOff val="40000"/>
              </a:schemeClr>
            </a:solidFill>
            <a:ln>
              <a:noFill/>
            </a:ln>
          </p:spPr>
          <p:txBody>
            <a:bodyPr spcFirstLastPara="1" wrap="square" lIns="130027" tIns="130027" rIns="130027" bIns="130027" anchor="ctr" anchorCtr="0">
              <a:noAutofit/>
            </a:bodyPr>
            <a:lstStyle/>
            <a:p>
              <a:pPr defTabSz="1300393">
                <a:buClr>
                  <a:srgbClr val="000000"/>
                </a:buClr>
              </a:pPr>
              <a:r>
                <a:rPr lang="en" sz="2800" dirty="0">
                  <a:solidFill>
                    <a:srgbClr val="FFFFFF"/>
                  </a:solidFill>
                  <a:latin typeface="Helvetica" panose="020B0604020202020204" pitchFamily="34" charset="0"/>
                  <a:ea typeface="Roboto"/>
                  <a:cs typeface="Helvetica" panose="020B0604020202020204" pitchFamily="34" charset="0"/>
                  <a:sym typeface="Roboto"/>
                </a:rPr>
                <a:t>     Evaluation</a:t>
              </a: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9" name="Google Shape;74;p16">
              <a:extLst>
                <a:ext uri="{FF2B5EF4-FFF2-40B4-BE49-F238E27FC236}">
                  <a16:creationId xmlns:a16="http://schemas.microsoft.com/office/drawing/2014/main" id="{96045BCB-62D1-EBEC-5159-205923F6C7C8}"/>
                </a:ext>
              </a:extLst>
            </p:cNvPr>
            <p:cNvSpPr txBox="1"/>
            <p:nvPr/>
          </p:nvSpPr>
          <p:spPr>
            <a:xfrm>
              <a:off x="6485953" y="2046792"/>
              <a:ext cx="2730360" cy="1223975"/>
            </a:xfrm>
            <a:prstGeom prst="rect">
              <a:avLst/>
            </a:prstGeom>
            <a:noFill/>
            <a:ln>
              <a:noFill/>
            </a:ln>
          </p:spPr>
          <p:txBody>
            <a:bodyPr spcFirstLastPara="1" wrap="square" lIns="130027" tIns="130027" rIns="130027" bIns="130027" anchor="t" anchorCtr="0">
              <a:noAutofit/>
            </a:bodyPr>
            <a:lstStyle/>
            <a:p>
              <a:pPr marL="207701" defTabSz="1300393">
                <a:lnSpc>
                  <a:spcPct val="115000"/>
                </a:lnSpc>
                <a:buClr>
                  <a:srgbClr val="000000"/>
                </a:buClr>
                <a:buSzPts val="1300"/>
              </a:pPr>
              <a:r>
                <a:rPr lang="en" sz="2399" b="1" i="1" dirty="0">
                  <a:solidFill>
                    <a:srgbClr val="000000"/>
                  </a:solidFill>
                  <a:latin typeface="Helvetica" panose="020B0604020202020204" pitchFamily="34" charset="0"/>
                  <a:ea typeface="Roboto"/>
                  <a:cs typeface="Helvetica" panose="020B0604020202020204" pitchFamily="34" charset="0"/>
                  <a:sym typeface="Roboto"/>
                </a:rPr>
                <a:t>Field trial/sim</a:t>
              </a:r>
            </a:p>
          </p:txBody>
        </p:sp>
      </p:grpSp>
      <p:grpSp>
        <p:nvGrpSpPr>
          <p:cNvPr id="10" name="Google Shape;75;p16">
            <a:extLst>
              <a:ext uri="{FF2B5EF4-FFF2-40B4-BE49-F238E27FC236}">
                <a16:creationId xmlns:a16="http://schemas.microsoft.com/office/drawing/2014/main" id="{52284C91-5B2A-B96D-81A3-CE3F0F31BA92}"/>
              </a:ext>
            </a:extLst>
          </p:cNvPr>
          <p:cNvGrpSpPr/>
          <p:nvPr/>
        </p:nvGrpSpPr>
        <p:grpSpPr>
          <a:xfrm>
            <a:off x="189231" y="6275525"/>
            <a:ext cx="5481124" cy="3024018"/>
            <a:chOff x="-94151" y="1189989"/>
            <a:chExt cx="3641051" cy="2126263"/>
          </a:xfrm>
        </p:grpSpPr>
        <p:sp>
          <p:nvSpPr>
            <p:cNvPr id="11" name="Google Shape;76;p16">
              <a:extLst>
                <a:ext uri="{FF2B5EF4-FFF2-40B4-BE49-F238E27FC236}">
                  <a16:creationId xmlns:a16="http://schemas.microsoft.com/office/drawing/2014/main" id="{88009F7B-D9D8-CAEB-FDB6-2127D400BD3C}"/>
                </a:ext>
              </a:extLst>
            </p:cNvPr>
            <p:cNvSpPr/>
            <p:nvPr/>
          </p:nvSpPr>
          <p:spPr>
            <a:xfrm>
              <a:off x="241200" y="1189989"/>
              <a:ext cx="3305700" cy="669000"/>
            </a:xfrm>
            <a:prstGeom prst="homePlate">
              <a:avLst>
                <a:gd name="adj" fmla="val 50000"/>
              </a:avLst>
            </a:prstGeom>
            <a:solidFill>
              <a:schemeClr val="accent3">
                <a:lumMod val="50000"/>
              </a:schemeClr>
            </a:solidFill>
            <a:ln>
              <a:noFill/>
            </a:ln>
          </p:spPr>
          <p:txBody>
            <a:bodyPr spcFirstLastPara="1" wrap="square" lIns="130027" tIns="130027" rIns="130027" bIns="130027" anchor="ctr" anchorCtr="0">
              <a:noAutofit/>
            </a:bodyPr>
            <a:lstStyle/>
            <a:p>
              <a:pPr defTabSz="1300393">
                <a:buClr>
                  <a:srgbClr val="000000"/>
                </a:buClr>
              </a:pPr>
              <a:r>
                <a:rPr lang="en" sz="2800" dirty="0">
                  <a:solidFill>
                    <a:srgbClr val="FFFFFF"/>
                  </a:solidFill>
                  <a:latin typeface="Helvetica" panose="020B0604020202020204" pitchFamily="34" charset="0"/>
                  <a:ea typeface="Roboto"/>
                  <a:cs typeface="Helvetica" panose="020B0604020202020204" pitchFamily="34" charset="0"/>
                  <a:sym typeface="Roboto"/>
                </a:rPr>
                <a:t>Problem definition</a:t>
              </a: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12" name="Google Shape;77;p16">
              <a:extLst>
                <a:ext uri="{FF2B5EF4-FFF2-40B4-BE49-F238E27FC236}">
                  <a16:creationId xmlns:a16="http://schemas.microsoft.com/office/drawing/2014/main" id="{34F03EE5-8BC7-960E-28D7-EE0A24F10151}"/>
                </a:ext>
              </a:extLst>
            </p:cNvPr>
            <p:cNvSpPr txBox="1"/>
            <p:nvPr/>
          </p:nvSpPr>
          <p:spPr>
            <a:xfrm>
              <a:off x="-94151" y="2047220"/>
              <a:ext cx="3546900" cy="1269032"/>
            </a:xfrm>
            <a:prstGeom prst="rect">
              <a:avLst/>
            </a:prstGeom>
            <a:noFill/>
            <a:ln>
              <a:noFill/>
            </a:ln>
          </p:spPr>
          <p:txBody>
            <a:bodyPr spcFirstLastPara="1" wrap="square" lIns="130027" tIns="130027" rIns="130027" bIns="130027" anchor="t" anchorCtr="0">
              <a:noAutofit/>
            </a:bodyPr>
            <a:lstStyle/>
            <a:p>
              <a:pPr marL="198671" defTabSz="1300393">
                <a:lnSpc>
                  <a:spcPct val="115000"/>
                </a:lnSpc>
                <a:buClr>
                  <a:srgbClr val="000000"/>
                </a:buClr>
                <a:buSzPts val="1400"/>
              </a:pPr>
              <a:r>
                <a:rPr lang="en" sz="2399" b="1" i="1" dirty="0">
                  <a:solidFill>
                    <a:srgbClr val="000000"/>
                  </a:solidFill>
                  <a:latin typeface="Helvetica" panose="020B0604020202020204" pitchFamily="34" charset="0"/>
                  <a:ea typeface="Roboto"/>
                  <a:cs typeface="Helvetica" panose="020B0604020202020204" pitchFamily="34" charset="0"/>
                  <a:sym typeface="Roboto"/>
                </a:rPr>
                <a:t>Resource constraints</a:t>
              </a:r>
            </a:p>
          </p:txBody>
        </p:sp>
      </p:grpSp>
      <p:grpSp>
        <p:nvGrpSpPr>
          <p:cNvPr id="13" name="Google Shape;78;p16">
            <a:extLst>
              <a:ext uri="{FF2B5EF4-FFF2-40B4-BE49-F238E27FC236}">
                <a16:creationId xmlns:a16="http://schemas.microsoft.com/office/drawing/2014/main" id="{C22C2BA9-144E-65B7-A741-E20B449D7F79}"/>
              </a:ext>
            </a:extLst>
          </p:cNvPr>
          <p:cNvGrpSpPr/>
          <p:nvPr/>
        </p:nvGrpSpPr>
        <p:grpSpPr>
          <a:xfrm>
            <a:off x="4868307" y="6275523"/>
            <a:ext cx="5068669" cy="3056964"/>
            <a:chOff x="2944204" y="1189775"/>
            <a:chExt cx="3563908" cy="2149428"/>
          </a:xfrm>
        </p:grpSpPr>
        <p:sp>
          <p:nvSpPr>
            <p:cNvPr id="14" name="Google Shape;79;p16">
              <a:extLst>
                <a:ext uri="{FF2B5EF4-FFF2-40B4-BE49-F238E27FC236}">
                  <a16:creationId xmlns:a16="http://schemas.microsoft.com/office/drawing/2014/main" id="{AF4199A3-6B28-C2F2-5CFA-6FCD8AD7F2EE}"/>
                </a:ext>
              </a:extLst>
            </p:cNvPr>
            <p:cNvSpPr/>
            <p:nvPr/>
          </p:nvSpPr>
          <p:spPr>
            <a:xfrm>
              <a:off x="2944204" y="1189775"/>
              <a:ext cx="3305700" cy="669000"/>
            </a:xfrm>
            <a:prstGeom prst="chevron">
              <a:avLst>
                <a:gd name="adj" fmla="val 50000"/>
              </a:avLst>
            </a:prstGeom>
            <a:solidFill>
              <a:schemeClr val="accent3">
                <a:lumMod val="75000"/>
              </a:schemeClr>
            </a:solidFill>
            <a:ln>
              <a:noFill/>
            </a:ln>
          </p:spPr>
          <p:txBody>
            <a:bodyPr spcFirstLastPara="1" wrap="square" lIns="130027" tIns="130027" rIns="130027" bIns="130027" anchor="ctr" anchorCtr="0">
              <a:noAutofit/>
            </a:bodyPr>
            <a:lstStyle/>
            <a:p>
              <a:pPr defTabSz="1300393">
                <a:buClr>
                  <a:srgbClr val="000000"/>
                </a:buClr>
              </a:pPr>
              <a:r>
                <a:rPr lang="en" sz="2800" dirty="0">
                  <a:solidFill>
                    <a:srgbClr val="FFFFFF"/>
                  </a:solidFill>
                  <a:latin typeface="Helvetica" panose="020B0604020202020204" pitchFamily="34" charset="0"/>
                  <a:ea typeface="Roboto"/>
                  <a:cs typeface="Helvetica" panose="020B0604020202020204" pitchFamily="34" charset="0"/>
                  <a:sym typeface="Roboto"/>
                </a:rPr>
                <a:t>Tailored Game/Bandit/MDP</a:t>
              </a: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15" name="Google Shape;80;p16">
              <a:extLst>
                <a:ext uri="{FF2B5EF4-FFF2-40B4-BE49-F238E27FC236}">
                  <a16:creationId xmlns:a16="http://schemas.microsoft.com/office/drawing/2014/main" id="{CB95FF2C-203F-996A-2F94-0CE923A5C3D9}"/>
                </a:ext>
              </a:extLst>
            </p:cNvPr>
            <p:cNvSpPr txBox="1"/>
            <p:nvPr/>
          </p:nvSpPr>
          <p:spPr>
            <a:xfrm>
              <a:off x="3408488" y="2070171"/>
              <a:ext cx="3099624" cy="1269032"/>
            </a:xfrm>
            <a:prstGeom prst="rect">
              <a:avLst/>
            </a:prstGeom>
            <a:noFill/>
            <a:ln>
              <a:noFill/>
            </a:ln>
          </p:spPr>
          <p:txBody>
            <a:bodyPr spcFirstLastPara="1" wrap="square" lIns="130027" tIns="130027" rIns="130027" bIns="130027" anchor="t" anchorCtr="0">
              <a:noAutofit/>
            </a:bodyPr>
            <a:lstStyle/>
            <a:p>
              <a:pPr algn="l" defTabSz="1300393">
                <a:lnSpc>
                  <a:spcPct val="115000"/>
                </a:lnSpc>
                <a:buClr>
                  <a:srgbClr val="000000"/>
                </a:buClr>
              </a:pPr>
              <a:r>
                <a:rPr lang="en-US" sz="2399" b="1" i="1" dirty="0">
                  <a:solidFill>
                    <a:srgbClr val="000000"/>
                  </a:solidFill>
                  <a:latin typeface="Helvetica" panose="020B0604020202020204" pitchFamily="34" charset="0"/>
                  <a:ea typeface="Roboto"/>
                  <a:cs typeface="Helvetica" panose="020B0604020202020204" pitchFamily="34" charset="0"/>
                  <a:sym typeface="Roboto"/>
                </a:rPr>
                <a:t>Generate Policy</a:t>
              </a:r>
            </a:p>
            <a:p>
              <a:pPr defTabSz="1300393">
                <a:lnSpc>
                  <a:spcPct val="115000"/>
                </a:lnSpc>
                <a:buClr>
                  <a:srgbClr val="000000"/>
                </a:buClr>
              </a:pPr>
              <a:endParaRPr sz="1849" dirty="0">
                <a:solidFill>
                  <a:srgbClr val="000000"/>
                </a:solidFill>
                <a:latin typeface="Roboto"/>
                <a:ea typeface="Roboto"/>
                <a:cs typeface="Roboto"/>
                <a:sym typeface="Roboto"/>
              </a:endParaRPr>
            </a:p>
          </p:txBody>
        </p:sp>
      </p:grpSp>
      <p:sp>
        <p:nvSpPr>
          <p:cNvPr id="2" name="AutoShape 2">
            <a:extLst>
              <a:ext uri="{FF2B5EF4-FFF2-40B4-BE49-F238E27FC236}">
                <a16:creationId xmlns:a16="http://schemas.microsoft.com/office/drawing/2014/main" id="{BA119684-7A0E-A77D-BCB2-E408CEBDCB32}"/>
              </a:ext>
            </a:extLst>
          </p:cNvPr>
          <p:cNvSpPr>
            <a:spLocks noChangeAspect="1" noChangeArrowheads="1"/>
          </p:cNvSpPr>
          <p:nvPr/>
        </p:nvSpPr>
        <p:spPr bwMode="auto">
          <a:xfrm>
            <a:off x="6424696" y="3821186"/>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1"/>
          </a:p>
        </p:txBody>
      </p:sp>
      <p:sp>
        <p:nvSpPr>
          <p:cNvPr id="18" name="TextBox 17">
            <a:extLst>
              <a:ext uri="{FF2B5EF4-FFF2-40B4-BE49-F238E27FC236}">
                <a16:creationId xmlns:a16="http://schemas.microsoft.com/office/drawing/2014/main" id="{930CDBEA-5B16-7B8C-41F3-E5EA88541466}"/>
              </a:ext>
            </a:extLst>
          </p:cNvPr>
          <p:cNvSpPr txBox="1"/>
          <p:nvPr/>
        </p:nvSpPr>
        <p:spPr>
          <a:xfrm>
            <a:off x="7077293" y="1720276"/>
            <a:ext cx="5697230" cy="1330044"/>
          </a:xfrm>
          <a:prstGeom prst="rect">
            <a:avLst/>
          </a:prstGeom>
          <a:noFill/>
        </p:spPr>
        <p:txBody>
          <a:bodyPr wrap="square">
            <a:spAutoFit/>
          </a:bodyPr>
          <a:lstStyle/>
          <a:p>
            <a:pPr marL="207701" algn="l" defTabSz="1300393">
              <a:lnSpc>
                <a:spcPct val="115000"/>
              </a:lnSpc>
              <a:buClr>
                <a:srgbClr val="000000"/>
              </a:buClr>
              <a:buSzPts val="1300"/>
            </a:pPr>
            <a:r>
              <a:rPr lang="en" sz="2399" b="1" i="1" dirty="0">
                <a:solidFill>
                  <a:schemeClr val="tx1"/>
                </a:solidFill>
                <a:latin typeface="Helvetica" panose="020B0604020202020204" pitchFamily="34" charset="0"/>
                <a:ea typeface="Roboto"/>
                <a:cs typeface="Helvetica" panose="020B0604020202020204" pitchFamily="34" charset="0"/>
                <a:sym typeface="Roboto"/>
              </a:rPr>
              <a:t>Policy goal</a:t>
            </a:r>
            <a:r>
              <a:rPr lang="en" sz="2399" b="1" i="1" dirty="0">
                <a:solidFill>
                  <a:schemeClr val="accent5">
                    <a:lumMod val="75000"/>
                  </a:schemeClr>
                </a:solidFill>
                <a:latin typeface="Helvetica" panose="020B0604020202020204" pitchFamily="34" charset="0"/>
                <a:ea typeface="Roboto"/>
                <a:cs typeface="Helvetica" panose="020B0604020202020204" pitchFamily="34" charset="0"/>
                <a:sym typeface="Roboto"/>
              </a:rPr>
              <a:t>: </a:t>
            </a:r>
          </a:p>
          <a:p>
            <a:pPr marL="207701" algn="l" defTabSz="1300393">
              <a:lnSpc>
                <a:spcPct val="115000"/>
              </a:lnSpc>
              <a:buClr>
                <a:srgbClr val="000000"/>
              </a:buClr>
              <a:buSzPts val="1300"/>
            </a:pPr>
            <a:r>
              <a:rPr lang="en" sz="2399" i="1" dirty="0">
                <a:solidFill>
                  <a:schemeClr val="accent5">
                    <a:lumMod val="75000"/>
                  </a:schemeClr>
                </a:solidFill>
                <a:latin typeface="Helvetica" panose="020B0604020202020204" pitchFamily="34" charset="0"/>
                <a:ea typeface="Roboto"/>
                <a:cs typeface="Helvetica" panose="020B0604020202020204" pitchFamily="34" charset="0"/>
                <a:sym typeface="Roboto"/>
              </a:rPr>
              <a:t>Maximize performance for all beneficiaries</a:t>
            </a:r>
          </a:p>
        </p:txBody>
      </p:sp>
      <p:sp>
        <p:nvSpPr>
          <p:cNvPr id="19" name="Arrow: Down 18">
            <a:extLst>
              <a:ext uri="{FF2B5EF4-FFF2-40B4-BE49-F238E27FC236}">
                <a16:creationId xmlns:a16="http://schemas.microsoft.com/office/drawing/2014/main" id="{7371D03B-5407-6894-373E-0B2565B960E9}"/>
              </a:ext>
            </a:extLst>
          </p:cNvPr>
          <p:cNvSpPr/>
          <p:nvPr/>
        </p:nvSpPr>
        <p:spPr>
          <a:xfrm>
            <a:off x="5964680" y="3360341"/>
            <a:ext cx="763666" cy="773227"/>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25" name="Picture 24" descr="A person holding money and thought bubble&#10;&#10;AI-generated content may be incorrect.">
            <a:extLst>
              <a:ext uri="{FF2B5EF4-FFF2-40B4-BE49-F238E27FC236}">
                <a16:creationId xmlns:a16="http://schemas.microsoft.com/office/drawing/2014/main" id="{B669EFA0-B916-5FE0-FC30-6CDF55AC721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605634" y="1764947"/>
            <a:ext cx="1501628" cy="1501628"/>
          </a:xfrm>
          <a:prstGeom prst="roundRect">
            <a:avLst>
              <a:gd name="adj" fmla="val 16667"/>
            </a:avLst>
          </a:prstGeom>
          <a:ln>
            <a:noFill/>
          </a:ln>
          <a:effectLst/>
        </p:spPr>
      </p:pic>
      <p:sp>
        <p:nvSpPr>
          <p:cNvPr id="3" name="AutoShape 2">
            <a:extLst>
              <a:ext uri="{FF2B5EF4-FFF2-40B4-BE49-F238E27FC236}">
                <a16:creationId xmlns:a16="http://schemas.microsoft.com/office/drawing/2014/main" id="{99ADF84D-C140-6B0D-45BB-7B55AD24476F}"/>
              </a:ext>
            </a:extLst>
          </p:cNvPr>
          <p:cNvSpPr>
            <a:spLocks noChangeAspect="1" noChangeArrowheads="1"/>
          </p:cNvSpPr>
          <p:nvPr/>
        </p:nvSpPr>
        <p:spPr bwMode="auto">
          <a:xfrm>
            <a:off x="6306803" y="4080419"/>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44"/>
          </a:p>
        </p:txBody>
      </p:sp>
      <p:grpSp>
        <p:nvGrpSpPr>
          <p:cNvPr id="16" name="Group 15">
            <a:extLst>
              <a:ext uri="{FF2B5EF4-FFF2-40B4-BE49-F238E27FC236}">
                <a16:creationId xmlns:a16="http://schemas.microsoft.com/office/drawing/2014/main" id="{7ECF0C85-6074-A83C-7B38-B0CEEE41E1FA}"/>
              </a:ext>
            </a:extLst>
          </p:cNvPr>
          <p:cNvGrpSpPr/>
          <p:nvPr/>
        </p:nvGrpSpPr>
        <p:grpSpPr>
          <a:xfrm>
            <a:off x="878372" y="4178255"/>
            <a:ext cx="1624379" cy="1551154"/>
            <a:chOff x="1033167" y="6922038"/>
            <a:chExt cx="1740764" cy="2033630"/>
          </a:xfrm>
        </p:grpSpPr>
        <p:pic>
          <p:nvPicPr>
            <p:cNvPr id="17" name="Google Shape;84;p16">
              <a:extLst>
                <a:ext uri="{FF2B5EF4-FFF2-40B4-BE49-F238E27FC236}">
                  <a16:creationId xmlns:a16="http://schemas.microsoft.com/office/drawing/2014/main" id="{61034813-BC5E-0FB8-4793-FF585C192DB5}"/>
                </a:ext>
              </a:extLst>
            </p:cNvPr>
            <p:cNvPicPr preferRelativeResize="0"/>
            <p:nvPr/>
          </p:nvPicPr>
          <p:blipFill>
            <a:blip r:embed="rId5">
              <a:alphaModFix/>
            </a:blip>
            <a:stretch>
              <a:fillRect/>
            </a:stretch>
          </p:blipFill>
          <p:spPr>
            <a:xfrm>
              <a:off x="1033167" y="6922038"/>
              <a:ext cx="1740764" cy="1740764"/>
            </a:xfrm>
            <a:prstGeom prst="rect">
              <a:avLst/>
            </a:prstGeom>
            <a:noFill/>
            <a:ln>
              <a:noFill/>
            </a:ln>
          </p:spPr>
        </p:pic>
        <p:sp>
          <p:nvSpPr>
            <p:cNvPr id="20" name="TextBox 19">
              <a:extLst>
                <a:ext uri="{FF2B5EF4-FFF2-40B4-BE49-F238E27FC236}">
                  <a16:creationId xmlns:a16="http://schemas.microsoft.com/office/drawing/2014/main" id="{034E40A9-CAFB-7C8D-9751-E9D8756E0744}"/>
                </a:ext>
              </a:extLst>
            </p:cNvPr>
            <p:cNvSpPr txBox="1"/>
            <p:nvPr/>
          </p:nvSpPr>
          <p:spPr>
            <a:xfrm>
              <a:off x="1570420" y="8269704"/>
              <a:ext cx="948601" cy="685964"/>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LLM</a:t>
              </a:r>
            </a:p>
          </p:txBody>
        </p:sp>
        <p:sp>
          <p:nvSpPr>
            <p:cNvPr id="22" name="Rectangle: Rounded Corners 21">
              <a:extLst>
                <a:ext uri="{FF2B5EF4-FFF2-40B4-BE49-F238E27FC236}">
                  <a16:creationId xmlns:a16="http://schemas.microsoft.com/office/drawing/2014/main" id="{13BC720D-EC65-9CE3-1A43-F2280819EDB0}"/>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grpSp>
        <p:nvGrpSpPr>
          <p:cNvPr id="23" name="Group 22">
            <a:extLst>
              <a:ext uri="{FF2B5EF4-FFF2-40B4-BE49-F238E27FC236}">
                <a16:creationId xmlns:a16="http://schemas.microsoft.com/office/drawing/2014/main" id="{67A77BD0-B7E5-52B5-886B-BDEFB265A752}"/>
              </a:ext>
            </a:extLst>
          </p:cNvPr>
          <p:cNvGrpSpPr/>
          <p:nvPr/>
        </p:nvGrpSpPr>
        <p:grpSpPr>
          <a:xfrm>
            <a:off x="5544259" y="4160427"/>
            <a:ext cx="1624379" cy="1551154"/>
            <a:chOff x="1033167" y="6922038"/>
            <a:chExt cx="1740764" cy="2033630"/>
          </a:xfrm>
        </p:grpSpPr>
        <p:pic>
          <p:nvPicPr>
            <p:cNvPr id="24" name="Google Shape;84;p16">
              <a:extLst>
                <a:ext uri="{FF2B5EF4-FFF2-40B4-BE49-F238E27FC236}">
                  <a16:creationId xmlns:a16="http://schemas.microsoft.com/office/drawing/2014/main" id="{93FA0984-1BE8-949F-F0DB-9D3E261C6D4A}"/>
                </a:ext>
              </a:extLst>
            </p:cNvPr>
            <p:cNvPicPr preferRelativeResize="0"/>
            <p:nvPr/>
          </p:nvPicPr>
          <p:blipFill>
            <a:blip r:embed="rId5">
              <a:alphaModFix/>
            </a:blip>
            <a:stretch>
              <a:fillRect/>
            </a:stretch>
          </p:blipFill>
          <p:spPr>
            <a:xfrm>
              <a:off x="1033167" y="6922038"/>
              <a:ext cx="1740764" cy="1740764"/>
            </a:xfrm>
            <a:prstGeom prst="rect">
              <a:avLst/>
            </a:prstGeom>
            <a:noFill/>
            <a:ln>
              <a:noFill/>
            </a:ln>
          </p:spPr>
        </p:pic>
        <p:sp>
          <p:nvSpPr>
            <p:cNvPr id="26" name="TextBox 25">
              <a:extLst>
                <a:ext uri="{FF2B5EF4-FFF2-40B4-BE49-F238E27FC236}">
                  <a16:creationId xmlns:a16="http://schemas.microsoft.com/office/drawing/2014/main" id="{73C4704B-3B01-AB73-74D1-E6863DA80469}"/>
                </a:ext>
              </a:extLst>
            </p:cNvPr>
            <p:cNvSpPr txBox="1"/>
            <p:nvPr/>
          </p:nvSpPr>
          <p:spPr>
            <a:xfrm>
              <a:off x="1570420" y="8269704"/>
              <a:ext cx="948601" cy="685964"/>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LLM</a:t>
              </a:r>
            </a:p>
          </p:txBody>
        </p:sp>
        <p:sp>
          <p:nvSpPr>
            <p:cNvPr id="27" name="Rectangle: Rounded Corners 26">
              <a:extLst>
                <a:ext uri="{FF2B5EF4-FFF2-40B4-BE49-F238E27FC236}">
                  <a16:creationId xmlns:a16="http://schemas.microsoft.com/office/drawing/2014/main" id="{5AF63A95-38F8-A24B-E9E0-8AE2E9AEC970}"/>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grpSp>
        <p:nvGrpSpPr>
          <p:cNvPr id="28" name="Group 27">
            <a:extLst>
              <a:ext uri="{FF2B5EF4-FFF2-40B4-BE49-F238E27FC236}">
                <a16:creationId xmlns:a16="http://schemas.microsoft.com/office/drawing/2014/main" id="{D4469465-2561-02C7-377B-060A8841A228}"/>
              </a:ext>
            </a:extLst>
          </p:cNvPr>
          <p:cNvGrpSpPr/>
          <p:nvPr/>
        </p:nvGrpSpPr>
        <p:grpSpPr>
          <a:xfrm>
            <a:off x="10210148" y="4144647"/>
            <a:ext cx="1624379" cy="1551154"/>
            <a:chOff x="1033167" y="6922038"/>
            <a:chExt cx="1740764" cy="2033630"/>
          </a:xfrm>
        </p:grpSpPr>
        <p:pic>
          <p:nvPicPr>
            <p:cNvPr id="29" name="Google Shape;84;p16">
              <a:extLst>
                <a:ext uri="{FF2B5EF4-FFF2-40B4-BE49-F238E27FC236}">
                  <a16:creationId xmlns:a16="http://schemas.microsoft.com/office/drawing/2014/main" id="{098BEB76-757C-315D-D79E-D9063C1B5D57}"/>
                </a:ext>
              </a:extLst>
            </p:cNvPr>
            <p:cNvPicPr preferRelativeResize="0"/>
            <p:nvPr/>
          </p:nvPicPr>
          <p:blipFill>
            <a:blip r:embed="rId5">
              <a:alphaModFix/>
            </a:blip>
            <a:stretch>
              <a:fillRect/>
            </a:stretch>
          </p:blipFill>
          <p:spPr>
            <a:xfrm>
              <a:off x="1033167" y="6922038"/>
              <a:ext cx="1740764" cy="1740764"/>
            </a:xfrm>
            <a:prstGeom prst="rect">
              <a:avLst/>
            </a:prstGeom>
            <a:noFill/>
            <a:ln>
              <a:noFill/>
            </a:ln>
          </p:spPr>
        </p:pic>
        <p:sp>
          <p:nvSpPr>
            <p:cNvPr id="30" name="TextBox 29">
              <a:extLst>
                <a:ext uri="{FF2B5EF4-FFF2-40B4-BE49-F238E27FC236}">
                  <a16:creationId xmlns:a16="http://schemas.microsoft.com/office/drawing/2014/main" id="{BEC99D1D-4AC8-FC29-04B6-226582537170}"/>
                </a:ext>
              </a:extLst>
            </p:cNvPr>
            <p:cNvSpPr txBox="1"/>
            <p:nvPr/>
          </p:nvSpPr>
          <p:spPr>
            <a:xfrm>
              <a:off x="1570420" y="8269704"/>
              <a:ext cx="948601" cy="685964"/>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LLM</a:t>
              </a:r>
            </a:p>
          </p:txBody>
        </p:sp>
        <p:sp>
          <p:nvSpPr>
            <p:cNvPr id="31" name="Rectangle: Rounded Corners 30">
              <a:extLst>
                <a:ext uri="{FF2B5EF4-FFF2-40B4-BE49-F238E27FC236}">
                  <a16:creationId xmlns:a16="http://schemas.microsoft.com/office/drawing/2014/main" id="{E697425E-6824-10F7-E43F-7EFBACB91137}"/>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sp>
        <p:nvSpPr>
          <p:cNvPr id="32" name="TextBox 31">
            <a:extLst>
              <a:ext uri="{FF2B5EF4-FFF2-40B4-BE49-F238E27FC236}">
                <a16:creationId xmlns:a16="http://schemas.microsoft.com/office/drawing/2014/main" id="{9D6942AE-7716-A88C-D949-DAE8A7542F35}"/>
              </a:ext>
            </a:extLst>
          </p:cNvPr>
          <p:cNvSpPr txBox="1"/>
          <p:nvPr/>
        </p:nvSpPr>
        <p:spPr>
          <a:xfrm>
            <a:off x="7694516" y="4426637"/>
            <a:ext cx="1989751" cy="523220"/>
          </a:xfrm>
          <a:prstGeom prst="rect">
            <a:avLst/>
          </a:prstGeom>
          <a:noFill/>
        </p:spPr>
        <p:txBody>
          <a:bodyPr wrap="square" rtlCol="0">
            <a:spAutoFit/>
          </a:bodyPr>
          <a:lstStyle/>
          <a:p>
            <a:r>
              <a:rPr lang="en-US" sz="2800" b="1" dirty="0">
                <a:solidFill>
                  <a:srgbClr val="FF0000"/>
                </a:solidFill>
                <a:latin typeface="Helvetica" panose="020B0604020202020204" pitchFamily="34" charset="0"/>
                <a:cs typeface="Helvetica" panose="020B0604020202020204" pitchFamily="34" charset="0"/>
              </a:rPr>
              <a:t>Agents</a:t>
            </a:r>
          </a:p>
        </p:txBody>
      </p:sp>
      <p:sp>
        <p:nvSpPr>
          <p:cNvPr id="33" name="TextBox 32">
            <a:extLst>
              <a:ext uri="{FF2B5EF4-FFF2-40B4-BE49-F238E27FC236}">
                <a16:creationId xmlns:a16="http://schemas.microsoft.com/office/drawing/2014/main" id="{C5F71597-9782-1976-129D-EDA8BCAEE111}"/>
              </a:ext>
            </a:extLst>
          </p:cNvPr>
          <p:cNvSpPr txBox="1"/>
          <p:nvPr/>
        </p:nvSpPr>
        <p:spPr>
          <a:xfrm>
            <a:off x="3051190" y="4426637"/>
            <a:ext cx="2314260" cy="523220"/>
          </a:xfrm>
          <a:prstGeom prst="rect">
            <a:avLst/>
          </a:prstGeom>
          <a:noFill/>
        </p:spPr>
        <p:txBody>
          <a:bodyPr wrap="square" rtlCol="0">
            <a:spAutoFit/>
          </a:bodyPr>
          <a:lstStyle/>
          <a:p>
            <a:r>
              <a:rPr lang="en-US" sz="2800" b="1" dirty="0">
                <a:solidFill>
                  <a:srgbClr val="FF0000"/>
                </a:solidFill>
                <a:latin typeface="Helvetica" panose="020B0604020202020204" pitchFamily="34" charset="0"/>
                <a:cs typeface="Helvetica" panose="020B0604020202020204" pitchFamily="34" charset="0"/>
              </a:rPr>
              <a:t>Agents</a:t>
            </a:r>
          </a:p>
        </p:txBody>
      </p:sp>
      <p:sp>
        <p:nvSpPr>
          <p:cNvPr id="34" name="Arrow: Down 33">
            <a:extLst>
              <a:ext uri="{FF2B5EF4-FFF2-40B4-BE49-F238E27FC236}">
                <a16:creationId xmlns:a16="http://schemas.microsoft.com/office/drawing/2014/main" id="{C8A536F3-090A-913D-ED62-088B9B3EF0FD}"/>
              </a:ext>
            </a:extLst>
          </p:cNvPr>
          <p:cNvSpPr/>
          <p:nvPr/>
        </p:nvSpPr>
        <p:spPr>
          <a:xfrm>
            <a:off x="6213177" y="5626841"/>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sp>
        <p:nvSpPr>
          <p:cNvPr id="35" name="Arrow: Down 34">
            <a:extLst>
              <a:ext uri="{FF2B5EF4-FFF2-40B4-BE49-F238E27FC236}">
                <a16:creationId xmlns:a16="http://schemas.microsoft.com/office/drawing/2014/main" id="{97CE8007-2644-957F-8C1D-8491DDCC3AD3}"/>
              </a:ext>
            </a:extLst>
          </p:cNvPr>
          <p:cNvSpPr/>
          <p:nvPr/>
        </p:nvSpPr>
        <p:spPr>
          <a:xfrm>
            <a:off x="1579351" y="5626841"/>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sp>
        <p:nvSpPr>
          <p:cNvPr id="36" name="Arrow: Down 35">
            <a:extLst>
              <a:ext uri="{FF2B5EF4-FFF2-40B4-BE49-F238E27FC236}">
                <a16:creationId xmlns:a16="http://schemas.microsoft.com/office/drawing/2014/main" id="{FDE95DD2-FEAA-80DA-4FE9-E0A40547FDB7}"/>
              </a:ext>
            </a:extLst>
          </p:cNvPr>
          <p:cNvSpPr/>
          <p:nvPr/>
        </p:nvSpPr>
        <p:spPr>
          <a:xfrm>
            <a:off x="10868042" y="5626841"/>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pic>
        <p:nvPicPr>
          <p:cNvPr id="37" name="Picture 36">
            <a:extLst>
              <a:ext uri="{FF2B5EF4-FFF2-40B4-BE49-F238E27FC236}">
                <a16:creationId xmlns:a16="http://schemas.microsoft.com/office/drawing/2014/main" id="{08136F93-50F1-231F-B69C-15FBE0D9B2A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1264432" y="1746670"/>
            <a:ext cx="3807030" cy="1571787"/>
          </a:xfrm>
          <a:prstGeom prst="roundRect">
            <a:avLst>
              <a:gd name="adj" fmla="val 16667"/>
            </a:avLst>
          </a:prstGeom>
          <a:ln>
            <a:noFill/>
          </a:ln>
          <a:effectLst/>
        </p:spPr>
      </p:pic>
    </p:spTree>
    <p:extLst>
      <p:ext uri="{BB962C8B-B14F-4D97-AF65-F5344CB8AC3E}">
        <p14:creationId xmlns:p14="http://schemas.microsoft.com/office/powerpoint/2010/main" val="361232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2" grpId="0"/>
      <p:bldP spid="33" grpId="0"/>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431B4-E33E-5D13-0726-631AAF3205BF}"/>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4CBDC83-F1CC-B5ED-985B-7A5FD3FE9909}"/>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8A34C0AB-23BB-010C-1F51-4B34B1ADACD0}"/>
              </a:ext>
            </a:extLst>
          </p:cNvPr>
          <p:cNvSpPr>
            <a:spLocks noGrp="1"/>
          </p:cNvSpPr>
          <p:nvPr>
            <p:ph type="sldNum" sz="quarter" idx="12"/>
          </p:nvPr>
        </p:nvSpPr>
        <p:spPr/>
        <p:txBody>
          <a:bodyPr/>
          <a:lstStyle/>
          <a:p>
            <a:fld id="{3E1FE081-AC77-FB48-AC8D-A74659BE064E}" type="slidenum">
              <a:rPr lang="en-US" smtClean="0"/>
              <a:pPr/>
              <a:t>34</a:t>
            </a:fld>
            <a:endParaRPr lang="en-US" dirty="0"/>
          </a:p>
        </p:txBody>
      </p:sp>
      <p:sp>
        <p:nvSpPr>
          <p:cNvPr id="6" name="Google Shape;70;p16">
            <a:extLst>
              <a:ext uri="{FF2B5EF4-FFF2-40B4-BE49-F238E27FC236}">
                <a16:creationId xmlns:a16="http://schemas.microsoft.com/office/drawing/2014/main" id="{D1545F7F-579B-41C2-6529-99D935F7EF99}"/>
              </a:ext>
            </a:extLst>
          </p:cNvPr>
          <p:cNvSpPr txBox="1">
            <a:spLocks noGrp="1"/>
          </p:cNvSpPr>
          <p:nvPr>
            <p:ph type="title"/>
          </p:nvPr>
        </p:nvSpPr>
        <p:spPr>
          <a:xfrm>
            <a:off x="379386" y="293858"/>
            <a:ext cx="11217274" cy="1885951"/>
          </a:xfrm>
          <a:prstGeom prst="rect">
            <a:avLst/>
          </a:prstGeom>
        </p:spPr>
        <p:txBody>
          <a:bodyPr spcFirstLastPara="1" vert="horz" wrap="square" lIns="130027" tIns="130027" rIns="130027" bIns="130027" rtlCol="0" anchor="t" anchorCtr="0">
            <a:noAutofit/>
          </a:bodyPr>
          <a:lstStyle/>
          <a:p>
            <a:pPr>
              <a:lnSpc>
                <a:spcPct val="100000"/>
              </a:lnSpc>
              <a:buSzPts val="990"/>
            </a:pPr>
            <a:r>
              <a:rPr lang="en-US" sz="3200" b="1" dirty="0">
                <a:solidFill>
                  <a:schemeClr val="accent5">
                    <a:lumMod val="75000"/>
                  </a:schemeClr>
                </a:solidFill>
              </a:rPr>
              <a:t>MASSI: Multi-Agents to Speed-up Social Impact</a:t>
            </a:r>
            <a:br>
              <a:rPr lang="en" sz="3200" b="1" dirty="0">
                <a:solidFill>
                  <a:schemeClr val="accent5">
                    <a:lumMod val="75000"/>
                  </a:schemeClr>
                </a:solidFill>
              </a:rPr>
            </a:br>
            <a:r>
              <a:rPr lang="en" sz="2400" i="1" dirty="0">
                <a:solidFill>
                  <a:schemeClr val="accent5">
                    <a:lumMod val="75000"/>
                  </a:schemeClr>
                </a:solidFill>
              </a:rPr>
              <a:t>(AAMAS 2025 Blue Sky)</a:t>
            </a:r>
            <a:br>
              <a:rPr lang="en" sz="3200" b="1" dirty="0">
                <a:solidFill>
                  <a:schemeClr val="accent5">
                    <a:lumMod val="75000"/>
                  </a:schemeClr>
                </a:solidFill>
              </a:rPr>
            </a:br>
            <a:endParaRPr sz="2000" b="1" dirty="0">
              <a:solidFill>
                <a:schemeClr val="accent5">
                  <a:lumMod val="75000"/>
                </a:schemeClr>
              </a:solidFill>
            </a:endParaRPr>
          </a:p>
        </p:txBody>
      </p:sp>
      <p:grpSp>
        <p:nvGrpSpPr>
          <p:cNvPr id="13" name="Google Shape;78;p16">
            <a:extLst>
              <a:ext uri="{FF2B5EF4-FFF2-40B4-BE49-F238E27FC236}">
                <a16:creationId xmlns:a16="http://schemas.microsoft.com/office/drawing/2014/main" id="{E93E9B1B-7E7D-17FD-3171-85DEC3B2726F}"/>
              </a:ext>
            </a:extLst>
          </p:cNvPr>
          <p:cNvGrpSpPr/>
          <p:nvPr/>
        </p:nvGrpSpPr>
        <p:grpSpPr>
          <a:xfrm>
            <a:off x="4396436" y="6334994"/>
            <a:ext cx="4738511" cy="2756312"/>
            <a:chOff x="2944204" y="1189775"/>
            <a:chExt cx="3331766" cy="1938032"/>
          </a:xfrm>
        </p:grpSpPr>
        <p:sp>
          <p:nvSpPr>
            <p:cNvPr id="14" name="Google Shape;79;p16">
              <a:extLst>
                <a:ext uri="{FF2B5EF4-FFF2-40B4-BE49-F238E27FC236}">
                  <a16:creationId xmlns:a16="http://schemas.microsoft.com/office/drawing/2014/main" id="{86DC7E62-6203-51C0-5214-E337BFF6026A}"/>
                </a:ext>
              </a:extLst>
            </p:cNvPr>
            <p:cNvSpPr/>
            <p:nvPr/>
          </p:nvSpPr>
          <p:spPr>
            <a:xfrm>
              <a:off x="2944204" y="1189775"/>
              <a:ext cx="3305700" cy="669000"/>
            </a:xfrm>
            <a:prstGeom prst="chevron">
              <a:avLst>
                <a:gd name="adj" fmla="val 50000"/>
              </a:avLst>
            </a:prstGeom>
            <a:solidFill>
              <a:schemeClr val="accent3">
                <a:lumMod val="75000"/>
              </a:schemeClr>
            </a:solidFill>
            <a:ln>
              <a:noFill/>
            </a:ln>
          </p:spPr>
          <p:txBody>
            <a:bodyPr spcFirstLastPara="1" wrap="square" lIns="130027" tIns="130027" rIns="130027" bIns="130027" anchor="ctr" anchorCtr="0">
              <a:noAutofit/>
            </a:bodyPr>
            <a:lstStyle/>
            <a:p>
              <a:pPr defTabSz="1300393">
                <a:buClr>
                  <a:srgbClr val="000000"/>
                </a:buClr>
              </a:pPr>
              <a:r>
                <a:rPr lang="en-US" sz="2800" dirty="0">
                  <a:solidFill>
                    <a:srgbClr val="FFFFFF"/>
                  </a:solidFill>
                  <a:latin typeface="Helvetica" panose="020B0604020202020204" pitchFamily="34" charset="0"/>
                  <a:ea typeface="Roboto"/>
                  <a:cs typeface="Helvetica" panose="020B0604020202020204" pitchFamily="34" charset="0"/>
                  <a:sym typeface="Roboto"/>
                </a:rPr>
                <a:t>Restless Bandit</a:t>
              </a:r>
            </a:p>
            <a:p>
              <a:pPr defTabSz="1300393">
                <a:buClr>
                  <a:srgbClr val="000000"/>
                </a:buClr>
              </a:pPr>
              <a:r>
                <a:rPr lang="en-US" sz="2800" dirty="0">
                  <a:solidFill>
                    <a:srgbClr val="FFFFFF"/>
                  </a:solidFill>
                  <a:latin typeface="Helvetica" panose="020B0604020202020204" pitchFamily="34" charset="0"/>
                  <a:ea typeface="Roboto"/>
                  <a:cs typeface="Helvetica" panose="020B0604020202020204" pitchFamily="34" charset="0"/>
                  <a:sym typeface="Roboto"/>
                </a:rPr>
                <a:t>(RMAB)</a:t>
              </a: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15" name="Google Shape;80;p16">
              <a:extLst>
                <a:ext uri="{FF2B5EF4-FFF2-40B4-BE49-F238E27FC236}">
                  <a16:creationId xmlns:a16="http://schemas.microsoft.com/office/drawing/2014/main" id="{90080848-9ED7-B550-338A-221AC91455A7}"/>
                </a:ext>
              </a:extLst>
            </p:cNvPr>
            <p:cNvSpPr txBox="1"/>
            <p:nvPr/>
          </p:nvSpPr>
          <p:spPr>
            <a:xfrm>
              <a:off x="3176346" y="1858775"/>
              <a:ext cx="3099624" cy="1269032"/>
            </a:xfrm>
            <a:prstGeom prst="rect">
              <a:avLst/>
            </a:prstGeom>
            <a:noFill/>
            <a:ln>
              <a:noFill/>
            </a:ln>
          </p:spPr>
          <p:txBody>
            <a:bodyPr spcFirstLastPara="1" wrap="square" lIns="130027" tIns="130027" rIns="130027" bIns="130027" anchor="t" anchorCtr="0">
              <a:noAutofit/>
            </a:bodyPr>
            <a:lstStyle/>
            <a:p>
              <a:pPr algn="l" defTabSz="1300393">
                <a:lnSpc>
                  <a:spcPct val="115000"/>
                </a:lnSpc>
                <a:buClr>
                  <a:srgbClr val="000000"/>
                </a:buClr>
              </a:pPr>
              <a:r>
                <a:rPr lang="en-US" sz="2399" b="1" i="1" dirty="0">
                  <a:solidFill>
                    <a:srgbClr val="000000"/>
                  </a:solidFill>
                  <a:latin typeface="Helvetica" panose="020B0604020202020204" pitchFamily="34" charset="0"/>
                  <a:ea typeface="Roboto"/>
                  <a:cs typeface="Helvetica" panose="020B0604020202020204" pitchFamily="34" charset="0"/>
                  <a:sym typeface="Roboto"/>
                </a:rPr>
                <a:t>Generate Policy via Reinforcement Learning</a:t>
              </a:r>
            </a:p>
            <a:p>
              <a:pPr defTabSz="1300393">
                <a:lnSpc>
                  <a:spcPct val="115000"/>
                </a:lnSpc>
                <a:buClr>
                  <a:srgbClr val="000000"/>
                </a:buClr>
              </a:pPr>
              <a:endParaRPr sz="1849" dirty="0">
                <a:solidFill>
                  <a:srgbClr val="000000"/>
                </a:solidFill>
                <a:latin typeface="Roboto"/>
                <a:ea typeface="Roboto"/>
                <a:cs typeface="Roboto"/>
                <a:sym typeface="Roboto"/>
              </a:endParaRPr>
            </a:p>
          </p:txBody>
        </p:sp>
      </p:grpSp>
      <p:sp>
        <p:nvSpPr>
          <p:cNvPr id="2" name="AutoShape 2">
            <a:extLst>
              <a:ext uri="{FF2B5EF4-FFF2-40B4-BE49-F238E27FC236}">
                <a16:creationId xmlns:a16="http://schemas.microsoft.com/office/drawing/2014/main" id="{6871246C-45D5-091A-CA93-E408D94EEA7D}"/>
              </a:ext>
            </a:extLst>
          </p:cNvPr>
          <p:cNvSpPr>
            <a:spLocks noChangeAspect="1" noChangeArrowheads="1"/>
          </p:cNvSpPr>
          <p:nvPr/>
        </p:nvSpPr>
        <p:spPr bwMode="auto">
          <a:xfrm>
            <a:off x="6424696" y="3821186"/>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1"/>
          </a:p>
        </p:txBody>
      </p:sp>
      <p:sp>
        <p:nvSpPr>
          <p:cNvPr id="18" name="TextBox 17">
            <a:extLst>
              <a:ext uri="{FF2B5EF4-FFF2-40B4-BE49-F238E27FC236}">
                <a16:creationId xmlns:a16="http://schemas.microsoft.com/office/drawing/2014/main" id="{CCB1EDD6-4144-F8E1-3FD1-39581E1E2002}"/>
              </a:ext>
            </a:extLst>
          </p:cNvPr>
          <p:cNvSpPr txBox="1"/>
          <p:nvPr/>
        </p:nvSpPr>
        <p:spPr>
          <a:xfrm>
            <a:off x="7077293" y="1720276"/>
            <a:ext cx="5697230" cy="1330044"/>
          </a:xfrm>
          <a:prstGeom prst="rect">
            <a:avLst/>
          </a:prstGeom>
          <a:noFill/>
        </p:spPr>
        <p:txBody>
          <a:bodyPr wrap="square">
            <a:spAutoFit/>
          </a:bodyPr>
          <a:lstStyle/>
          <a:p>
            <a:pPr marL="207701" algn="l" defTabSz="1300393">
              <a:lnSpc>
                <a:spcPct val="115000"/>
              </a:lnSpc>
              <a:buClr>
                <a:srgbClr val="000000"/>
              </a:buClr>
              <a:buSzPts val="1300"/>
            </a:pPr>
            <a:r>
              <a:rPr lang="en" sz="2399" b="1" i="1" dirty="0">
                <a:solidFill>
                  <a:schemeClr val="tx1"/>
                </a:solidFill>
                <a:latin typeface="Helvetica" panose="020B0604020202020204" pitchFamily="34" charset="0"/>
                <a:ea typeface="Roboto"/>
                <a:cs typeface="Helvetica" panose="020B0604020202020204" pitchFamily="34" charset="0"/>
                <a:sym typeface="Roboto"/>
              </a:rPr>
              <a:t>Policy goal</a:t>
            </a:r>
            <a:r>
              <a:rPr lang="en" sz="2399" b="1" i="1" dirty="0">
                <a:solidFill>
                  <a:schemeClr val="accent5">
                    <a:lumMod val="75000"/>
                  </a:schemeClr>
                </a:solidFill>
                <a:latin typeface="Helvetica" panose="020B0604020202020204" pitchFamily="34" charset="0"/>
                <a:ea typeface="Roboto"/>
                <a:cs typeface="Helvetica" panose="020B0604020202020204" pitchFamily="34" charset="0"/>
                <a:sym typeface="Roboto"/>
              </a:rPr>
              <a:t>: </a:t>
            </a:r>
          </a:p>
          <a:p>
            <a:pPr marL="207701" algn="l" defTabSz="1300393">
              <a:lnSpc>
                <a:spcPct val="115000"/>
              </a:lnSpc>
              <a:buClr>
                <a:srgbClr val="000000"/>
              </a:buClr>
              <a:buSzPts val="1300"/>
            </a:pPr>
            <a:r>
              <a:rPr lang="en" sz="2399" i="1" dirty="0">
                <a:solidFill>
                  <a:schemeClr val="accent5">
                    <a:lumMod val="75000"/>
                  </a:schemeClr>
                </a:solidFill>
                <a:latin typeface="Helvetica" panose="020B0604020202020204" pitchFamily="34" charset="0"/>
                <a:ea typeface="Roboto"/>
                <a:cs typeface="Helvetica" panose="020B0604020202020204" pitchFamily="34" charset="0"/>
                <a:sym typeface="Roboto"/>
              </a:rPr>
              <a:t>Maximize performance for all beneficiaries</a:t>
            </a:r>
          </a:p>
        </p:txBody>
      </p:sp>
      <p:sp>
        <p:nvSpPr>
          <p:cNvPr id="19" name="Arrow: Down 18">
            <a:extLst>
              <a:ext uri="{FF2B5EF4-FFF2-40B4-BE49-F238E27FC236}">
                <a16:creationId xmlns:a16="http://schemas.microsoft.com/office/drawing/2014/main" id="{8981A780-FD8B-AC55-2546-CD147C4497CB}"/>
              </a:ext>
            </a:extLst>
          </p:cNvPr>
          <p:cNvSpPr/>
          <p:nvPr/>
        </p:nvSpPr>
        <p:spPr>
          <a:xfrm>
            <a:off x="5964680" y="3360341"/>
            <a:ext cx="763666" cy="773227"/>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25" name="Picture 24" descr="A person holding money and thought bubble&#10;&#10;AI-generated content may be incorrect.">
            <a:extLst>
              <a:ext uri="{FF2B5EF4-FFF2-40B4-BE49-F238E27FC236}">
                <a16:creationId xmlns:a16="http://schemas.microsoft.com/office/drawing/2014/main" id="{03252C05-D934-39A0-0904-D7C2978D58F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605634" y="1764947"/>
            <a:ext cx="1501628" cy="1501628"/>
          </a:xfrm>
          <a:prstGeom prst="roundRect">
            <a:avLst>
              <a:gd name="adj" fmla="val 16667"/>
            </a:avLst>
          </a:prstGeom>
          <a:ln>
            <a:noFill/>
          </a:ln>
          <a:effectLst/>
        </p:spPr>
      </p:pic>
      <p:sp>
        <p:nvSpPr>
          <p:cNvPr id="3" name="AutoShape 2">
            <a:extLst>
              <a:ext uri="{FF2B5EF4-FFF2-40B4-BE49-F238E27FC236}">
                <a16:creationId xmlns:a16="http://schemas.microsoft.com/office/drawing/2014/main" id="{7BEC784E-10A5-42F9-327F-DBB8420D7EBB}"/>
              </a:ext>
            </a:extLst>
          </p:cNvPr>
          <p:cNvSpPr>
            <a:spLocks noChangeAspect="1" noChangeArrowheads="1"/>
          </p:cNvSpPr>
          <p:nvPr/>
        </p:nvSpPr>
        <p:spPr bwMode="auto">
          <a:xfrm>
            <a:off x="6306803" y="4080419"/>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44"/>
          </a:p>
        </p:txBody>
      </p:sp>
      <p:grpSp>
        <p:nvGrpSpPr>
          <p:cNvPr id="23" name="Group 22">
            <a:extLst>
              <a:ext uri="{FF2B5EF4-FFF2-40B4-BE49-F238E27FC236}">
                <a16:creationId xmlns:a16="http://schemas.microsoft.com/office/drawing/2014/main" id="{1BDEAA56-E6F7-2C4A-37D1-B8FFDA350A55}"/>
              </a:ext>
            </a:extLst>
          </p:cNvPr>
          <p:cNvGrpSpPr/>
          <p:nvPr/>
        </p:nvGrpSpPr>
        <p:grpSpPr>
          <a:xfrm>
            <a:off x="5544259" y="4160427"/>
            <a:ext cx="1624379" cy="1551154"/>
            <a:chOff x="1033167" y="6922038"/>
            <a:chExt cx="1740764" cy="2033630"/>
          </a:xfrm>
        </p:grpSpPr>
        <p:pic>
          <p:nvPicPr>
            <p:cNvPr id="24" name="Google Shape;84;p16">
              <a:extLst>
                <a:ext uri="{FF2B5EF4-FFF2-40B4-BE49-F238E27FC236}">
                  <a16:creationId xmlns:a16="http://schemas.microsoft.com/office/drawing/2014/main" id="{16FC832E-7F19-90C0-3669-32A88772B7EB}"/>
                </a:ext>
              </a:extLst>
            </p:cNvPr>
            <p:cNvPicPr preferRelativeResize="0"/>
            <p:nvPr/>
          </p:nvPicPr>
          <p:blipFill>
            <a:blip r:embed="rId5">
              <a:alphaModFix/>
            </a:blip>
            <a:stretch>
              <a:fillRect/>
            </a:stretch>
          </p:blipFill>
          <p:spPr>
            <a:xfrm>
              <a:off x="1033167" y="6922038"/>
              <a:ext cx="1740764" cy="1740764"/>
            </a:xfrm>
            <a:prstGeom prst="rect">
              <a:avLst/>
            </a:prstGeom>
            <a:noFill/>
            <a:ln>
              <a:noFill/>
            </a:ln>
          </p:spPr>
        </p:pic>
        <p:sp>
          <p:nvSpPr>
            <p:cNvPr id="26" name="TextBox 25">
              <a:extLst>
                <a:ext uri="{FF2B5EF4-FFF2-40B4-BE49-F238E27FC236}">
                  <a16:creationId xmlns:a16="http://schemas.microsoft.com/office/drawing/2014/main" id="{541963E6-C3E9-903A-C80A-DA15626D869C}"/>
                </a:ext>
              </a:extLst>
            </p:cNvPr>
            <p:cNvSpPr txBox="1"/>
            <p:nvPr/>
          </p:nvSpPr>
          <p:spPr>
            <a:xfrm>
              <a:off x="1570420" y="8269704"/>
              <a:ext cx="948601" cy="685964"/>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LLM</a:t>
              </a:r>
            </a:p>
          </p:txBody>
        </p:sp>
        <p:sp>
          <p:nvSpPr>
            <p:cNvPr id="27" name="Rectangle: Rounded Corners 26">
              <a:extLst>
                <a:ext uri="{FF2B5EF4-FFF2-40B4-BE49-F238E27FC236}">
                  <a16:creationId xmlns:a16="http://schemas.microsoft.com/office/drawing/2014/main" id="{6E90B533-FB2C-E0B0-11B2-B15DDEE02CAF}"/>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sp>
        <p:nvSpPr>
          <p:cNvPr id="32" name="TextBox 31">
            <a:extLst>
              <a:ext uri="{FF2B5EF4-FFF2-40B4-BE49-F238E27FC236}">
                <a16:creationId xmlns:a16="http://schemas.microsoft.com/office/drawing/2014/main" id="{42925903-2B20-59F1-27B8-CFB5C01B1ECB}"/>
              </a:ext>
            </a:extLst>
          </p:cNvPr>
          <p:cNvSpPr txBox="1"/>
          <p:nvPr/>
        </p:nvSpPr>
        <p:spPr>
          <a:xfrm>
            <a:off x="7694516" y="4426637"/>
            <a:ext cx="1989751" cy="523220"/>
          </a:xfrm>
          <a:prstGeom prst="rect">
            <a:avLst/>
          </a:prstGeom>
          <a:noFill/>
        </p:spPr>
        <p:txBody>
          <a:bodyPr wrap="square" rtlCol="0">
            <a:spAutoFit/>
          </a:bodyPr>
          <a:lstStyle/>
          <a:p>
            <a:r>
              <a:rPr lang="en-US" sz="2800" b="1" dirty="0">
                <a:solidFill>
                  <a:srgbClr val="FF0000"/>
                </a:solidFill>
                <a:latin typeface="Helvetica" panose="020B0604020202020204" pitchFamily="34" charset="0"/>
                <a:cs typeface="Helvetica" panose="020B0604020202020204" pitchFamily="34" charset="0"/>
              </a:rPr>
              <a:t>Agents</a:t>
            </a:r>
          </a:p>
        </p:txBody>
      </p:sp>
      <p:sp>
        <p:nvSpPr>
          <p:cNvPr id="34" name="Arrow: Down 33">
            <a:extLst>
              <a:ext uri="{FF2B5EF4-FFF2-40B4-BE49-F238E27FC236}">
                <a16:creationId xmlns:a16="http://schemas.microsoft.com/office/drawing/2014/main" id="{D34C3A3B-78DF-2245-19E8-2C0323486025}"/>
              </a:ext>
            </a:extLst>
          </p:cNvPr>
          <p:cNvSpPr/>
          <p:nvPr/>
        </p:nvSpPr>
        <p:spPr>
          <a:xfrm>
            <a:off x="6213177" y="5626841"/>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20D3264D-9FAD-67BD-444A-67F30898086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1264432" y="1746670"/>
            <a:ext cx="3807030" cy="1571787"/>
          </a:xfrm>
          <a:prstGeom prst="roundRect">
            <a:avLst>
              <a:gd name="adj" fmla="val 16667"/>
            </a:avLst>
          </a:prstGeom>
          <a:ln>
            <a:noFill/>
          </a:ln>
          <a:effectLst/>
        </p:spPr>
      </p:pic>
    </p:spTree>
    <p:extLst>
      <p:ext uri="{BB962C8B-B14F-4D97-AF65-F5344CB8AC3E}">
        <p14:creationId xmlns:p14="http://schemas.microsoft.com/office/powerpoint/2010/main" val="26370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2" grpId="0"/>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0B32-E665-962A-EC84-52C6AEED62B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987C63E0-3F89-F69E-C628-E11FCF8B4FF2}"/>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DC03DF82-C852-3207-A977-3CE9F2D6C321}"/>
              </a:ext>
            </a:extLst>
          </p:cNvPr>
          <p:cNvSpPr>
            <a:spLocks noGrp="1"/>
          </p:cNvSpPr>
          <p:nvPr>
            <p:ph type="sldNum" sz="quarter" idx="12"/>
          </p:nvPr>
        </p:nvSpPr>
        <p:spPr/>
        <p:txBody>
          <a:bodyPr/>
          <a:lstStyle/>
          <a:p>
            <a:fld id="{3E1FE081-AC77-FB48-AC8D-A74659BE064E}" type="slidenum">
              <a:rPr lang="en-US" smtClean="0"/>
              <a:pPr/>
              <a:t>35</a:t>
            </a:fld>
            <a:endParaRPr lang="en-US" dirty="0"/>
          </a:p>
        </p:txBody>
      </p:sp>
      <p:sp>
        <p:nvSpPr>
          <p:cNvPr id="6" name="Google Shape;70;p16">
            <a:extLst>
              <a:ext uri="{FF2B5EF4-FFF2-40B4-BE49-F238E27FC236}">
                <a16:creationId xmlns:a16="http://schemas.microsoft.com/office/drawing/2014/main" id="{47B6CAE6-E3D3-038D-F9C2-F44266479841}"/>
              </a:ext>
            </a:extLst>
          </p:cNvPr>
          <p:cNvSpPr txBox="1">
            <a:spLocks noGrp="1"/>
          </p:cNvSpPr>
          <p:nvPr>
            <p:ph type="title"/>
          </p:nvPr>
        </p:nvSpPr>
        <p:spPr>
          <a:xfrm>
            <a:off x="355224" y="138299"/>
            <a:ext cx="12432728" cy="1885950"/>
          </a:xfrm>
          <a:prstGeom prst="rect">
            <a:avLst/>
          </a:prstGeom>
        </p:spPr>
        <p:txBody>
          <a:bodyPr spcFirstLastPara="1" wrap="square" lIns="130027" tIns="130027" rIns="130027" bIns="130027" anchor="t" anchorCtr="0">
            <a:noAutofit/>
          </a:bodyPr>
          <a:lstStyle/>
          <a:p>
            <a:pPr>
              <a:lnSpc>
                <a:spcPct val="100000"/>
              </a:lnSpc>
              <a:buSzPts val="990"/>
            </a:pPr>
            <a:r>
              <a:rPr lang="en-US" sz="2800" b="1" dirty="0">
                <a:solidFill>
                  <a:schemeClr val="accent5">
                    <a:lumMod val="75000"/>
                  </a:schemeClr>
                </a:solidFill>
              </a:rPr>
              <a:t>Initial Step in MASSI: </a:t>
            </a:r>
            <a:br>
              <a:rPr lang="en-US" sz="2800" b="1" dirty="0">
                <a:solidFill>
                  <a:schemeClr val="accent5">
                    <a:lumMod val="75000"/>
                  </a:schemeClr>
                </a:solidFill>
              </a:rPr>
            </a:br>
            <a:r>
              <a:rPr lang="en-US" sz="2800" b="1" dirty="0">
                <a:solidFill>
                  <a:schemeClr val="accent5">
                    <a:lumMod val="75000"/>
                  </a:schemeClr>
                </a:solidFill>
              </a:rPr>
              <a:t>Decision Language Agent to Shape RMAB Policies via Reward Design</a:t>
            </a:r>
            <a:br>
              <a:rPr lang="en-US" sz="2400" b="1" dirty="0">
                <a:solidFill>
                  <a:schemeClr val="accent5">
                    <a:lumMod val="75000"/>
                  </a:schemeClr>
                </a:solidFill>
              </a:rPr>
            </a:br>
            <a:r>
              <a:rPr lang="en-US" sz="2000" i="1" dirty="0">
                <a:solidFill>
                  <a:schemeClr val="accent5">
                    <a:lumMod val="75000"/>
                  </a:schemeClr>
                </a:solidFill>
              </a:rPr>
              <a:t>(</a:t>
            </a:r>
            <a:r>
              <a:rPr lang="en-US" sz="2000" i="1" dirty="0" err="1">
                <a:solidFill>
                  <a:schemeClr val="accent5">
                    <a:lumMod val="75000"/>
                  </a:schemeClr>
                </a:solidFill>
              </a:rPr>
              <a:t>NeurIPS</a:t>
            </a:r>
            <a:r>
              <a:rPr lang="en-US" sz="2000" i="1" dirty="0">
                <a:solidFill>
                  <a:schemeClr val="accent5">
                    <a:lumMod val="75000"/>
                  </a:schemeClr>
                </a:solidFill>
              </a:rPr>
              <a:t> 2024)</a:t>
            </a:r>
            <a:endParaRPr sz="2400" i="1" dirty="0">
              <a:solidFill>
                <a:schemeClr val="accent5">
                  <a:lumMod val="75000"/>
                </a:schemeClr>
              </a:solidFill>
            </a:endParaRPr>
          </a:p>
        </p:txBody>
      </p:sp>
      <p:sp>
        <p:nvSpPr>
          <p:cNvPr id="2" name="AutoShape 2">
            <a:extLst>
              <a:ext uri="{FF2B5EF4-FFF2-40B4-BE49-F238E27FC236}">
                <a16:creationId xmlns:a16="http://schemas.microsoft.com/office/drawing/2014/main" id="{169DE220-69C7-CDD9-B6BA-30337C5EE651}"/>
              </a:ext>
            </a:extLst>
          </p:cNvPr>
          <p:cNvSpPr>
            <a:spLocks noChangeAspect="1" noChangeArrowheads="1"/>
          </p:cNvSpPr>
          <p:nvPr/>
        </p:nvSpPr>
        <p:spPr bwMode="auto">
          <a:xfrm>
            <a:off x="6087162" y="36496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CC988117-208E-FC8A-1B22-5DE07F9CCFD2}"/>
              </a:ext>
            </a:extLst>
          </p:cNvPr>
          <p:cNvSpPr txBox="1"/>
          <p:nvPr/>
        </p:nvSpPr>
        <p:spPr>
          <a:xfrm>
            <a:off x="6835077" y="1710514"/>
            <a:ext cx="5915315" cy="1330364"/>
          </a:xfrm>
          <a:prstGeom prst="rect">
            <a:avLst/>
          </a:prstGeom>
          <a:noFill/>
        </p:spPr>
        <p:txBody>
          <a:bodyPr wrap="square">
            <a:spAutoFit/>
          </a:bodyPr>
          <a:lstStyle/>
          <a:p>
            <a:pPr marL="207712" algn="l" defTabSz="1300460" rtl="0">
              <a:lnSpc>
                <a:spcPct val="115000"/>
              </a:lnSpc>
              <a:buClr>
                <a:srgbClr val="000000"/>
              </a:buClr>
              <a:buSzPts val="1300"/>
            </a:pPr>
            <a:r>
              <a:rPr lang="en" sz="2400" b="1" i="1" dirty="0">
                <a:solidFill>
                  <a:srgbClr val="FF0000"/>
                </a:solidFill>
                <a:latin typeface="Helvetica" panose="020B0604020202020204" pitchFamily="34" charset="0"/>
                <a:ea typeface="Roboto"/>
                <a:cs typeface="Helvetica" panose="020B0604020202020204" pitchFamily="34" charset="0"/>
                <a:sym typeface="Roboto"/>
              </a:rPr>
              <a:t>Changed policy goals</a:t>
            </a:r>
          </a:p>
          <a:p>
            <a:pPr marL="207712" algn="l" defTabSz="1300460" rtl="0">
              <a:lnSpc>
                <a:spcPct val="115000"/>
              </a:lnSpc>
              <a:buClr>
                <a:srgbClr val="000000"/>
              </a:buClr>
              <a:buSzPts val="1300"/>
            </a:pPr>
            <a:r>
              <a:rPr lang="en" sz="2400" i="1" dirty="0">
                <a:solidFill>
                  <a:schemeClr val="accent5">
                    <a:lumMod val="75000"/>
                  </a:schemeClr>
                </a:solidFill>
                <a:latin typeface="Helvetica" panose="020B0604020202020204" pitchFamily="34" charset="0"/>
                <a:ea typeface="Roboto"/>
                <a:cs typeface="Helvetica" panose="020B0604020202020204" pitchFamily="34" charset="0"/>
                <a:sym typeface="Roboto"/>
              </a:rPr>
              <a:t>Maximize performance for all but </a:t>
            </a:r>
            <a:r>
              <a:rPr lang="en" sz="2400" i="1" u="sng" dirty="0">
                <a:solidFill>
                  <a:schemeClr val="accent5">
                    <a:lumMod val="75000"/>
                  </a:schemeClr>
                </a:solidFill>
                <a:latin typeface="Helvetica" panose="020B0604020202020204" pitchFamily="34" charset="0"/>
                <a:ea typeface="Roboto"/>
                <a:cs typeface="Helvetica" panose="020B0604020202020204" pitchFamily="34" charset="0"/>
                <a:sym typeface="Roboto"/>
              </a:rPr>
              <a:t>slightly</a:t>
            </a:r>
            <a:r>
              <a:rPr lang="en" sz="2400" i="1" dirty="0">
                <a:solidFill>
                  <a:schemeClr val="accent5">
                    <a:lumMod val="75000"/>
                  </a:schemeClr>
                </a:solidFill>
                <a:latin typeface="Helvetica" panose="020B0604020202020204" pitchFamily="34" charset="0"/>
                <a:ea typeface="Roboto"/>
                <a:cs typeface="Helvetica" panose="020B0604020202020204" pitchFamily="34" charset="0"/>
                <a:sym typeface="Roboto"/>
              </a:rPr>
              <a:t> prioritize low income beneficiaries</a:t>
            </a:r>
            <a:endParaRPr lang="en" sz="2400" b="1" i="1" dirty="0">
              <a:solidFill>
                <a:schemeClr val="accent5">
                  <a:lumMod val="75000"/>
                </a:schemeClr>
              </a:solidFill>
              <a:latin typeface="Helvetica" panose="020B0604020202020204" pitchFamily="34" charset="0"/>
              <a:ea typeface="Roboto"/>
              <a:cs typeface="Helvetica" panose="020B0604020202020204" pitchFamily="34" charset="0"/>
              <a:sym typeface="Roboto"/>
            </a:endParaRPr>
          </a:p>
        </p:txBody>
      </p:sp>
      <p:grpSp>
        <p:nvGrpSpPr>
          <p:cNvPr id="21" name="Group 20">
            <a:extLst>
              <a:ext uri="{FF2B5EF4-FFF2-40B4-BE49-F238E27FC236}">
                <a16:creationId xmlns:a16="http://schemas.microsoft.com/office/drawing/2014/main" id="{6C326FA3-5A96-9733-B3A3-873B1AE30140}"/>
              </a:ext>
            </a:extLst>
          </p:cNvPr>
          <p:cNvGrpSpPr/>
          <p:nvPr/>
        </p:nvGrpSpPr>
        <p:grpSpPr>
          <a:xfrm>
            <a:off x="5209867" y="3692315"/>
            <a:ext cx="1624378" cy="1427021"/>
            <a:chOff x="1033167" y="6922038"/>
            <a:chExt cx="1740764" cy="1870887"/>
          </a:xfrm>
        </p:grpSpPr>
        <p:pic>
          <p:nvPicPr>
            <p:cNvPr id="23" name="Google Shape;84;p16">
              <a:extLst>
                <a:ext uri="{FF2B5EF4-FFF2-40B4-BE49-F238E27FC236}">
                  <a16:creationId xmlns:a16="http://schemas.microsoft.com/office/drawing/2014/main" id="{6CDC0F6C-3796-7C18-E541-3B8BA7A4F35C}"/>
                </a:ext>
              </a:extLst>
            </p:cNvPr>
            <p:cNvPicPr preferRelativeResize="0"/>
            <p:nvPr/>
          </p:nvPicPr>
          <p:blipFill>
            <a:blip r:embed="rId3">
              <a:alphaModFix/>
            </a:blip>
            <a:stretch>
              <a:fillRect/>
            </a:stretch>
          </p:blipFill>
          <p:spPr>
            <a:xfrm>
              <a:off x="1033167" y="6922038"/>
              <a:ext cx="1740764" cy="1740764"/>
            </a:xfrm>
            <a:prstGeom prst="rect">
              <a:avLst/>
            </a:prstGeom>
            <a:noFill/>
            <a:ln>
              <a:noFill/>
            </a:ln>
          </p:spPr>
        </p:pic>
        <p:sp>
          <p:nvSpPr>
            <p:cNvPr id="24" name="TextBox 23">
              <a:extLst>
                <a:ext uri="{FF2B5EF4-FFF2-40B4-BE49-F238E27FC236}">
                  <a16:creationId xmlns:a16="http://schemas.microsoft.com/office/drawing/2014/main" id="{0ECEC31E-B7CF-25A3-E99D-11AF7C64A735}"/>
                </a:ext>
              </a:extLst>
            </p:cNvPr>
            <p:cNvSpPr txBox="1"/>
            <p:nvPr/>
          </p:nvSpPr>
          <p:spPr>
            <a:xfrm>
              <a:off x="1561949" y="8269705"/>
              <a:ext cx="683199" cy="400110"/>
            </a:xfrm>
            <a:prstGeom prst="rect">
              <a:avLst/>
            </a:prstGeom>
            <a:noFill/>
          </p:spPr>
          <p:txBody>
            <a:bodyPr wrap="none" rtlCol="0">
              <a:spAutoFit/>
            </a:bodyPr>
            <a:lstStyle/>
            <a:p>
              <a:r>
                <a:rPr lang="en-US" sz="2000" dirty="0">
                  <a:latin typeface="Helvetica" panose="020B0604020202020204" pitchFamily="34" charset="0"/>
                  <a:cs typeface="Helvetica" panose="020B0604020202020204" pitchFamily="34" charset="0"/>
                </a:rPr>
                <a:t>LLM</a:t>
              </a:r>
            </a:p>
          </p:txBody>
        </p:sp>
        <p:sp>
          <p:nvSpPr>
            <p:cNvPr id="25" name="Rectangle: Rounded Corners 24">
              <a:extLst>
                <a:ext uri="{FF2B5EF4-FFF2-40B4-BE49-F238E27FC236}">
                  <a16:creationId xmlns:a16="http://schemas.microsoft.com/office/drawing/2014/main" id="{F46B3BB3-3306-7B5A-91A2-DFD64993AB58}"/>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sp>
        <p:nvSpPr>
          <p:cNvPr id="31" name="TextBox 30">
            <a:extLst>
              <a:ext uri="{FF2B5EF4-FFF2-40B4-BE49-F238E27FC236}">
                <a16:creationId xmlns:a16="http://schemas.microsoft.com/office/drawing/2014/main" id="{416A6328-348B-9E82-B7B1-488774867D46}"/>
              </a:ext>
            </a:extLst>
          </p:cNvPr>
          <p:cNvSpPr txBox="1"/>
          <p:nvPr/>
        </p:nvSpPr>
        <p:spPr>
          <a:xfrm>
            <a:off x="6872637" y="3624205"/>
            <a:ext cx="5915315" cy="892552"/>
          </a:xfrm>
          <a:prstGeom prst="rect">
            <a:avLst/>
          </a:prstGeom>
          <a:noFill/>
        </p:spPr>
        <p:txBody>
          <a:bodyPr wrap="square" rtlCol="0">
            <a:spAutoFit/>
          </a:bodyPr>
          <a:lstStyle/>
          <a:p>
            <a:pPr algn="l"/>
            <a:r>
              <a:rPr lang="en-US" sz="2800" b="1" dirty="0">
                <a:solidFill>
                  <a:srgbClr val="FF0000"/>
                </a:solidFill>
                <a:latin typeface="Helvetica" panose="020B0604020202020204" pitchFamily="34" charset="0"/>
                <a:cs typeface="Helvetica" panose="020B0604020202020204" pitchFamily="34" charset="0"/>
              </a:rPr>
              <a:t>Decision-Language agent</a:t>
            </a:r>
          </a:p>
          <a:p>
            <a:pPr algn="l"/>
            <a:r>
              <a:rPr lang="en-US" sz="2400" dirty="0">
                <a:solidFill>
                  <a:schemeClr val="accent2">
                    <a:lumMod val="50000"/>
                  </a:schemeClr>
                </a:solidFill>
                <a:latin typeface="Helvetica" panose="020B0604020202020204" pitchFamily="34" charset="0"/>
                <a:cs typeface="Helvetica" panose="020B0604020202020204" pitchFamily="34" charset="0"/>
              </a:rPr>
              <a:t>Generates new policy for changed goals </a:t>
            </a:r>
          </a:p>
        </p:txBody>
      </p:sp>
      <p:sp>
        <p:nvSpPr>
          <p:cNvPr id="33" name="Arrow: Down 32">
            <a:extLst>
              <a:ext uri="{FF2B5EF4-FFF2-40B4-BE49-F238E27FC236}">
                <a16:creationId xmlns:a16="http://schemas.microsoft.com/office/drawing/2014/main" id="{08CA22B7-B0B7-985E-C55D-CD7CB0EC90E7}"/>
              </a:ext>
            </a:extLst>
          </p:cNvPr>
          <p:cNvSpPr/>
          <p:nvPr/>
        </p:nvSpPr>
        <p:spPr>
          <a:xfrm>
            <a:off x="5808962" y="3307148"/>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06E074D4-BEB4-4FC6-70E9-E7D77D5D2880}"/>
              </a:ext>
            </a:extLst>
          </p:cNvPr>
          <p:cNvSpPr/>
          <p:nvPr/>
        </p:nvSpPr>
        <p:spPr>
          <a:xfrm>
            <a:off x="5752627" y="5359259"/>
            <a:ext cx="438615" cy="823643"/>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holding money and thought bubble&#10;&#10;AI-generated content may be incorrect.">
            <a:extLst>
              <a:ext uri="{FF2B5EF4-FFF2-40B4-BE49-F238E27FC236}">
                <a16:creationId xmlns:a16="http://schemas.microsoft.com/office/drawing/2014/main" id="{48D02C49-0284-8499-B0C8-210FE709629B}"/>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5371009" y="1685044"/>
            <a:ext cx="1501628" cy="1501628"/>
          </a:xfrm>
          <a:prstGeom prst="roundRect">
            <a:avLst>
              <a:gd name="adj" fmla="val 16667"/>
            </a:avLst>
          </a:prstGeom>
          <a:ln>
            <a:noFill/>
          </a:ln>
          <a:effectLst/>
        </p:spPr>
      </p:pic>
      <p:sp>
        <p:nvSpPr>
          <p:cNvPr id="39" name="TextBox 38">
            <a:extLst>
              <a:ext uri="{FF2B5EF4-FFF2-40B4-BE49-F238E27FC236}">
                <a16:creationId xmlns:a16="http://schemas.microsoft.com/office/drawing/2014/main" id="{0084D0A2-8711-3D35-0476-B2041EF7F21A}"/>
              </a:ext>
            </a:extLst>
          </p:cNvPr>
          <p:cNvSpPr txBox="1"/>
          <p:nvPr/>
        </p:nvSpPr>
        <p:spPr>
          <a:xfrm>
            <a:off x="6800414" y="4439959"/>
            <a:ext cx="5610947" cy="830997"/>
          </a:xfrm>
          <a:prstGeom prst="rect">
            <a:avLst/>
          </a:prstGeom>
          <a:noFill/>
        </p:spPr>
        <p:txBody>
          <a:bodyPr wrap="square" rtlCol="0">
            <a:spAutoFit/>
          </a:bodyPr>
          <a:lstStyle/>
          <a:p>
            <a:r>
              <a:rPr lang="en-US" sz="2400" i="1" u="sng" dirty="0">
                <a:solidFill>
                  <a:schemeClr val="tx1"/>
                </a:solidFill>
                <a:latin typeface="Helvetica" panose="020B0604020202020204" pitchFamily="34" charset="0"/>
                <a:cs typeface="Helvetica" panose="020B0604020202020204" pitchFamily="34" charset="0"/>
              </a:rPr>
              <a:t>Autonomously</a:t>
            </a:r>
            <a:r>
              <a:rPr lang="en-US" sz="2400" i="1" dirty="0">
                <a:solidFill>
                  <a:schemeClr val="tx1"/>
                </a:solidFill>
                <a:latin typeface="Helvetica" panose="020B0604020202020204" pitchFamily="34" charset="0"/>
                <a:cs typeface="Helvetica" panose="020B0604020202020204" pitchFamily="34" charset="0"/>
              </a:rPr>
              <a:t> search reward functions “R(</a:t>
            </a:r>
            <a:r>
              <a:rPr lang="en-US" sz="2400" i="1" dirty="0" err="1">
                <a:solidFill>
                  <a:schemeClr val="tx1"/>
                </a:solidFill>
                <a:latin typeface="Helvetica" panose="020B0604020202020204" pitchFamily="34" charset="0"/>
                <a:cs typeface="Helvetica" panose="020B0604020202020204" pitchFamily="34" charset="0"/>
              </a:rPr>
              <a:t>s,a</a:t>
            </a:r>
            <a:r>
              <a:rPr lang="en-US" sz="2400" i="1" dirty="0">
                <a:solidFill>
                  <a:schemeClr val="tx1"/>
                </a:solidFill>
                <a:latin typeface="Helvetica" panose="020B0604020202020204" pitchFamily="34" charset="0"/>
                <a:cs typeface="Helvetica" panose="020B0604020202020204" pitchFamily="34" charset="0"/>
              </a:rPr>
              <a:t>)” </a:t>
            </a:r>
          </a:p>
        </p:txBody>
      </p:sp>
      <p:grpSp>
        <p:nvGrpSpPr>
          <p:cNvPr id="40" name="Google Shape;78;p16">
            <a:extLst>
              <a:ext uri="{FF2B5EF4-FFF2-40B4-BE49-F238E27FC236}">
                <a16:creationId xmlns:a16="http://schemas.microsoft.com/office/drawing/2014/main" id="{E9B91E37-FAE0-95C3-73E1-0DB40DCD48A0}"/>
              </a:ext>
            </a:extLst>
          </p:cNvPr>
          <p:cNvGrpSpPr/>
          <p:nvPr/>
        </p:nvGrpSpPr>
        <p:grpSpPr>
          <a:xfrm>
            <a:off x="4147907" y="6372623"/>
            <a:ext cx="4708985" cy="2728337"/>
            <a:chOff x="2944204" y="1189775"/>
            <a:chExt cx="3311005" cy="1918362"/>
          </a:xfrm>
        </p:grpSpPr>
        <p:sp>
          <p:nvSpPr>
            <p:cNvPr id="41" name="Google Shape;79;p16">
              <a:extLst>
                <a:ext uri="{FF2B5EF4-FFF2-40B4-BE49-F238E27FC236}">
                  <a16:creationId xmlns:a16="http://schemas.microsoft.com/office/drawing/2014/main" id="{44E921AD-46C3-8EF7-34DE-4DA75BFE1641}"/>
                </a:ext>
              </a:extLst>
            </p:cNvPr>
            <p:cNvSpPr/>
            <p:nvPr/>
          </p:nvSpPr>
          <p:spPr>
            <a:xfrm>
              <a:off x="2944204" y="1189775"/>
              <a:ext cx="3305700" cy="669000"/>
            </a:xfrm>
            <a:prstGeom prst="chevron">
              <a:avLst>
                <a:gd name="adj" fmla="val 50000"/>
              </a:avLst>
            </a:prstGeom>
            <a:solidFill>
              <a:schemeClr val="accent3">
                <a:lumMod val="75000"/>
              </a:schemeClr>
            </a:solidFill>
            <a:ln>
              <a:noFill/>
            </a:ln>
          </p:spPr>
          <p:txBody>
            <a:bodyPr spcFirstLastPara="1" wrap="square" lIns="130027" tIns="130027" rIns="130027" bIns="130027" anchor="ctr" anchorCtr="0">
              <a:noAutofit/>
            </a:bodyPr>
            <a:lstStyle/>
            <a:p>
              <a:pPr defTabSz="1300460" rtl="0">
                <a:buClr>
                  <a:srgbClr val="000000"/>
                </a:buClr>
              </a:pPr>
              <a:endParaRPr lang="en-US" sz="2800" dirty="0">
                <a:solidFill>
                  <a:srgbClr val="FFFFFF"/>
                </a:solidFill>
                <a:latin typeface="Helvetica" panose="020B0604020202020204" pitchFamily="34" charset="0"/>
                <a:ea typeface="Roboto"/>
                <a:cs typeface="Helvetica" panose="020B0604020202020204" pitchFamily="34" charset="0"/>
                <a:sym typeface="Roboto"/>
              </a:endParaRPr>
            </a:p>
            <a:p>
              <a:pPr defTabSz="1300460" rtl="0">
                <a:buClr>
                  <a:srgbClr val="000000"/>
                </a:buClr>
              </a:pPr>
              <a:r>
                <a:rPr lang="en-US" sz="2800" dirty="0">
                  <a:solidFill>
                    <a:srgbClr val="FFFFFF"/>
                  </a:solidFill>
                  <a:latin typeface="Helvetica" panose="020B0604020202020204" pitchFamily="34" charset="0"/>
                  <a:ea typeface="Roboto"/>
                  <a:cs typeface="Helvetica" panose="020B0604020202020204" pitchFamily="34" charset="0"/>
                  <a:sym typeface="Roboto"/>
                </a:rPr>
                <a:t>Restless Bandit (RMAB)</a:t>
              </a:r>
            </a:p>
            <a:p>
              <a:pPr defTabSz="1300460" rtl="0">
                <a:buClr>
                  <a:srgbClr val="000000"/>
                </a:buClr>
              </a:pP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42" name="Google Shape;80;p16">
              <a:extLst>
                <a:ext uri="{FF2B5EF4-FFF2-40B4-BE49-F238E27FC236}">
                  <a16:creationId xmlns:a16="http://schemas.microsoft.com/office/drawing/2014/main" id="{D970CB07-7AA3-877F-622E-A019FD4CBB06}"/>
                </a:ext>
              </a:extLst>
            </p:cNvPr>
            <p:cNvSpPr txBox="1"/>
            <p:nvPr/>
          </p:nvSpPr>
          <p:spPr>
            <a:xfrm>
              <a:off x="3155585" y="1839105"/>
              <a:ext cx="3099624" cy="1269032"/>
            </a:xfrm>
            <a:prstGeom prst="rect">
              <a:avLst/>
            </a:prstGeom>
            <a:noFill/>
            <a:ln>
              <a:noFill/>
            </a:ln>
          </p:spPr>
          <p:txBody>
            <a:bodyPr spcFirstLastPara="1" wrap="square" lIns="130027" tIns="130027" rIns="130027" bIns="130027" anchor="t" anchorCtr="0">
              <a:noAutofit/>
            </a:bodyPr>
            <a:lstStyle/>
            <a:p>
              <a:pPr algn="l" defTabSz="1300460" rtl="0">
                <a:lnSpc>
                  <a:spcPct val="115000"/>
                </a:lnSpc>
                <a:buClr>
                  <a:srgbClr val="000000"/>
                </a:buClr>
              </a:pPr>
              <a:r>
                <a:rPr lang="en-US" sz="2400" b="1" i="1" dirty="0">
                  <a:solidFill>
                    <a:srgbClr val="000000"/>
                  </a:solidFill>
                  <a:latin typeface="Helvetica" panose="020B0604020202020204" pitchFamily="34" charset="0"/>
                  <a:ea typeface="Roboto"/>
                  <a:cs typeface="Helvetica" panose="020B0604020202020204" pitchFamily="34" charset="0"/>
                  <a:sym typeface="Roboto"/>
                </a:rPr>
                <a:t>Generates policy via </a:t>
              </a:r>
            </a:p>
            <a:p>
              <a:pPr algn="l" defTabSz="1300460" rtl="0">
                <a:lnSpc>
                  <a:spcPct val="115000"/>
                </a:lnSpc>
                <a:buClr>
                  <a:srgbClr val="000000"/>
                </a:buClr>
              </a:pPr>
              <a:r>
                <a:rPr lang="en-US" sz="2400" b="1" i="1" dirty="0">
                  <a:solidFill>
                    <a:srgbClr val="000000"/>
                  </a:solidFill>
                  <a:latin typeface="Helvetica" panose="020B0604020202020204" pitchFamily="34" charset="0"/>
                  <a:ea typeface="Roboto"/>
                  <a:cs typeface="Helvetica" panose="020B0604020202020204" pitchFamily="34" charset="0"/>
                  <a:sym typeface="Roboto"/>
                </a:rPr>
                <a:t>Reinforcement Learning</a:t>
              </a:r>
            </a:p>
            <a:p>
              <a:pPr algn="l" defTabSz="1300460" rtl="0">
                <a:lnSpc>
                  <a:spcPct val="115000"/>
                </a:lnSpc>
                <a:buClr>
                  <a:srgbClr val="000000"/>
                </a:buClr>
              </a:pPr>
              <a:endParaRPr sz="1849" dirty="0">
                <a:solidFill>
                  <a:srgbClr val="000000"/>
                </a:solidFill>
                <a:latin typeface="Roboto"/>
                <a:ea typeface="Roboto"/>
                <a:cs typeface="Roboto"/>
                <a:sym typeface="Roboto"/>
              </a:endParaRPr>
            </a:p>
          </p:txBody>
        </p:sp>
      </p:grpSp>
      <p:pic>
        <p:nvPicPr>
          <p:cNvPr id="3" name="Picture 2">
            <a:extLst>
              <a:ext uri="{FF2B5EF4-FFF2-40B4-BE49-F238E27FC236}">
                <a16:creationId xmlns:a16="http://schemas.microsoft.com/office/drawing/2014/main" id="{06B30140-8729-7318-B4F2-3B97649FD6A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1264432" y="1746670"/>
            <a:ext cx="3807030" cy="1571787"/>
          </a:xfrm>
          <a:prstGeom prst="roundRect">
            <a:avLst>
              <a:gd name="adj" fmla="val 16667"/>
            </a:avLst>
          </a:prstGeom>
          <a:ln>
            <a:noFill/>
          </a:ln>
          <a:effectLst/>
        </p:spPr>
      </p:pic>
    </p:spTree>
    <p:extLst>
      <p:ext uri="{BB962C8B-B14F-4D97-AF65-F5344CB8AC3E}">
        <p14:creationId xmlns:p14="http://schemas.microsoft.com/office/powerpoint/2010/main" val="33243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3" grpId="0" animBg="1"/>
      <p:bldP spid="34" grpId="0" animBg="1"/>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1F-30CC-C4F8-0D28-58624460F59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5D6B128-411E-1ECD-506F-E62F3B023131}"/>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15954186-11AC-75EC-2224-BD2644664925}"/>
              </a:ext>
            </a:extLst>
          </p:cNvPr>
          <p:cNvSpPr>
            <a:spLocks noGrp="1"/>
          </p:cNvSpPr>
          <p:nvPr>
            <p:ph type="sldNum" sz="quarter" idx="12"/>
          </p:nvPr>
        </p:nvSpPr>
        <p:spPr/>
        <p:txBody>
          <a:bodyPr/>
          <a:lstStyle/>
          <a:p>
            <a:fld id="{3E1FE081-AC77-FB48-AC8D-A74659BE064E}" type="slidenum">
              <a:rPr lang="en-US" smtClean="0"/>
              <a:pPr/>
              <a:t>36</a:t>
            </a:fld>
            <a:endParaRPr lang="en-US" dirty="0"/>
          </a:p>
        </p:txBody>
      </p:sp>
      <p:sp>
        <p:nvSpPr>
          <p:cNvPr id="6" name="Google Shape;70;p16">
            <a:extLst>
              <a:ext uri="{FF2B5EF4-FFF2-40B4-BE49-F238E27FC236}">
                <a16:creationId xmlns:a16="http://schemas.microsoft.com/office/drawing/2014/main" id="{4B6F6929-84E8-8002-4A15-C19BEB551F74}"/>
              </a:ext>
            </a:extLst>
          </p:cNvPr>
          <p:cNvSpPr txBox="1">
            <a:spLocks noGrp="1"/>
          </p:cNvSpPr>
          <p:nvPr>
            <p:ph type="title"/>
          </p:nvPr>
        </p:nvSpPr>
        <p:spPr>
          <a:xfrm>
            <a:off x="355224" y="138299"/>
            <a:ext cx="12432728" cy="1885950"/>
          </a:xfrm>
          <a:prstGeom prst="rect">
            <a:avLst/>
          </a:prstGeom>
        </p:spPr>
        <p:txBody>
          <a:bodyPr spcFirstLastPara="1" wrap="square" lIns="130027" tIns="130027" rIns="130027" bIns="130027" anchor="t" anchorCtr="0">
            <a:noAutofit/>
          </a:bodyPr>
          <a:lstStyle/>
          <a:p>
            <a:pPr>
              <a:lnSpc>
                <a:spcPct val="100000"/>
              </a:lnSpc>
              <a:buSzPts val="990"/>
            </a:pPr>
            <a:r>
              <a:rPr lang="en-US" sz="2800" b="1" dirty="0">
                <a:solidFill>
                  <a:schemeClr val="accent5">
                    <a:lumMod val="75000"/>
                  </a:schemeClr>
                </a:solidFill>
              </a:rPr>
              <a:t>Initial Step in MASSI: </a:t>
            </a:r>
            <a:br>
              <a:rPr lang="en-US" sz="2800" b="1" dirty="0">
                <a:solidFill>
                  <a:schemeClr val="accent5">
                    <a:lumMod val="75000"/>
                  </a:schemeClr>
                </a:solidFill>
              </a:rPr>
            </a:br>
            <a:r>
              <a:rPr lang="en-US" sz="2800" b="1" dirty="0">
                <a:solidFill>
                  <a:schemeClr val="accent5">
                    <a:lumMod val="75000"/>
                  </a:schemeClr>
                </a:solidFill>
              </a:rPr>
              <a:t>Decision Language Agent to Shape RMAB Policies via Reward Design</a:t>
            </a:r>
            <a:br>
              <a:rPr lang="en-US" sz="2400" b="1" dirty="0">
                <a:solidFill>
                  <a:schemeClr val="accent5">
                    <a:lumMod val="75000"/>
                  </a:schemeClr>
                </a:solidFill>
              </a:rPr>
            </a:br>
            <a:r>
              <a:rPr lang="en-US" sz="2000" i="1" dirty="0">
                <a:solidFill>
                  <a:schemeClr val="accent5">
                    <a:lumMod val="75000"/>
                  </a:schemeClr>
                </a:solidFill>
              </a:rPr>
              <a:t>(</a:t>
            </a:r>
            <a:r>
              <a:rPr lang="en-US" sz="2000" i="1" dirty="0" err="1">
                <a:solidFill>
                  <a:schemeClr val="accent5">
                    <a:lumMod val="75000"/>
                  </a:schemeClr>
                </a:solidFill>
              </a:rPr>
              <a:t>NeurIPS</a:t>
            </a:r>
            <a:r>
              <a:rPr lang="en-US" sz="2000" i="1" dirty="0">
                <a:solidFill>
                  <a:schemeClr val="accent5">
                    <a:lumMod val="75000"/>
                  </a:schemeClr>
                </a:solidFill>
              </a:rPr>
              <a:t> 2024)</a:t>
            </a:r>
            <a:endParaRPr sz="2400" i="1" dirty="0">
              <a:solidFill>
                <a:schemeClr val="accent5">
                  <a:lumMod val="75000"/>
                </a:schemeClr>
              </a:solidFill>
            </a:endParaRPr>
          </a:p>
        </p:txBody>
      </p:sp>
      <p:sp>
        <p:nvSpPr>
          <p:cNvPr id="2" name="AutoShape 2">
            <a:extLst>
              <a:ext uri="{FF2B5EF4-FFF2-40B4-BE49-F238E27FC236}">
                <a16:creationId xmlns:a16="http://schemas.microsoft.com/office/drawing/2014/main" id="{5193D105-08AC-D7C8-881C-D637C057D452}"/>
              </a:ext>
            </a:extLst>
          </p:cNvPr>
          <p:cNvSpPr>
            <a:spLocks noChangeAspect="1" noChangeArrowheads="1"/>
          </p:cNvSpPr>
          <p:nvPr/>
        </p:nvSpPr>
        <p:spPr bwMode="auto">
          <a:xfrm>
            <a:off x="6087162" y="36496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1B8BC355-53EB-678A-E1FD-A8FBA3B860B6}"/>
              </a:ext>
            </a:extLst>
          </p:cNvPr>
          <p:cNvSpPr txBox="1"/>
          <p:nvPr/>
        </p:nvSpPr>
        <p:spPr>
          <a:xfrm>
            <a:off x="6835077" y="1710514"/>
            <a:ext cx="6048409" cy="1330364"/>
          </a:xfrm>
          <a:prstGeom prst="rect">
            <a:avLst/>
          </a:prstGeom>
          <a:noFill/>
        </p:spPr>
        <p:txBody>
          <a:bodyPr wrap="square">
            <a:spAutoFit/>
          </a:bodyPr>
          <a:lstStyle/>
          <a:p>
            <a:pPr marL="207712" algn="l" defTabSz="1300460" rtl="0">
              <a:lnSpc>
                <a:spcPct val="115000"/>
              </a:lnSpc>
              <a:buClr>
                <a:srgbClr val="000000"/>
              </a:buClr>
              <a:buSzPts val="1300"/>
            </a:pPr>
            <a:r>
              <a:rPr lang="en" sz="2400" b="1" i="1" dirty="0">
                <a:solidFill>
                  <a:srgbClr val="FF0000"/>
                </a:solidFill>
                <a:latin typeface="Helvetica" panose="020B0604020202020204" pitchFamily="34" charset="0"/>
                <a:ea typeface="Roboto"/>
                <a:cs typeface="Helvetica" panose="020B0604020202020204" pitchFamily="34" charset="0"/>
                <a:sym typeface="Roboto"/>
              </a:rPr>
              <a:t>Changed policy goals</a:t>
            </a:r>
          </a:p>
          <a:p>
            <a:pPr marL="207712" algn="l" defTabSz="1300460" rtl="0">
              <a:lnSpc>
                <a:spcPct val="115000"/>
              </a:lnSpc>
              <a:buClr>
                <a:srgbClr val="000000"/>
              </a:buClr>
              <a:buSzPts val="1300"/>
            </a:pPr>
            <a:r>
              <a:rPr lang="en" sz="2400" i="1" dirty="0">
                <a:solidFill>
                  <a:schemeClr val="accent5">
                    <a:lumMod val="75000"/>
                  </a:schemeClr>
                </a:solidFill>
                <a:latin typeface="Helvetica" panose="020B0604020202020204" pitchFamily="34" charset="0"/>
                <a:ea typeface="Roboto"/>
                <a:cs typeface="Helvetica" panose="020B0604020202020204" pitchFamily="34" charset="0"/>
                <a:sym typeface="Roboto"/>
              </a:rPr>
              <a:t>Maximize performance for all but </a:t>
            </a:r>
            <a:r>
              <a:rPr lang="en" sz="2400" i="1" u="sng" dirty="0">
                <a:solidFill>
                  <a:schemeClr val="accent5">
                    <a:lumMod val="75000"/>
                  </a:schemeClr>
                </a:solidFill>
                <a:latin typeface="Helvetica" panose="020B0604020202020204" pitchFamily="34" charset="0"/>
                <a:ea typeface="Roboto"/>
                <a:cs typeface="Helvetica" panose="020B0604020202020204" pitchFamily="34" charset="0"/>
                <a:sym typeface="Roboto"/>
              </a:rPr>
              <a:t>slightly </a:t>
            </a:r>
            <a:r>
              <a:rPr lang="en" sz="2400" i="1" dirty="0">
                <a:solidFill>
                  <a:schemeClr val="accent5">
                    <a:lumMod val="75000"/>
                  </a:schemeClr>
                </a:solidFill>
                <a:latin typeface="Helvetica" panose="020B0604020202020204" pitchFamily="34" charset="0"/>
                <a:ea typeface="Roboto"/>
                <a:cs typeface="Helvetica" panose="020B0604020202020204" pitchFamily="34" charset="0"/>
                <a:sym typeface="Roboto"/>
              </a:rPr>
              <a:t>prioritize low income beneficiaries</a:t>
            </a:r>
            <a:endParaRPr lang="en" sz="2400" b="1" i="1" dirty="0">
              <a:solidFill>
                <a:schemeClr val="accent5">
                  <a:lumMod val="75000"/>
                </a:schemeClr>
              </a:solidFill>
              <a:latin typeface="Helvetica" panose="020B0604020202020204" pitchFamily="34" charset="0"/>
              <a:ea typeface="Roboto"/>
              <a:cs typeface="Helvetica" panose="020B0604020202020204" pitchFamily="34" charset="0"/>
              <a:sym typeface="Roboto"/>
            </a:endParaRPr>
          </a:p>
        </p:txBody>
      </p:sp>
      <p:grpSp>
        <p:nvGrpSpPr>
          <p:cNvPr id="21" name="Group 20">
            <a:extLst>
              <a:ext uri="{FF2B5EF4-FFF2-40B4-BE49-F238E27FC236}">
                <a16:creationId xmlns:a16="http://schemas.microsoft.com/office/drawing/2014/main" id="{A42BB578-2D92-8655-F2E9-8FBF91E8DF0F}"/>
              </a:ext>
            </a:extLst>
          </p:cNvPr>
          <p:cNvGrpSpPr/>
          <p:nvPr/>
        </p:nvGrpSpPr>
        <p:grpSpPr>
          <a:xfrm>
            <a:off x="5209867" y="3692315"/>
            <a:ext cx="1624378" cy="1427021"/>
            <a:chOff x="1033167" y="6922038"/>
            <a:chExt cx="1740764" cy="1870887"/>
          </a:xfrm>
        </p:grpSpPr>
        <p:pic>
          <p:nvPicPr>
            <p:cNvPr id="23" name="Google Shape;84;p16">
              <a:extLst>
                <a:ext uri="{FF2B5EF4-FFF2-40B4-BE49-F238E27FC236}">
                  <a16:creationId xmlns:a16="http://schemas.microsoft.com/office/drawing/2014/main" id="{8A838689-F17C-7C44-B7DF-10C261409C5D}"/>
                </a:ext>
              </a:extLst>
            </p:cNvPr>
            <p:cNvPicPr preferRelativeResize="0"/>
            <p:nvPr/>
          </p:nvPicPr>
          <p:blipFill>
            <a:blip r:embed="rId3">
              <a:alphaModFix/>
            </a:blip>
            <a:stretch>
              <a:fillRect/>
            </a:stretch>
          </p:blipFill>
          <p:spPr>
            <a:xfrm>
              <a:off x="1033167" y="6922038"/>
              <a:ext cx="1740764" cy="1740764"/>
            </a:xfrm>
            <a:prstGeom prst="rect">
              <a:avLst/>
            </a:prstGeom>
            <a:noFill/>
            <a:ln>
              <a:noFill/>
            </a:ln>
          </p:spPr>
        </p:pic>
        <p:sp>
          <p:nvSpPr>
            <p:cNvPr id="24" name="TextBox 23">
              <a:extLst>
                <a:ext uri="{FF2B5EF4-FFF2-40B4-BE49-F238E27FC236}">
                  <a16:creationId xmlns:a16="http://schemas.microsoft.com/office/drawing/2014/main" id="{BB3A2C7A-441B-5C96-6C9E-7FB78BE19213}"/>
                </a:ext>
              </a:extLst>
            </p:cNvPr>
            <p:cNvSpPr txBox="1"/>
            <p:nvPr/>
          </p:nvSpPr>
          <p:spPr>
            <a:xfrm>
              <a:off x="1561949" y="8269705"/>
              <a:ext cx="683199" cy="400110"/>
            </a:xfrm>
            <a:prstGeom prst="rect">
              <a:avLst/>
            </a:prstGeom>
            <a:noFill/>
          </p:spPr>
          <p:txBody>
            <a:bodyPr wrap="none" rtlCol="0">
              <a:spAutoFit/>
            </a:bodyPr>
            <a:lstStyle/>
            <a:p>
              <a:r>
                <a:rPr lang="en-US" sz="2000" dirty="0">
                  <a:latin typeface="Helvetica" panose="020B0604020202020204" pitchFamily="34" charset="0"/>
                  <a:cs typeface="Helvetica" panose="020B0604020202020204" pitchFamily="34" charset="0"/>
                </a:rPr>
                <a:t>LLM</a:t>
              </a:r>
            </a:p>
          </p:txBody>
        </p:sp>
        <p:sp>
          <p:nvSpPr>
            <p:cNvPr id="25" name="Rectangle: Rounded Corners 24">
              <a:extLst>
                <a:ext uri="{FF2B5EF4-FFF2-40B4-BE49-F238E27FC236}">
                  <a16:creationId xmlns:a16="http://schemas.microsoft.com/office/drawing/2014/main" id="{974C7AB4-9B03-38E9-39C7-3820DDC12CDD}"/>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sp>
        <p:nvSpPr>
          <p:cNvPr id="31" name="TextBox 30">
            <a:extLst>
              <a:ext uri="{FF2B5EF4-FFF2-40B4-BE49-F238E27FC236}">
                <a16:creationId xmlns:a16="http://schemas.microsoft.com/office/drawing/2014/main" id="{5A618D51-25E4-E704-1DC7-451CBEDFC0A2}"/>
              </a:ext>
            </a:extLst>
          </p:cNvPr>
          <p:cNvSpPr txBox="1"/>
          <p:nvPr/>
        </p:nvSpPr>
        <p:spPr>
          <a:xfrm>
            <a:off x="6872637" y="3624205"/>
            <a:ext cx="5915315" cy="892552"/>
          </a:xfrm>
          <a:prstGeom prst="rect">
            <a:avLst/>
          </a:prstGeom>
          <a:noFill/>
        </p:spPr>
        <p:txBody>
          <a:bodyPr wrap="square" rtlCol="0">
            <a:spAutoFit/>
          </a:bodyPr>
          <a:lstStyle/>
          <a:p>
            <a:pPr algn="l"/>
            <a:r>
              <a:rPr lang="en-US" sz="2800" b="1" dirty="0">
                <a:solidFill>
                  <a:srgbClr val="FF0000"/>
                </a:solidFill>
                <a:latin typeface="Helvetica" panose="020B0604020202020204" pitchFamily="34" charset="0"/>
                <a:cs typeface="Helvetica" panose="020B0604020202020204" pitchFamily="34" charset="0"/>
              </a:rPr>
              <a:t>Decision-Language agent</a:t>
            </a:r>
          </a:p>
          <a:p>
            <a:pPr algn="l"/>
            <a:r>
              <a:rPr lang="en-US" sz="2400" dirty="0">
                <a:solidFill>
                  <a:schemeClr val="accent2">
                    <a:lumMod val="50000"/>
                  </a:schemeClr>
                </a:solidFill>
                <a:latin typeface="Helvetica" panose="020B0604020202020204" pitchFamily="34" charset="0"/>
                <a:cs typeface="Helvetica" panose="020B0604020202020204" pitchFamily="34" charset="0"/>
              </a:rPr>
              <a:t>Generates new policy for changed goals </a:t>
            </a:r>
          </a:p>
        </p:txBody>
      </p:sp>
      <p:sp>
        <p:nvSpPr>
          <p:cNvPr id="33" name="Arrow: Down 32">
            <a:extLst>
              <a:ext uri="{FF2B5EF4-FFF2-40B4-BE49-F238E27FC236}">
                <a16:creationId xmlns:a16="http://schemas.microsoft.com/office/drawing/2014/main" id="{0BB6125D-9002-740D-57F9-07FF579AA305}"/>
              </a:ext>
            </a:extLst>
          </p:cNvPr>
          <p:cNvSpPr/>
          <p:nvPr/>
        </p:nvSpPr>
        <p:spPr>
          <a:xfrm>
            <a:off x="5808962" y="3307148"/>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444EBBDB-0123-B883-35A3-C718FB47DB99}"/>
              </a:ext>
            </a:extLst>
          </p:cNvPr>
          <p:cNvSpPr/>
          <p:nvPr/>
        </p:nvSpPr>
        <p:spPr>
          <a:xfrm>
            <a:off x="5752627" y="5359259"/>
            <a:ext cx="438615" cy="823643"/>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A602F9-26F4-2AD2-D8B1-FD60336C3629}"/>
              </a:ext>
            </a:extLst>
          </p:cNvPr>
          <p:cNvSpPr txBox="1"/>
          <p:nvPr/>
        </p:nvSpPr>
        <p:spPr>
          <a:xfrm>
            <a:off x="6800414" y="4422595"/>
            <a:ext cx="5610947" cy="830997"/>
          </a:xfrm>
          <a:prstGeom prst="rect">
            <a:avLst/>
          </a:prstGeom>
          <a:noFill/>
        </p:spPr>
        <p:txBody>
          <a:bodyPr wrap="square" rtlCol="0">
            <a:spAutoFit/>
          </a:bodyPr>
          <a:lstStyle/>
          <a:p>
            <a:r>
              <a:rPr lang="en-US" sz="2400" i="1" u="sng" dirty="0">
                <a:solidFill>
                  <a:schemeClr val="tx1"/>
                </a:solidFill>
                <a:latin typeface="Helvetica" panose="020B0604020202020204" pitchFamily="34" charset="0"/>
                <a:cs typeface="Helvetica" panose="020B0604020202020204" pitchFamily="34" charset="0"/>
              </a:rPr>
              <a:t>Autonomously</a:t>
            </a:r>
            <a:r>
              <a:rPr lang="en-US" sz="2400" i="1" dirty="0">
                <a:solidFill>
                  <a:schemeClr val="tx1"/>
                </a:solidFill>
                <a:latin typeface="Helvetica" panose="020B0604020202020204" pitchFamily="34" charset="0"/>
                <a:cs typeface="Helvetica" panose="020B0604020202020204" pitchFamily="34" charset="0"/>
              </a:rPr>
              <a:t> search reward functions “R(</a:t>
            </a:r>
            <a:r>
              <a:rPr lang="en-US" sz="2400" i="1" dirty="0" err="1">
                <a:solidFill>
                  <a:schemeClr val="tx1"/>
                </a:solidFill>
                <a:latin typeface="Helvetica" panose="020B0604020202020204" pitchFamily="34" charset="0"/>
                <a:cs typeface="Helvetica" panose="020B0604020202020204" pitchFamily="34" charset="0"/>
              </a:rPr>
              <a:t>s,a</a:t>
            </a:r>
            <a:r>
              <a:rPr lang="en-US" sz="2400" i="1" dirty="0">
                <a:solidFill>
                  <a:schemeClr val="tx1"/>
                </a:solidFill>
                <a:latin typeface="Helvetica" panose="020B0604020202020204" pitchFamily="34" charset="0"/>
                <a:cs typeface="Helvetica" panose="020B0604020202020204" pitchFamily="34" charset="0"/>
              </a:rPr>
              <a:t>)” </a:t>
            </a:r>
          </a:p>
        </p:txBody>
      </p:sp>
      <p:pic>
        <p:nvPicPr>
          <p:cNvPr id="19" name="Picture 18" descr="A person holding money and thought bubble&#10;&#10;AI-generated content may be incorrect.">
            <a:extLst>
              <a:ext uri="{FF2B5EF4-FFF2-40B4-BE49-F238E27FC236}">
                <a16:creationId xmlns:a16="http://schemas.microsoft.com/office/drawing/2014/main" id="{64F3810F-1B45-BE3E-978E-7518E48CE704}"/>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5371009" y="1685044"/>
            <a:ext cx="1501628" cy="1501628"/>
          </a:xfrm>
          <a:prstGeom prst="roundRect">
            <a:avLst>
              <a:gd name="adj" fmla="val 16667"/>
            </a:avLst>
          </a:prstGeom>
          <a:ln>
            <a:noFill/>
          </a:ln>
          <a:effectLst/>
        </p:spPr>
      </p:pic>
      <p:sp>
        <p:nvSpPr>
          <p:cNvPr id="29" name="TextBox 28">
            <a:extLst>
              <a:ext uri="{FF2B5EF4-FFF2-40B4-BE49-F238E27FC236}">
                <a16:creationId xmlns:a16="http://schemas.microsoft.com/office/drawing/2014/main" id="{AFA7939F-CA0F-B310-0F84-DF941E2C75F0}"/>
              </a:ext>
            </a:extLst>
          </p:cNvPr>
          <p:cNvSpPr txBox="1"/>
          <p:nvPr/>
        </p:nvSpPr>
        <p:spPr>
          <a:xfrm>
            <a:off x="546977" y="5992944"/>
            <a:ext cx="4226785" cy="1692771"/>
          </a:xfrm>
          <a:prstGeom prst="rect">
            <a:avLst/>
          </a:prstGeom>
          <a:noFill/>
        </p:spPr>
        <p:txBody>
          <a:bodyPr wrap="square" rtlCol="0">
            <a:spAutoFit/>
          </a:bodyPr>
          <a:lstStyle/>
          <a:p>
            <a:pPr algn="l"/>
            <a:r>
              <a:rPr lang="en-US" sz="2400" dirty="0">
                <a:latin typeface="Helvetica" panose="020B0604020202020204"/>
                <a:cs typeface="Helvetica" panose="020B0604020202020204"/>
              </a:rPr>
              <a:t>R1: </a:t>
            </a:r>
            <a:r>
              <a:rPr lang="en-US" sz="2400" dirty="0">
                <a:solidFill>
                  <a:srgbClr val="FF0000"/>
                </a:solidFill>
                <a:latin typeface="Helvetica" panose="020B0604020202020204"/>
                <a:cs typeface="Helvetica" panose="020B0604020202020204"/>
              </a:rPr>
              <a:t>Good state</a:t>
            </a:r>
          </a:p>
          <a:p>
            <a:pPr algn="l"/>
            <a:r>
              <a:rPr lang="en-US" sz="2400" dirty="0">
                <a:solidFill>
                  <a:srgbClr val="FF0000"/>
                </a:solidFill>
                <a:latin typeface="Helvetica" panose="020B0604020202020204"/>
                <a:cs typeface="Helvetica" panose="020B0604020202020204"/>
              </a:rPr>
              <a:t>      + low income </a:t>
            </a:r>
          </a:p>
          <a:p>
            <a:pPr algn="l"/>
            <a:r>
              <a:rPr lang="en-US" sz="2400" dirty="0">
                <a:solidFill>
                  <a:srgbClr val="FF0000"/>
                </a:solidFill>
                <a:latin typeface="Helvetica" panose="020B0604020202020204"/>
                <a:cs typeface="Helvetica" panose="020B0604020202020204"/>
              </a:rPr>
              <a:t> </a:t>
            </a:r>
            <a:r>
              <a:rPr lang="en-US" sz="3200" b="1" dirty="0">
                <a:solidFill>
                  <a:srgbClr val="FF0000"/>
                </a:solidFill>
                <a:latin typeface="Helvetica" panose="020B0604020202020204"/>
                <a:cs typeface="Helvetica" panose="020B0604020202020204"/>
              </a:rPr>
              <a:t>+</a:t>
            </a:r>
            <a:r>
              <a:rPr lang="en-US" sz="2400" b="1" dirty="0">
                <a:solidFill>
                  <a:srgbClr val="FF0000"/>
                </a:solidFill>
                <a:latin typeface="Helvetica" panose="020B0604020202020204"/>
                <a:cs typeface="Helvetica" panose="020B0604020202020204"/>
              </a:rPr>
              <a:t>20% reward</a:t>
            </a:r>
          </a:p>
          <a:p>
            <a:pPr algn="l"/>
            <a:endParaRPr lang="en-US" sz="2400" dirty="0"/>
          </a:p>
        </p:txBody>
      </p:sp>
      <p:sp>
        <p:nvSpPr>
          <p:cNvPr id="20" name="TextBox 19">
            <a:extLst>
              <a:ext uri="{FF2B5EF4-FFF2-40B4-BE49-F238E27FC236}">
                <a16:creationId xmlns:a16="http://schemas.microsoft.com/office/drawing/2014/main" id="{155D1934-E4AF-B7C1-6D78-BF3E164BD053}"/>
              </a:ext>
            </a:extLst>
          </p:cNvPr>
          <p:cNvSpPr txBox="1"/>
          <p:nvPr/>
        </p:nvSpPr>
        <p:spPr>
          <a:xfrm>
            <a:off x="645880" y="5322862"/>
            <a:ext cx="3421128" cy="461665"/>
          </a:xfrm>
          <a:prstGeom prst="rect">
            <a:avLst/>
          </a:prstGeom>
          <a:noFill/>
        </p:spPr>
        <p:txBody>
          <a:bodyPr wrap="none" rtlCol="0">
            <a:spAutoFit/>
          </a:bodyPr>
          <a:lstStyle/>
          <a:p>
            <a:r>
              <a:rPr lang="en-US" sz="2400" dirty="0">
                <a:solidFill>
                  <a:schemeClr val="tx1"/>
                </a:solidFill>
                <a:latin typeface="Helvetica" panose="020B0604020202020204"/>
                <a:cs typeface="Helvetica" panose="020B0604020202020204"/>
              </a:rPr>
              <a:t>Reward function search</a:t>
            </a:r>
            <a:endParaRPr lang="en-US" sz="2800" dirty="0">
              <a:solidFill>
                <a:schemeClr val="tx1"/>
              </a:solidFill>
              <a:latin typeface="Helvetica" panose="020B0604020202020204"/>
              <a:cs typeface="Helvetica" panose="020B0604020202020204"/>
            </a:endParaRPr>
          </a:p>
        </p:txBody>
      </p:sp>
      <p:pic>
        <p:nvPicPr>
          <p:cNvPr id="26" name="Picture 25">
            <a:extLst>
              <a:ext uri="{FF2B5EF4-FFF2-40B4-BE49-F238E27FC236}">
                <a16:creationId xmlns:a16="http://schemas.microsoft.com/office/drawing/2014/main" id="{F9BEFCC2-1684-D480-3998-9E72C4331664}"/>
              </a:ext>
            </a:extLst>
          </p:cNvPr>
          <p:cNvPicPr>
            <a:picLocks noChangeAspect="1"/>
          </p:cNvPicPr>
          <p:nvPr/>
        </p:nvPicPr>
        <p:blipFill>
          <a:blip r:embed="rId6"/>
          <a:stretch>
            <a:fillRect/>
          </a:stretch>
        </p:blipFill>
        <p:spPr>
          <a:xfrm>
            <a:off x="822017" y="3102929"/>
            <a:ext cx="3626773" cy="2073071"/>
          </a:xfrm>
          <a:prstGeom prst="rect">
            <a:avLst/>
          </a:prstGeom>
        </p:spPr>
      </p:pic>
      <p:grpSp>
        <p:nvGrpSpPr>
          <p:cNvPr id="32" name="Google Shape;78;p16">
            <a:extLst>
              <a:ext uri="{FF2B5EF4-FFF2-40B4-BE49-F238E27FC236}">
                <a16:creationId xmlns:a16="http://schemas.microsoft.com/office/drawing/2014/main" id="{63D5FD8C-E62B-9B34-8F65-FAC6BD3BF0E8}"/>
              </a:ext>
            </a:extLst>
          </p:cNvPr>
          <p:cNvGrpSpPr/>
          <p:nvPr/>
        </p:nvGrpSpPr>
        <p:grpSpPr>
          <a:xfrm>
            <a:off x="4448790" y="6353709"/>
            <a:ext cx="4708985" cy="1311727"/>
            <a:chOff x="2944204" y="1189775"/>
            <a:chExt cx="3311005" cy="922308"/>
          </a:xfrm>
        </p:grpSpPr>
        <p:sp>
          <p:nvSpPr>
            <p:cNvPr id="35" name="Google Shape;79;p16">
              <a:extLst>
                <a:ext uri="{FF2B5EF4-FFF2-40B4-BE49-F238E27FC236}">
                  <a16:creationId xmlns:a16="http://schemas.microsoft.com/office/drawing/2014/main" id="{A761B712-0717-C4C3-8026-5229C6C26006}"/>
                </a:ext>
              </a:extLst>
            </p:cNvPr>
            <p:cNvSpPr/>
            <p:nvPr/>
          </p:nvSpPr>
          <p:spPr>
            <a:xfrm>
              <a:off x="2944204" y="1189775"/>
              <a:ext cx="3305700" cy="669000"/>
            </a:xfrm>
            <a:prstGeom prst="chevron">
              <a:avLst>
                <a:gd name="adj" fmla="val 50000"/>
              </a:avLst>
            </a:prstGeom>
            <a:solidFill>
              <a:schemeClr val="accent3">
                <a:lumMod val="75000"/>
              </a:schemeClr>
            </a:solidFill>
            <a:ln>
              <a:noFill/>
            </a:ln>
          </p:spPr>
          <p:txBody>
            <a:bodyPr spcFirstLastPara="1" wrap="square" lIns="130027" tIns="130027" rIns="130027" bIns="130027" anchor="ctr" anchorCtr="0">
              <a:noAutofit/>
            </a:bodyPr>
            <a:lstStyle/>
            <a:p>
              <a:pPr defTabSz="1300460" rtl="0">
                <a:buClr>
                  <a:srgbClr val="000000"/>
                </a:buClr>
              </a:pPr>
              <a:endParaRPr lang="en-US" sz="2800" dirty="0">
                <a:solidFill>
                  <a:srgbClr val="FFFFFF"/>
                </a:solidFill>
                <a:latin typeface="Helvetica" panose="020B0604020202020204" pitchFamily="34" charset="0"/>
                <a:ea typeface="Roboto"/>
                <a:cs typeface="Helvetica" panose="020B0604020202020204" pitchFamily="34" charset="0"/>
                <a:sym typeface="Roboto"/>
              </a:endParaRPr>
            </a:p>
            <a:p>
              <a:pPr defTabSz="1300460" rtl="0">
                <a:buClr>
                  <a:srgbClr val="000000"/>
                </a:buClr>
              </a:pPr>
              <a:r>
                <a:rPr lang="en-US" sz="2800" dirty="0">
                  <a:solidFill>
                    <a:srgbClr val="FFFFFF"/>
                  </a:solidFill>
                  <a:latin typeface="Helvetica" panose="020B0604020202020204" pitchFamily="34" charset="0"/>
                  <a:ea typeface="Roboto"/>
                  <a:cs typeface="Helvetica" panose="020B0604020202020204" pitchFamily="34" charset="0"/>
                  <a:sym typeface="Roboto"/>
                </a:rPr>
                <a:t>Restless Bandit (RMAB)</a:t>
              </a:r>
            </a:p>
            <a:p>
              <a:pPr defTabSz="1300460" rtl="0">
                <a:buClr>
                  <a:srgbClr val="000000"/>
                </a:buClr>
              </a:pP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38" name="Google Shape;80;p16">
              <a:extLst>
                <a:ext uri="{FF2B5EF4-FFF2-40B4-BE49-F238E27FC236}">
                  <a16:creationId xmlns:a16="http://schemas.microsoft.com/office/drawing/2014/main" id="{D531D7FE-7CD8-2E89-AF74-5785AB478AEA}"/>
                </a:ext>
              </a:extLst>
            </p:cNvPr>
            <p:cNvSpPr txBox="1"/>
            <p:nvPr/>
          </p:nvSpPr>
          <p:spPr>
            <a:xfrm>
              <a:off x="3155585" y="1839105"/>
              <a:ext cx="3099624" cy="272978"/>
            </a:xfrm>
            <a:prstGeom prst="rect">
              <a:avLst/>
            </a:prstGeom>
            <a:noFill/>
            <a:ln>
              <a:noFill/>
            </a:ln>
          </p:spPr>
          <p:txBody>
            <a:bodyPr spcFirstLastPara="1" wrap="square" lIns="130027" tIns="130027" rIns="130027" bIns="130027" anchor="t" anchorCtr="0">
              <a:noAutofit/>
            </a:bodyPr>
            <a:lstStyle/>
            <a:p>
              <a:pPr algn="l" defTabSz="1300460" rtl="0">
                <a:lnSpc>
                  <a:spcPct val="115000"/>
                </a:lnSpc>
                <a:buClr>
                  <a:srgbClr val="000000"/>
                </a:buClr>
              </a:pPr>
              <a:endParaRPr sz="2800" b="1" dirty="0">
                <a:solidFill>
                  <a:srgbClr val="000000"/>
                </a:solidFill>
                <a:latin typeface="Helvetica" panose="020B0604020202020204"/>
                <a:ea typeface="Roboto"/>
                <a:cs typeface="Helvetica" panose="020B0604020202020204"/>
                <a:sym typeface="Roboto"/>
              </a:endParaRPr>
            </a:p>
          </p:txBody>
        </p:sp>
      </p:grpSp>
      <p:sp>
        <p:nvSpPr>
          <p:cNvPr id="9" name="TextBox 8">
            <a:extLst>
              <a:ext uri="{FF2B5EF4-FFF2-40B4-BE49-F238E27FC236}">
                <a16:creationId xmlns:a16="http://schemas.microsoft.com/office/drawing/2014/main" id="{A7C586C4-96E1-F8B0-52D6-66A134D22884}"/>
              </a:ext>
            </a:extLst>
          </p:cNvPr>
          <p:cNvSpPr txBox="1"/>
          <p:nvPr/>
        </p:nvSpPr>
        <p:spPr>
          <a:xfrm>
            <a:off x="546977" y="7470483"/>
            <a:ext cx="4226784" cy="1754326"/>
          </a:xfrm>
          <a:prstGeom prst="rect">
            <a:avLst/>
          </a:prstGeom>
          <a:noFill/>
        </p:spPr>
        <p:txBody>
          <a:bodyPr wrap="square" rtlCol="0">
            <a:spAutoFit/>
          </a:bodyPr>
          <a:lstStyle/>
          <a:p>
            <a:pPr algn="l"/>
            <a:r>
              <a:rPr lang="en-US" sz="2400" dirty="0">
                <a:latin typeface="Helvetica" panose="020B0604020202020204"/>
                <a:cs typeface="Helvetica" panose="020B0604020202020204"/>
              </a:rPr>
              <a:t>R2: </a:t>
            </a:r>
            <a:r>
              <a:rPr lang="en-US" sz="2400" dirty="0">
                <a:solidFill>
                  <a:srgbClr val="FF0000"/>
                </a:solidFill>
                <a:latin typeface="Helvetica" panose="020B0604020202020204"/>
                <a:cs typeface="Helvetica" panose="020B0604020202020204"/>
              </a:rPr>
              <a:t>Good state </a:t>
            </a:r>
          </a:p>
          <a:p>
            <a:pPr algn="l"/>
            <a:r>
              <a:rPr lang="en-US" sz="2400" dirty="0">
                <a:solidFill>
                  <a:srgbClr val="FF0000"/>
                </a:solidFill>
                <a:latin typeface="Helvetica" panose="020B0604020202020204"/>
                <a:cs typeface="Helvetica" panose="020B0604020202020204"/>
              </a:rPr>
              <a:t>+ low income </a:t>
            </a:r>
          </a:p>
          <a:p>
            <a:pPr algn="l"/>
            <a:r>
              <a:rPr lang="en-US" sz="2400" dirty="0">
                <a:solidFill>
                  <a:srgbClr val="FF0000"/>
                </a:solidFill>
                <a:latin typeface="Helvetica" panose="020B0604020202020204"/>
                <a:cs typeface="Helvetica" panose="020B0604020202020204"/>
              </a:rPr>
              <a:t> </a:t>
            </a:r>
            <a:r>
              <a:rPr lang="en-US" dirty="0">
                <a:solidFill>
                  <a:srgbClr val="FF0000"/>
                </a:solidFill>
                <a:latin typeface="Helvetica" panose="020B0604020202020204"/>
                <a:cs typeface="Helvetica" panose="020B0604020202020204"/>
              </a:rPr>
              <a:t>-</a:t>
            </a:r>
            <a:r>
              <a:rPr lang="en-US" sz="2400" b="1" dirty="0">
                <a:solidFill>
                  <a:srgbClr val="FF0000"/>
                </a:solidFill>
                <a:latin typeface="Helvetica" panose="020B0604020202020204"/>
                <a:cs typeface="Helvetica" panose="020B0604020202020204"/>
              </a:rPr>
              <a:t>20% reward</a:t>
            </a:r>
          </a:p>
          <a:p>
            <a:pPr algn="l"/>
            <a:endParaRPr lang="en-US" sz="2400" dirty="0"/>
          </a:p>
        </p:txBody>
      </p:sp>
      <p:sp>
        <p:nvSpPr>
          <p:cNvPr id="13" name="TextBox 12">
            <a:extLst>
              <a:ext uri="{FF2B5EF4-FFF2-40B4-BE49-F238E27FC236}">
                <a16:creationId xmlns:a16="http://schemas.microsoft.com/office/drawing/2014/main" id="{2A0708EB-30FF-2F79-394B-61CFA59B680F}"/>
              </a:ext>
            </a:extLst>
          </p:cNvPr>
          <p:cNvSpPr txBox="1"/>
          <p:nvPr/>
        </p:nvSpPr>
        <p:spPr>
          <a:xfrm>
            <a:off x="394094" y="8809311"/>
            <a:ext cx="3926154" cy="461665"/>
          </a:xfrm>
          <a:prstGeom prst="rect">
            <a:avLst/>
          </a:prstGeom>
          <a:noFill/>
        </p:spPr>
        <p:txBody>
          <a:bodyPr wrap="square" rtlCol="0">
            <a:spAutoFit/>
          </a:bodyPr>
          <a:lstStyle/>
          <a:p>
            <a:pPr algn="l"/>
            <a:r>
              <a:rPr lang="en-US" sz="2400" dirty="0"/>
              <a:t>…</a:t>
            </a:r>
          </a:p>
        </p:txBody>
      </p:sp>
      <p:sp>
        <p:nvSpPr>
          <p:cNvPr id="36" name="Arrow: Right 35">
            <a:extLst>
              <a:ext uri="{FF2B5EF4-FFF2-40B4-BE49-F238E27FC236}">
                <a16:creationId xmlns:a16="http://schemas.microsoft.com/office/drawing/2014/main" id="{F7F0A4B5-6C87-9D7B-DF0E-6FB0C6F8A8C1}"/>
              </a:ext>
            </a:extLst>
          </p:cNvPr>
          <p:cNvSpPr/>
          <p:nvPr/>
        </p:nvSpPr>
        <p:spPr>
          <a:xfrm rot="2285332">
            <a:off x="3065394" y="6531149"/>
            <a:ext cx="916674" cy="231687"/>
          </a:xfrm>
          <a:prstGeom prst="rightArrow">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FA7862AC-A387-330A-22C0-F825F823D517}"/>
              </a:ext>
            </a:extLst>
          </p:cNvPr>
          <p:cNvSpPr/>
          <p:nvPr/>
        </p:nvSpPr>
        <p:spPr>
          <a:xfrm rot="19379743" flipV="1">
            <a:off x="3082816" y="7508892"/>
            <a:ext cx="921564" cy="200416"/>
          </a:xfrm>
          <a:prstGeom prst="rightArrow">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2A45D9A-4FCE-1E0B-8897-E5575578E2B4}"/>
              </a:ext>
            </a:extLst>
          </p:cNvPr>
          <p:cNvSpPr txBox="1"/>
          <p:nvPr/>
        </p:nvSpPr>
        <p:spPr>
          <a:xfrm>
            <a:off x="9356576" y="6504910"/>
            <a:ext cx="6553200" cy="545727"/>
          </a:xfrm>
          <a:prstGeom prst="rect">
            <a:avLst/>
          </a:prstGeom>
          <a:noFill/>
        </p:spPr>
        <p:txBody>
          <a:bodyPr wrap="square">
            <a:spAutoFit/>
          </a:bodyPr>
          <a:lstStyle/>
          <a:p>
            <a:pPr algn="l" defTabSz="1300460" rtl="0">
              <a:lnSpc>
                <a:spcPct val="115000"/>
              </a:lnSpc>
              <a:buClr>
                <a:srgbClr val="000000"/>
              </a:buClr>
            </a:pPr>
            <a:r>
              <a:rPr lang="en-US" sz="2800" b="1" dirty="0">
                <a:solidFill>
                  <a:srgbClr val="000000"/>
                </a:solidFill>
                <a:latin typeface="Helvetica" panose="020B0604020202020204"/>
                <a:ea typeface="Roboto"/>
                <a:cs typeface="Helvetica" panose="020B0604020202020204"/>
                <a:sym typeface="Roboto"/>
              </a:rPr>
              <a:t>Satisfactory policy?</a:t>
            </a:r>
          </a:p>
        </p:txBody>
      </p:sp>
    </p:spTree>
    <p:extLst>
      <p:ext uri="{BB962C8B-B14F-4D97-AF65-F5344CB8AC3E}">
        <p14:creationId xmlns:p14="http://schemas.microsoft.com/office/powerpoint/2010/main" val="20046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20" grpId="0"/>
      <p:bldP spid="9" grpId="0"/>
      <p:bldP spid="13" grpId="0"/>
      <p:bldP spid="36" grpId="0" animBg="1"/>
      <p:bldP spid="37"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7">
          <a:extLst>
            <a:ext uri="{FF2B5EF4-FFF2-40B4-BE49-F238E27FC236}">
              <a16:creationId xmlns:a16="http://schemas.microsoft.com/office/drawing/2014/main" id="{E49D8256-A112-00FB-FF26-DCB3A3158F7D}"/>
            </a:ext>
          </a:extLst>
        </p:cNvPr>
        <p:cNvGrpSpPr/>
        <p:nvPr/>
      </p:nvGrpSpPr>
      <p:grpSpPr>
        <a:xfrm>
          <a:off x="0" y="0"/>
          <a:ext cx="0" cy="0"/>
          <a:chOff x="0" y="0"/>
          <a:chExt cx="0" cy="0"/>
        </a:xfrm>
      </p:grpSpPr>
      <p:sp>
        <p:nvSpPr>
          <p:cNvPr id="248" name="Google Shape;248;p4">
            <a:extLst>
              <a:ext uri="{FF2B5EF4-FFF2-40B4-BE49-F238E27FC236}">
                <a16:creationId xmlns:a16="http://schemas.microsoft.com/office/drawing/2014/main" id="{6A77A05E-8EAE-E595-6DA5-678C97FF563D}"/>
              </a:ext>
            </a:extLst>
          </p:cNvPr>
          <p:cNvSpPr txBox="1">
            <a:spLocks noGrp="1"/>
          </p:cNvSpPr>
          <p:nvPr>
            <p:ph type="dt" idx="10"/>
          </p:nvPr>
        </p:nvSpPr>
        <p:spPr>
          <a:xfrm>
            <a:off x="189230" y="9040144"/>
            <a:ext cx="2926080" cy="51928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Date: 10/17/2023</a:t>
            </a:r>
            <a:endParaRPr/>
          </a:p>
        </p:txBody>
      </p:sp>
      <p:sp>
        <p:nvSpPr>
          <p:cNvPr id="249" name="Google Shape;249;p4">
            <a:extLst>
              <a:ext uri="{FF2B5EF4-FFF2-40B4-BE49-F238E27FC236}">
                <a16:creationId xmlns:a16="http://schemas.microsoft.com/office/drawing/2014/main" id="{26480AE7-C118-64A8-775F-6D0040FD4657}"/>
              </a:ext>
            </a:extLst>
          </p:cNvPr>
          <p:cNvSpPr txBox="1">
            <a:spLocks noGrp="1"/>
          </p:cNvSpPr>
          <p:nvPr>
            <p:ph type="sldNum" idx="12"/>
          </p:nvPr>
        </p:nvSpPr>
        <p:spPr>
          <a:xfrm>
            <a:off x="9451340" y="9040144"/>
            <a:ext cx="2926080" cy="51928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grpSp>
        <p:nvGrpSpPr>
          <p:cNvPr id="5" name="Group 4">
            <a:extLst>
              <a:ext uri="{FF2B5EF4-FFF2-40B4-BE49-F238E27FC236}">
                <a16:creationId xmlns:a16="http://schemas.microsoft.com/office/drawing/2014/main" id="{1BA2AEF9-6E67-B9DC-FBDD-F32EF5072133}"/>
              </a:ext>
            </a:extLst>
          </p:cNvPr>
          <p:cNvGrpSpPr/>
          <p:nvPr/>
        </p:nvGrpSpPr>
        <p:grpSpPr>
          <a:xfrm>
            <a:off x="279187" y="1288501"/>
            <a:ext cx="13246117" cy="1128596"/>
            <a:chOff x="263406" y="1428836"/>
            <a:chExt cx="17712867" cy="833485"/>
          </a:xfrm>
        </p:grpSpPr>
        <p:pic>
          <p:nvPicPr>
            <p:cNvPr id="4" name="Picture 3" descr="A screenshot of a computer screen&#10;&#10;Description automatically generated">
              <a:extLst>
                <a:ext uri="{FF2B5EF4-FFF2-40B4-BE49-F238E27FC236}">
                  <a16:creationId xmlns:a16="http://schemas.microsoft.com/office/drawing/2014/main" id="{E5E1E310-46F0-10B3-2E90-850BD1FE2E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23044" y="1428836"/>
              <a:ext cx="8453229" cy="833485"/>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765FE2FC-8384-5A2C-5346-6503389F5E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3406" y="1428872"/>
              <a:ext cx="9259638" cy="801987"/>
            </a:xfrm>
            <a:prstGeom prst="rect">
              <a:avLst/>
            </a:prstGeom>
          </p:spPr>
        </p:pic>
      </p:grpSp>
      <p:sp>
        <p:nvSpPr>
          <p:cNvPr id="9" name="Google Shape;232;p2">
            <a:extLst>
              <a:ext uri="{FF2B5EF4-FFF2-40B4-BE49-F238E27FC236}">
                <a16:creationId xmlns:a16="http://schemas.microsoft.com/office/drawing/2014/main" id="{DBC334E9-774E-0F7D-CE0D-6F6526C0D91A}"/>
              </a:ext>
            </a:extLst>
          </p:cNvPr>
          <p:cNvSpPr txBox="1"/>
          <p:nvPr/>
        </p:nvSpPr>
        <p:spPr>
          <a:xfrm>
            <a:off x="263406" y="94236"/>
            <a:ext cx="12930624" cy="1194265"/>
          </a:xfrm>
          <a:prstGeom prst="rect">
            <a:avLst/>
          </a:prstGeom>
          <a:noFill/>
          <a:ln>
            <a:noFill/>
          </a:ln>
        </p:spPr>
        <p:txBody>
          <a:bodyPr spcFirstLastPara="1" wrap="square" lIns="130025" tIns="130025" rIns="130025" bIns="130025" anchor="t" anchorCtr="0">
            <a:noAutofit/>
          </a:bodyPr>
          <a:lstStyle/>
          <a:p>
            <a:pPr algn="l"/>
            <a:r>
              <a:rPr lang="en-US" sz="3200" b="1" dirty="0">
                <a:solidFill>
                  <a:schemeClr val="accent2">
                    <a:lumMod val="50000"/>
                  </a:schemeClr>
                </a:solidFill>
                <a:latin typeface="Helvetica Neue"/>
                <a:sym typeface="Helvetica Neue"/>
              </a:rPr>
              <a:t>Decision-Language Agent: Simulation Results </a:t>
            </a:r>
          </a:p>
          <a:p>
            <a:pPr algn="l" rtl="0">
              <a:buClr>
                <a:srgbClr val="833C0B"/>
              </a:buClr>
              <a:buSzPts val="2400"/>
            </a:pPr>
            <a:r>
              <a:rPr lang="en-US" sz="2800" b="1" i="1" dirty="0">
                <a:solidFill>
                  <a:schemeClr val="accent2">
                    <a:lumMod val="50000"/>
                  </a:schemeClr>
                </a:solidFill>
              </a:rPr>
              <a:t>Generating Different Reward Functions for Different Commands</a:t>
            </a:r>
          </a:p>
          <a:p>
            <a:pPr algn="l" rtl="0">
              <a:buClr>
                <a:srgbClr val="833C0B"/>
              </a:buClr>
              <a:buSzPts val="2400"/>
            </a:pPr>
            <a:r>
              <a:rPr lang="en-US" sz="2400" i="1" dirty="0">
                <a:solidFill>
                  <a:schemeClr val="accent2">
                    <a:lumMod val="50000"/>
                  </a:schemeClr>
                </a:solidFill>
              </a:rPr>
              <a:t>(</a:t>
            </a:r>
            <a:r>
              <a:rPr lang="en-US" sz="2400" i="1" dirty="0" err="1">
                <a:solidFill>
                  <a:schemeClr val="accent2">
                    <a:lumMod val="50000"/>
                  </a:schemeClr>
                </a:solidFill>
              </a:rPr>
              <a:t>NeurIPS</a:t>
            </a:r>
            <a:r>
              <a:rPr lang="en-US" sz="2400" i="1" dirty="0">
                <a:solidFill>
                  <a:schemeClr val="accent2">
                    <a:lumMod val="50000"/>
                  </a:schemeClr>
                </a:solidFill>
              </a:rPr>
              <a:t> 2024)</a:t>
            </a:r>
            <a:endParaRPr lang="en-US" sz="2400" b="1" i="1" dirty="0">
              <a:solidFill>
                <a:schemeClr val="accent2">
                  <a:lumMod val="50000"/>
                </a:schemeClr>
              </a:solidFill>
              <a:latin typeface="Helvetica Neue"/>
              <a:sym typeface="Helvetica Neue"/>
            </a:endParaRPr>
          </a:p>
          <a:p>
            <a:pPr marL="0" marR="0" lvl="0" indent="0" algn="l" rtl="0">
              <a:lnSpc>
                <a:spcPct val="100000"/>
              </a:lnSpc>
              <a:spcBef>
                <a:spcPts val="0"/>
              </a:spcBef>
              <a:spcAft>
                <a:spcPts val="0"/>
              </a:spcAft>
              <a:buClr>
                <a:srgbClr val="833C0B"/>
              </a:buClr>
              <a:buSzPts val="2400"/>
              <a:buFont typeface="Arial"/>
              <a:buNone/>
            </a:pPr>
            <a:endParaRPr lang="en-US" sz="2800" b="1" i="1" dirty="0">
              <a:solidFill>
                <a:srgbClr val="833C0B"/>
              </a:solidFill>
              <a:latin typeface="Helvetica Neue"/>
            </a:endParaRPr>
          </a:p>
        </p:txBody>
      </p:sp>
      <p:sp>
        <p:nvSpPr>
          <p:cNvPr id="10" name="Rectangle 9">
            <a:extLst>
              <a:ext uri="{FF2B5EF4-FFF2-40B4-BE49-F238E27FC236}">
                <a16:creationId xmlns:a16="http://schemas.microsoft.com/office/drawing/2014/main" id="{B4C27EEB-3C24-EF8C-EF25-19A88EC6326A}"/>
              </a:ext>
            </a:extLst>
          </p:cNvPr>
          <p:cNvSpPr/>
          <p:nvPr/>
        </p:nvSpPr>
        <p:spPr>
          <a:xfrm>
            <a:off x="131703" y="1710817"/>
            <a:ext cx="12741394" cy="66367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 screen&#10;&#10;Description automatically generated">
            <a:extLst>
              <a:ext uri="{FF2B5EF4-FFF2-40B4-BE49-F238E27FC236}">
                <a16:creationId xmlns:a16="http://schemas.microsoft.com/office/drawing/2014/main" id="{5D45639B-6529-7F86-EBF4-6813B7856955}"/>
              </a:ext>
            </a:extLst>
          </p:cNvPr>
          <p:cNvPicPr>
            <a:picLocks noChangeAspect="1"/>
          </p:cNvPicPr>
          <p:nvPr/>
        </p:nvPicPr>
        <p:blipFill>
          <a:blip r:embed="rId5" cstate="print">
            <a:extLst>
              <a:ext uri="{28A0092B-C50C-407E-A947-70E740481C1C}">
                <a14:useLocalDpi xmlns:a14="http://schemas.microsoft.com/office/drawing/2010/main" val="0"/>
              </a:ext>
            </a:extLst>
          </a:blip>
          <a:srcRect t="9363"/>
          <a:stretch>
            <a:fillRect/>
          </a:stretch>
        </p:blipFill>
        <p:spPr>
          <a:xfrm>
            <a:off x="146952" y="5728333"/>
            <a:ext cx="12710895" cy="6350691"/>
          </a:xfrm>
          <a:prstGeom prst="rect">
            <a:avLst/>
          </a:prstGeom>
          <a:solidFill>
            <a:schemeClr val="bg1"/>
          </a:solidFill>
        </p:spPr>
      </p:pic>
      <p:pic>
        <p:nvPicPr>
          <p:cNvPr id="12" name="Picture 11" descr="A screenshot of a computer screen&#10;&#10;Description automatically generated">
            <a:extLst>
              <a:ext uri="{FF2B5EF4-FFF2-40B4-BE49-F238E27FC236}">
                <a16:creationId xmlns:a16="http://schemas.microsoft.com/office/drawing/2014/main" id="{6936E831-440F-1140-8667-AB269DA97D0E}"/>
              </a:ext>
            </a:extLst>
          </p:cNvPr>
          <p:cNvPicPr>
            <a:picLocks noChangeAspect="1"/>
          </p:cNvPicPr>
          <p:nvPr/>
        </p:nvPicPr>
        <p:blipFill>
          <a:blip r:embed="rId5" cstate="print">
            <a:extLst>
              <a:ext uri="{28A0092B-C50C-407E-A947-70E740481C1C}">
                <a14:useLocalDpi xmlns:a14="http://schemas.microsoft.com/office/drawing/2010/main" val="0"/>
              </a:ext>
            </a:extLst>
          </a:blip>
          <a:srcRect t="10432" r="62240" b="64252"/>
          <a:stretch>
            <a:fillRect/>
          </a:stretch>
        </p:blipFill>
        <p:spPr>
          <a:xfrm>
            <a:off x="2165420" y="2598821"/>
            <a:ext cx="8101527" cy="2747310"/>
          </a:xfrm>
          <a:prstGeom prst="rect">
            <a:avLst/>
          </a:prstGeom>
          <a:solidFill>
            <a:schemeClr val="bg1"/>
          </a:solidFill>
        </p:spPr>
      </p:pic>
    </p:spTree>
    <p:extLst>
      <p:ext uri="{BB962C8B-B14F-4D97-AF65-F5344CB8AC3E}">
        <p14:creationId xmlns:p14="http://schemas.microsoft.com/office/powerpoint/2010/main" val="152464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4BD6B-829B-6DD8-B0D8-1D5912B9D7BA}"/>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281B96D-40FE-EFF8-7150-296879F85838}"/>
              </a:ext>
            </a:extLst>
          </p:cNvPr>
          <p:cNvSpPr>
            <a:spLocks noGrp="1"/>
          </p:cNvSpPr>
          <p:nvPr>
            <p:ph type="dt" sz="half" idx="10"/>
          </p:nvPr>
        </p:nvSpPr>
        <p:spPr/>
        <p:txBody>
          <a:bodyPr/>
          <a:lstStyle/>
          <a:p>
            <a:r>
              <a:rPr lang="en-US"/>
              <a:t>Date: </a:t>
            </a:r>
            <a:fld id="{8CA35E4A-A513-694F-BB2C-9570A7BC76DF}" type="datetime1">
              <a:rPr lang="en-US" smtClean="0"/>
              <a:t>9/29/2025</a:t>
            </a:fld>
            <a:endParaRPr lang="en-US" dirty="0"/>
          </a:p>
        </p:txBody>
      </p:sp>
      <p:sp>
        <p:nvSpPr>
          <p:cNvPr id="5" name="Slide Number Placeholder 4">
            <a:extLst>
              <a:ext uri="{FF2B5EF4-FFF2-40B4-BE49-F238E27FC236}">
                <a16:creationId xmlns:a16="http://schemas.microsoft.com/office/drawing/2014/main" id="{B1686096-D89D-0212-405E-F2A2134EBFBC}"/>
              </a:ext>
            </a:extLst>
          </p:cNvPr>
          <p:cNvSpPr>
            <a:spLocks noGrp="1"/>
          </p:cNvSpPr>
          <p:nvPr>
            <p:ph type="sldNum" sz="quarter" idx="12"/>
          </p:nvPr>
        </p:nvSpPr>
        <p:spPr/>
        <p:txBody>
          <a:bodyPr/>
          <a:lstStyle/>
          <a:p>
            <a:fld id="{3E1FE081-AC77-FB48-AC8D-A74659BE064E}" type="slidenum">
              <a:rPr lang="en-US" smtClean="0"/>
              <a:pPr/>
              <a:t>38</a:t>
            </a:fld>
            <a:endParaRPr lang="en-US" dirty="0"/>
          </a:p>
        </p:txBody>
      </p:sp>
      <p:sp>
        <p:nvSpPr>
          <p:cNvPr id="6" name="Google Shape;70;p16">
            <a:extLst>
              <a:ext uri="{FF2B5EF4-FFF2-40B4-BE49-F238E27FC236}">
                <a16:creationId xmlns:a16="http://schemas.microsoft.com/office/drawing/2014/main" id="{2BFDA1AC-6CA1-1713-AD1A-D9C531A34064}"/>
              </a:ext>
            </a:extLst>
          </p:cNvPr>
          <p:cNvSpPr txBox="1">
            <a:spLocks noGrp="1"/>
          </p:cNvSpPr>
          <p:nvPr>
            <p:ph type="title"/>
          </p:nvPr>
        </p:nvSpPr>
        <p:spPr>
          <a:xfrm>
            <a:off x="355224" y="138299"/>
            <a:ext cx="12432728" cy="1885950"/>
          </a:xfrm>
          <a:prstGeom prst="rect">
            <a:avLst/>
          </a:prstGeom>
        </p:spPr>
        <p:txBody>
          <a:bodyPr spcFirstLastPara="1" wrap="square" lIns="130027" tIns="130027" rIns="130027" bIns="130027" anchor="t" anchorCtr="0">
            <a:noAutofit/>
          </a:bodyPr>
          <a:lstStyle/>
          <a:p>
            <a:pPr>
              <a:lnSpc>
                <a:spcPct val="100000"/>
              </a:lnSpc>
              <a:buSzPts val="990"/>
            </a:pPr>
            <a:r>
              <a:rPr lang="en-US" sz="2400" b="1" dirty="0">
                <a:solidFill>
                  <a:schemeClr val="accent5">
                    <a:lumMod val="75000"/>
                  </a:schemeClr>
                </a:solidFill>
              </a:rPr>
              <a:t>Multi-objective Command for Meta Level Agents</a:t>
            </a:r>
            <a:br>
              <a:rPr lang="en-US" sz="2400" b="1" dirty="0">
                <a:solidFill>
                  <a:schemeClr val="accent5">
                    <a:lumMod val="75000"/>
                  </a:schemeClr>
                </a:solidFill>
              </a:rPr>
            </a:br>
            <a:r>
              <a:rPr lang="en-US" sz="2400" b="1" dirty="0">
                <a:solidFill>
                  <a:schemeClr val="accent5">
                    <a:lumMod val="75000"/>
                  </a:schemeClr>
                </a:solidFill>
              </a:rPr>
              <a:t>How to Tradeoff Among Competing Objectives?</a:t>
            </a:r>
            <a:br>
              <a:rPr lang="en-US" sz="2400" b="1" dirty="0">
                <a:solidFill>
                  <a:schemeClr val="accent5">
                    <a:lumMod val="75000"/>
                  </a:schemeClr>
                </a:solidFill>
              </a:rPr>
            </a:br>
            <a:r>
              <a:rPr lang="en-US" sz="2400" i="1" dirty="0">
                <a:solidFill>
                  <a:schemeClr val="accent5">
                    <a:lumMod val="75000"/>
                  </a:schemeClr>
                </a:solidFill>
              </a:rPr>
              <a:t>(ICML 2025)</a:t>
            </a:r>
            <a:endParaRPr sz="2400" i="1" dirty="0">
              <a:solidFill>
                <a:schemeClr val="accent5">
                  <a:lumMod val="75000"/>
                </a:schemeClr>
              </a:solidFill>
            </a:endParaRPr>
          </a:p>
        </p:txBody>
      </p:sp>
      <p:grpSp>
        <p:nvGrpSpPr>
          <p:cNvPr id="13" name="Google Shape;78;p16">
            <a:extLst>
              <a:ext uri="{FF2B5EF4-FFF2-40B4-BE49-F238E27FC236}">
                <a16:creationId xmlns:a16="http://schemas.microsoft.com/office/drawing/2014/main" id="{FBA460E4-8E59-B816-BEED-2046B91F254A}"/>
              </a:ext>
            </a:extLst>
          </p:cNvPr>
          <p:cNvGrpSpPr/>
          <p:nvPr/>
        </p:nvGrpSpPr>
        <p:grpSpPr>
          <a:xfrm>
            <a:off x="4014971" y="6422825"/>
            <a:ext cx="4974858" cy="2618258"/>
            <a:chOff x="2944204" y="1189775"/>
            <a:chExt cx="3497947" cy="1840963"/>
          </a:xfrm>
        </p:grpSpPr>
        <p:sp>
          <p:nvSpPr>
            <p:cNvPr id="14" name="Google Shape;79;p16">
              <a:extLst>
                <a:ext uri="{FF2B5EF4-FFF2-40B4-BE49-F238E27FC236}">
                  <a16:creationId xmlns:a16="http://schemas.microsoft.com/office/drawing/2014/main" id="{F061ED5B-7232-F24E-3294-FD3B0A78CB02}"/>
                </a:ext>
              </a:extLst>
            </p:cNvPr>
            <p:cNvSpPr/>
            <p:nvPr/>
          </p:nvSpPr>
          <p:spPr>
            <a:xfrm>
              <a:off x="2944204" y="1189775"/>
              <a:ext cx="3305700" cy="669000"/>
            </a:xfrm>
            <a:prstGeom prst="chevron">
              <a:avLst>
                <a:gd name="adj" fmla="val 50000"/>
              </a:avLst>
            </a:prstGeom>
            <a:solidFill>
              <a:schemeClr val="accent3">
                <a:lumMod val="75000"/>
              </a:schemeClr>
            </a:solidFill>
            <a:ln>
              <a:noFill/>
            </a:ln>
          </p:spPr>
          <p:txBody>
            <a:bodyPr spcFirstLastPara="1" wrap="square" lIns="130027" tIns="130027" rIns="130027" bIns="130027" anchor="ctr" anchorCtr="0">
              <a:noAutofit/>
            </a:bodyPr>
            <a:lstStyle/>
            <a:p>
              <a:pPr defTabSz="1300460" rtl="0">
                <a:buClr>
                  <a:srgbClr val="000000"/>
                </a:buClr>
              </a:pPr>
              <a:r>
                <a:rPr lang="en-US" sz="2800" dirty="0">
                  <a:solidFill>
                    <a:srgbClr val="FFFFFF"/>
                  </a:solidFill>
                  <a:latin typeface="Helvetica" panose="020B0604020202020204" pitchFamily="34" charset="0"/>
                  <a:ea typeface="Roboto"/>
                  <a:cs typeface="Helvetica" panose="020B0604020202020204" pitchFamily="34" charset="0"/>
                  <a:sym typeface="Roboto"/>
                </a:rPr>
                <a:t>Tailored MDP</a:t>
              </a:r>
              <a:endParaRPr sz="2800" dirty="0">
                <a:solidFill>
                  <a:srgbClr val="FFFFFF"/>
                </a:solidFill>
                <a:latin typeface="Helvetica" panose="020B0604020202020204" pitchFamily="34" charset="0"/>
                <a:ea typeface="Roboto"/>
                <a:cs typeface="Helvetica" panose="020B0604020202020204" pitchFamily="34" charset="0"/>
                <a:sym typeface="Roboto"/>
              </a:endParaRPr>
            </a:p>
          </p:txBody>
        </p:sp>
        <p:sp>
          <p:nvSpPr>
            <p:cNvPr id="15" name="Google Shape;80;p16">
              <a:extLst>
                <a:ext uri="{FF2B5EF4-FFF2-40B4-BE49-F238E27FC236}">
                  <a16:creationId xmlns:a16="http://schemas.microsoft.com/office/drawing/2014/main" id="{BBDA051F-58BA-64C5-EDF1-E7371CFD8B6C}"/>
                </a:ext>
              </a:extLst>
            </p:cNvPr>
            <p:cNvSpPr txBox="1"/>
            <p:nvPr/>
          </p:nvSpPr>
          <p:spPr>
            <a:xfrm>
              <a:off x="3342527" y="1761706"/>
              <a:ext cx="3099624" cy="1269032"/>
            </a:xfrm>
            <a:prstGeom prst="rect">
              <a:avLst/>
            </a:prstGeom>
            <a:noFill/>
            <a:ln>
              <a:noFill/>
            </a:ln>
          </p:spPr>
          <p:txBody>
            <a:bodyPr spcFirstLastPara="1" wrap="square" lIns="130027" tIns="130027" rIns="130027" bIns="130027" anchor="t" anchorCtr="0">
              <a:noAutofit/>
            </a:bodyPr>
            <a:lstStyle/>
            <a:p>
              <a:pPr algn="l" defTabSz="1300460" rtl="0">
                <a:lnSpc>
                  <a:spcPct val="115000"/>
                </a:lnSpc>
                <a:buClr>
                  <a:srgbClr val="000000"/>
                </a:buClr>
              </a:pPr>
              <a:r>
                <a:rPr lang="en" sz="2400" b="1" i="1" dirty="0">
                  <a:solidFill>
                    <a:srgbClr val="000000"/>
                  </a:solidFill>
                  <a:latin typeface="Helvetica" panose="020B0604020202020204" pitchFamily="34" charset="0"/>
                  <a:ea typeface="Roboto"/>
                  <a:cs typeface="Helvetica" panose="020B0604020202020204" pitchFamily="34" charset="0"/>
                  <a:sym typeface="Roboto"/>
                </a:rPr>
                <a:t>Generate policy via RL</a:t>
              </a:r>
              <a:endParaRPr sz="2400" dirty="0">
                <a:solidFill>
                  <a:srgbClr val="000000"/>
                </a:solidFill>
                <a:latin typeface="Helvetica" panose="020B0604020202020204" pitchFamily="34" charset="0"/>
                <a:ea typeface="Roboto"/>
                <a:cs typeface="Helvetica" panose="020B0604020202020204" pitchFamily="34" charset="0"/>
                <a:sym typeface="Roboto"/>
              </a:endParaRPr>
            </a:p>
            <a:p>
              <a:pPr algn="l" defTabSz="1300460" rtl="0">
                <a:lnSpc>
                  <a:spcPct val="115000"/>
                </a:lnSpc>
                <a:buClr>
                  <a:srgbClr val="000000"/>
                </a:buClr>
              </a:pPr>
              <a:endParaRPr sz="1849" dirty="0">
                <a:solidFill>
                  <a:srgbClr val="000000"/>
                </a:solidFill>
                <a:latin typeface="Roboto"/>
                <a:ea typeface="Roboto"/>
                <a:cs typeface="Roboto"/>
                <a:sym typeface="Roboto"/>
              </a:endParaRPr>
            </a:p>
          </p:txBody>
        </p:sp>
      </p:grpSp>
      <p:sp>
        <p:nvSpPr>
          <p:cNvPr id="2" name="AutoShape 2">
            <a:extLst>
              <a:ext uri="{FF2B5EF4-FFF2-40B4-BE49-F238E27FC236}">
                <a16:creationId xmlns:a16="http://schemas.microsoft.com/office/drawing/2014/main" id="{AD3C24BC-094C-1D0C-B48E-E0BB4B8730B7}"/>
              </a:ext>
            </a:extLst>
          </p:cNvPr>
          <p:cNvSpPr>
            <a:spLocks noChangeAspect="1" noChangeArrowheads="1"/>
          </p:cNvSpPr>
          <p:nvPr/>
        </p:nvSpPr>
        <p:spPr bwMode="auto">
          <a:xfrm>
            <a:off x="6087162" y="36496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8EA88BB1-32AA-4D1E-F5DD-BEC62E22AB95}"/>
              </a:ext>
            </a:extLst>
          </p:cNvPr>
          <p:cNvGrpSpPr/>
          <p:nvPr/>
        </p:nvGrpSpPr>
        <p:grpSpPr>
          <a:xfrm>
            <a:off x="5209867" y="3692315"/>
            <a:ext cx="1624378" cy="1427021"/>
            <a:chOff x="1033167" y="6922038"/>
            <a:chExt cx="1740764" cy="1870887"/>
          </a:xfrm>
        </p:grpSpPr>
        <p:pic>
          <p:nvPicPr>
            <p:cNvPr id="23" name="Google Shape;84;p16">
              <a:extLst>
                <a:ext uri="{FF2B5EF4-FFF2-40B4-BE49-F238E27FC236}">
                  <a16:creationId xmlns:a16="http://schemas.microsoft.com/office/drawing/2014/main" id="{A685B4E5-3411-1A50-5A1F-380A57AD80AC}"/>
                </a:ext>
              </a:extLst>
            </p:cNvPr>
            <p:cNvPicPr preferRelativeResize="0"/>
            <p:nvPr/>
          </p:nvPicPr>
          <p:blipFill>
            <a:blip r:embed="rId2">
              <a:alphaModFix/>
            </a:blip>
            <a:stretch>
              <a:fillRect/>
            </a:stretch>
          </p:blipFill>
          <p:spPr>
            <a:xfrm>
              <a:off x="1033167" y="6922038"/>
              <a:ext cx="1740764" cy="1740764"/>
            </a:xfrm>
            <a:prstGeom prst="rect">
              <a:avLst/>
            </a:prstGeom>
            <a:noFill/>
            <a:ln>
              <a:noFill/>
            </a:ln>
          </p:spPr>
        </p:pic>
        <p:sp>
          <p:nvSpPr>
            <p:cNvPr id="24" name="TextBox 23">
              <a:extLst>
                <a:ext uri="{FF2B5EF4-FFF2-40B4-BE49-F238E27FC236}">
                  <a16:creationId xmlns:a16="http://schemas.microsoft.com/office/drawing/2014/main" id="{60104C64-B6BF-B06A-85DD-D99D8EE6AB3E}"/>
                </a:ext>
              </a:extLst>
            </p:cNvPr>
            <p:cNvSpPr txBox="1"/>
            <p:nvPr/>
          </p:nvSpPr>
          <p:spPr>
            <a:xfrm>
              <a:off x="1561949" y="8269705"/>
              <a:ext cx="683199" cy="400110"/>
            </a:xfrm>
            <a:prstGeom prst="rect">
              <a:avLst/>
            </a:prstGeom>
            <a:noFill/>
          </p:spPr>
          <p:txBody>
            <a:bodyPr wrap="none" rtlCol="0">
              <a:spAutoFit/>
            </a:bodyPr>
            <a:lstStyle/>
            <a:p>
              <a:r>
                <a:rPr lang="en-US" sz="2000" dirty="0">
                  <a:latin typeface="Helvetica" panose="020B0604020202020204" pitchFamily="34" charset="0"/>
                  <a:cs typeface="Helvetica" panose="020B0604020202020204" pitchFamily="34" charset="0"/>
                </a:rPr>
                <a:t>LLM</a:t>
              </a:r>
            </a:p>
          </p:txBody>
        </p:sp>
        <p:sp>
          <p:nvSpPr>
            <p:cNvPr id="25" name="Rectangle: Rounded Corners 24">
              <a:extLst>
                <a:ext uri="{FF2B5EF4-FFF2-40B4-BE49-F238E27FC236}">
                  <a16:creationId xmlns:a16="http://schemas.microsoft.com/office/drawing/2014/main" id="{2EF19529-3DF9-475B-4378-852EBB0C0497}"/>
                </a:ext>
              </a:extLst>
            </p:cNvPr>
            <p:cNvSpPr/>
            <p:nvPr/>
          </p:nvSpPr>
          <p:spPr>
            <a:xfrm>
              <a:off x="1139252" y="7103811"/>
              <a:ext cx="1557282" cy="1689114"/>
            </a:xfrm>
            <a:prstGeom prst="roundRect">
              <a:avLst/>
            </a:prstGeom>
            <a:solidFill>
              <a:srgbClr val="FFCC00">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Helvetica" panose="020B0604020202020204" pitchFamily="34" charset="0"/>
                <a:cs typeface="Helvetica" panose="020B0604020202020204" pitchFamily="34" charset="0"/>
              </a:endParaRPr>
            </a:p>
          </p:txBody>
        </p:sp>
      </p:grpSp>
      <p:sp>
        <p:nvSpPr>
          <p:cNvPr id="31" name="TextBox 30">
            <a:extLst>
              <a:ext uri="{FF2B5EF4-FFF2-40B4-BE49-F238E27FC236}">
                <a16:creationId xmlns:a16="http://schemas.microsoft.com/office/drawing/2014/main" id="{DA638306-C524-46DD-42B9-3ED8DA8E006D}"/>
              </a:ext>
            </a:extLst>
          </p:cNvPr>
          <p:cNvSpPr txBox="1"/>
          <p:nvPr/>
        </p:nvSpPr>
        <p:spPr>
          <a:xfrm>
            <a:off x="6875735" y="3815874"/>
            <a:ext cx="5399095" cy="523220"/>
          </a:xfrm>
          <a:prstGeom prst="rect">
            <a:avLst/>
          </a:prstGeom>
          <a:noFill/>
        </p:spPr>
        <p:txBody>
          <a:bodyPr wrap="square" rtlCol="0">
            <a:spAutoFit/>
          </a:bodyPr>
          <a:lstStyle/>
          <a:p>
            <a:pPr algn="l"/>
            <a:r>
              <a:rPr lang="en-US" sz="2800" b="1" dirty="0">
                <a:solidFill>
                  <a:srgbClr val="FF0000"/>
                </a:solidFill>
                <a:latin typeface="Helvetica" panose="020B0604020202020204" pitchFamily="34" charset="0"/>
                <a:cs typeface="Helvetica" panose="020B0604020202020204" pitchFamily="34" charset="0"/>
              </a:rPr>
              <a:t>Decision-Language agent</a:t>
            </a:r>
          </a:p>
        </p:txBody>
      </p:sp>
      <p:sp>
        <p:nvSpPr>
          <p:cNvPr id="33" name="Arrow: Down 32">
            <a:extLst>
              <a:ext uri="{FF2B5EF4-FFF2-40B4-BE49-F238E27FC236}">
                <a16:creationId xmlns:a16="http://schemas.microsoft.com/office/drawing/2014/main" id="{72B1B7F1-2549-0E73-C73E-49F4EA8B42A2}"/>
              </a:ext>
            </a:extLst>
          </p:cNvPr>
          <p:cNvSpPr/>
          <p:nvPr/>
        </p:nvSpPr>
        <p:spPr>
          <a:xfrm>
            <a:off x="5808962" y="3307148"/>
            <a:ext cx="438615" cy="426670"/>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7BF54089-FCC7-892C-CF55-904373D109D2}"/>
              </a:ext>
            </a:extLst>
          </p:cNvPr>
          <p:cNvSpPr/>
          <p:nvPr/>
        </p:nvSpPr>
        <p:spPr>
          <a:xfrm>
            <a:off x="5752627" y="5359259"/>
            <a:ext cx="438615" cy="823643"/>
          </a:xfrm>
          <a:prstGeom prst="down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holding money and thought bubble&#10;&#10;AI-generated content may be incorrect.">
            <a:extLst>
              <a:ext uri="{FF2B5EF4-FFF2-40B4-BE49-F238E27FC236}">
                <a16:creationId xmlns:a16="http://schemas.microsoft.com/office/drawing/2014/main" id="{2708C77F-9930-CE07-1E76-52F932D3F1F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371009" y="1685044"/>
            <a:ext cx="1501628" cy="1501628"/>
          </a:xfrm>
          <a:prstGeom prst="roundRect">
            <a:avLst>
              <a:gd name="adj" fmla="val 16667"/>
            </a:avLst>
          </a:prstGeom>
          <a:ln>
            <a:noFill/>
          </a:ln>
          <a:effectLst/>
        </p:spPr>
      </p:pic>
      <p:sp>
        <p:nvSpPr>
          <p:cNvPr id="16" name="TextBox 15">
            <a:extLst>
              <a:ext uri="{FF2B5EF4-FFF2-40B4-BE49-F238E27FC236}">
                <a16:creationId xmlns:a16="http://schemas.microsoft.com/office/drawing/2014/main" id="{E04BE07F-3A3A-D9EB-8F91-A6B9EC43BB68}"/>
              </a:ext>
            </a:extLst>
          </p:cNvPr>
          <p:cNvSpPr txBox="1"/>
          <p:nvPr/>
        </p:nvSpPr>
        <p:spPr>
          <a:xfrm>
            <a:off x="6801276" y="1767854"/>
            <a:ext cx="5300127" cy="1200329"/>
          </a:xfrm>
          <a:prstGeom prst="rect">
            <a:avLst/>
          </a:prstGeom>
          <a:noFill/>
        </p:spPr>
        <p:txBody>
          <a:bodyPr wrap="square">
            <a:spAutoFit/>
          </a:bodyPr>
          <a:lstStyle/>
          <a:p>
            <a:pPr algn="l"/>
            <a:r>
              <a:rPr lang="en" sz="2400" b="1" i="1" dirty="0">
                <a:solidFill>
                  <a:schemeClr val="tx1"/>
                </a:solidFill>
                <a:latin typeface="Helvetica" panose="020B0604020202020204" pitchFamily="34" charset="0"/>
                <a:ea typeface="Roboto"/>
                <a:cs typeface="Helvetica" panose="020B0604020202020204" pitchFamily="34" charset="0"/>
                <a:sym typeface="Roboto"/>
              </a:rPr>
              <a:t>Multi-objective commands:</a:t>
            </a:r>
          </a:p>
          <a:p>
            <a:pPr algn="l"/>
            <a:r>
              <a:rPr lang="en-US" sz="2400" i="1" dirty="0">
                <a:solidFill>
                  <a:schemeClr val="tx2"/>
                </a:solidFill>
                <a:latin typeface="Helvetica Neue"/>
              </a:rPr>
              <a:t>“Prioritize </a:t>
            </a:r>
            <a:r>
              <a:rPr lang="en-US" sz="2400" i="1" u="sng" dirty="0">
                <a:solidFill>
                  <a:schemeClr val="accent4">
                    <a:lumMod val="50000"/>
                  </a:schemeClr>
                </a:solidFill>
                <a:latin typeface="Helvetica Neue"/>
              </a:rPr>
              <a:t>low income beneficiaries</a:t>
            </a:r>
            <a:r>
              <a:rPr lang="en-US" sz="2400" i="1" dirty="0">
                <a:solidFill>
                  <a:schemeClr val="tx2"/>
                </a:solidFill>
                <a:latin typeface="Helvetica Neue"/>
              </a:rPr>
              <a:t>, </a:t>
            </a:r>
          </a:p>
          <a:p>
            <a:pPr algn="l"/>
            <a:r>
              <a:rPr lang="en-US" sz="2400" i="1" dirty="0">
                <a:solidFill>
                  <a:schemeClr val="tx2"/>
                </a:solidFill>
                <a:latin typeface="Helvetica Neue"/>
              </a:rPr>
              <a:t>and </a:t>
            </a:r>
            <a:r>
              <a:rPr lang="en-US" sz="2400" i="1" u="sng" dirty="0">
                <a:solidFill>
                  <a:schemeClr val="accent6">
                    <a:lumMod val="60000"/>
                    <a:lumOff val="40000"/>
                  </a:schemeClr>
                </a:solidFill>
                <a:latin typeface="Helvetica Neue"/>
              </a:rPr>
              <a:t>low age beneficiaries </a:t>
            </a:r>
            <a:r>
              <a:rPr lang="en" sz="2400" b="1" i="1" dirty="0">
                <a:solidFill>
                  <a:schemeClr val="accent5">
                    <a:lumMod val="75000"/>
                  </a:schemeClr>
                </a:solidFill>
                <a:latin typeface="Helvetica" panose="020B0604020202020204" pitchFamily="34" charset="0"/>
                <a:ea typeface="Roboto"/>
                <a:cs typeface="Helvetica" panose="020B0604020202020204" pitchFamily="34" charset="0"/>
                <a:sym typeface="Roboto"/>
              </a:rPr>
              <a:t>”</a:t>
            </a:r>
          </a:p>
        </p:txBody>
      </p:sp>
    </p:spTree>
    <p:extLst>
      <p:ext uri="{BB962C8B-B14F-4D97-AF65-F5344CB8AC3E}">
        <p14:creationId xmlns:p14="http://schemas.microsoft.com/office/powerpoint/2010/main" val="5108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813E0-AD31-6D5C-08A6-96D97410DE3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6938B61-FDFD-6043-EEF4-1AB397C7B082}"/>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A400185A-7B86-D74C-F1B9-ABE0848F4A1C}"/>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39</a:t>
            </a:fld>
            <a:endParaRPr lang="en-US"/>
          </a:p>
        </p:txBody>
      </p:sp>
      <p:sp>
        <p:nvSpPr>
          <p:cNvPr id="6" name="Title 1">
            <a:extLst>
              <a:ext uri="{FF2B5EF4-FFF2-40B4-BE49-F238E27FC236}">
                <a16:creationId xmlns:a16="http://schemas.microsoft.com/office/drawing/2014/main" id="{18719D53-1191-834A-CCC3-52E3D80941F2}"/>
              </a:ext>
            </a:extLst>
          </p:cNvPr>
          <p:cNvSpPr txBox="1">
            <a:spLocks/>
          </p:cNvSpPr>
          <p:nvPr/>
        </p:nvSpPr>
        <p:spPr>
          <a:xfrm>
            <a:off x="295555" y="668799"/>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marL="0" marR="0" lvl="0" indent="0" algn="l" defTabSz="589574" rtl="0" eaLnBrk="0" fontAlgn="base" latinLnBrk="0" hangingPunct="0">
              <a:lnSpc>
                <a:spcPct val="100000"/>
              </a:lnSpc>
              <a:spcBef>
                <a:spcPct val="0"/>
              </a:spcBef>
              <a:spcAft>
                <a:spcPct val="0"/>
              </a:spcAft>
              <a:buClr>
                <a:srgbClr val="000000"/>
              </a:buClr>
              <a:buSzPct val="45000"/>
              <a:buFont typeface="StarBats" charset="0"/>
              <a:buNone/>
              <a:tabLst/>
              <a:defRPr/>
            </a:pPr>
            <a:r>
              <a:rPr lang="en-US" sz="3200">
                <a:solidFill>
                  <a:schemeClr val="accent2">
                    <a:lumMod val="50000"/>
                  </a:schemeClr>
                </a:solidFill>
                <a:latin typeface="Helvetica" charset="0"/>
                <a:ea typeface="Helvetica" charset="0"/>
                <a:cs typeface="Helvetica" charset="0"/>
              </a:rPr>
              <a:t>Summary</a:t>
            </a:r>
          </a:p>
        </p:txBody>
      </p:sp>
      <p:sp>
        <p:nvSpPr>
          <p:cNvPr id="14" name="Content Placeholder 2">
            <a:extLst>
              <a:ext uri="{FF2B5EF4-FFF2-40B4-BE49-F238E27FC236}">
                <a16:creationId xmlns:a16="http://schemas.microsoft.com/office/drawing/2014/main" id="{B1356645-5830-1571-A9EF-23272FE1B988}"/>
              </a:ext>
            </a:extLst>
          </p:cNvPr>
          <p:cNvSpPr txBox="1">
            <a:spLocks/>
          </p:cNvSpPr>
          <p:nvPr/>
        </p:nvSpPr>
        <p:spPr>
          <a:xfrm>
            <a:off x="756777" y="2544257"/>
            <a:ext cx="11234055" cy="3615826"/>
          </a:xfrm>
          <a:prstGeom prst="rect">
            <a:avLst/>
          </a:prstGeom>
          <a:ln w="57150">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br>
              <a:rPr lang="en-US" sz="3200">
                <a:solidFill>
                  <a:schemeClr val="accent2">
                    <a:lumMod val="50000"/>
                  </a:schemeClr>
                </a:solidFill>
                <a:latin typeface="Helvetica" charset="0"/>
                <a:cs typeface="Helvetica" charset="0"/>
              </a:rPr>
            </a:br>
            <a:r>
              <a:rPr lang="en-US" sz="3200">
                <a:solidFill>
                  <a:schemeClr val="accent2">
                    <a:lumMod val="50000"/>
                  </a:schemeClr>
                </a:solidFill>
                <a:latin typeface="Helvetica" charset="0"/>
                <a:cs typeface="Helvetica" charset="0"/>
              </a:rPr>
              <a:t>  </a:t>
            </a:r>
            <a:endParaRPr lang="en-US" sz="3200" b="1">
              <a:solidFill>
                <a:schemeClr val="accent2">
                  <a:lumMod val="50000"/>
                </a:schemeClr>
              </a:solidFill>
              <a:latin typeface="Helvetica" charset="0"/>
              <a:cs typeface="Helvetica" charset="0"/>
            </a:endParaRPr>
          </a:p>
        </p:txBody>
      </p:sp>
      <p:sp>
        <p:nvSpPr>
          <p:cNvPr id="8" name="TextBox 7">
            <a:extLst>
              <a:ext uri="{FF2B5EF4-FFF2-40B4-BE49-F238E27FC236}">
                <a16:creationId xmlns:a16="http://schemas.microsoft.com/office/drawing/2014/main" id="{EA266B56-9835-1C57-A858-CF8B1601CC52}"/>
              </a:ext>
            </a:extLst>
          </p:cNvPr>
          <p:cNvSpPr txBox="1"/>
          <p:nvPr/>
        </p:nvSpPr>
        <p:spPr>
          <a:xfrm>
            <a:off x="2140693" y="3450314"/>
            <a:ext cx="10998584" cy="523220"/>
          </a:xfrm>
          <a:prstGeom prst="rect">
            <a:avLst/>
          </a:prstGeom>
          <a:noFill/>
        </p:spPr>
        <p:txBody>
          <a:bodyPr wrap="square">
            <a:spAutoFit/>
          </a:bodyPr>
          <a:lstStyle/>
          <a:p>
            <a:pPr marL="457200" indent="-457200" algn="l">
              <a:buFont typeface="Wingdings" panose="05000000000000000000" pitchFamily="2" charset="2"/>
              <a:buChar char="v"/>
            </a:pPr>
            <a:r>
              <a:rPr lang="en-US" sz="2800">
                <a:solidFill>
                  <a:schemeClr val="tx1"/>
                </a:solidFill>
                <a:latin typeface="Helvetica" charset="0"/>
                <a:cs typeface="Helvetica" charset="0"/>
              </a:rPr>
              <a:t>TB, Diabetes, other resource allocation</a:t>
            </a:r>
            <a:endParaRPr lang="en-US" sz="2800" i="1">
              <a:solidFill>
                <a:schemeClr val="tx1"/>
              </a:solidFill>
              <a:latin typeface="Helvetica" charset="0"/>
              <a:cs typeface="Helvetica" charset="0"/>
            </a:endParaRPr>
          </a:p>
        </p:txBody>
      </p:sp>
      <p:sp>
        <p:nvSpPr>
          <p:cNvPr id="9" name="TextBox 8">
            <a:extLst>
              <a:ext uri="{FF2B5EF4-FFF2-40B4-BE49-F238E27FC236}">
                <a16:creationId xmlns:a16="http://schemas.microsoft.com/office/drawing/2014/main" id="{018425E5-16F1-1BD0-AFBA-E69DB7AB3258}"/>
              </a:ext>
            </a:extLst>
          </p:cNvPr>
          <p:cNvSpPr txBox="1"/>
          <p:nvPr/>
        </p:nvSpPr>
        <p:spPr>
          <a:xfrm>
            <a:off x="2156377" y="6997385"/>
            <a:ext cx="11783479" cy="523220"/>
          </a:xfrm>
          <a:prstGeom prst="rect">
            <a:avLst/>
          </a:prstGeom>
          <a:noFill/>
        </p:spPr>
        <p:txBody>
          <a:bodyPr wrap="square">
            <a:spAutoFit/>
          </a:bodyPr>
          <a:lstStyle/>
          <a:p>
            <a:pPr marL="457200" indent="-457200" algn="l">
              <a:buFont typeface="Wingdings" panose="05000000000000000000" pitchFamily="2" charset="2"/>
              <a:buChar char="v"/>
            </a:pPr>
            <a:r>
              <a:rPr lang="en-US" sz="2800" i="1">
                <a:solidFill>
                  <a:schemeClr val="tx1"/>
                </a:solidFill>
                <a:latin typeface="Helvetica" charset="0"/>
                <a:cs typeface="Helvetica" charset="0"/>
              </a:rPr>
              <a:t>LLMs can enable instructible/configurable restless bandits</a:t>
            </a:r>
          </a:p>
        </p:txBody>
      </p:sp>
      <p:sp>
        <p:nvSpPr>
          <p:cNvPr id="7" name="TextBox 6">
            <a:extLst>
              <a:ext uri="{FF2B5EF4-FFF2-40B4-BE49-F238E27FC236}">
                <a16:creationId xmlns:a16="http://schemas.microsoft.com/office/drawing/2014/main" id="{25BFDBB3-3AAD-1380-EB6B-95841C8CF69A}"/>
              </a:ext>
            </a:extLst>
          </p:cNvPr>
          <p:cNvSpPr txBox="1"/>
          <p:nvPr/>
        </p:nvSpPr>
        <p:spPr>
          <a:xfrm>
            <a:off x="2140739" y="2849940"/>
            <a:ext cx="11698759" cy="523220"/>
          </a:xfrm>
          <a:prstGeom prst="rect">
            <a:avLst/>
          </a:prstGeom>
          <a:noFill/>
        </p:spPr>
        <p:txBody>
          <a:bodyPr wrap="square">
            <a:spAutoFit/>
          </a:bodyPr>
          <a:lstStyle/>
          <a:p>
            <a:pPr marL="457200" indent="-457200" algn="l">
              <a:buFont typeface="Wingdings" panose="05000000000000000000" pitchFamily="2" charset="2"/>
              <a:buChar char="v"/>
            </a:pPr>
            <a:r>
              <a:rPr lang="en-US" sz="2800" dirty="0">
                <a:solidFill>
                  <a:schemeClr val="tx1"/>
                </a:solidFill>
                <a:latin typeface="Helvetica" charset="0"/>
                <a:cs typeface="Helvetica" charset="0"/>
              </a:rPr>
              <a:t>World’s two largest maternal mHealth programs</a:t>
            </a:r>
          </a:p>
        </p:txBody>
      </p:sp>
      <p:sp>
        <p:nvSpPr>
          <p:cNvPr id="16" name="TextBox 15">
            <a:extLst>
              <a:ext uri="{FF2B5EF4-FFF2-40B4-BE49-F238E27FC236}">
                <a16:creationId xmlns:a16="http://schemas.microsoft.com/office/drawing/2014/main" id="{DD8A7F30-0C11-F16C-F690-10A519EDE7A6}"/>
              </a:ext>
            </a:extLst>
          </p:cNvPr>
          <p:cNvSpPr txBox="1"/>
          <p:nvPr/>
        </p:nvSpPr>
        <p:spPr>
          <a:xfrm>
            <a:off x="279917" y="2005648"/>
            <a:ext cx="12724883"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Bandit algorithms optimize resource allocation in public health</a:t>
            </a:r>
          </a:p>
        </p:txBody>
      </p:sp>
      <p:sp>
        <p:nvSpPr>
          <p:cNvPr id="12" name="TextBox 11">
            <a:extLst>
              <a:ext uri="{FF2B5EF4-FFF2-40B4-BE49-F238E27FC236}">
                <a16:creationId xmlns:a16="http://schemas.microsoft.com/office/drawing/2014/main" id="{8B4AFF18-750D-0B12-F52F-9FA173EA7D70}"/>
              </a:ext>
            </a:extLst>
          </p:cNvPr>
          <p:cNvSpPr txBox="1"/>
          <p:nvPr/>
        </p:nvSpPr>
        <p:spPr>
          <a:xfrm>
            <a:off x="2140692" y="7568234"/>
            <a:ext cx="11783479" cy="523220"/>
          </a:xfrm>
          <a:prstGeom prst="rect">
            <a:avLst/>
          </a:prstGeom>
          <a:noFill/>
        </p:spPr>
        <p:txBody>
          <a:bodyPr wrap="square">
            <a:spAutoFit/>
          </a:bodyPr>
          <a:lstStyle/>
          <a:p>
            <a:pPr marL="457200" indent="-457200" algn="l">
              <a:buFont typeface="Wingdings" panose="05000000000000000000" pitchFamily="2" charset="2"/>
              <a:buChar char="v"/>
            </a:pPr>
            <a:r>
              <a:rPr lang="en-US" sz="2800" i="1">
                <a:solidFill>
                  <a:schemeClr val="tx1"/>
                </a:solidFill>
                <a:latin typeface="Helvetica" charset="0"/>
                <a:cs typeface="Helvetica" charset="0"/>
              </a:rPr>
              <a:t>Decision language agent</a:t>
            </a:r>
          </a:p>
        </p:txBody>
      </p:sp>
      <p:sp>
        <p:nvSpPr>
          <p:cNvPr id="3" name="TextBox 2">
            <a:extLst>
              <a:ext uri="{FF2B5EF4-FFF2-40B4-BE49-F238E27FC236}">
                <a16:creationId xmlns:a16="http://schemas.microsoft.com/office/drawing/2014/main" id="{CC22A540-04D4-C6D2-0746-0533EED0D718}"/>
              </a:ext>
            </a:extLst>
          </p:cNvPr>
          <p:cNvSpPr txBox="1"/>
          <p:nvPr/>
        </p:nvSpPr>
        <p:spPr>
          <a:xfrm>
            <a:off x="295555" y="6242108"/>
            <a:ext cx="11491246" cy="523220"/>
          </a:xfrm>
          <a:prstGeom prst="rect">
            <a:avLst/>
          </a:prstGeom>
          <a:noFill/>
        </p:spPr>
        <p:txBody>
          <a:bodyPr wrap="square">
            <a:spAutoFit/>
          </a:bodyPr>
          <a:lstStyle/>
          <a:p>
            <a:pPr marL="457200" indent="-457200" algn="l">
              <a:buFont typeface="Wingdings" panose="05000000000000000000" pitchFamily="2" charset="2"/>
              <a:buChar char="Ø"/>
            </a:pPr>
            <a:r>
              <a:rPr lang="en-US" sz="2800" dirty="0">
                <a:solidFill>
                  <a:schemeClr val="accent2">
                    <a:lumMod val="50000"/>
                  </a:schemeClr>
                </a:solidFill>
                <a:latin typeface="Helvetica" charset="0"/>
                <a:cs typeface="Helvetica" charset="0"/>
              </a:rPr>
              <a:t>MASSI: Multiagent Systems to Speed-up Social Impact</a:t>
            </a:r>
            <a:endParaRPr lang="en-US" sz="2800" dirty="0"/>
          </a:p>
        </p:txBody>
      </p:sp>
      <p:sp>
        <p:nvSpPr>
          <p:cNvPr id="13" name="TextBox 12">
            <a:extLst>
              <a:ext uri="{FF2B5EF4-FFF2-40B4-BE49-F238E27FC236}">
                <a16:creationId xmlns:a16="http://schemas.microsoft.com/office/drawing/2014/main" id="{C4D3C44A-1267-CBD0-0952-85491EEEEADC}"/>
              </a:ext>
            </a:extLst>
          </p:cNvPr>
          <p:cNvSpPr txBox="1"/>
          <p:nvPr/>
        </p:nvSpPr>
        <p:spPr>
          <a:xfrm>
            <a:off x="279916" y="4623475"/>
            <a:ext cx="12724883"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 Networks for HIV </a:t>
            </a:r>
            <a:r>
              <a:rPr lang="en-US" sz="2800" i="1">
                <a:solidFill>
                  <a:schemeClr val="accent2">
                    <a:lumMod val="50000"/>
                  </a:schemeClr>
                </a:solidFill>
                <a:latin typeface="Helvetica" charset="0"/>
                <a:cs typeface="Helvetica" charset="0"/>
              </a:rPr>
              <a:t>testing and prevention</a:t>
            </a:r>
            <a:endParaRPr lang="en-US" sz="2800" i="1" dirty="0">
              <a:solidFill>
                <a:schemeClr val="accent2">
                  <a:lumMod val="50000"/>
                </a:schemeClr>
              </a:solidFill>
              <a:latin typeface="Helvetica" charset="0"/>
              <a:cs typeface="Helvetica" charset="0"/>
            </a:endParaRPr>
          </a:p>
        </p:txBody>
      </p:sp>
    </p:spTree>
    <p:extLst>
      <p:ext uri="{BB962C8B-B14F-4D97-AF65-F5344CB8AC3E}">
        <p14:creationId xmlns:p14="http://schemas.microsoft.com/office/powerpoint/2010/main" val="38485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8" grpId="0"/>
      <p:bldP spid="9" grpId="0"/>
      <p:bldP spid="7" grpId="0"/>
      <p:bldP spid="16" grpId="0"/>
      <p:bldP spid="12" grpId="0"/>
      <p:bldP spid="3"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30EA02-A6BB-4526-B06F-8C11EC6F9E3C}"/>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5" name="Slide Number Placeholder 4">
            <a:extLst>
              <a:ext uri="{FF2B5EF4-FFF2-40B4-BE49-F238E27FC236}">
                <a16:creationId xmlns:a16="http://schemas.microsoft.com/office/drawing/2014/main" id="{641E23F3-52DF-46A8-AD06-6406FD71E4ED}"/>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4</a:t>
            </a:fld>
            <a:endParaRPr lang="en-US"/>
          </a:p>
        </p:txBody>
      </p:sp>
      <p:sp>
        <p:nvSpPr>
          <p:cNvPr id="6" name="Title 1">
            <a:extLst>
              <a:ext uri="{FF2B5EF4-FFF2-40B4-BE49-F238E27FC236}">
                <a16:creationId xmlns:a16="http://schemas.microsoft.com/office/drawing/2014/main" id="{61C20C20-157B-4711-9B95-FC86CB7A1F94}"/>
              </a:ext>
            </a:extLst>
          </p:cNvPr>
          <p:cNvSpPr txBox="1">
            <a:spLocks/>
          </p:cNvSpPr>
          <p:nvPr/>
        </p:nvSpPr>
        <p:spPr>
          <a:xfrm>
            <a:off x="295555" y="668799"/>
            <a:ext cx="12750797" cy="756557"/>
          </a:xfrm>
          <a:prstGeom prst="rect">
            <a:avLst/>
          </a:prstGeom>
        </p:spPr>
        <p:txBody>
          <a:bodyPr/>
          <a:lstStyle>
            <a:lvl1pPr algn="ctr" defTabSz="589574" rtl="0" eaLnBrk="0" fontAlgn="base" hangingPunct="0">
              <a:spcBef>
                <a:spcPct val="0"/>
              </a:spcBef>
              <a:spcAft>
                <a:spcPct val="0"/>
              </a:spcAft>
              <a:buClr>
                <a:srgbClr val="000000"/>
              </a:buClr>
              <a:buSzPct val="45000"/>
              <a:buFont typeface="StarBats" charset="0"/>
              <a:defRPr sz="4645" b="1">
                <a:solidFill>
                  <a:srgbClr val="385723"/>
                </a:solidFill>
                <a:latin typeface="+mj-lt"/>
                <a:ea typeface="+mj-ea"/>
                <a:cs typeface="+mj-cs"/>
              </a:defRPr>
            </a:lvl1pPr>
            <a:lvl2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2pPr>
            <a:lvl3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3pPr>
            <a:lvl4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4pPr>
            <a:lvl5pPr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5pPr>
            <a:lvl6pPr marL="589574"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6pPr>
            <a:lvl7pPr marL="1179147"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7pPr>
            <a:lvl8pPr marL="1768721"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8pPr>
            <a:lvl9pPr marL="2358293" algn="l" defTabSz="589574" rtl="0" eaLnBrk="0" fontAlgn="base" hangingPunct="0">
              <a:spcBef>
                <a:spcPct val="0"/>
              </a:spcBef>
              <a:spcAft>
                <a:spcPct val="0"/>
              </a:spcAft>
              <a:buClr>
                <a:srgbClr val="000000"/>
              </a:buClr>
              <a:buSzPct val="45000"/>
              <a:buFont typeface="StarBats" charset="0"/>
              <a:defRPr sz="5677">
                <a:solidFill>
                  <a:srgbClr val="000000"/>
                </a:solidFill>
                <a:latin typeface="Times New Roman" pitchFamily="18" charset="0"/>
              </a:defRPr>
            </a:lvl9pPr>
          </a:lstStyle>
          <a:p>
            <a:pPr marL="0" marR="0" lvl="0" indent="0" algn="l" defTabSz="589574" rtl="0" eaLnBrk="0" fontAlgn="base" latinLnBrk="0" hangingPunct="0">
              <a:lnSpc>
                <a:spcPct val="100000"/>
              </a:lnSpc>
              <a:spcBef>
                <a:spcPct val="0"/>
              </a:spcBef>
              <a:spcAft>
                <a:spcPct val="0"/>
              </a:spcAft>
              <a:buClr>
                <a:srgbClr val="000000"/>
              </a:buClr>
              <a:buSzPct val="45000"/>
              <a:buFont typeface="StarBats" charset="0"/>
              <a:buNone/>
              <a:tabLst/>
              <a:defRPr/>
            </a:pPr>
            <a:r>
              <a:rPr lang="en-US" sz="3200" dirty="0">
                <a:solidFill>
                  <a:schemeClr val="accent2">
                    <a:lumMod val="50000"/>
                  </a:schemeClr>
                </a:solidFill>
                <a:latin typeface="Helvetica" charset="0"/>
                <a:ea typeface="Helvetica" charset="0"/>
                <a:cs typeface="Helvetica" charset="0"/>
              </a:rPr>
              <a:t>Outline: Bandit Algorithms, Agents</a:t>
            </a:r>
          </a:p>
        </p:txBody>
      </p:sp>
      <p:sp>
        <p:nvSpPr>
          <p:cNvPr id="14" name="Content Placeholder 2">
            <a:extLst>
              <a:ext uri="{FF2B5EF4-FFF2-40B4-BE49-F238E27FC236}">
                <a16:creationId xmlns:a16="http://schemas.microsoft.com/office/drawing/2014/main" id="{F7F523C1-CACB-4DC9-B89E-F77854903ECB}"/>
              </a:ext>
            </a:extLst>
          </p:cNvPr>
          <p:cNvSpPr txBox="1">
            <a:spLocks/>
          </p:cNvSpPr>
          <p:nvPr/>
        </p:nvSpPr>
        <p:spPr>
          <a:xfrm>
            <a:off x="750583" y="2124107"/>
            <a:ext cx="11234055" cy="3615826"/>
          </a:xfrm>
          <a:prstGeom prst="rect">
            <a:avLst/>
          </a:prstGeom>
          <a:ln w="57150">
            <a:noFill/>
          </a:ln>
        </p:spPr>
        <p:txBody>
          <a:bodyPr vert="horz" lIns="91440" tIns="45720" rIns="91440" bIns="45720" rtlCol="0">
            <a:norm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Font typeface="Arial" panose="020B0604020202020204" pitchFamily="34" charset="0"/>
              <a:buNone/>
            </a:pPr>
            <a:br>
              <a:rPr lang="en-US" sz="3600">
                <a:solidFill>
                  <a:schemeClr val="accent2">
                    <a:lumMod val="50000"/>
                  </a:schemeClr>
                </a:solidFill>
                <a:latin typeface="Helvetica" charset="0"/>
                <a:cs typeface="Helvetica" charset="0"/>
              </a:rPr>
            </a:br>
            <a:r>
              <a:rPr lang="en-US" sz="3600">
                <a:solidFill>
                  <a:schemeClr val="accent2">
                    <a:lumMod val="50000"/>
                  </a:schemeClr>
                </a:solidFill>
                <a:latin typeface="Helvetica" charset="0"/>
                <a:cs typeface="Helvetica" charset="0"/>
              </a:rPr>
              <a:t>  </a:t>
            </a:r>
            <a:endParaRPr lang="en-US" sz="3200" b="1">
              <a:solidFill>
                <a:schemeClr val="accent2">
                  <a:lumMod val="50000"/>
                </a:schemeClr>
              </a:solidFill>
              <a:latin typeface="Helvetica" charset="0"/>
              <a:cs typeface="Helvetica" charset="0"/>
            </a:endParaRPr>
          </a:p>
        </p:txBody>
      </p:sp>
      <p:sp>
        <p:nvSpPr>
          <p:cNvPr id="3" name="Rectangle: Rounded Corners 6">
            <a:extLst>
              <a:ext uri="{FF2B5EF4-FFF2-40B4-BE49-F238E27FC236}">
                <a16:creationId xmlns:a16="http://schemas.microsoft.com/office/drawing/2014/main" id="{75B9C6B4-8BC6-E76C-BB74-4D43998F0D49}"/>
              </a:ext>
            </a:extLst>
          </p:cNvPr>
          <p:cNvSpPr/>
          <p:nvPr/>
        </p:nvSpPr>
        <p:spPr>
          <a:xfrm>
            <a:off x="615830" y="1842846"/>
            <a:ext cx="12103087" cy="4798571"/>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8" name="TextBox 7">
            <a:extLst>
              <a:ext uri="{FF2B5EF4-FFF2-40B4-BE49-F238E27FC236}">
                <a16:creationId xmlns:a16="http://schemas.microsoft.com/office/drawing/2014/main" id="{BF5D9298-5CB9-5BA9-E1D1-8CCDCC316752}"/>
              </a:ext>
            </a:extLst>
          </p:cNvPr>
          <p:cNvSpPr txBox="1"/>
          <p:nvPr/>
        </p:nvSpPr>
        <p:spPr>
          <a:xfrm>
            <a:off x="1168080" y="3069014"/>
            <a:ext cx="10998584"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Kilkari</a:t>
            </a:r>
            <a:r>
              <a:rPr lang="en-US" sz="2400" i="1" dirty="0">
                <a:solidFill>
                  <a:schemeClr val="accent2">
                    <a:lumMod val="50000"/>
                  </a:schemeClr>
                </a:solidFill>
                <a:latin typeface="Helvetica" charset="0"/>
                <a:cs typeface="Helvetica" charset="0"/>
              </a:rPr>
              <a:t>  across India (3.5 Million beneficiaries)</a:t>
            </a:r>
          </a:p>
        </p:txBody>
      </p:sp>
      <p:sp>
        <p:nvSpPr>
          <p:cNvPr id="9" name="TextBox 8">
            <a:extLst>
              <a:ext uri="{FF2B5EF4-FFF2-40B4-BE49-F238E27FC236}">
                <a16:creationId xmlns:a16="http://schemas.microsoft.com/office/drawing/2014/main" id="{D6C3BDE0-8238-831E-88BA-B37A9761FE61}"/>
              </a:ext>
            </a:extLst>
          </p:cNvPr>
          <p:cNvSpPr txBox="1"/>
          <p:nvPr/>
        </p:nvSpPr>
        <p:spPr>
          <a:xfrm>
            <a:off x="638099" y="3866286"/>
            <a:ext cx="10998584"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Network interventions: HIV prevention</a:t>
            </a:r>
          </a:p>
        </p:txBody>
      </p:sp>
      <p:sp>
        <p:nvSpPr>
          <p:cNvPr id="10" name="Content Placeholder 2">
            <a:extLst>
              <a:ext uri="{FF2B5EF4-FFF2-40B4-BE49-F238E27FC236}">
                <a16:creationId xmlns:a16="http://schemas.microsoft.com/office/drawing/2014/main" id="{01EC16AE-3817-C002-4565-89CBFEF9BB8D}"/>
              </a:ext>
            </a:extLst>
          </p:cNvPr>
          <p:cNvSpPr txBox="1">
            <a:spLocks/>
          </p:cNvSpPr>
          <p:nvPr/>
        </p:nvSpPr>
        <p:spPr>
          <a:xfrm>
            <a:off x="615829" y="6946028"/>
            <a:ext cx="12388969" cy="1133892"/>
          </a:xfrm>
          <a:prstGeom prst="rect">
            <a:avLst/>
          </a:prstGeom>
        </p:spPr>
        <p:txBody>
          <a:bodyPr vert="horz" lIns="91440" tIns="45720" rIns="91440" bIns="45720" rtlCol="0">
            <a:no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indent="-502920">
              <a:lnSpc>
                <a:spcPct val="100000"/>
              </a:lnSpc>
              <a:buClr>
                <a:schemeClr val="accent2">
                  <a:lumMod val="50000"/>
                </a:schemeClr>
              </a:buClr>
              <a:buSzPct val="100000"/>
              <a:buFont typeface="Wingdings" charset="2"/>
              <a:buChar char="§"/>
            </a:pPr>
            <a:r>
              <a:rPr lang="en-US" sz="2400" dirty="0">
                <a:solidFill>
                  <a:schemeClr val="accent2">
                    <a:lumMod val="50000"/>
                  </a:schemeClr>
                </a:solidFill>
                <a:latin typeface="Helvetica" charset="0"/>
                <a:ea typeface="Helvetica" charset="0"/>
                <a:cs typeface="Helvetica" charset="0"/>
              </a:rPr>
              <a:t>Lead PhD student photo where their work is shown</a:t>
            </a: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a:p>
            <a:pPr marL="0" indent="0">
              <a:lnSpc>
                <a:spcPct val="100000"/>
              </a:lnSpc>
              <a:buClr>
                <a:schemeClr val="accent2">
                  <a:lumMod val="50000"/>
                </a:schemeClr>
              </a:buClr>
              <a:buSzPct val="100000"/>
              <a:buNone/>
            </a:pPr>
            <a:endParaRPr lang="en-US" sz="2400" dirty="0">
              <a:solidFill>
                <a:schemeClr val="accent2">
                  <a:lumMod val="50000"/>
                </a:schemeClr>
              </a:solidFill>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4506F79-CBD4-39D5-3F04-E840CBC13794}"/>
              </a:ext>
            </a:extLst>
          </p:cNvPr>
          <p:cNvSpPr txBox="1"/>
          <p:nvPr/>
        </p:nvSpPr>
        <p:spPr>
          <a:xfrm>
            <a:off x="1154911" y="2650519"/>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 </a:t>
            </a:r>
            <a:r>
              <a:rPr lang="en-US" sz="2400" i="1" dirty="0" err="1">
                <a:solidFill>
                  <a:schemeClr val="accent2">
                    <a:lumMod val="50000"/>
                  </a:schemeClr>
                </a:solidFill>
                <a:latin typeface="Helvetica" charset="0"/>
                <a:cs typeface="Helvetica" charset="0"/>
              </a:rPr>
              <a:t>mMitra</a:t>
            </a:r>
            <a:r>
              <a:rPr lang="en-US" sz="2400" i="1" dirty="0">
                <a:solidFill>
                  <a:schemeClr val="accent2">
                    <a:lumMod val="50000"/>
                  </a:schemeClr>
                </a:solidFill>
                <a:latin typeface="Helvetica" charset="0"/>
                <a:cs typeface="Helvetica" charset="0"/>
              </a:rPr>
              <a:t> in Mumbai (200K beneficiaries)</a:t>
            </a:r>
          </a:p>
        </p:txBody>
      </p:sp>
      <p:sp>
        <p:nvSpPr>
          <p:cNvPr id="16" name="TextBox 15">
            <a:extLst>
              <a:ext uri="{FF2B5EF4-FFF2-40B4-BE49-F238E27FC236}">
                <a16:creationId xmlns:a16="http://schemas.microsoft.com/office/drawing/2014/main" id="{081A08E4-8867-2F0E-3BC0-9C9536101D15}"/>
              </a:ext>
            </a:extLst>
          </p:cNvPr>
          <p:cNvSpPr txBox="1"/>
          <p:nvPr/>
        </p:nvSpPr>
        <p:spPr>
          <a:xfrm>
            <a:off x="615829" y="2019495"/>
            <a:ext cx="12103087"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dirty="0">
                <a:solidFill>
                  <a:schemeClr val="accent2">
                    <a:lumMod val="50000"/>
                  </a:schemeClr>
                </a:solidFill>
                <a:latin typeface="Helvetica" charset="0"/>
                <a:cs typeface="Helvetica" charset="0"/>
              </a:rPr>
              <a:t>Bandit algorithms: World’s largest Maternal mHealth programs</a:t>
            </a:r>
          </a:p>
        </p:txBody>
      </p:sp>
      <p:sp>
        <p:nvSpPr>
          <p:cNvPr id="2" name="TextBox 1">
            <a:extLst>
              <a:ext uri="{FF2B5EF4-FFF2-40B4-BE49-F238E27FC236}">
                <a16:creationId xmlns:a16="http://schemas.microsoft.com/office/drawing/2014/main" id="{28BBF746-E223-779C-C1D6-4BD599F9EC92}"/>
              </a:ext>
            </a:extLst>
          </p:cNvPr>
          <p:cNvSpPr txBox="1"/>
          <p:nvPr/>
        </p:nvSpPr>
        <p:spPr>
          <a:xfrm>
            <a:off x="750583" y="5530780"/>
            <a:ext cx="11958785" cy="523220"/>
          </a:xfrm>
          <a:prstGeom prst="rect">
            <a:avLst/>
          </a:prstGeom>
          <a:noFill/>
        </p:spPr>
        <p:txBody>
          <a:bodyPr wrap="square">
            <a:spAutoFit/>
          </a:bodyPr>
          <a:lstStyle/>
          <a:p>
            <a:pPr marL="457200" indent="-457200" algn="l">
              <a:buFont typeface="Wingdings" panose="05000000000000000000" pitchFamily="2" charset="2"/>
              <a:buChar char="Ø"/>
            </a:pPr>
            <a:r>
              <a:rPr lang="en-US" sz="2800" i="1" u="sng" dirty="0">
                <a:solidFill>
                  <a:schemeClr val="tx1"/>
                </a:solidFill>
                <a:latin typeface="Helvetica" charset="0"/>
                <a:cs typeface="Helvetica" charset="0"/>
              </a:rPr>
              <a:t>MASSI</a:t>
            </a:r>
            <a:r>
              <a:rPr lang="en-US" sz="2800" i="1" dirty="0">
                <a:solidFill>
                  <a:schemeClr val="tx1"/>
                </a:solidFill>
                <a:latin typeface="Helvetica" charset="0"/>
                <a:cs typeface="Helvetica" charset="0"/>
              </a:rPr>
              <a:t>:</a:t>
            </a:r>
            <a:r>
              <a:rPr lang="en-US" sz="2800" i="1" dirty="0">
                <a:solidFill>
                  <a:schemeClr val="accent2">
                    <a:lumMod val="50000"/>
                  </a:schemeClr>
                </a:solidFill>
                <a:latin typeface="Helvetica" charset="0"/>
                <a:cs typeface="Helvetica" charset="0"/>
              </a:rPr>
              <a:t> Multi-Agents for Speeding up Social Impact (LLM Agents) </a:t>
            </a:r>
          </a:p>
        </p:txBody>
      </p:sp>
      <p:sp>
        <p:nvSpPr>
          <p:cNvPr id="13" name="Arrow: Right 12">
            <a:extLst>
              <a:ext uri="{FF2B5EF4-FFF2-40B4-BE49-F238E27FC236}">
                <a16:creationId xmlns:a16="http://schemas.microsoft.com/office/drawing/2014/main" id="{2BCB9AEE-0ADF-D08C-F61E-0E30BB2D7B42}"/>
              </a:ext>
            </a:extLst>
          </p:cNvPr>
          <p:cNvSpPr/>
          <p:nvPr/>
        </p:nvSpPr>
        <p:spPr>
          <a:xfrm>
            <a:off x="133909" y="1941734"/>
            <a:ext cx="1008380" cy="718457"/>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DA0523-439B-1DDB-E412-4F158677A361}"/>
              </a:ext>
            </a:extLst>
          </p:cNvPr>
          <p:cNvSpPr txBox="1"/>
          <p:nvPr/>
        </p:nvSpPr>
        <p:spPr>
          <a:xfrm>
            <a:off x="1154911" y="4377020"/>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Los Angeles </a:t>
            </a:r>
          </a:p>
        </p:txBody>
      </p:sp>
      <p:sp>
        <p:nvSpPr>
          <p:cNvPr id="12" name="TextBox 11">
            <a:extLst>
              <a:ext uri="{FF2B5EF4-FFF2-40B4-BE49-F238E27FC236}">
                <a16:creationId xmlns:a16="http://schemas.microsoft.com/office/drawing/2014/main" id="{9FD90FAB-A673-32C4-31FD-9461267D2901}"/>
              </a:ext>
            </a:extLst>
          </p:cNvPr>
          <p:cNvSpPr txBox="1"/>
          <p:nvPr/>
        </p:nvSpPr>
        <p:spPr>
          <a:xfrm>
            <a:off x="1154911" y="4833887"/>
            <a:ext cx="11698759" cy="461665"/>
          </a:xfrm>
          <a:prstGeom prst="rect">
            <a:avLst/>
          </a:prstGeom>
          <a:noFill/>
        </p:spPr>
        <p:txBody>
          <a:bodyPr wrap="square">
            <a:spAutoFit/>
          </a:bodyPr>
          <a:lstStyle/>
          <a:p>
            <a:pPr marL="457200" indent="-457200" algn="l">
              <a:buFont typeface="Wingdings" panose="05000000000000000000" pitchFamily="2" charset="2"/>
              <a:buChar char="v"/>
            </a:pPr>
            <a:r>
              <a:rPr lang="en-US" sz="2400" i="1" dirty="0">
                <a:solidFill>
                  <a:schemeClr val="accent2">
                    <a:lumMod val="50000"/>
                  </a:schemeClr>
                </a:solidFill>
                <a:latin typeface="Helvetica" charset="0"/>
                <a:cs typeface="Helvetica" charset="0"/>
              </a:rPr>
              <a:t>South Africa </a:t>
            </a:r>
          </a:p>
        </p:txBody>
      </p:sp>
    </p:spTree>
    <p:extLst>
      <p:ext uri="{BB962C8B-B14F-4D97-AF65-F5344CB8AC3E}">
        <p14:creationId xmlns:p14="http://schemas.microsoft.com/office/powerpoint/2010/main" val="20247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3" grpId="0" animBg="1"/>
      <p:bldP spid="8" grpId="0"/>
      <p:bldP spid="9" grpId="0"/>
      <p:bldP spid="7" grpId="0"/>
      <p:bldP spid="16" grpId="0"/>
      <p:bldP spid="2" grpId="0"/>
      <p:bldP spid="13" grpId="0" animBg="1"/>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a:extLst>
              <a:ext uri="{FF2B5EF4-FFF2-40B4-BE49-F238E27FC236}">
                <a16:creationId xmlns:a16="http://schemas.microsoft.com/office/drawing/2014/main" id="{351FF736-2D90-DF47-893C-D4BF0BD1DF50}"/>
              </a:ext>
            </a:extLst>
          </p:cNvPr>
          <p:cNvSpPr>
            <a:spLocks noGrp="1"/>
          </p:cNvSpPr>
          <p:nvPr>
            <p:ph type="dt" sz="half" idx="10"/>
          </p:nvPr>
        </p:nvSpPr>
        <p:spPr>
          <a:xfrm>
            <a:off x="295555" y="9040144"/>
            <a:ext cx="2926080" cy="519289"/>
          </a:xfrm>
        </p:spPr>
        <p:txBody>
          <a:bodyPr/>
          <a:lstStyle/>
          <a:p>
            <a:r>
              <a:rPr lang="en-US"/>
              <a:t>Date: </a:t>
            </a:r>
            <a:fld id="{8CA35E4A-A513-694F-BB2C-9570A7BC76DF}" type="datetime1">
              <a:rPr lang="en-US" smtClean="0"/>
              <a:t>9/29/2025</a:t>
            </a:fld>
            <a:endParaRPr lang="en-US"/>
          </a:p>
        </p:txBody>
      </p:sp>
      <p:sp>
        <p:nvSpPr>
          <p:cNvPr id="27" name="Slide Number Placeholder 4">
            <a:extLst>
              <a:ext uri="{FF2B5EF4-FFF2-40B4-BE49-F238E27FC236}">
                <a16:creationId xmlns:a16="http://schemas.microsoft.com/office/drawing/2014/main" id="{A925508C-EC9C-2F47-B61A-92861B455269}"/>
              </a:ext>
            </a:extLst>
          </p:cNvPr>
          <p:cNvSpPr>
            <a:spLocks noGrp="1"/>
          </p:cNvSpPr>
          <p:nvPr>
            <p:ph type="sldNum" sz="quarter" idx="12"/>
          </p:nvPr>
        </p:nvSpPr>
        <p:spPr>
          <a:xfrm>
            <a:off x="9927590" y="9082674"/>
            <a:ext cx="2926080" cy="519289"/>
          </a:xfrm>
        </p:spPr>
        <p:txBody>
          <a:bodyPr/>
          <a:lstStyle/>
          <a:p>
            <a:fld id="{3E1FE081-AC77-FB48-AC8D-A74659BE064E}" type="slidenum">
              <a:rPr lang="en-US" smtClean="0"/>
              <a:t>40</a:t>
            </a:fld>
            <a:endParaRPr lang="en-US"/>
          </a:p>
        </p:txBody>
      </p:sp>
      <p:sp>
        <p:nvSpPr>
          <p:cNvPr id="30" name="Title 1">
            <a:extLst>
              <a:ext uri="{FF2B5EF4-FFF2-40B4-BE49-F238E27FC236}">
                <a16:creationId xmlns:a16="http://schemas.microsoft.com/office/drawing/2014/main" id="{379DA933-7040-4F28-8F69-899017623478}"/>
              </a:ext>
            </a:extLst>
          </p:cNvPr>
          <p:cNvSpPr txBox="1">
            <a:spLocks noGrp="1"/>
          </p:cNvSpPr>
          <p:nvPr>
            <p:ph type="title"/>
          </p:nvPr>
        </p:nvSpPr>
        <p:spPr>
          <a:xfrm>
            <a:off x="295554" y="168442"/>
            <a:ext cx="12395209" cy="1884363"/>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r>
              <a:rPr lang="en-US" sz="3200" b="1">
                <a:solidFill>
                  <a:schemeClr val="accent2">
                    <a:lumMod val="50000"/>
                  </a:schemeClr>
                </a:solidFill>
              </a:rPr>
              <a:t>THANK YOU</a:t>
            </a:r>
          </a:p>
        </p:txBody>
      </p:sp>
      <p:sp>
        <p:nvSpPr>
          <p:cNvPr id="9" name="TextBox 8">
            <a:extLst>
              <a:ext uri="{FF2B5EF4-FFF2-40B4-BE49-F238E27FC236}">
                <a16:creationId xmlns:a16="http://schemas.microsoft.com/office/drawing/2014/main" id="{2F0F6D1E-DA07-4EEA-ACC8-6F757E72185B}"/>
              </a:ext>
            </a:extLst>
          </p:cNvPr>
          <p:cNvSpPr txBox="1"/>
          <p:nvPr/>
        </p:nvSpPr>
        <p:spPr>
          <a:xfrm>
            <a:off x="-128775" y="6514579"/>
            <a:ext cx="12982445" cy="32419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3200">
                <a:ln>
                  <a:solidFill>
                    <a:srgbClr val="4D7630"/>
                  </a:solidFill>
                </a:ln>
                <a:solidFill>
                  <a:schemeClr val="accent2">
                    <a:lumMod val="50000"/>
                  </a:schemeClr>
                </a:solidFill>
                <a:latin typeface="Helvetica" charset="0"/>
                <a:ea typeface="Helvetica" charset="0"/>
                <a:cs typeface="Helvetica" charset="0"/>
              </a:rPr>
              <a:t>@MilindTambe_AI</a:t>
            </a:r>
          </a:p>
          <a:p>
            <a:pPr rtl="0" latinLnBrk="1" hangingPunct="0"/>
            <a:endParaRPr lang="en-US" sz="3200">
              <a:ln>
                <a:solidFill>
                  <a:srgbClr val="4D7630"/>
                </a:solidFill>
              </a:ln>
              <a:solidFill>
                <a:schemeClr val="accent2">
                  <a:lumMod val="50000"/>
                </a:schemeClr>
              </a:solidFill>
              <a:latin typeface="Helvetica" charset="0"/>
              <a:ea typeface="Helvetica" charset="0"/>
              <a:cs typeface="Helvetica" charset="0"/>
            </a:endParaRPr>
          </a:p>
          <a:p>
            <a:pPr rtl="0" latinLnBrk="1" hangingPunct="0"/>
            <a:r>
              <a:rPr lang="en-US" sz="3200">
                <a:ln>
                  <a:solidFill>
                    <a:srgbClr val="4D7630"/>
                  </a:solidFill>
                </a:ln>
                <a:solidFill>
                  <a:schemeClr val="accent2">
                    <a:lumMod val="50000"/>
                  </a:schemeClr>
                </a:solidFill>
                <a:latin typeface="Helvetica" charset="0"/>
                <a:ea typeface="Helvetica" charset="0"/>
                <a:cs typeface="Helvetica" charset="0"/>
              </a:rPr>
              <a:t>Milind_Tambe@Harvard.edu</a:t>
            </a:r>
          </a:p>
          <a:p>
            <a:pPr rtl="0" latinLnBrk="1" hangingPunct="0"/>
            <a:endParaRPr lang="en-US" sz="3200">
              <a:ln>
                <a:solidFill>
                  <a:srgbClr val="4D7630"/>
                </a:solidFill>
              </a:ln>
              <a:solidFill>
                <a:schemeClr val="accent2">
                  <a:lumMod val="50000"/>
                </a:schemeClr>
              </a:solidFill>
              <a:latin typeface="Helvetica" charset="0"/>
              <a:ea typeface="Helvetica" charset="0"/>
              <a:cs typeface="Helvetica" charset="0"/>
            </a:endParaRPr>
          </a:p>
          <a:p>
            <a:pPr rtl="0" latinLnBrk="1" hangingPunct="0"/>
            <a:r>
              <a:rPr lang="en-US" sz="3200">
                <a:ln>
                  <a:solidFill>
                    <a:srgbClr val="4D7630"/>
                  </a:solidFill>
                </a:ln>
                <a:solidFill>
                  <a:schemeClr val="accent2">
                    <a:lumMod val="50000"/>
                  </a:schemeClr>
                </a:solidFill>
                <a:latin typeface="Helvetica" charset="0"/>
                <a:ea typeface="Helvetica" charset="0"/>
                <a:cs typeface="Helvetica" charset="0"/>
              </a:rPr>
              <a:t>milindtambe@google.com</a:t>
            </a:r>
          </a:p>
          <a:p>
            <a:pPr rtl="0" latinLnBrk="1" hangingPunct="0"/>
            <a:endParaRPr lang="en-US">
              <a:ln>
                <a:solidFill>
                  <a:srgbClr val="4D7630"/>
                </a:solidFill>
              </a:ln>
              <a:solidFill>
                <a:schemeClr val="accent2">
                  <a:lumMod val="50000"/>
                </a:schemeClr>
              </a:solidFill>
              <a:latin typeface="Helvetica" charset="0"/>
              <a:ea typeface="Helvetica" charset="0"/>
              <a:cs typeface="Helvetica" charset="0"/>
            </a:endParaRPr>
          </a:p>
        </p:txBody>
      </p:sp>
      <p:pic>
        <p:nvPicPr>
          <p:cNvPr id="2" name="Picture 1">
            <a:extLst>
              <a:ext uri="{FF2B5EF4-FFF2-40B4-BE49-F238E27FC236}">
                <a16:creationId xmlns:a16="http://schemas.microsoft.com/office/drawing/2014/main" id="{DF773C91-221B-260A-F37B-19113B2709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288"/>
          <a:stretch/>
        </p:blipFill>
        <p:spPr>
          <a:xfrm>
            <a:off x="4962627" y="2844108"/>
            <a:ext cx="3362025" cy="2386423"/>
          </a:xfrm>
          <a:prstGeom prst="roundRect">
            <a:avLst>
              <a:gd name="adj" fmla="val 16667"/>
            </a:avLst>
          </a:prstGeom>
          <a:ln>
            <a:solidFill>
              <a:schemeClr val="accent3">
                <a:lumMod val="50000"/>
              </a:schemeClr>
            </a:solidFill>
          </a:ln>
          <a:effectLst/>
        </p:spPr>
      </p:pic>
      <p:pic>
        <p:nvPicPr>
          <p:cNvPr id="3" name="Picture 2">
            <a:extLst>
              <a:ext uri="{FF2B5EF4-FFF2-40B4-BE49-F238E27FC236}">
                <a16:creationId xmlns:a16="http://schemas.microsoft.com/office/drawing/2014/main" id="{11129611-3B4B-D2A1-E892-B54476555C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77724" y="2844108"/>
            <a:ext cx="3362025" cy="2386423"/>
          </a:xfrm>
          <a:prstGeom prst="roundRect">
            <a:avLst>
              <a:gd name="adj" fmla="val 16667"/>
            </a:avLst>
          </a:prstGeom>
          <a:ln>
            <a:solidFill>
              <a:schemeClr val="accent3">
                <a:lumMod val="50000"/>
              </a:schemeClr>
            </a:solidFill>
          </a:ln>
          <a:effectLst/>
        </p:spPr>
      </p:pic>
      <p:pic>
        <p:nvPicPr>
          <p:cNvPr id="5" name="Picture 2" descr="Image">
            <a:extLst>
              <a:ext uri="{FF2B5EF4-FFF2-40B4-BE49-F238E27FC236}">
                <a16:creationId xmlns:a16="http://schemas.microsoft.com/office/drawing/2014/main" id="{C129D00B-48DE-490F-7B18-52763A40E9D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9915" y="2844108"/>
            <a:ext cx="3610880" cy="2369071"/>
          </a:xfrm>
          <a:prstGeom prst="roundRect">
            <a:avLst>
              <a:gd name="adj" fmla="val 16667"/>
            </a:avLst>
          </a:prstGeom>
          <a:ln w="38100">
            <a:solidFill>
              <a:schemeClr val="accent3">
                <a:lumMod val="50000"/>
              </a:schemeClr>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31" y="633331"/>
            <a:ext cx="12010602" cy="629812"/>
          </a:xfrm>
        </p:spPr>
        <p:txBody>
          <a:bodyPr>
            <a:noAutofit/>
          </a:bodyPr>
          <a:lstStyle/>
          <a:p>
            <a:r>
              <a:rPr lang="en-US" b="1"/>
              <a:t>Maternal Health Crisis</a:t>
            </a:r>
          </a:p>
        </p:txBody>
      </p:sp>
      <p:sp>
        <p:nvSpPr>
          <p:cNvPr id="29" name="Slide Number Placeholder 3">
            <a:extLst>
              <a:ext uri="{FF2B5EF4-FFF2-40B4-BE49-F238E27FC236}">
                <a16:creationId xmlns:a16="http://schemas.microsoft.com/office/drawing/2014/main" id="{BB2025DB-C964-8E41-970B-AEABAE12DB07}"/>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5</a:t>
            </a:fld>
            <a:endParaRPr lang="en-US"/>
          </a:p>
        </p:txBody>
      </p:sp>
      <p:sp>
        <p:nvSpPr>
          <p:cNvPr id="24" name="Rectangle 23">
            <a:extLst>
              <a:ext uri="{FF2B5EF4-FFF2-40B4-BE49-F238E27FC236}">
                <a16:creationId xmlns:a16="http://schemas.microsoft.com/office/drawing/2014/main" id="{62C592CE-69CB-4A4C-AC98-FE6DF892C03C}"/>
              </a:ext>
            </a:extLst>
          </p:cNvPr>
          <p:cNvSpPr/>
          <p:nvPr/>
        </p:nvSpPr>
        <p:spPr>
          <a:xfrm>
            <a:off x="322331" y="1813596"/>
            <a:ext cx="12464682" cy="89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accent2">
                    <a:lumMod val="50000"/>
                  </a:schemeClr>
                </a:solidFill>
                <a:latin typeface="Helvetica" panose="020B0604020202020204" pitchFamily="34" charset="0"/>
                <a:cs typeface="Helvetica" panose="020B0604020202020204" pitchFamily="34" charset="0"/>
              </a:rPr>
              <a:t>UN SDG (2030): Maternal mortality ratio below 70 per 100,000 live births</a:t>
            </a:r>
          </a:p>
        </p:txBody>
      </p:sp>
      <p:graphicFrame>
        <p:nvGraphicFramePr>
          <p:cNvPr id="4" name="Chart 3">
            <a:extLst>
              <a:ext uri="{FF2B5EF4-FFF2-40B4-BE49-F238E27FC236}">
                <a16:creationId xmlns:a16="http://schemas.microsoft.com/office/drawing/2014/main" id="{8FDA16D7-0FDD-F543-8212-6D54F01DF516}"/>
              </a:ext>
            </a:extLst>
          </p:cNvPr>
          <p:cNvGraphicFramePr/>
          <p:nvPr>
            <p:extLst>
              <p:ext uri="{D42A27DB-BD31-4B8C-83A1-F6EECF244321}">
                <p14:modId xmlns:p14="http://schemas.microsoft.com/office/powerpoint/2010/main" val="1776404124"/>
              </p:ext>
            </p:extLst>
          </p:nvPr>
        </p:nvGraphicFramePr>
        <p:xfrm>
          <a:off x="426192" y="3817720"/>
          <a:ext cx="6298918" cy="462573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C718D55-6C31-0F47-95A3-DC28F2238C30}"/>
              </a:ext>
            </a:extLst>
          </p:cNvPr>
          <p:cNvSpPr txBox="1"/>
          <p:nvPr/>
        </p:nvSpPr>
        <p:spPr>
          <a:xfrm>
            <a:off x="647418" y="3268128"/>
            <a:ext cx="5799117" cy="523220"/>
          </a:xfrm>
          <a:prstGeom prst="rect">
            <a:avLst/>
          </a:prstGeom>
          <a:noFill/>
        </p:spPr>
        <p:txBody>
          <a:bodyPr wrap="square">
            <a:spAutoFit/>
          </a:bodyPr>
          <a:lstStyle/>
          <a:p>
            <a:pPr algn="ctr" rtl="0">
              <a:defRPr sz="1330" b="0" i="0" u="none" strike="noStrike" kern="1200" baseline="0">
                <a:solidFill>
                  <a:prstClr val="black">
                    <a:lumMod val="65000"/>
                    <a:lumOff val="35000"/>
                  </a:prstClr>
                </a:solidFill>
                <a:latin typeface="+mn-lt"/>
                <a:ea typeface="+mn-ea"/>
                <a:cs typeface="+mn-cs"/>
              </a:defRPr>
            </a:pPr>
            <a:r>
              <a:rPr lang="en-US" sz="2800">
                <a:latin typeface="Helvetica" panose="020B0604020202020204" pitchFamily="34" charset="0"/>
                <a:cs typeface="Helvetica" panose="020B0604020202020204" pitchFamily="34" charset="0"/>
              </a:rPr>
              <a:t>Maternal</a:t>
            </a:r>
            <a:r>
              <a:rPr lang="en-US" sz="2800" baseline="0">
                <a:latin typeface="Helvetica" panose="020B0604020202020204" pitchFamily="34" charset="0"/>
                <a:cs typeface="Helvetica" panose="020B0604020202020204" pitchFamily="34" charset="0"/>
              </a:rPr>
              <a:t> Mortality Ratios (</a:t>
            </a:r>
            <a:r>
              <a:rPr lang="en-US" sz="2800" baseline="0" dirty="0">
                <a:latin typeface="Helvetica" panose="020B0604020202020204" pitchFamily="34" charset="0"/>
                <a:cs typeface="Helvetica" panose="020B0604020202020204" pitchFamily="34" charset="0"/>
              </a:rPr>
              <a:t>202</a:t>
            </a:r>
            <a:r>
              <a:rPr lang="en-US" sz="2800" dirty="0">
                <a:latin typeface="Helvetica" panose="020B0604020202020204" pitchFamily="34" charset="0"/>
                <a:cs typeface="Helvetica" panose="020B0604020202020204" pitchFamily="34" charset="0"/>
              </a:rPr>
              <a:t>3</a:t>
            </a:r>
            <a:r>
              <a:rPr lang="en-US" sz="2800" baseline="0">
                <a:latin typeface="Helvetica" panose="020B0604020202020204" pitchFamily="34" charset="0"/>
                <a:cs typeface="Helvetica" panose="020B0604020202020204" pitchFamily="34" charset="0"/>
              </a:rPr>
              <a:t>)</a:t>
            </a:r>
            <a:endParaRPr lang="en-US" sz="2800">
              <a:latin typeface="Helvetica" panose="020B0604020202020204" pitchFamily="34" charset="0"/>
              <a:cs typeface="Helvetica" panose="020B0604020202020204" pitchFamily="34" charset="0"/>
            </a:endParaRPr>
          </a:p>
        </p:txBody>
      </p:sp>
      <p:cxnSp>
        <p:nvCxnSpPr>
          <p:cNvPr id="5" name="Straight Connector 4">
            <a:extLst>
              <a:ext uri="{FF2B5EF4-FFF2-40B4-BE49-F238E27FC236}">
                <a16:creationId xmlns:a16="http://schemas.microsoft.com/office/drawing/2014/main" id="{2F788193-BD0D-A6F5-AC6A-5355EB0D1C58}"/>
              </a:ext>
            </a:extLst>
          </p:cNvPr>
          <p:cNvCxnSpPr>
            <a:cxnSpLocks/>
          </p:cNvCxnSpPr>
          <p:nvPr/>
        </p:nvCxnSpPr>
        <p:spPr>
          <a:xfrm flipV="1">
            <a:off x="485108" y="5849985"/>
            <a:ext cx="6181085" cy="24754"/>
          </a:xfrm>
          <a:prstGeom prst="line">
            <a:avLst/>
          </a:prstGeom>
          <a:ln w="5715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1391EB-FBA8-5BDC-4110-AEE359FBA7F4}"/>
              </a:ext>
            </a:extLst>
          </p:cNvPr>
          <p:cNvSpPr txBox="1"/>
          <p:nvPr/>
        </p:nvSpPr>
        <p:spPr>
          <a:xfrm>
            <a:off x="4660188" y="5351519"/>
            <a:ext cx="1667444" cy="523220"/>
          </a:xfrm>
          <a:prstGeom prst="rect">
            <a:avLst/>
          </a:prstGeom>
          <a:noFill/>
        </p:spPr>
        <p:txBody>
          <a:bodyPr wrap="none" rtlCol="0">
            <a:spAutoFit/>
          </a:bodyPr>
          <a:lstStyle/>
          <a:p>
            <a:r>
              <a:rPr lang="en-US" sz="2800" dirty="0">
                <a:solidFill>
                  <a:schemeClr val="accent6">
                    <a:lumMod val="75000"/>
                  </a:schemeClr>
                </a:solidFill>
              </a:rPr>
              <a:t>UN Target</a:t>
            </a:r>
          </a:p>
        </p:txBody>
      </p:sp>
      <p:sp>
        <p:nvSpPr>
          <p:cNvPr id="3" name="TextBox 2">
            <a:extLst>
              <a:ext uri="{FF2B5EF4-FFF2-40B4-BE49-F238E27FC236}">
                <a16:creationId xmlns:a16="http://schemas.microsoft.com/office/drawing/2014/main" id="{CEE36137-A7CA-B2AE-35AE-55B86D2D18BC}"/>
              </a:ext>
            </a:extLst>
          </p:cNvPr>
          <p:cNvSpPr txBox="1"/>
          <p:nvPr/>
        </p:nvSpPr>
        <p:spPr>
          <a:xfrm>
            <a:off x="426191" y="9137692"/>
            <a:ext cx="1891339" cy="307777"/>
          </a:xfrm>
          <a:prstGeom prst="rect">
            <a:avLst/>
          </a:prstGeom>
          <a:noFill/>
        </p:spPr>
        <p:txBody>
          <a:bodyPr wrap="square">
            <a:spAutoFit/>
          </a:bodyPr>
          <a:lstStyle/>
          <a:p>
            <a:pPr algn="l"/>
            <a:r>
              <a:rPr lang="en-US" sz="1400" dirty="0"/>
              <a:t>Credit: </a:t>
            </a:r>
          </a:p>
        </p:txBody>
      </p:sp>
      <p:sp>
        <p:nvSpPr>
          <p:cNvPr id="6" name="TextBox 5">
            <a:extLst>
              <a:ext uri="{FF2B5EF4-FFF2-40B4-BE49-F238E27FC236}">
                <a16:creationId xmlns:a16="http://schemas.microsoft.com/office/drawing/2014/main" id="{8279A72C-D5F7-F2D1-CD60-3C12D6D9FAA6}"/>
              </a:ext>
            </a:extLst>
          </p:cNvPr>
          <p:cNvSpPr txBox="1"/>
          <p:nvPr/>
        </p:nvSpPr>
        <p:spPr>
          <a:xfrm>
            <a:off x="898139" y="9137692"/>
            <a:ext cx="4831609" cy="523220"/>
          </a:xfrm>
          <a:prstGeom prst="rect">
            <a:avLst/>
          </a:prstGeom>
          <a:noFill/>
        </p:spPr>
        <p:txBody>
          <a:bodyPr wrap="square">
            <a:spAutoFit/>
          </a:bodyPr>
          <a:lstStyle/>
          <a:p>
            <a:pPr algn="l"/>
            <a:r>
              <a:rPr lang="en-US" sz="1400" dirty="0"/>
              <a:t>https://www.gatesfoundation.org/goalkeepers/report/2024-report/#maternal-mortality</a:t>
            </a:r>
          </a:p>
        </p:txBody>
      </p:sp>
    </p:spTree>
    <p:extLst>
      <p:ext uri="{BB962C8B-B14F-4D97-AF65-F5344CB8AC3E}">
        <p14:creationId xmlns:p14="http://schemas.microsoft.com/office/powerpoint/2010/main" val="316148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4" grpId="0">
        <p:bldAsOne/>
      </p:bldGraphic>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31" y="633331"/>
            <a:ext cx="12010602" cy="629812"/>
          </a:xfrm>
        </p:spPr>
        <p:txBody>
          <a:bodyPr>
            <a:noAutofit/>
          </a:bodyPr>
          <a:lstStyle/>
          <a:p>
            <a:r>
              <a:rPr lang="en-US" b="1"/>
              <a:t>Maternal Health Crisis</a:t>
            </a:r>
          </a:p>
        </p:txBody>
      </p:sp>
      <p:sp>
        <p:nvSpPr>
          <p:cNvPr id="29" name="Slide Number Placeholder 3">
            <a:extLst>
              <a:ext uri="{FF2B5EF4-FFF2-40B4-BE49-F238E27FC236}">
                <a16:creationId xmlns:a16="http://schemas.microsoft.com/office/drawing/2014/main" id="{BB2025DB-C964-8E41-970B-AEABAE12DB07}"/>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6</a:t>
            </a:fld>
            <a:endParaRPr lang="en-US"/>
          </a:p>
        </p:txBody>
      </p:sp>
      <p:sp>
        <p:nvSpPr>
          <p:cNvPr id="24" name="Rectangle 23">
            <a:extLst>
              <a:ext uri="{FF2B5EF4-FFF2-40B4-BE49-F238E27FC236}">
                <a16:creationId xmlns:a16="http://schemas.microsoft.com/office/drawing/2014/main" id="{62C592CE-69CB-4A4C-AC98-FE6DF892C03C}"/>
              </a:ext>
            </a:extLst>
          </p:cNvPr>
          <p:cNvSpPr/>
          <p:nvPr/>
        </p:nvSpPr>
        <p:spPr>
          <a:xfrm>
            <a:off x="322331" y="1813596"/>
            <a:ext cx="12464682" cy="89647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accent2">
                    <a:lumMod val="50000"/>
                  </a:schemeClr>
                </a:solidFill>
                <a:latin typeface="Helvetica" panose="020B0604020202020204" pitchFamily="34" charset="0"/>
                <a:cs typeface="Helvetica" panose="020B0604020202020204" pitchFamily="34" charset="0"/>
              </a:rPr>
              <a:t>UN SDG (2030): Maternal mortality ratio below 70 per 100,000 live births</a:t>
            </a:r>
          </a:p>
        </p:txBody>
      </p:sp>
      <p:graphicFrame>
        <p:nvGraphicFramePr>
          <p:cNvPr id="4" name="Chart 3">
            <a:extLst>
              <a:ext uri="{FF2B5EF4-FFF2-40B4-BE49-F238E27FC236}">
                <a16:creationId xmlns:a16="http://schemas.microsoft.com/office/drawing/2014/main" id="{8FDA16D7-0FDD-F543-8212-6D54F01DF516}"/>
              </a:ext>
            </a:extLst>
          </p:cNvPr>
          <p:cNvGraphicFramePr/>
          <p:nvPr>
            <p:extLst>
              <p:ext uri="{D42A27DB-BD31-4B8C-83A1-F6EECF244321}">
                <p14:modId xmlns:p14="http://schemas.microsoft.com/office/powerpoint/2010/main" val="640159824"/>
              </p:ext>
            </p:extLst>
          </p:nvPr>
        </p:nvGraphicFramePr>
        <p:xfrm>
          <a:off x="426192" y="3817720"/>
          <a:ext cx="6298918" cy="462573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7C718D55-6C31-0F47-95A3-DC28F2238C30}"/>
              </a:ext>
            </a:extLst>
          </p:cNvPr>
          <p:cNvSpPr txBox="1"/>
          <p:nvPr/>
        </p:nvSpPr>
        <p:spPr>
          <a:xfrm>
            <a:off x="647418" y="3268128"/>
            <a:ext cx="5799117" cy="523220"/>
          </a:xfrm>
          <a:prstGeom prst="rect">
            <a:avLst/>
          </a:prstGeom>
          <a:noFill/>
        </p:spPr>
        <p:txBody>
          <a:bodyPr wrap="square">
            <a:spAutoFit/>
          </a:bodyPr>
          <a:lstStyle/>
          <a:p>
            <a:pPr algn="ctr" rtl="0">
              <a:defRPr sz="1330" b="0" i="0" u="none" strike="noStrike" kern="1200" baseline="0">
                <a:solidFill>
                  <a:prstClr val="black">
                    <a:lumMod val="65000"/>
                    <a:lumOff val="35000"/>
                  </a:prstClr>
                </a:solidFill>
                <a:latin typeface="+mn-lt"/>
                <a:ea typeface="+mn-ea"/>
                <a:cs typeface="+mn-cs"/>
              </a:defRPr>
            </a:pPr>
            <a:r>
              <a:rPr lang="en-US" sz="2800">
                <a:latin typeface="Helvetica" panose="020B0604020202020204" pitchFamily="34" charset="0"/>
                <a:cs typeface="Helvetica" panose="020B0604020202020204" pitchFamily="34" charset="0"/>
              </a:rPr>
              <a:t>Maternal</a:t>
            </a:r>
            <a:r>
              <a:rPr lang="en-US" sz="2800" baseline="0">
                <a:latin typeface="Helvetica" panose="020B0604020202020204" pitchFamily="34" charset="0"/>
                <a:cs typeface="Helvetica" panose="020B0604020202020204" pitchFamily="34" charset="0"/>
              </a:rPr>
              <a:t> Mortality Ratios (</a:t>
            </a:r>
            <a:r>
              <a:rPr lang="en-US" sz="2800" baseline="0" dirty="0">
                <a:latin typeface="Helvetica" panose="020B0604020202020204" pitchFamily="34" charset="0"/>
                <a:cs typeface="Helvetica" panose="020B0604020202020204" pitchFamily="34" charset="0"/>
              </a:rPr>
              <a:t>2023</a:t>
            </a:r>
            <a:r>
              <a:rPr lang="en-US" sz="2800" baseline="0">
                <a:latin typeface="Helvetica" panose="020B0604020202020204" pitchFamily="34" charset="0"/>
                <a:cs typeface="Helvetica" panose="020B0604020202020204" pitchFamily="34" charset="0"/>
              </a:rPr>
              <a:t>)</a:t>
            </a:r>
            <a:endParaRPr lang="en-US" sz="2800">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A8B1DA39-7BBA-8746-A96E-51515EF33F21}"/>
              </a:ext>
            </a:extLst>
          </p:cNvPr>
          <p:cNvSpPr txBox="1"/>
          <p:nvPr/>
        </p:nvSpPr>
        <p:spPr>
          <a:xfrm>
            <a:off x="426191" y="9137692"/>
            <a:ext cx="1891339" cy="307777"/>
          </a:xfrm>
          <a:prstGeom prst="rect">
            <a:avLst/>
          </a:prstGeom>
          <a:noFill/>
        </p:spPr>
        <p:txBody>
          <a:bodyPr wrap="square">
            <a:spAutoFit/>
          </a:bodyPr>
          <a:lstStyle/>
          <a:p>
            <a:pPr algn="l"/>
            <a:r>
              <a:rPr lang="en-US" sz="1400" dirty="0"/>
              <a:t>Credit: </a:t>
            </a:r>
          </a:p>
        </p:txBody>
      </p:sp>
      <p:pic>
        <p:nvPicPr>
          <p:cNvPr id="6" name="Picture 5" descr="A picture containing tree, outdoor, person&#10;&#10;Description automatically generated">
            <a:extLst>
              <a:ext uri="{FF2B5EF4-FFF2-40B4-BE49-F238E27FC236}">
                <a16:creationId xmlns:a16="http://schemas.microsoft.com/office/drawing/2014/main" id="{E1B8D89B-A2EB-3EBB-DF1E-737DE6B6D6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9843" y="5613129"/>
            <a:ext cx="3551785" cy="2805395"/>
          </a:xfrm>
          <a:prstGeom prst="rect">
            <a:avLst/>
          </a:prstGeom>
        </p:spPr>
      </p:pic>
      <p:sp>
        <p:nvSpPr>
          <p:cNvPr id="3" name="TextBox 2">
            <a:extLst>
              <a:ext uri="{FF2B5EF4-FFF2-40B4-BE49-F238E27FC236}">
                <a16:creationId xmlns:a16="http://schemas.microsoft.com/office/drawing/2014/main" id="{0EDA58DD-ACB9-04F8-1689-2D34220C7E8E}"/>
              </a:ext>
            </a:extLst>
          </p:cNvPr>
          <p:cNvSpPr txBox="1"/>
          <p:nvPr/>
        </p:nvSpPr>
        <p:spPr>
          <a:xfrm>
            <a:off x="898139" y="9137692"/>
            <a:ext cx="4831609" cy="523220"/>
          </a:xfrm>
          <a:prstGeom prst="rect">
            <a:avLst/>
          </a:prstGeom>
          <a:noFill/>
        </p:spPr>
        <p:txBody>
          <a:bodyPr wrap="square">
            <a:spAutoFit/>
          </a:bodyPr>
          <a:lstStyle/>
          <a:p>
            <a:pPr algn="l"/>
            <a:r>
              <a:rPr lang="en-US" sz="1400" dirty="0"/>
              <a:t>https://www.gatesfoundation.org/goalkeepers/report/2024-report/#maternal-mortality</a:t>
            </a:r>
          </a:p>
        </p:txBody>
      </p:sp>
      <p:cxnSp>
        <p:nvCxnSpPr>
          <p:cNvPr id="7" name="Straight Connector 6">
            <a:extLst>
              <a:ext uri="{FF2B5EF4-FFF2-40B4-BE49-F238E27FC236}">
                <a16:creationId xmlns:a16="http://schemas.microsoft.com/office/drawing/2014/main" id="{1620F41B-C06C-CA5D-C2F5-9613B5449372}"/>
              </a:ext>
            </a:extLst>
          </p:cNvPr>
          <p:cNvCxnSpPr>
            <a:cxnSpLocks/>
          </p:cNvCxnSpPr>
          <p:nvPr/>
        </p:nvCxnSpPr>
        <p:spPr>
          <a:xfrm flipV="1">
            <a:off x="485108" y="5849985"/>
            <a:ext cx="6181085" cy="24754"/>
          </a:xfrm>
          <a:prstGeom prst="line">
            <a:avLst/>
          </a:prstGeom>
          <a:ln w="5715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E5501A-FD6A-1C49-C415-433F5AD5B485}"/>
              </a:ext>
            </a:extLst>
          </p:cNvPr>
          <p:cNvSpPr txBox="1"/>
          <p:nvPr/>
        </p:nvSpPr>
        <p:spPr>
          <a:xfrm>
            <a:off x="4660188" y="5351519"/>
            <a:ext cx="1667444" cy="523220"/>
          </a:xfrm>
          <a:prstGeom prst="rect">
            <a:avLst/>
          </a:prstGeom>
          <a:noFill/>
        </p:spPr>
        <p:txBody>
          <a:bodyPr wrap="none" rtlCol="0">
            <a:spAutoFit/>
          </a:bodyPr>
          <a:lstStyle/>
          <a:p>
            <a:r>
              <a:rPr lang="en-US" sz="2800" dirty="0">
                <a:solidFill>
                  <a:schemeClr val="accent6">
                    <a:lumMod val="75000"/>
                  </a:schemeClr>
                </a:solidFill>
              </a:rPr>
              <a:t>UN Target</a:t>
            </a:r>
          </a:p>
        </p:txBody>
      </p:sp>
      <p:pic>
        <p:nvPicPr>
          <p:cNvPr id="1026" name="Picture 2" descr="Primary Logo- Positive_RGB mode_PNG(without background)">
            <a:extLst>
              <a:ext uri="{FF2B5EF4-FFF2-40B4-BE49-F238E27FC236}">
                <a16:creationId xmlns:a16="http://schemas.microsoft.com/office/drawing/2014/main" id="{E90BC9AC-99DD-5302-B8F5-AB4F99E061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35" t="11580" r="4693" b="10097"/>
          <a:stretch>
            <a:fillRect/>
          </a:stretch>
        </p:blipFill>
        <p:spPr bwMode="auto">
          <a:xfrm>
            <a:off x="6950855" y="3563190"/>
            <a:ext cx="5836158" cy="1827532"/>
          </a:xfrm>
          <a:prstGeom prst="rect">
            <a:avLst/>
          </a:prstGeom>
          <a:solidFill>
            <a:schemeClr val="accent2">
              <a:lumMod val="20000"/>
              <a:lumOff val="80000"/>
            </a:schemeClr>
          </a:solidFill>
          <a:ln w="38100">
            <a:solidFill>
              <a:schemeClr val="accent3"/>
            </a:solidFill>
          </a:ln>
        </p:spPr>
      </p:pic>
    </p:spTree>
    <p:extLst>
      <p:ext uri="{BB962C8B-B14F-4D97-AF65-F5344CB8AC3E}">
        <p14:creationId xmlns:p14="http://schemas.microsoft.com/office/powerpoint/2010/main" val="5335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4" grpId="0">
        <p:bldAsOne/>
      </p:bldGraphic>
      <p:bldP spid="1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34" y="522907"/>
            <a:ext cx="12394551" cy="989230"/>
          </a:xfrm>
        </p:spPr>
        <p:txBody>
          <a:bodyPr>
            <a:normAutofit fontScale="90000"/>
          </a:bodyPr>
          <a:lstStyle/>
          <a:p>
            <a:pPr algn="l"/>
            <a:r>
              <a:rPr lang="en-US" b="1"/>
              <a:t>ARMMAN’s </a:t>
            </a:r>
            <a:r>
              <a:rPr lang="en-US" b="1" err="1"/>
              <a:t>mMitra</a:t>
            </a:r>
            <a:r>
              <a:rPr lang="en-US" b="1"/>
              <a:t> Mobile </a:t>
            </a:r>
            <a:r>
              <a:rPr lang="en-US" sz="3600" b="1">
                <a:solidFill>
                  <a:schemeClr val="accent2">
                    <a:lumMod val="50000"/>
                  </a:schemeClr>
                </a:solidFill>
                <a:latin typeface="Helvetica" charset="0"/>
                <a:ea typeface="Helvetica" charset="0"/>
                <a:cs typeface="Helvetica" charset="0"/>
              </a:rPr>
              <a:t>Health Program: </a:t>
            </a:r>
            <a:br>
              <a:rPr lang="en-US" sz="3600" b="1">
                <a:solidFill>
                  <a:schemeClr val="accent2">
                    <a:lumMod val="50000"/>
                  </a:schemeClr>
                </a:solidFill>
                <a:latin typeface="Helvetica" charset="0"/>
                <a:ea typeface="Helvetica" charset="0"/>
                <a:cs typeface="Helvetica" charset="0"/>
              </a:rPr>
            </a:br>
            <a:r>
              <a:rPr lang="en-US" sz="3600" b="1">
                <a:solidFill>
                  <a:schemeClr val="accent2">
                    <a:lumMod val="50000"/>
                  </a:schemeClr>
                </a:solidFill>
                <a:latin typeface="Helvetica" charset="0"/>
                <a:ea typeface="Helvetica" charset="0"/>
                <a:cs typeface="Helvetica" charset="0"/>
              </a:rPr>
              <a:t>For new/expecting mother</a:t>
            </a:r>
            <a:endParaRPr lang="en-US" sz="3600" i="1">
              <a:solidFill>
                <a:schemeClr val="accent2">
                  <a:lumMod val="50000"/>
                </a:schemeClr>
              </a:solidFill>
              <a:latin typeface="Helvetica" charset="0"/>
              <a:ea typeface="Helvetica" charset="0"/>
              <a:cs typeface="Helvetica" charset="0"/>
            </a:endParaRPr>
          </a:p>
        </p:txBody>
      </p:sp>
      <p:sp>
        <p:nvSpPr>
          <p:cNvPr id="6" name="Slide Number Placeholder 3">
            <a:extLst>
              <a:ext uri="{FF2B5EF4-FFF2-40B4-BE49-F238E27FC236}">
                <a16:creationId xmlns:a16="http://schemas.microsoft.com/office/drawing/2014/main" id="{538BDAF3-9A68-1149-A29A-4B10DC0ECD44}"/>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7</a:t>
            </a:fld>
            <a:endParaRPr lang="en-US"/>
          </a:p>
        </p:txBody>
      </p:sp>
      <p:sp>
        <p:nvSpPr>
          <p:cNvPr id="7" name="Date Placeholder 3">
            <a:extLst>
              <a:ext uri="{FF2B5EF4-FFF2-40B4-BE49-F238E27FC236}">
                <a16:creationId xmlns:a16="http://schemas.microsoft.com/office/drawing/2014/main" id="{161B63B8-40E5-774D-9C72-D43411E23909}"/>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sp>
        <p:nvSpPr>
          <p:cNvPr id="9" name="Title 1">
            <a:extLst>
              <a:ext uri="{FF2B5EF4-FFF2-40B4-BE49-F238E27FC236}">
                <a16:creationId xmlns:a16="http://schemas.microsoft.com/office/drawing/2014/main" id="{62184A57-C427-4260-B50B-55FF64765629}"/>
              </a:ext>
            </a:extLst>
          </p:cNvPr>
          <p:cNvSpPr txBox="1">
            <a:spLocks/>
          </p:cNvSpPr>
          <p:nvPr/>
        </p:nvSpPr>
        <p:spPr>
          <a:xfrm>
            <a:off x="4969847" y="1789147"/>
            <a:ext cx="7995057" cy="850204"/>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2800" i="1">
                <a:solidFill>
                  <a:schemeClr val="accent2">
                    <a:lumMod val="50000"/>
                  </a:schemeClr>
                </a:solidFill>
                <a:latin typeface="Helvetica" panose="020B0604020202020204" pitchFamily="34" charset="0"/>
                <a:cs typeface="Helvetica" panose="020B0604020202020204" pitchFamily="34" charset="0"/>
              </a:rPr>
              <a:t>Weekly 2 minute automated health messages</a:t>
            </a:r>
          </a:p>
        </p:txBody>
      </p:sp>
      <p:pic>
        <p:nvPicPr>
          <p:cNvPr id="4" name="Picture 3" descr="A picture containing wall, person, dress, stone&#10;&#10;Description automatically generated">
            <a:extLst>
              <a:ext uri="{FF2B5EF4-FFF2-40B4-BE49-F238E27FC236}">
                <a16:creationId xmlns:a16="http://schemas.microsoft.com/office/drawing/2014/main" id="{AE08D4B4-7889-40ED-A378-9625634E76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35" y="1710136"/>
            <a:ext cx="4446451" cy="2964894"/>
          </a:xfrm>
          <a:prstGeom prst="roundRect">
            <a:avLst>
              <a:gd name="adj" fmla="val 16667"/>
            </a:avLst>
          </a:prstGeom>
          <a:ln w="28575">
            <a:solidFill>
              <a:schemeClr val="accent2">
                <a:lumMod val="50000"/>
              </a:schemeClr>
            </a:solidFill>
          </a:ln>
          <a:effectLst/>
        </p:spPr>
      </p:pic>
      <p:sp>
        <p:nvSpPr>
          <p:cNvPr id="3" name="Title 1">
            <a:extLst>
              <a:ext uri="{FF2B5EF4-FFF2-40B4-BE49-F238E27FC236}">
                <a16:creationId xmlns:a16="http://schemas.microsoft.com/office/drawing/2014/main" id="{88787251-3BAF-908E-B699-9DB3E646ADC2}"/>
              </a:ext>
            </a:extLst>
          </p:cNvPr>
          <p:cNvSpPr txBox="1">
            <a:spLocks/>
          </p:cNvSpPr>
          <p:nvPr/>
        </p:nvSpPr>
        <p:spPr>
          <a:xfrm>
            <a:off x="4929952" y="2614545"/>
            <a:ext cx="8034952"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3200" b="1" i="1" dirty="0">
                <a:solidFill>
                  <a:srgbClr val="FF0000"/>
                </a:solidFill>
                <a:latin typeface="Helvetica" panose="020B0604020202020204" pitchFamily="34" charset="0"/>
                <a:cs typeface="Helvetica" panose="020B0604020202020204" pitchFamily="34" charset="0"/>
              </a:rPr>
              <a:t>141 voice messages</a:t>
            </a:r>
          </a:p>
        </p:txBody>
      </p:sp>
      <p:sp>
        <p:nvSpPr>
          <p:cNvPr id="10" name="TextBox 9">
            <a:extLst>
              <a:ext uri="{FF2B5EF4-FFF2-40B4-BE49-F238E27FC236}">
                <a16:creationId xmlns:a16="http://schemas.microsoft.com/office/drawing/2014/main" id="{A34BD46A-B3BC-F128-7C11-51D81CDA398F}"/>
              </a:ext>
            </a:extLst>
          </p:cNvPr>
          <p:cNvSpPr txBox="1"/>
          <p:nvPr/>
        </p:nvSpPr>
        <p:spPr>
          <a:xfrm>
            <a:off x="3221595" y="5624243"/>
            <a:ext cx="8845909" cy="2246769"/>
          </a:xfrm>
          <a:prstGeom prst="rect">
            <a:avLst/>
          </a:prstGeom>
          <a:noFill/>
          <a:ln>
            <a:noFill/>
          </a:ln>
        </p:spPr>
        <p:txBody>
          <a:bodyPr wrap="square" rtlCol="0">
            <a:spAutoFit/>
          </a:bodyPr>
          <a:lstStyle/>
          <a:p>
            <a:r>
              <a:rPr lang="en-US" dirty="0">
                <a:latin typeface="Helvetica Light"/>
                <a:cs typeface="Times New Roman" panose="02020603050405020304" pitchFamily="18" charset="0"/>
              </a:rPr>
              <a:t>For you and your baby to be strong,</a:t>
            </a:r>
          </a:p>
          <a:p>
            <a:r>
              <a:rPr lang="en-US" dirty="0">
                <a:latin typeface="Helvetica Light"/>
                <a:cs typeface="Times New Roman" panose="02020603050405020304" pitchFamily="18" charset="0"/>
              </a:rPr>
              <a:t>you need lots of iron. Iron-rich foods include </a:t>
            </a:r>
          </a:p>
          <a:p>
            <a:r>
              <a:rPr lang="en-US" dirty="0">
                <a:latin typeface="Helvetica Light"/>
                <a:cs typeface="Times New Roman" panose="02020603050405020304" pitchFamily="18" charset="0"/>
              </a:rPr>
              <a:t>meat, jaggery and leafy green vegetables.</a:t>
            </a:r>
          </a:p>
          <a:p>
            <a:endParaRPr lang="en-US" sz="3200" dirty="0">
              <a:latin typeface="Helvetica Light"/>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0F44FAB-B6BE-8796-5881-DCBBCB79DC70}"/>
              </a:ext>
            </a:extLst>
          </p:cNvPr>
          <p:cNvSpPr/>
          <p:nvPr/>
        </p:nvSpPr>
        <p:spPr>
          <a:xfrm>
            <a:off x="3221595" y="5405057"/>
            <a:ext cx="9046605" cy="2269864"/>
          </a:xfrm>
          <a:prstGeom prst="round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logo-mmitra">
            <a:extLst>
              <a:ext uri="{FF2B5EF4-FFF2-40B4-BE49-F238E27FC236}">
                <a16:creationId xmlns:a16="http://schemas.microsoft.com/office/drawing/2014/main" id="{EF8B2075-CB47-E464-86E6-B76E21056B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04984" y="4438355"/>
            <a:ext cx="1554301" cy="9336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D1962BC-CD83-3ECC-11A2-3C284C7E422D}"/>
              </a:ext>
            </a:extLst>
          </p:cNvPr>
          <p:cNvSpPr txBox="1">
            <a:spLocks/>
          </p:cNvSpPr>
          <p:nvPr/>
        </p:nvSpPr>
        <p:spPr>
          <a:xfrm>
            <a:off x="6959286" y="4475168"/>
            <a:ext cx="4964388" cy="850204"/>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00000"/>
              </a:lnSpc>
            </a:pPr>
            <a:r>
              <a:rPr lang="en-US" sz="2800" i="1">
                <a:solidFill>
                  <a:schemeClr val="accent2">
                    <a:lumMod val="50000"/>
                  </a:schemeClr>
                </a:solidFill>
                <a:latin typeface="Helvetica" panose="020B0604020202020204" pitchFamily="34" charset="0"/>
                <a:cs typeface="Helvetica" panose="020B0604020202020204" pitchFamily="34" charset="0"/>
              </a:rPr>
              <a:t> (snippet of audio message)</a:t>
            </a:r>
          </a:p>
        </p:txBody>
      </p:sp>
      <p:sp>
        <p:nvSpPr>
          <p:cNvPr id="8" name="Title 1">
            <a:extLst>
              <a:ext uri="{FF2B5EF4-FFF2-40B4-BE49-F238E27FC236}">
                <a16:creationId xmlns:a16="http://schemas.microsoft.com/office/drawing/2014/main" id="{5DF6E2A1-2EF3-7D8C-85C0-97741319607D}"/>
              </a:ext>
            </a:extLst>
          </p:cNvPr>
          <p:cNvSpPr txBox="1">
            <a:spLocks/>
          </p:cNvSpPr>
          <p:nvPr/>
        </p:nvSpPr>
        <p:spPr>
          <a:xfrm>
            <a:off x="4969848" y="3296790"/>
            <a:ext cx="8034952"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2800" i="1" dirty="0">
                <a:solidFill>
                  <a:schemeClr val="accent2">
                    <a:lumMod val="50000"/>
                  </a:schemeClr>
                </a:solidFill>
                <a:latin typeface="Helvetica" panose="020B0604020202020204" pitchFamily="34" charset="0"/>
                <a:cs typeface="Helvetica" panose="020B0604020202020204" pitchFamily="34" charset="0"/>
              </a:rPr>
              <a:t>Over 3.6 million women have benefited </a:t>
            </a:r>
          </a:p>
        </p:txBody>
      </p:sp>
    </p:spTree>
    <p:extLst>
      <p:ext uri="{BB962C8B-B14F-4D97-AF65-F5344CB8AC3E}">
        <p14:creationId xmlns:p14="http://schemas.microsoft.com/office/powerpoint/2010/main" val="10103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0" grpId="0"/>
      <p:bldP spid="15" grpId="0" animBg="1"/>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34" y="522907"/>
            <a:ext cx="12394551" cy="989230"/>
          </a:xfrm>
        </p:spPr>
        <p:txBody>
          <a:bodyPr>
            <a:normAutofit fontScale="90000"/>
          </a:bodyPr>
          <a:lstStyle/>
          <a:p>
            <a:pPr algn="l"/>
            <a:r>
              <a:rPr lang="en-US" b="1"/>
              <a:t>ARMMAN’s </a:t>
            </a:r>
            <a:r>
              <a:rPr lang="en-US" b="1" err="1"/>
              <a:t>mMitra</a:t>
            </a:r>
            <a:r>
              <a:rPr lang="en-US" b="1"/>
              <a:t> Mobile </a:t>
            </a:r>
            <a:r>
              <a:rPr lang="en-US" sz="3600" b="1">
                <a:solidFill>
                  <a:schemeClr val="accent2">
                    <a:lumMod val="50000"/>
                  </a:schemeClr>
                </a:solidFill>
                <a:latin typeface="Helvetica" charset="0"/>
                <a:ea typeface="Helvetica" charset="0"/>
                <a:cs typeface="Helvetica" charset="0"/>
              </a:rPr>
              <a:t>Health Program Adherence: </a:t>
            </a:r>
            <a:br>
              <a:rPr lang="en-US" sz="3600" b="1">
                <a:solidFill>
                  <a:schemeClr val="accent2">
                    <a:lumMod val="50000"/>
                  </a:schemeClr>
                </a:solidFill>
                <a:latin typeface="Helvetica" charset="0"/>
                <a:ea typeface="Helvetica" charset="0"/>
                <a:cs typeface="Helvetica" charset="0"/>
              </a:rPr>
            </a:br>
            <a:r>
              <a:rPr lang="en-US" sz="3600" b="1">
                <a:solidFill>
                  <a:schemeClr val="accent2">
                    <a:lumMod val="50000"/>
                  </a:schemeClr>
                </a:solidFill>
                <a:latin typeface="Helvetica" charset="0"/>
                <a:ea typeface="Helvetica" charset="0"/>
                <a:cs typeface="Helvetica" charset="0"/>
              </a:rPr>
              <a:t>For new/expecting mother</a:t>
            </a:r>
            <a:endParaRPr lang="en-US" sz="3600" i="1">
              <a:solidFill>
                <a:schemeClr val="accent2">
                  <a:lumMod val="50000"/>
                </a:schemeClr>
              </a:solidFill>
              <a:latin typeface="Helvetica" charset="0"/>
              <a:ea typeface="Helvetica" charset="0"/>
              <a:cs typeface="Helvetica" charset="0"/>
            </a:endParaRPr>
          </a:p>
        </p:txBody>
      </p:sp>
      <p:sp>
        <p:nvSpPr>
          <p:cNvPr id="6" name="Slide Number Placeholder 3">
            <a:extLst>
              <a:ext uri="{FF2B5EF4-FFF2-40B4-BE49-F238E27FC236}">
                <a16:creationId xmlns:a16="http://schemas.microsoft.com/office/drawing/2014/main" id="{538BDAF3-9A68-1149-A29A-4B10DC0ECD44}"/>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8</a:t>
            </a:fld>
            <a:endParaRPr lang="en-US"/>
          </a:p>
        </p:txBody>
      </p:sp>
      <p:sp>
        <p:nvSpPr>
          <p:cNvPr id="7" name="Date Placeholder 3">
            <a:extLst>
              <a:ext uri="{FF2B5EF4-FFF2-40B4-BE49-F238E27FC236}">
                <a16:creationId xmlns:a16="http://schemas.microsoft.com/office/drawing/2014/main" id="{161B63B8-40E5-774D-9C72-D43411E23909}"/>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sp>
        <p:nvSpPr>
          <p:cNvPr id="9" name="Title 1">
            <a:extLst>
              <a:ext uri="{FF2B5EF4-FFF2-40B4-BE49-F238E27FC236}">
                <a16:creationId xmlns:a16="http://schemas.microsoft.com/office/drawing/2014/main" id="{62184A57-C427-4260-B50B-55FF64765629}"/>
              </a:ext>
            </a:extLst>
          </p:cNvPr>
          <p:cNvSpPr txBox="1">
            <a:spLocks/>
          </p:cNvSpPr>
          <p:nvPr/>
        </p:nvSpPr>
        <p:spPr>
          <a:xfrm>
            <a:off x="4969847" y="1789147"/>
            <a:ext cx="7995057" cy="850204"/>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2800" i="1">
                <a:solidFill>
                  <a:schemeClr val="accent2">
                    <a:lumMod val="50000"/>
                  </a:schemeClr>
                </a:solidFill>
                <a:latin typeface="Helvetica" panose="020B0604020202020204" pitchFamily="34" charset="0"/>
                <a:cs typeface="Helvetica" panose="020B0604020202020204" pitchFamily="34" charset="0"/>
              </a:rPr>
              <a:t>Weekly 2 minute automated health messages</a:t>
            </a:r>
          </a:p>
        </p:txBody>
      </p:sp>
      <p:pic>
        <p:nvPicPr>
          <p:cNvPr id="4" name="Picture 3" descr="A picture containing wall, person, dress, stone&#10;&#10;Description automatically generated">
            <a:extLst>
              <a:ext uri="{FF2B5EF4-FFF2-40B4-BE49-F238E27FC236}">
                <a16:creationId xmlns:a16="http://schemas.microsoft.com/office/drawing/2014/main" id="{AE08D4B4-7889-40ED-A378-9625634E76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35" y="1710136"/>
            <a:ext cx="4446451" cy="2964894"/>
          </a:xfrm>
          <a:prstGeom prst="roundRect">
            <a:avLst>
              <a:gd name="adj" fmla="val 16667"/>
            </a:avLst>
          </a:prstGeom>
          <a:ln w="28575">
            <a:solidFill>
              <a:schemeClr val="accent2">
                <a:lumMod val="50000"/>
              </a:schemeClr>
            </a:solidFill>
          </a:ln>
          <a:effectLst/>
        </p:spPr>
      </p:pic>
      <p:sp>
        <p:nvSpPr>
          <p:cNvPr id="3" name="Title 1">
            <a:extLst>
              <a:ext uri="{FF2B5EF4-FFF2-40B4-BE49-F238E27FC236}">
                <a16:creationId xmlns:a16="http://schemas.microsoft.com/office/drawing/2014/main" id="{88787251-3BAF-908E-B699-9DB3E646ADC2}"/>
              </a:ext>
            </a:extLst>
          </p:cNvPr>
          <p:cNvSpPr txBox="1">
            <a:spLocks/>
          </p:cNvSpPr>
          <p:nvPr/>
        </p:nvSpPr>
        <p:spPr>
          <a:xfrm>
            <a:off x="4929952" y="2614545"/>
            <a:ext cx="8034952"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3200" b="1" i="1" dirty="0">
                <a:solidFill>
                  <a:srgbClr val="FF0000"/>
                </a:solidFill>
                <a:latin typeface="Helvetica" panose="020B0604020202020204" pitchFamily="34" charset="0"/>
                <a:cs typeface="Helvetica" panose="020B0604020202020204" pitchFamily="34" charset="0"/>
              </a:rPr>
              <a:t>141 voice messages </a:t>
            </a:r>
          </a:p>
        </p:txBody>
      </p:sp>
      <p:sp>
        <p:nvSpPr>
          <p:cNvPr id="12" name="Google Shape;243;p31">
            <a:extLst>
              <a:ext uri="{FF2B5EF4-FFF2-40B4-BE49-F238E27FC236}">
                <a16:creationId xmlns:a16="http://schemas.microsoft.com/office/drawing/2014/main" id="{B85B85E4-A33A-7476-8B9B-2072910B4806}"/>
              </a:ext>
            </a:extLst>
          </p:cNvPr>
          <p:cNvSpPr txBox="1"/>
          <p:nvPr/>
        </p:nvSpPr>
        <p:spPr>
          <a:xfrm>
            <a:off x="0" y="6619899"/>
            <a:ext cx="2176253" cy="11643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None/>
            </a:pPr>
            <a:r>
              <a:rPr lang="en" sz="6600" dirty="0">
                <a:solidFill>
                  <a:srgbClr val="000000"/>
                </a:solidFill>
                <a:latin typeface="Helvetica" panose="020B0604020202020204" pitchFamily="34" charset="0"/>
                <a:ea typeface="Google Sans"/>
                <a:cs typeface="Helvetica" panose="020B0604020202020204" pitchFamily="34" charset="0"/>
                <a:sym typeface="Google Sans"/>
              </a:rPr>
              <a:t>30</a:t>
            </a:r>
            <a:r>
              <a:rPr lang="en" sz="6600" baseline="30000" dirty="0">
                <a:solidFill>
                  <a:srgbClr val="000000"/>
                </a:solidFill>
                <a:latin typeface="Helvetica" panose="020B0604020202020204" pitchFamily="34" charset="0"/>
                <a:ea typeface="Google Sans"/>
                <a:cs typeface="Helvetica" panose="020B0604020202020204" pitchFamily="34" charset="0"/>
                <a:sym typeface="Google Sans"/>
              </a:rPr>
              <a:t>%</a:t>
            </a:r>
            <a:endParaRPr sz="6600" baseline="30000" dirty="0">
              <a:solidFill>
                <a:srgbClr val="000000"/>
              </a:solidFill>
              <a:latin typeface="Helvetica" panose="020B0604020202020204" pitchFamily="34" charset="0"/>
              <a:ea typeface="Google Sans"/>
              <a:cs typeface="Helvetica" panose="020B0604020202020204" pitchFamily="34" charset="0"/>
              <a:sym typeface="Google Sans"/>
            </a:endParaRPr>
          </a:p>
        </p:txBody>
      </p:sp>
      <p:sp>
        <p:nvSpPr>
          <p:cNvPr id="13" name="Google Shape;244;p31">
            <a:extLst>
              <a:ext uri="{FF2B5EF4-FFF2-40B4-BE49-F238E27FC236}">
                <a16:creationId xmlns:a16="http://schemas.microsoft.com/office/drawing/2014/main" id="{47F6D104-F927-51F5-0B2E-C603C5E3B39A}"/>
              </a:ext>
            </a:extLst>
          </p:cNvPr>
          <p:cNvSpPr txBox="1"/>
          <p:nvPr/>
        </p:nvSpPr>
        <p:spPr>
          <a:xfrm>
            <a:off x="2385039" y="6855623"/>
            <a:ext cx="3582319" cy="692853"/>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800" dirty="0">
                <a:latin typeface="Helvetica" panose="020B0604020202020204" pitchFamily="34" charset="0"/>
                <a:ea typeface="Google Sans"/>
                <a:cs typeface="Helvetica" panose="020B0604020202020204" pitchFamily="34" charset="0"/>
                <a:sym typeface="Google Sans"/>
              </a:rPr>
              <a:t>increase in infants with tripled birth weight at end of year</a:t>
            </a:r>
            <a:endParaRPr sz="2800" dirty="0">
              <a:latin typeface="Helvetica" panose="020B0604020202020204" pitchFamily="34" charset="0"/>
              <a:ea typeface="Google Sans"/>
              <a:cs typeface="Helvetica" panose="020B0604020202020204" pitchFamily="34" charset="0"/>
              <a:sym typeface="Google Sans"/>
            </a:endParaRPr>
          </a:p>
        </p:txBody>
      </p:sp>
      <p:sp>
        <p:nvSpPr>
          <p:cNvPr id="16" name="Google Shape;246;p31">
            <a:extLst>
              <a:ext uri="{FF2B5EF4-FFF2-40B4-BE49-F238E27FC236}">
                <a16:creationId xmlns:a16="http://schemas.microsoft.com/office/drawing/2014/main" id="{E51F90E7-909E-E041-0E2D-90CAC2DC5998}"/>
              </a:ext>
            </a:extLst>
          </p:cNvPr>
          <p:cNvSpPr txBox="1"/>
          <p:nvPr/>
        </p:nvSpPr>
        <p:spPr>
          <a:xfrm>
            <a:off x="6181362" y="6516699"/>
            <a:ext cx="2370073" cy="13707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None/>
            </a:pPr>
            <a:r>
              <a:rPr lang="en" sz="6600" dirty="0">
                <a:solidFill>
                  <a:srgbClr val="000000"/>
                </a:solidFill>
                <a:latin typeface="Helvetica" panose="020B0604020202020204" pitchFamily="34" charset="0"/>
                <a:ea typeface="Google Sans"/>
                <a:cs typeface="Helvetica" panose="020B0604020202020204" pitchFamily="34" charset="0"/>
                <a:sym typeface="Google Sans"/>
              </a:rPr>
              <a:t>29</a:t>
            </a:r>
            <a:r>
              <a:rPr lang="en" sz="6600" baseline="30000" dirty="0">
                <a:solidFill>
                  <a:srgbClr val="000000"/>
                </a:solidFill>
                <a:latin typeface="Helvetica" panose="020B0604020202020204" pitchFamily="34" charset="0"/>
                <a:ea typeface="Google Sans"/>
                <a:cs typeface="Helvetica" panose="020B0604020202020204" pitchFamily="34" charset="0"/>
                <a:sym typeface="Google Sans"/>
              </a:rPr>
              <a:t>%</a:t>
            </a:r>
            <a:endParaRPr sz="6600" baseline="30000" dirty="0">
              <a:solidFill>
                <a:srgbClr val="000000"/>
              </a:solidFill>
              <a:latin typeface="Helvetica" panose="020B0604020202020204" pitchFamily="34" charset="0"/>
              <a:ea typeface="Google Sans"/>
              <a:cs typeface="Helvetica" panose="020B0604020202020204" pitchFamily="34" charset="0"/>
              <a:sym typeface="Google Sans"/>
            </a:endParaRPr>
          </a:p>
        </p:txBody>
      </p:sp>
      <p:sp>
        <p:nvSpPr>
          <p:cNvPr id="17" name="Google Shape;247;p31">
            <a:extLst>
              <a:ext uri="{FF2B5EF4-FFF2-40B4-BE49-F238E27FC236}">
                <a16:creationId xmlns:a16="http://schemas.microsoft.com/office/drawing/2014/main" id="{45CA24C8-D54F-F35B-9DC6-D1DD9C67B1B0}"/>
              </a:ext>
            </a:extLst>
          </p:cNvPr>
          <p:cNvSpPr txBox="1"/>
          <p:nvPr/>
        </p:nvSpPr>
        <p:spPr>
          <a:xfrm>
            <a:off x="8911134" y="6899949"/>
            <a:ext cx="3023581" cy="60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800" dirty="0">
                <a:latin typeface="Helvetica" panose="020B0604020202020204" pitchFamily="34" charset="0"/>
                <a:ea typeface="Google Sans"/>
                <a:cs typeface="Helvetica" panose="020B0604020202020204" pitchFamily="34" charset="0"/>
                <a:sym typeface="Google Sans"/>
              </a:rPr>
              <a:t>increase in women who had more than 4 ANC visits</a:t>
            </a:r>
            <a:endParaRPr sz="2800" dirty="0">
              <a:latin typeface="Helvetica" panose="020B0604020202020204" pitchFamily="34" charset="0"/>
              <a:ea typeface="Google Sans"/>
              <a:cs typeface="Helvetica" panose="020B0604020202020204" pitchFamily="34" charset="0"/>
              <a:sym typeface="Google Sans"/>
            </a:endParaRPr>
          </a:p>
        </p:txBody>
      </p:sp>
      <p:sp>
        <p:nvSpPr>
          <p:cNvPr id="20" name="Title 1">
            <a:extLst>
              <a:ext uri="{FF2B5EF4-FFF2-40B4-BE49-F238E27FC236}">
                <a16:creationId xmlns:a16="http://schemas.microsoft.com/office/drawing/2014/main" id="{8674FEF1-DE58-BFE1-281D-2DBBE51F8D40}"/>
              </a:ext>
            </a:extLst>
          </p:cNvPr>
          <p:cNvSpPr txBox="1">
            <a:spLocks/>
          </p:cNvSpPr>
          <p:nvPr/>
        </p:nvSpPr>
        <p:spPr>
          <a:xfrm>
            <a:off x="2385351" y="8990015"/>
            <a:ext cx="8034952"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00000"/>
              </a:lnSpc>
            </a:pPr>
            <a:r>
              <a:rPr lang="en-US" sz="2800" i="1">
                <a:solidFill>
                  <a:schemeClr val="accent2">
                    <a:lumMod val="50000"/>
                  </a:schemeClr>
                </a:solidFill>
                <a:latin typeface="Helvetica" panose="020B0604020202020204" pitchFamily="34" charset="0"/>
                <a:cs typeface="Helvetica" panose="020B0604020202020204" pitchFamily="34" charset="0"/>
              </a:rPr>
              <a:t>*</a:t>
            </a:r>
            <a:r>
              <a:rPr lang="en-US" sz="1600" i="1">
                <a:solidFill>
                  <a:schemeClr val="accent2">
                    <a:lumMod val="50000"/>
                  </a:schemeClr>
                </a:solidFill>
                <a:latin typeface="Helvetica" panose="020B0604020202020204" pitchFamily="34" charset="0"/>
                <a:cs typeface="Helvetica" panose="020B0604020202020204" pitchFamily="34" charset="0"/>
              </a:rPr>
              <a:t>https://armman.org/research-studies/</a:t>
            </a:r>
            <a:endParaRPr lang="en-US" sz="2800" i="1">
              <a:solidFill>
                <a:schemeClr val="accent2">
                  <a:lumMod val="50000"/>
                </a:schemeClr>
              </a:solidFill>
              <a:latin typeface="Helvetica" panose="020B0604020202020204" pitchFamily="34" charset="0"/>
              <a:cs typeface="Helvetica" panose="020B0604020202020204" pitchFamily="34" charset="0"/>
            </a:endParaRPr>
          </a:p>
        </p:txBody>
      </p:sp>
      <p:sp>
        <p:nvSpPr>
          <p:cNvPr id="10" name="Title 1">
            <a:extLst>
              <a:ext uri="{FF2B5EF4-FFF2-40B4-BE49-F238E27FC236}">
                <a16:creationId xmlns:a16="http://schemas.microsoft.com/office/drawing/2014/main" id="{941AC573-0C92-1E0D-B32F-F33FDCBF05B6}"/>
              </a:ext>
            </a:extLst>
          </p:cNvPr>
          <p:cNvSpPr txBox="1">
            <a:spLocks/>
          </p:cNvSpPr>
          <p:nvPr/>
        </p:nvSpPr>
        <p:spPr>
          <a:xfrm>
            <a:off x="4969848" y="3296790"/>
            <a:ext cx="8034952" cy="693600"/>
          </a:xfrm>
          <a:prstGeom prst="rect">
            <a:avLst/>
          </a:prstGeom>
        </p:spPr>
        <p:txBody>
          <a:bodyPr vert="horz" lIns="91440" tIns="45720" rIns="91440" bIns="45720" rtlCol="0" anchor="ctr">
            <a:no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marL="457200" indent="-457200">
              <a:lnSpc>
                <a:spcPct val="100000"/>
              </a:lnSpc>
              <a:buFont typeface="Arial" panose="020B0604020202020204" pitchFamily="34" charset="0"/>
              <a:buChar char="•"/>
            </a:pPr>
            <a:r>
              <a:rPr lang="en-US" sz="2800" i="1" dirty="0">
                <a:solidFill>
                  <a:schemeClr val="accent2">
                    <a:lumMod val="50000"/>
                  </a:schemeClr>
                </a:solidFill>
                <a:latin typeface="Helvetica" panose="020B0604020202020204" pitchFamily="34" charset="0"/>
                <a:cs typeface="Helvetica" panose="020B0604020202020204" pitchFamily="34" charset="0"/>
              </a:rPr>
              <a:t>Over 3.6 million women have benefited </a:t>
            </a:r>
          </a:p>
        </p:txBody>
      </p:sp>
      <p:sp>
        <p:nvSpPr>
          <p:cNvPr id="11" name="Rectangle 10">
            <a:extLst>
              <a:ext uri="{FF2B5EF4-FFF2-40B4-BE49-F238E27FC236}">
                <a16:creationId xmlns:a16="http://schemas.microsoft.com/office/drawing/2014/main" id="{BBC3B5D7-377D-8CF1-434C-CEF91E9AD8C6}"/>
              </a:ext>
            </a:extLst>
          </p:cNvPr>
          <p:cNvSpPr/>
          <p:nvPr/>
        </p:nvSpPr>
        <p:spPr>
          <a:xfrm>
            <a:off x="525924" y="6439646"/>
            <a:ext cx="5441434" cy="15248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E8A8AA-A83F-4483-68BC-DFB8A7E57D4C}"/>
              </a:ext>
            </a:extLst>
          </p:cNvPr>
          <p:cNvSpPr/>
          <p:nvPr/>
        </p:nvSpPr>
        <p:spPr>
          <a:xfrm>
            <a:off x="6707285" y="6439646"/>
            <a:ext cx="5441434" cy="15248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785FF-BA36-3061-F9AD-5D784B826BFB}"/>
              </a:ext>
            </a:extLst>
          </p:cNvPr>
          <p:cNvSpPr/>
          <p:nvPr/>
        </p:nvSpPr>
        <p:spPr>
          <a:xfrm>
            <a:off x="426148" y="5032720"/>
            <a:ext cx="11722571" cy="813621"/>
          </a:xfrm>
          <a:prstGeom prst="rect">
            <a:avLst/>
          </a:prstGeom>
        </p:spPr>
        <p:txBody>
          <a:bodyPr wrap="square">
            <a:spAutoFit/>
          </a:bodyPr>
          <a:lstStyle/>
          <a:p>
            <a:pPr algn="l">
              <a:lnSpc>
                <a:spcPct val="170000"/>
              </a:lnSpc>
            </a:pPr>
            <a:r>
              <a:rPr lang="en-US" sz="3200" b="1" i="1" dirty="0">
                <a:solidFill>
                  <a:srgbClr val="FF0000"/>
                </a:solidFill>
                <a:latin typeface="Helvetica" panose="020B0604020202020204" pitchFamily="34" charset="0"/>
                <a:cs typeface="Helvetica" panose="020B0604020202020204" pitchFamily="34" charset="0"/>
              </a:rPr>
              <a:t>Unfortunately, 40% beneficiaries may become low-listeners  </a:t>
            </a:r>
          </a:p>
        </p:txBody>
      </p:sp>
    </p:spTree>
    <p:extLst>
      <p:ext uri="{BB962C8B-B14F-4D97-AF65-F5344CB8AC3E}">
        <p14:creationId xmlns:p14="http://schemas.microsoft.com/office/powerpoint/2010/main" val="27651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9" presetClass="emph" presetSubtype="0" grpId="1" nodeType="withEffect">
                                  <p:stCondLst>
                                    <p:cond delay="0"/>
                                  </p:stCondLst>
                                  <p:childTnLst>
                                    <p:set>
                                      <p:cBhvr>
                                        <p:cTn id="30" dur="indefinite"/>
                                        <p:tgtEl>
                                          <p:spTgt spid="12"/>
                                        </p:tgtEl>
                                        <p:attrNameLst>
                                          <p:attrName>style.opacity</p:attrName>
                                        </p:attrNameLst>
                                      </p:cBhvr>
                                      <p:to>
                                        <p:strVal val="0.5"/>
                                      </p:to>
                                    </p:set>
                                    <p:animEffect filter="image" prLst="opacity: 0.5">
                                      <p:cBhvr rctx="IE">
                                        <p:cTn id="31" dur="indefinite"/>
                                        <p:tgtEl>
                                          <p:spTgt spid="12"/>
                                        </p:tgtEl>
                                      </p:cBhvr>
                                    </p:animEffect>
                                  </p:childTnLst>
                                </p:cTn>
                              </p:par>
                              <p:par>
                                <p:cTn id="32" presetID="9" presetClass="emph" presetSubtype="0" grpId="1" nodeType="withEffect">
                                  <p:stCondLst>
                                    <p:cond delay="0"/>
                                  </p:stCondLst>
                                  <p:childTnLst>
                                    <p:set>
                                      <p:cBhvr>
                                        <p:cTn id="33" dur="indefinite"/>
                                        <p:tgtEl>
                                          <p:spTgt spid="13"/>
                                        </p:tgtEl>
                                        <p:attrNameLst>
                                          <p:attrName>style.opacity</p:attrName>
                                        </p:attrNameLst>
                                      </p:cBhvr>
                                      <p:to>
                                        <p:strVal val="0.5"/>
                                      </p:to>
                                    </p:set>
                                    <p:animEffect filter="image" prLst="opacity: 0.5">
                                      <p:cBhvr rctx="IE">
                                        <p:cTn id="34" dur="indefinite"/>
                                        <p:tgtEl>
                                          <p:spTgt spid="13"/>
                                        </p:tgtEl>
                                      </p:cBhvr>
                                    </p:animEffect>
                                  </p:childTnLst>
                                </p:cTn>
                              </p:par>
                              <p:par>
                                <p:cTn id="35" presetID="9" presetClass="emph" presetSubtype="0" grpId="1" nodeType="withEffect">
                                  <p:stCondLst>
                                    <p:cond delay="0"/>
                                  </p:stCondLst>
                                  <p:childTnLst>
                                    <p:set>
                                      <p:cBhvr>
                                        <p:cTn id="36" dur="indefinite"/>
                                        <p:tgtEl>
                                          <p:spTgt spid="16"/>
                                        </p:tgtEl>
                                        <p:attrNameLst>
                                          <p:attrName>style.opacity</p:attrName>
                                        </p:attrNameLst>
                                      </p:cBhvr>
                                      <p:to>
                                        <p:strVal val="0.5"/>
                                      </p:to>
                                    </p:set>
                                    <p:animEffect filter="image" prLst="opacity: 0.5">
                                      <p:cBhvr rctx="IE">
                                        <p:cTn id="37" dur="indefinite"/>
                                        <p:tgtEl>
                                          <p:spTgt spid="16"/>
                                        </p:tgtEl>
                                      </p:cBhvr>
                                    </p:animEffect>
                                  </p:childTnLst>
                                </p:cTn>
                              </p:par>
                              <p:par>
                                <p:cTn id="38" presetID="9" presetClass="emph" presetSubtype="0" grpId="1" nodeType="withEffect">
                                  <p:stCondLst>
                                    <p:cond delay="0"/>
                                  </p:stCondLst>
                                  <p:childTnLst>
                                    <p:set>
                                      <p:cBhvr>
                                        <p:cTn id="39" dur="indefinite"/>
                                        <p:tgtEl>
                                          <p:spTgt spid="17"/>
                                        </p:tgtEl>
                                        <p:attrNameLst>
                                          <p:attrName>style.opacity</p:attrName>
                                        </p:attrNameLst>
                                      </p:cBhvr>
                                      <p:to>
                                        <p:strVal val="0.5"/>
                                      </p:to>
                                    </p:set>
                                    <p:animEffect filter="image" prLst="opacity: 0.5">
                                      <p:cBhvr rctx="IE">
                                        <p:cTn id="40" dur="indefinite"/>
                                        <p:tgtEl>
                                          <p:spTgt spid="17"/>
                                        </p:tgtEl>
                                      </p:cBhvr>
                                    </p:animEffect>
                                  </p:childTnLst>
                                </p:cTn>
                              </p:par>
                              <p:par>
                                <p:cTn id="41" presetID="9" presetClass="emph" presetSubtype="0" grpId="1" nodeType="withEffect">
                                  <p:stCondLst>
                                    <p:cond delay="0"/>
                                  </p:stCondLst>
                                  <p:childTnLst>
                                    <p:set>
                                      <p:cBhvr>
                                        <p:cTn id="42" dur="indefinite"/>
                                        <p:tgtEl>
                                          <p:spTgt spid="11"/>
                                        </p:tgtEl>
                                        <p:attrNameLst>
                                          <p:attrName>style.opacity</p:attrName>
                                        </p:attrNameLst>
                                      </p:cBhvr>
                                      <p:to>
                                        <p:strVal val="0.5"/>
                                      </p:to>
                                    </p:set>
                                    <p:animEffect filter="image" prLst="opacity: 0.5">
                                      <p:cBhvr rctx="IE">
                                        <p:cTn id="43" dur="indefinite"/>
                                        <p:tgtEl>
                                          <p:spTgt spid="11"/>
                                        </p:tgtEl>
                                      </p:cBhvr>
                                    </p:animEffect>
                                  </p:childTnLst>
                                </p:cTn>
                              </p:par>
                              <p:par>
                                <p:cTn id="44" presetID="9" presetClass="emph" presetSubtype="0" grpId="1" nodeType="withEffect">
                                  <p:stCondLst>
                                    <p:cond delay="0"/>
                                  </p:stCondLst>
                                  <p:childTnLst>
                                    <p:set>
                                      <p:cBhvr>
                                        <p:cTn id="45" dur="indefinite"/>
                                        <p:tgtEl>
                                          <p:spTgt spid="15"/>
                                        </p:tgtEl>
                                        <p:attrNameLst>
                                          <p:attrName>style.opacity</p:attrName>
                                        </p:attrNameLst>
                                      </p:cBhvr>
                                      <p:to>
                                        <p:strVal val="0.5"/>
                                      </p:to>
                                    </p:set>
                                    <p:animEffect filter="image" prLst="opacity: 0.5">
                                      <p:cBhvr rctx="IE">
                                        <p:cTn id="46"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2" grpId="0"/>
      <p:bldP spid="12" grpId="1"/>
      <p:bldP spid="13" grpId="0"/>
      <p:bldP spid="13" grpId="1"/>
      <p:bldP spid="16" grpId="0"/>
      <p:bldP spid="16" grpId="1"/>
      <p:bldP spid="17" grpId="0"/>
      <p:bldP spid="17" grpId="1"/>
      <p:bldP spid="20" grpId="0"/>
      <p:bldP spid="10" grpId="0"/>
      <p:bldP spid="11" grpId="0" animBg="1"/>
      <p:bldP spid="11" grpId="1" animBg="1"/>
      <p:bldP spid="15" grpId="0" animBg="1"/>
      <p:bldP spid="15" grpId="1"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76" y="590933"/>
            <a:ext cx="12279606" cy="608320"/>
          </a:xfrm>
        </p:spPr>
        <p:txBody>
          <a:bodyPr>
            <a:noAutofit/>
          </a:bodyPr>
          <a:lstStyle/>
          <a:p>
            <a:r>
              <a:rPr lang="en-US" sz="2800" b="1" dirty="0">
                <a:solidFill>
                  <a:schemeClr val="accent2">
                    <a:lumMod val="50000"/>
                  </a:schemeClr>
                </a:solidFill>
              </a:rPr>
              <a:t>Intervention Scheduling with Limited Resources for Adherence: </a:t>
            </a:r>
            <a:br>
              <a:rPr lang="en-US" sz="2800" b="1" dirty="0">
                <a:solidFill>
                  <a:schemeClr val="accent2">
                    <a:lumMod val="50000"/>
                  </a:schemeClr>
                </a:solidFill>
              </a:rPr>
            </a:br>
            <a:r>
              <a:rPr lang="en-US" sz="2800" b="1" dirty="0">
                <a:solidFill>
                  <a:schemeClr val="accent2">
                    <a:lumMod val="50000"/>
                  </a:schemeClr>
                </a:solidFill>
              </a:rPr>
              <a:t>Preventing 40% drop-offs</a:t>
            </a:r>
            <a:endParaRPr lang="en-US" sz="3300" i="1" dirty="0">
              <a:solidFill>
                <a:schemeClr val="accent2">
                  <a:lumMod val="50000"/>
                </a:schemeClr>
              </a:solidFill>
            </a:endParaRPr>
          </a:p>
        </p:txBody>
      </p:sp>
      <p:sp>
        <p:nvSpPr>
          <p:cNvPr id="9" name="Slide Number Placeholder 3">
            <a:extLst>
              <a:ext uri="{FF2B5EF4-FFF2-40B4-BE49-F238E27FC236}">
                <a16:creationId xmlns:a16="http://schemas.microsoft.com/office/drawing/2014/main" id="{979444F0-50ED-644E-B9A2-D6720536893C}"/>
              </a:ext>
            </a:extLst>
          </p:cNvPr>
          <p:cNvSpPr>
            <a:spLocks noGrp="1"/>
          </p:cNvSpPr>
          <p:nvPr>
            <p:ph type="sldNum" sz="quarter" idx="12"/>
          </p:nvPr>
        </p:nvSpPr>
        <p:spPr>
          <a:xfrm>
            <a:off x="10038824" y="9039412"/>
            <a:ext cx="2926080" cy="519289"/>
          </a:xfrm>
        </p:spPr>
        <p:txBody>
          <a:bodyPr/>
          <a:lstStyle/>
          <a:p>
            <a:fld id="{72EC892C-1663-42AE-9A18-6BFA2962DADA}" type="slidenum">
              <a:rPr lang="en-US" smtClean="0"/>
              <a:pPr/>
              <a:t>9</a:t>
            </a:fld>
            <a:endParaRPr lang="en-US"/>
          </a:p>
        </p:txBody>
      </p:sp>
      <p:sp>
        <p:nvSpPr>
          <p:cNvPr id="14" name="Date Placeholder 3">
            <a:extLst>
              <a:ext uri="{FF2B5EF4-FFF2-40B4-BE49-F238E27FC236}">
                <a16:creationId xmlns:a16="http://schemas.microsoft.com/office/drawing/2014/main" id="{1B2B7DE4-CD1E-5843-B6C1-00816D43F508}"/>
              </a:ext>
            </a:extLst>
          </p:cNvPr>
          <p:cNvSpPr>
            <a:spLocks noGrp="1"/>
          </p:cNvSpPr>
          <p:nvPr>
            <p:ph type="dt" sz="half" idx="10"/>
          </p:nvPr>
        </p:nvSpPr>
        <p:spPr>
          <a:xfrm>
            <a:off x="295515" y="9041806"/>
            <a:ext cx="2926080" cy="519289"/>
          </a:xfrm>
        </p:spPr>
        <p:txBody>
          <a:bodyPr/>
          <a:lstStyle/>
          <a:p>
            <a:r>
              <a:rPr lang="en-US"/>
              <a:t>Date: </a:t>
            </a:r>
            <a:fld id="{8CA35E4A-A513-694F-BB2C-9570A7BC76DF}" type="datetime1">
              <a:rPr lang="en-US" smtClean="0"/>
              <a:t>9/29/2025</a:t>
            </a:fld>
            <a:endParaRPr lang="en-US"/>
          </a:p>
        </p:txBody>
      </p:sp>
      <p:pic>
        <p:nvPicPr>
          <p:cNvPr id="193" name="Graphic 192" descr="Speaker Phone">
            <a:extLst>
              <a:ext uri="{FF2B5EF4-FFF2-40B4-BE49-F238E27FC236}">
                <a16:creationId xmlns:a16="http://schemas.microsoft.com/office/drawing/2014/main" id="{F3A5E0E9-B8C2-A443-8AD5-488EB0D282C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58151" y="5528664"/>
            <a:ext cx="613929" cy="613929"/>
          </a:xfrm>
          <a:prstGeom prst="rect">
            <a:avLst/>
          </a:prstGeom>
        </p:spPr>
      </p:pic>
      <p:pic>
        <p:nvPicPr>
          <p:cNvPr id="194" name="Graphic 193" descr="Speaker Phone">
            <a:extLst>
              <a:ext uri="{FF2B5EF4-FFF2-40B4-BE49-F238E27FC236}">
                <a16:creationId xmlns:a16="http://schemas.microsoft.com/office/drawing/2014/main" id="{F62EDB8E-51D2-CF4D-8BBE-3E7909F6754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80658" y="5528664"/>
            <a:ext cx="613929" cy="613929"/>
          </a:xfrm>
          <a:prstGeom prst="rect">
            <a:avLst/>
          </a:prstGeom>
        </p:spPr>
      </p:pic>
      <p:sp>
        <p:nvSpPr>
          <p:cNvPr id="215" name="&quot;No&quot; Symbol 63">
            <a:extLst>
              <a:ext uri="{FF2B5EF4-FFF2-40B4-BE49-F238E27FC236}">
                <a16:creationId xmlns:a16="http://schemas.microsoft.com/office/drawing/2014/main" id="{B8DD2EA3-EB7F-9A4E-A0A2-E7C346A2F606}"/>
              </a:ext>
            </a:extLst>
          </p:cNvPr>
          <p:cNvSpPr/>
          <p:nvPr/>
        </p:nvSpPr>
        <p:spPr>
          <a:xfrm>
            <a:off x="10833525" y="5638793"/>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7" name="Straight Arrow Connector 276">
            <a:extLst>
              <a:ext uri="{FF2B5EF4-FFF2-40B4-BE49-F238E27FC236}">
                <a16:creationId xmlns:a16="http://schemas.microsoft.com/office/drawing/2014/main" id="{D1F9C90A-A824-044E-9A01-D1068FFFFB02}"/>
              </a:ext>
            </a:extLst>
          </p:cNvPr>
          <p:cNvCxnSpPr>
            <a:cxnSpLocks/>
          </p:cNvCxnSpPr>
          <p:nvPr/>
        </p:nvCxnSpPr>
        <p:spPr>
          <a:xfrm flipH="1">
            <a:off x="8477922" y="4105647"/>
            <a:ext cx="2385337"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1A113D06-F3ED-0D47-A316-F2F3DF5EE55F}"/>
              </a:ext>
            </a:extLst>
          </p:cNvPr>
          <p:cNvCxnSpPr>
            <a:cxnSpLocks/>
          </p:cNvCxnSpPr>
          <p:nvPr/>
        </p:nvCxnSpPr>
        <p:spPr>
          <a:xfrm flipH="1">
            <a:off x="9336430" y="4105647"/>
            <a:ext cx="1526829" cy="592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itle 1">
            <a:extLst>
              <a:ext uri="{FF2B5EF4-FFF2-40B4-BE49-F238E27FC236}">
                <a16:creationId xmlns:a16="http://schemas.microsoft.com/office/drawing/2014/main" id="{CA144D37-A820-E546-9CC6-B56B654FCB79}"/>
              </a:ext>
            </a:extLst>
          </p:cNvPr>
          <p:cNvSpPr txBox="1">
            <a:spLocks/>
          </p:cNvSpPr>
          <p:nvPr/>
        </p:nvSpPr>
        <p:spPr>
          <a:xfrm>
            <a:off x="2130447" y="8586314"/>
            <a:ext cx="7743783" cy="1425483"/>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r>
              <a:rPr lang="en-US" sz="1400" i="1">
                <a:solidFill>
                  <a:schemeClr val="accent2">
                    <a:lumMod val="50000"/>
                  </a:schemeClr>
                </a:solidFill>
              </a:rPr>
              <a:t>Photo Credit: </a:t>
            </a:r>
            <a:r>
              <a:rPr lang="en-US" sz="1400" i="1" err="1">
                <a:solidFill>
                  <a:schemeClr val="accent2">
                    <a:lumMod val="50000"/>
                  </a:schemeClr>
                </a:solidFill>
              </a:rPr>
              <a:t>IntraHealth</a:t>
            </a:r>
            <a:r>
              <a:rPr lang="en-US" sz="1400" i="1">
                <a:solidFill>
                  <a:schemeClr val="accent2">
                    <a:lumMod val="50000"/>
                  </a:schemeClr>
                </a:solidFill>
              </a:rPr>
              <a:t> International (CC BY-NC-SA 3.0 via https://</a:t>
            </a:r>
            <a:r>
              <a:rPr lang="en-US" sz="1400" i="1" err="1">
                <a:solidFill>
                  <a:schemeClr val="accent2">
                    <a:lumMod val="50000"/>
                  </a:schemeClr>
                </a:solidFill>
              </a:rPr>
              <a:t>www.intrahealth.org</a:t>
            </a:r>
            <a:r>
              <a:rPr lang="en-US" sz="1400" i="1">
                <a:solidFill>
                  <a:schemeClr val="accent2">
                    <a:lumMod val="50000"/>
                  </a:schemeClr>
                </a:solidFill>
              </a:rPr>
              <a:t>/)</a:t>
            </a:r>
          </a:p>
        </p:txBody>
      </p:sp>
      <p:cxnSp>
        <p:nvCxnSpPr>
          <p:cNvPr id="63" name="Straight Arrow Connector 62">
            <a:extLst>
              <a:ext uri="{FF2B5EF4-FFF2-40B4-BE49-F238E27FC236}">
                <a16:creationId xmlns:a16="http://schemas.microsoft.com/office/drawing/2014/main" id="{978295D3-DEF9-0941-9EDD-BF2F696BA80E}"/>
              </a:ext>
            </a:extLst>
          </p:cNvPr>
          <p:cNvCxnSpPr>
            <a:cxnSpLocks/>
          </p:cNvCxnSpPr>
          <p:nvPr/>
        </p:nvCxnSpPr>
        <p:spPr>
          <a:xfrm flipH="1">
            <a:off x="10182183" y="4105647"/>
            <a:ext cx="681076" cy="596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93F78A8-0AA5-A248-BE42-BFCDDED71FC3}"/>
              </a:ext>
            </a:extLst>
          </p:cNvPr>
          <p:cNvCxnSpPr>
            <a:cxnSpLocks/>
          </p:cNvCxnSpPr>
          <p:nvPr/>
        </p:nvCxnSpPr>
        <p:spPr>
          <a:xfrm>
            <a:off x="10863259" y="4105647"/>
            <a:ext cx="136538" cy="58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quot;No&quot; Symbol 63">
            <a:extLst>
              <a:ext uri="{FF2B5EF4-FFF2-40B4-BE49-F238E27FC236}">
                <a16:creationId xmlns:a16="http://schemas.microsoft.com/office/drawing/2014/main" id="{CF60C2AE-4DCE-2B43-9B42-0F70B0C22F62}"/>
              </a:ext>
            </a:extLst>
          </p:cNvPr>
          <p:cNvSpPr/>
          <p:nvPr/>
        </p:nvSpPr>
        <p:spPr>
          <a:xfrm>
            <a:off x="11906774" y="5638540"/>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4" name="Straight Arrow Connector 83">
            <a:extLst>
              <a:ext uri="{FF2B5EF4-FFF2-40B4-BE49-F238E27FC236}">
                <a16:creationId xmlns:a16="http://schemas.microsoft.com/office/drawing/2014/main" id="{F61EA64F-F690-9D4C-AED5-CD9730686D2F}"/>
              </a:ext>
            </a:extLst>
          </p:cNvPr>
          <p:cNvCxnSpPr>
            <a:cxnSpLocks/>
          </p:cNvCxnSpPr>
          <p:nvPr/>
        </p:nvCxnSpPr>
        <p:spPr>
          <a:xfrm>
            <a:off x="10863259" y="4105647"/>
            <a:ext cx="1209787" cy="588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580A17-19CA-744C-858A-32EC0905DFA0}"/>
              </a:ext>
            </a:extLst>
          </p:cNvPr>
          <p:cNvSpPr txBox="1"/>
          <p:nvPr/>
        </p:nvSpPr>
        <p:spPr>
          <a:xfrm>
            <a:off x="9569497" y="4466240"/>
            <a:ext cx="184731" cy="646331"/>
          </a:xfrm>
          <a:prstGeom prst="rect">
            <a:avLst/>
          </a:prstGeom>
          <a:noFill/>
        </p:spPr>
        <p:txBody>
          <a:bodyPr wrap="none" rtlCol="0">
            <a:spAutoFit/>
          </a:bodyPr>
          <a:lstStyle/>
          <a:p>
            <a:endParaRPr lang="en-US"/>
          </a:p>
        </p:txBody>
      </p:sp>
      <p:pic>
        <p:nvPicPr>
          <p:cNvPr id="92" name="Picture 91" descr="A close up of a logo&#10;&#10;Description automatically generated">
            <a:extLst>
              <a:ext uri="{FF2B5EF4-FFF2-40B4-BE49-F238E27FC236}">
                <a16:creationId xmlns:a16="http://schemas.microsoft.com/office/drawing/2014/main" id="{3BE8995E-8ADE-414A-AAE5-810C815128CE}"/>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9026020" y="4687603"/>
            <a:ext cx="746508" cy="746508"/>
          </a:xfrm>
          <a:prstGeom prst="rect">
            <a:avLst/>
          </a:prstGeom>
        </p:spPr>
      </p:pic>
      <p:sp>
        <p:nvSpPr>
          <p:cNvPr id="97" name="TextBox 96">
            <a:extLst>
              <a:ext uri="{FF2B5EF4-FFF2-40B4-BE49-F238E27FC236}">
                <a16:creationId xmlns:a16="http://schemas.microsoft.com/office/drawing/2014/main" id="{AD61797F-0A49-446F-97FF-4997FFD20E6D}"/>
              </a:ext>
            </a:extLst>
          </p:cNvPr>
          <p:cNvSpPr txBox="1"/>
          <p:nvPr/>
        </p:nvSpPr>
        <p:spPr>
          <a:xfrm>
            <a:off x="9569497" y="4487996"/>
            <a:ext cx="184731" cy="646331"/>
          </a:xfrm>
          <a:prstGeom prst="rect">
            <a:avLst/>
          </a:prstGeom>
          <a:noFill/>
        </p:spPr>
        <p:txBody>
          <a:bodyPr wrap="none" rtlCol="0">
            <a:spAutoFit/>
          </a:bodyPr>
          <a:lstStyle/>
          <a:p>
            <a:endParaRPr lang="en-US"/>
          </a:p>
        </p:txBody>
      </p:sp>
      <p:pic>
        <p:nvPicPr>
          <p:cNvPr id="104" name="Picture 103" descr="A close up of a logo&#10;&#10;Description automatically generated">
            <a:extLst>
              <a:ext uri="{FF2B5EF4-FFF2-40B4-BE49-F238E27FC236}">
                <a16:creationId xmlns:a16="http://schemas.microsoft.com/office/drawing/2014/main" id="{B3B616CA-947B-4852-A9E4-F40B2FF00046}"/>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10830880" y="4687603"/>
            <a:ext cx="746508" cy="746508"/>
          </a:xfrm>
          <a:prstGeom prst="rect">
            <a:avLst/>
          </a:prstGeom>
        </p:spPr>
      </p:pic>
      <p:pic>
        <p:nvPicPr>
          <p:cNvPr id="105" name="Picture 104" descr="A close up of a logo&#10;&#10;Description automatically generated">
            <a:extLst>
              <a:ext uri="{FF2B5EF4-FFF2-40B4-BE49-F238E27FC236}">
                <a16:creationId xmlns:a16="http://schemas.microsoft.com/office/drawing/2014/main" id="{FFE7567E-3D2B-4F3A-9B65-5A813705BCF8}"/>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1733310" y="4687603"/>
            <a:ext cx="751016" cy="751016"/>
          </a:xfrm>
          <a:prstGeom prst="rect">
            <a:avLst/>
          </a:prstGeom>
          <a:solidFill>
            <a:srgbClr val="FFFF00"/>
          </a:solidFill>
        </p:spPr>
      </p:pic>
      <p:sp>
        <p:nvSpPr>
          <p:cNvPr id="106" name="TextBox 105">
            <a:extLst>
              <a:ext uri="{FF2B5EF4-FFF2-40B4-BE49-F238E27FC236}">
                <a16:creationId xmlns:a16="http://schemas.microsoft.com/office/drawing/2014/main" id="{3FEDD74D-6396-4D81-AA26-A49B97999F21}"/>
              </a:ext>
            </a:extLst>
          </p:cNvPr>
          <p:cNvSpPr txBox="1"/>
          <p:nvPr/>
        </p:nvSpPr>
        <p:spPr>
          <a:xfrm>
            <a:off x="9569497" y="4480992"/>
            <a:ext cx="184731" cy="646331"/>
          </a:xfrm>
          <a:prstGeom prst="rect">
            <a:avLst/>
          </a:prstGeom>
          <a:noFill/>
        </p:spPr>
        <p:txBody>
          <a:bodyPr wrap="none" rtlCol="0">
            <a:spAutoFit/>
          </a:bodyPr>
          <a:lstStyle/>
          <a:p>
            <a:endParaRPr lang="en-US"/>
          </a:p>
        </p:txBody>
      </p:sp>
      <p:pic>
        <p:nvPicPr>
          <p:cNvPr id="71" name="Picture 70" descr="A close up of a logo&#10;&#10;Description automatically generated">
            <a:extLst>
              <a:ext uri="{FF2B5EF4-FFF2-40B4-BE49-F238E27FC236}">
                <a16:creationId xmlns:a16="http://schemas.microsoft.com/office/drawing/2014/main" id="{DB15F604-B99C-4AF2-8EF9-291BCB5FEC45}"/>
              </a:ext>
            </a:extLst>
          </p:cNvPr>
          <p:cNvPicPr>
            <a:picLocks noChangeAspect="1"/>
          </p:cNvPicPr>
          <p:nvPr/>
        </p:nvPicPr>
        <p:blipFill>
          <a:blip r:embed="rId5"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123590" y="4687603"/>
            <a:ext cx="746508" cy="746508"/>
          </a:xfrm>
          <a:prstGeom prst="rect">
            <a:avLst/>
          </a:prstGeom>
        </p:spPr>
      </p:pic>
      <p:sp>
        <p:nvSpPr>
          <p:cNvPr id="79" name="&quot;No&quot; Symbol 63">
            <a:extLst>
              <a:ext uri="{FF2B5EF4-FFF2-40B4-BE49-F238E27FC236}">
                <a16:creationId xmlns:a16="http://schemas.microsoft.com/office/drawing/2014/main" id="{3C9EC3BD-0A07-448A-BC33-8FF43D026A4D}"/>
              </a:ext>
            </a:extLst>
          </p:cNvPr>
          <p:cNvSpPr/>
          <p:nvPr/>
        </p:nvSpPr>
        <p:spPr>
          <a:xfrm>
            <a:off x="9968459" y="5638793"/>
            <a:ext cx="424156" cy="433239"/>
          </a:xfrm>
          <a:prstGeom prst="noSmoking">
            <a:avLst/>
          </a:prstGeom>
          <a:solidFill>
            <a:srgbClr val="AD00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itle 1">
            <a:extLst>
              <a:ext uri="{FF2B5EF4-FFF2-40B4-BE49-F238E27FC236}">
                <a16:creationId xmlns:a16="http://schemas.microsoft.com/office/drawing/2014/main" id="{40B8717D-85FF-4A6B-89A7-0D1A175812B0}"/>
              </a:ext>
            </a:extLst>
          </p:cNvPr>
          <p:cNvSpPr txBox="1">
            <a:spLocks/>
          </p:cNvSpPr>
          <p:nvPr/>
        </p:nvSpPr>
        <p:spPr>
          <a:xfrm>
            <a:off x="349183" y="1670925"/>
            <a:ext cx="7362036" cy="2895685"/>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endParaRPr lang="en-US" sz="2600" b="1" i="1" dirty="0">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dirty="0">
                <a:solidFill>
                  <a:schemeClr val="accent2">
                    <a:lumMod val="50000"/>
                  </a:schemeClr>
                </a:solidFill>
              </a:rPr>
              <a:t>Large number N beneficiaries: 200000</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Automated health messages to all N each week</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Choose K=1000 for live service call per week?</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Maximize health messages listened to</a:t>
            </a:r>
          </a:p>
        </p:txBody>
      </p:sp>
      <p:pic>
        <p:nvPicPr>
          <p:cNvPr id="3" name="Picture 2">
            <a:extLst>
              <a:ext uri="{FF2B5EF4-FFF2-40B4-BE49-F238E27FC236}">
                <a16:creationId xmlns:a16="http://schemas.microsoft.com/office/drawing/2014/main" id="{C2A86031-D807-88C8-EB57-73390E2AB48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7637550" y="1781209"/>
            <a:ext cx="5704823" cy="2355319"/>
          </a:xfrm>
          <a:prstGeom prst="roundRect">
            <a:avLst>
              <a:gd name="adj" fmla="val 16667"/>
            </a:avLst>
          </a:prstGeom>
          <a:ln>
            <a:noFill/>
          </a:ln>
          <a:effectLst/>
        </p:spPr>
      </p:pic>
      <p:sp>
        <p:nvSpPr>
          <p:cNvPr id="4" name="Title 1">
            <a:extLst>
              <a:ext uri="{FF2B5EF4-FFF2-40B4-BE49-F238E27FC236}">
                <a16:creationId xmlns:a16="http://schemas.microsoft.com/office/drawing/2014/main" id="{32062AD7-8FF0-4B0A-4C85-F7700D5C8AFD}"/>
              </a:ext>
            </a:extLst>
          </p:cNvPr>
          <p:cNvSpPr txBox="1">
            <a:spLocks/>
          </p:cNvSpPr>
          <p:nvPr/>
        </p:nvSpPr>
        <p:spPr>
          <a:xfrm>
            <a:off x="214111" y="4786255"/>
            <a:ext cx="7067417" cy="2392609"/>
          </a:xfrm>
          <a:prstGeom prst="rect">
            <a:avLst/>
          </a:prstGeom>
        </p:spPr>
        <p:txBody>
          <a:bodyPr vert="horz" lIns="91440" tIns="45720" rIns="91440" bIns="45720" rtlCol="0" anchor="ctr">
            <a:normAutofit/>
          </a:bodyPr>
          <a:lstStyle>
            <a:lvl1pPr algn="l" defTabSz="1300460" rtl="0" eaLnBrk="1" latinLnBrk="0" hangingPunct="1">
              <a:lnSpc>
                <a:spcPct val="90000"/>
              </a:lnSpc>
              <a:spcBef>
                <a:spcPct val="0"/>
              </a:spcBef>
              <a:buNone/>
              <a:defRPr sz="3600" kern="1200">
                <a:solidFill>
                  <a:srgbClr val="395623"/>
                </a:solidFill>
                <a:latin typeface="Helvetica" charset="0"/>
                <a:ea typeface="Helvetica" charset="0"/>
                <a:cs typeface="Helvetica" charset="0"/>
              </a:defRPr>
            </a:lvl1pPr>
          </a:lstStyle>
          <a:p>
            <a:pPr>
              <a:lnSpc>
                <a:spcPct val="170000"/>
              </a:lnSpc>
            </a:pPr>
            <a:r>
              <a:rPr lang="en-US" sz="2600" b="1" i="1" dirty="0">
                <a:solidFill>
                  <a:schemeClr val="accent2">
                    <a:lumMod val="50000"/>
                  </a:schemeClr>
                </a:solidFill>
              </a:rPr>
              <a:t>Challenge of dynamic state:</a:t>
            </a:r>
            <a:endParaRPr lang="en-US" sz="2600" b="1" i="1" dirty="0">
              <a:solidFill>
                <a:srgbClr val="548234"/>
              </a:solidFill>
              <a:latin typeface="Helvetica" panose="020B0604020202020204" pitchFamily="34" charset="0"/>
              <a:cs typeface="Helvetica" panose="020B0604020202020204" pitchFamily="34" charset="0"/>
            </a:endParaRPr>
          </a:p>
          <a:p>
            <a:pPr marL="457200" indent="-457200">
              <a:lnSpc>
                <a:spcPct val="150000"/>
              </a:lnSpc>
              <a:buFont typeface="Wingdings" panose="05000000000000000000" pitchFamily="2" charset="2"/>
              <a:buChar char="Ø"/>
            </a:pPr>
            <a:r>
              <a:rPr lang="en-US" sz="2400" i="1" dirty="0">
                <a:solidFill>
                  <a:schemeClr val="accent2">
                    <a:lumMod val="50000"/>
                  </a:schemeClr>
                </a:solidFill>
              </a:rPr>
              <a:t>Beneficiary may change state on their own</a:t>
            </a:r>
          </a:p>
          <a:p>
            <a:pPr marL="457200" indent="-457200">
              <a:lnSpc>
                <a:spcPct val="150000"/>
              </a:lnSpc>
              <a:buFont typeface="Wingdings" panose="05000000000000000000" pitchFamily="2" charset="2"/>
              <a:buChar char="Ø"/>
            </a:pPr>
            <a:r>
              <a:rPr lang="en-US" sz="2400" i="1" dirty="0">
                <a:solidFill>
                  <a:schemeClr val="accent2">
                    <a:lumMod val="50000"/>
                  </a:schemeClr>
                </a:solidFill>
              </a:rPr>
              <a:t>Live call may not change beneficiary state</a:t>
            </a:r>
          </a:p>
        </p:txBody>
      </p:sp>
      <p:pic>
        <p:nvPicPr>
          <p:cNvPr id="5" name="Picture 4" descr="A close up of a logo&#10;&#10;Description automatically generated">
            <a:extLst>
              <a:ext uri="{FF2B5EF4-FFF2-40B4-BE49-F238E27FC236}">
                <a16:creationId xmlns:a16="http://schemas.microsoft.com/office/drawing/2014/main" id="{E9BBDDF8-74CA-8989-F8BC-EFD0D415DF7A}"/>
              </a:ext>
            </a:extLst>
          </p:cNvPr>
          <p:cNvPicPr>
            <a:picLocks noChangeAspect="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940497" y="4670504"/>
            <a:ext cx="751016" cy="751016"/>
          </a:xfrm>
          <a:prstGeom prst="rect">
            <a:avLst/>
          </a:prstGeom>
          <a:solidFill>
            <a:srgbClr val="FFFF00"/>
          </a:solidFill>
        </p:spPr>
      </p:pic>
    </p:spTree>
    <p:extLst>
      <p:ext uri="{BB962C8B-B14F-4D97-AF65-F5344CB8AC3E}">
        <p14:creationId xmlns:p14="http://schemas.microsoft.com/office/powerpoint/2010/main" val="23660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grpId="0" nodeType="withEffect" nodePh="1">
                                  <p:stCondLst>
                                    <p:cond delay="0"/>
                                  </p:stCondLst>
                                  <p:endCondLst>
                                    <p:cond evt="begin" delay="0">
                                      <p:tn val="37"/>
                                    </p:cond>
                                  </p:end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76" grpId="0" animBg="1"/>
      <p:bldP spid="97" grpId="0"/>
      <p:bldP spid="106" grpId="0"/>
      <p:bldP spid="79"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1|1.8|9.3|1.9|3.2|3.9"/>
</p:tagLst>
</file>

<file path=ppt/tags/tag2.xml><?xml version="1.0" encoding="utf-8"?>
<p:tagLst xmlns:a="http://schemas.openxmlformats.org/drawingml/2006/main" xmlns:r="http://schemas.openxmlformats.org/officeDocument/2006/relationships" xmlns:p="http://schemas.openxmlformats.org/presentationml/2006/main">
  <p:tag name="TIMING" val="|2.7|3.6|22.3|5.3|21.6|3.9"/>
</p:tagLst>
</file>

<file path=ppt/tags/tag3.xml><?xml version="1.0" encoding="utf-8"?>
<p:tagLst xmlns:a="http://schemas.openxmlformats.org/drawingml/2006/main" xmlns:r="http://schemas.openxmlformats.org/officeDocument/2006/relationships" xmlns:p="http://schemas.openxmlformats.org/presentationml/2006/main">
  <p:tag name="TIMING" val="|2.7|3.6|22.3|5.3|21.6|3.9"/>
</p:tagLst>
</file>

<file path=ppt/tags/tag4.xml><?xml version="1.0" encoding="utf-8"?>
<p:tagLst xmlns:a="http://schemas.openxmlformats.org/drawingml/2006/main" xmlns:r="http://schemas.openxmlformats.org/officeDocument/2006/relationships" xmlns:p="http://schemas.openxmlformats.org/presentationml/2006/main">
  <p:tag name="TIMING" val="|2.7|3.6|22.3|5.3|21.6|3.9"/>
</p:tagLst>
</file>

<file path=ppt/tags/tag5.xml><?xml version="1.0" encoding="utf-8"?>
<p:tagLst xmlns:a="http://schemas.openxmlformats.org/drawingml/2006/main" xmlns:r="http://schemas.openxmlformats.org/officeDocument/2006/relationships" xmlns:p="http://schemas.openxmlformats.org/presentationml/2006/main">
  <p:tag name="TIMING" val="|2.7|3.6|22.3|5.3|21.6|3.9"/>
</p:tagLst>
</file>

<file path=ppt/tags/tag6.xml><?xml version="1.0" encoding="utf-8"?>
<p:tagLst xmlns:a="http://schemas.openxmlformats.org/drawingml/2006/main" xmlns:r="http://schemas.openxmlformats.org/officeDocument/2006/relationships" xmlns:p="http://schemas.openxmlformats.org/presentationml/2006/main">
  <p:tag name="TIMING" val="|2.7|3.6|22.3|5.3|21.6|3.9"/>
</p:tagLst>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2DD86A15401E4288745D6D9DD1325C" ma:contentTypeVersion="26" ma:contentTypeDescription="Create a new document." ma:contentTypeScope="" ma:versionID="2a9fe25e618ca91421a60aed64dbc676">
  <xsd:schema xmlns:xsd="http://www.w3.org/2001/XMLSchema" xmlns:xs="http://www.w3.org/2001/XMLSchema" xmlns:p="http://schemas.microsoft.com/office/2006/metadata/properties" xmlns:ns1="http://schemas.microsoft.com/sharepoint/v3" xmlns:ns2="80c0be88-99e0-47c6-bb60-bfaf2d3704c6" xmlns:ns3="6c6d5812-0bec-4b46-bae5-7791aeb1cbc5" xmlns:ns4="3e02667f-0271-471b-bd6e-11a2e16def1d" targetNamespace="http://schemas.microsoft.com/office/2006/metadata/properties" ma:root="true" ma:fieldsID="496064e89d43b0cb84d67f59dd567023" ns1:_="" ns2:_="" ns3:_="" ns4:_="">
    <xsd:import namespace="http://schemas.microsoft.com/sharepoint/v3"/>
    <xsd:import namespace="80c0be88-99e0-47c6-bb60-bfaf2d3704c6"/>
    <xsd:import namespace="6c6d5812-0bec-4b46-bae5-7791aeb1cbc5"/>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3:SharedWithUsers" minOccurs="0"/>
                <xsd:element ref="ns3:SharedWithDetails" minOccurs="0"/>
                <xsd:element ref="ns2:Text" minOccurs="0"/>
                <xsd:element ref="ns2:MediaServiceLocation" minOccurs="0"/>
                <xsd:element ref="ns2:MediaServiceAutoKeyPoints" minOccurs="0"/>
                <xsd:element ref="ns2:MediaServiceKeyPoints" minOccurs="0"/>
                <xsd:element ref="ns2:Updatedby" minOccurs="0"/>
                <xsd:element ref="ns2:MediaLengthInSeconds" minOccurs="0"/>
                <xsd:element ref="ns2:lcf76f155ced4ddcb4097134ff3c332f" minOccurs="0"/>
                <xsd:element ref="ns4:TaxCatchAll" minOccurs="0"/>
                <xsd:element ref="ns2:MediaServiceObjectDetectorVersions" minOccurs="0"/>
                <xsd:element ref="ns2:EventOrder" minOccurs="0"/>
                <xsd:element ref="ns2:EventOrderNumber" minOccurs="0"/>
                <xsd:element ref="ns2:MediaServiceSearchProperties" minOccurs="0"/>
                <xsd:element ref="ns2:MediaServiceBillingMetadata" minOccurs="0"/>
                <xsd:element ref="ns1:_ip_UnifiedCompliancePolicyProperties" minOccurs="0"/>
                <xsd:element ref="ns1:_ip_UnifiedCompliancePolicyUIAction" minOccurs="0"/>
                <xsd:element ref="ns2: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Unified Compliance Policy Properties" ma:hidden="true" ma:internalName="_ip_UnifiedCompliancePolicyProperties">
      <xsd:simpleType>
        <xsd:restriction base="dms:Note"/>
      </xsd:simpleType>
    </xsd:element>
    <xsd:element name="_ip_UnifiedCompliancePolicyUIAction" ma:index="3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c0be88-99e0-47c6-bb60-bfaf2d3704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Text" ma:index="17" nillable="true" ma:displayName="Text" ma:default="Text test" ma:description="Text" ma:format="Dropdown" ma:internalName="Text">
      <xsd:simpleType>
        <xsd:restriction base="dms:Text">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datedby" ma:index="21" nillable="true" ma:displayName="Updated by" ma:format="Dropdown" ma:list="UserInfo" ma:SharePointGroup="0" ma:internalName="Upda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EventOrder" ma:index="27" nillable="true" ma:displayName="Event Order" ma:decimals="1" ma:default="1" ma:format="Dropdown" ma:internalName="EventOrder" ma:percentage="FALSE">
      <xsd:simpleType>
        <xsd:restriction base="dms:Number"/>
      </xsd:simpleType>
    </xsd:element>
    <xsd:element name="EventOrderNumber" ma:index="28" nillable="true" ma:displayName="Event Order Number" ma:description="1" ma:format="Dropdown" ma:internalName="EventOrderNumber">
      <xsd:simpleType>
        <xsd:restriction base="dms:Text">
          <xsd:maxLength value="255"/>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element name="Number" ma:index="33" nillable="true" ma:displayName="Number" ma:format="Dropdown" ma:internalName="Numb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c6d5812-0bec-4b46-bae5-7791aeb1cbc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eaa05e3d-6722-4ba5-884e-ffd7a2228bd4}" ma:internalName="TaxCatchAll" ma:showField="CatchAllData" ma:web="6c6d5812-0bec-4b46-bae5-7791aeb1cb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xt xmlns="80c0be88-99e0-47c6-bb60-bfaf2d3704c6">Text test</Text>
    <EventOrder xmlns="80c0be88-99e0-47c6-bb60-bfaf2d3704c6">1</EventOrder>
    <_ip_UnifiedCompliancePolicyUIAction xmlns="http://schemas.microsoft.com/sharepoint/v3" xsi:nil="true"/>
    <lcf76f155ced4ddcb4097134ff3c332f xmlns="80c0be88-99e0-47c6-bb60-bfaf2d3704c6">
      <Terms xmlns="http://schemas.microsoft.com/office/infopath/2007/PartnerControls"/>
    </lcf76f155ced4ddcb4097134ff3c332f>
    <Updatedby xmlns="80c0be88-99e0-47c6-bb60-bfaf2d3704c6">
      <UserInfo>
        <DisplayName/>
        <AccountId xsi:nil="true"/>
        <AccountType/>
      </UserInfo>
    </Updatedby>
    <_ip_UnifiedCompliancePolicyProperties xmlns="http://schemas.microsoft.com/sharepoint/v3" xsi:nil="true"/>
    <TaxCatchAll xmlns="3e02667f-0271-471b-bd6e-11a2e16def1d" xsi:nil="true"/>
    <Number xmlns="80c0be88-99e0-47c6-bb60-bfaf2d3704c6" xsi:nil="true"/>
    <EventOrderNumber xmlns="80c0be88-99e0-47c6-bb60-bfaf2d3704c6" xsi:nil="true"/>
  </documentManagement>
</p:properties>
</file>

<file path=customXml/itemProps1.xml><?xml version="1.0" encoding="utf-8"?>
<ds:datastoreItem xmlns:ds="http://schemas.openxmlformats.org/officeDocument/2006/customXml" ds:itemID="{14CE60D5-8AF3-4B6B-B6CC-75A1007B3642}"/>
</file>

<file path=customXml/itemProps2.xml><?xml version="1.0" encoding="utf-8"?>
<ds:datastoreItem xmlns:ds="http://schemas.openxmlformats.org/officeDocument/2006/customXml" ds:itemID="{F653B080-4EB8-42E0-9840-78317030A87F}"/>
</file>

<file path=customXml/itemProps3.xml><?xml version="1.0" encoding="utf-8"?>
<ds:datastoreItem xmlns:ds="http://schemas.openxmlformats.org/officeDocument/2006/customXml" ds:itemID="{B6FA029E-0B97-4E56-883D-8CC86A0D9F77}"/>
</file>

<file path=docProps/app.xml><?xml version="1.0" encoding="utf-8"?>
<Properties xmlns="http://schemas.openxmlformats.org/officeDocument/2006/extended-properties" xmlns:vt="http://schemas.openxmlformats.org/officeDocument/2006/docPropsVTypes">
  <TotalTime>20433</TotalTime>
  <Words>3675</Words>
  <Application>Microsoft Office PowerPoint</Application>
  <PresentationFormat>Custom</PresentationFormat>
  <Paragraphs>524</Paragraphs>
  <Slides>40</Slides>
  <Notes>35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Arial</vt:lpstr>
      <vt:lpstr>Calibri</vt:lpstr>
      <vt:lpstr>Cambria</vt:lpstr>
      <vt:lpstr>Cambria Math</vt:lpstr>
      <vt:lpstr>Helvetica</vt:lpstr>
      <vt:lpstr>Helvetica Light</vt:lpstr>
      <vt:lpstr>Helvetica Neue</vt:lpstr>
      <vt:lpstr>Roboto</vt:lpstr>
      <vt:lpstr>StarBats</vt:lpstr>
      <vt:lpstr>Times New Roman</vt:lpstr>
      <vt:lpstr>Wingdings</vt:lpstr>
      <vt:lpstr>Office Theme</vt:lpstr>
      <vt:lpstr>1_Office Theme</vt:lpstr>
      <vt:lpstr>PowerPoint Presentation</vt:lpstr>
      <vt:lpstr>PowerPoint Presentation</vt:lpstr>
      <vt:lpstr>Previous Work in AI for Social Impact: Optimizing Limited Resources </vt:lpstr>
      <vt:lpstr>PowerPoint Presentation</vt:lpstr>
      <vt:lpstr>Maternal Health Crisis</vt:lpstr>
      <vt:lpstr>Maternal Health Crisis</vt:lpstr>
      <vt:lpstr>ARMMAN’s mMitra Mobile Health Program:  For new/expecting mother</vt:lpstr>
      <vt:lpstr>ARMMAN’s mMitra Mobile Health Program Adherence:  For new/expecting mother</vt:lpstr>
      <vt:lpstr>Intervention Scheduling with Limited Resources for Adherence:  Preventing 40% drop-offs</vt:lpstr>
      <vt:lpstr>PowerPoint Presentation</vt:lpstr>
      <vt:lpstr>Intervention Scheduling with Limited Resources:  Motivating Restless Bandits</vt:lpstr>
      <vt:lpstr>Restless Bandits: Each Mother modeled  via an MDP (Markov Decision Problem) </vt:lpstr>
      <vt:lpstr>Restless Bandits Model Whittle Index: Efficiently Select K out of N Beneficiaries</vt:lpstr>
      <vt:lpstr>Challenge: Unknown Transition Probabilities</vt:lpstr>
      <vt:lpstr>Results of 23000 Beneficiary Field Study </vt:lpstr>
      <vt:lpstr>SAHELI: DFL + RMAB  Deployed at ARMMAN Means “Friend” in Hindi, Also an acronym (IAAI 2023, AI Magazine 2023)  </vt:lpstr>
      <vt:lpstr>SAHELI: DFL + RMAB  Deployed at ARMMAN (PAIS/ECAI 2025)  </vt:lpstr>
      <vt:lpstr>SAHELI Deployment Youtube: “AI for Social Good in partnership with ARMMAN”</vt:lpstr>
      <vt:lpstr>Restless Bandits for Limited Resource Allocation</vt:lpstr>
      <vt:lpstr>PowerPoint Presentation</vt:lpstr>
      <vt:lpstr>PowerPoint Presentation</vt:lpstr>
      <vt:lpstr>Information dissemination &amp; behavior change Optimizing Limited Intervention (Social Worker) Resources</vt:lpstr>
      <vt:lpstr>Influence Maximization in Social Networks </vt:lpstr>
      <vt:lpstr>Key Challenge:  Social Network is NOT known in advance</vt:lpstr>
      <vt:lpstr>Key Challenge:  Social Network is NOT known in advance (AAAI 2018, AAMAS 2018)</vt:lpstr>
      <vt:lpstr>PowerPoint Presentation</vt:lpstr>
      <vt:lpstr>Results of 750 Youth Study [with Prof. Eric Rice] Actual reduction in HIV RISK Behavior? (AAAI 2021, Journal of AIDS/JAIDS 2021) </vt:lpstr>
      <vt:lpstr>PowerPoint Presentation</vt:lpstr>
      <vt:lpstr>Network Based HIV testing In collaboration with WHO, WITS</vt:lpstr>
      <vt:lpstr>Simulation results</vt:lpstr>
      <vt:lpstr>PowerPoint Presentation</vt:lpstr>
      <vt:lpstr>Partnerships</vt:lpstr>
      <vt:lpstr>MASSI: Multi-Agents to Speed-up Social Impact (AAMAS 2025 Blue Sky) </vt:lpstr>
      <vt:lpstr>MASSI: Multi-Agents to Speed-up Social Impact (AAMAS 2025 Blue Sky) </vt:lpstr>
      <vt:lpstr>Initial Step in MASSI:  Decision Language Agent to Shape RMAB Policies via Reward Design (NeurIPS 2024)</vt:lpstr>
      <vt:lpstr>Initial Step in MASSI:  Decision Language Agent to Shape RMAB Policies via Reward Design (NeurIPS 2024)</vt:lpstr>
      <vt:lpstr>PowerPoint Presentation</vt:lpstr>
      <vt:lpstr>Multi-objective Command for Meta Level Agents How to Tradeoff Among Competing Objectives? (ICML 2025)</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Milind Tambe</dc:creator>
  <cp:lastModifiedBy>Tambe, Milind</cp:lastModifiedBy>
  <cp:revision>428</cp:revision>
  <dcterms:created xsi:type="dcterms:W3CDTF">2020-05-09T04:35:20Z</dcterms:created>
  <dcterms:modified xsi:type="dcterms:W3CDTF">2025-09-29T11:21:41Z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0x0101005E2DD86A15401E4288745D6D9DD1325C</vt:lpwstr>
  </property>
</Properties>
</file>