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088" r:id="rId1"/>
  </p:sldMasterIdLst>
  <p:notesMasterIdLst>
    <p:notesMasterId r:id="rId39"/>
  </p:notesMasterIdLst>
  <p:handoutMasterIdLst>
    <p:handoutMasterId r:id="rId40"/>
  </p:handoutMasterIdLst>
  <p:sldIdLst>
    <p:sldId id="258" r:id="rId2"/>
    <p:sldId id="2367" r:id="rId3"/>
    <p:sldId id="1965" r:id="rId4"/>
    <p:sldId id="1926" r:id="rId5"/>
    <p:sldId id="2385" r:id="rId6"/>
    <p:sldId id="2381" r:id="rId7"/>
    <p:sldId id="2348" r:id="rId8"/>
    <p:sldId id="2350" r:id="rId9"/>
    <p:sldId id="2366" r:id="rId10"/>
    <p:sldId id="2359" r:id="rId11"/>
    <p:sldId id="2382" r:id="rId12"/>
    <p:sldId id="2383" r:id="rId13"/>
    <p:sldId id="566" r:id="rId14"/>
    <p:sldId id="2397" r:id="rId15"/>
    <p:sldId id="2398" r:id="rId16"/>
    <p:sldId id="2386" r:id="rId17"/>
    <p:sldId id="2387" r:id="rId18"/>
    <p:sldId id="2399" r:id="rId19"/>
    <p:sldId id="2395" r:id="rId20"/>
    <p:sldId id="287" r:id="rId21"/>
    <p:sldId id="296" r:id="rId22"/>
    <p:sldId id="297" r:id="rId23"/>
    <p:sldId id="298" r:id="rId24"/>
    <p:sldId id="2384" r:id="rId25"/>
    <p:sldId id="1958" r:id="rId26"/>
    <p:sldId id="1959" r:id="rId27"/>
    <p:sldId id="1960" r:id="rId28"/>
    <p:sldId id="1961" r:id="rId29"/>
    <p:sldId id="1963" r:id="rId30"/>
    <p:sldId id="1886" r:id="rId31"/>
    <p:sldId id="2405" r:id="rId32"/>
    <p:sldId id="2396" r:id="rId33"/>
    <p:sldId id="2400" r:id="rId34"/>
    <p:sldId id="2401" r:id="rId35"/>
    <p:sldId id="2402" r:id="rId36"/>
    <p:sldId id="2404" r:id="rId37"/>
    <p:sldId id="435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4FD890-6736-8242-070B-F312CB9C3B64}" name="Madeleine Pollack" initials="" userId="aa628dae5feb6db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9CCCC"/>
    <a:srgbClr val="FF7C80"/>
    <a:srgbClr val="1ABD0B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53" autoAdjust="0"/>
    <p:restoredTop sz="96159" autoAdjust="0"/>
  </p:normalViewPr>
  <p:slideViewPr>
    <p:cSldViewPr snapToGrid="0" snapToObjects="1">
      <p:cViewPr>
        <p:scale>
          <a:sx n="148" d="100"/>
          <a:sy n="148" d="100"/>
        </p:scale>
        <p:origin x="320" y="-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6" d="100"/>
          <a:sy n="46" d="100"/>
        </p:scale>
        <p:origin x="2712" y="1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r>
              <a:rPr lang="en-US"/>
              <a:t>15.071:  The Analytics Edge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US"/>
              <a:t>Spring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r>
              <a:rPr lang="en-US"/>
              <a:t>15.071 Spring 2020 —Predicting Medical Costs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CF469871-E1CB-A941-A3B8-1CD371CAB2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685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r>
              <a:rPr lang="en-US"/>
              <a:t>15.071:  The Analytics Edge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US"/>
              <a:t>Spring 2019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r>
              <a:rPr lang="en-US"/>
              <a:t>15.071 Spring 2020 —Predicting Medical Costs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FAD984F-524A-2042-A78B-E021891F26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42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184">
              <a:defRPr/>
            </a:pPr>
            <a:r>
              <a:rPr lang="en-US" dirty="0"/>
              <a:t>Image from http://</a:t>
            </a:r>
            <a:r>
              <a:rPr lang="en-US" dirty="0" err="1"/>
              <a:t>commons.wikimedia.org</a:t>
            </a:r>
            <a:r>
              <a:rPr lang="en-US" dirty="0"/>
              <a:t>/wiki/File:Scales_of_Justice_%28PSF%29.png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D984F-524A-2042-A78B-E021891F26A3}" type="slidenum">
              <a:rPr lang="en-US" smtClean="0"/>
              <a:t>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15.071 Spring 2020 —Predicting Medical Costs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15.071:  The Analytics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9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836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C33A-09EC-EB80-2D2E-A12306695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D7FDB6-1B04-46ED-64F5-56303AA12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8A44B-35ED-13F0-A0B5-C3EF97D83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317F8-0F96-E332-3B9F-B98AA43A7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6A6F1-1F1D-69FF-958C-1E862C400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1721A-C865-4DAA-F517-A2CC64E68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4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083CB-F2F0-45E2-B992-C75978D07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5074F0-5998-D798-35C3-CDF5471F6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9BCF3-6904-125C-359E-840B8469B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25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C6623-E1DC-7239-61B0-EB8A2F66D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3EEE9A-DC61-1D3B-79D3-E3B19DFD8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2569C3-6AE8-F746-3594-04D06003B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7D12F01-219C-4ED7-CD82-4CE48EA734B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15.071:  The Analytics Edge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B06CB-5DB6-D40E-0204-01517555657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Spring 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D1FDA-2CE8-6027-A1FE-9EAB3A81CD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15.071 Spring 2020 —Predicting Medical Costs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643F5-2195-E28F-81AD-9C46F324A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D984F-524A-2042-A78B-E021891F26A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65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4708-F85E-E17D-8343-E6B8E7B75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374F60-FE2A-7F2F-44B1-35A56EB00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3F8BA0-F1AD-EC92-7008-BF0B9A9EA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interested</a:t>
            </a:r>
          </a:p>
          <a:p>
            <a:endParaRPr lang="en-US" dirty="0"/>
          </a:p>
          <a:p>
            <a:r>
              <a:rPr lang="en-US" dirty="0"/>
              <a:t>Doubly interested</a:t>
            </a:r>
          </a:p>
        </p:txBody>
      </p:sp>
    </p:spTree>
    <p:extLst>
      <p:ext uri="{BB962C8B-B14F-4D97-AF65-F5344CB8AC3E}">
        <p14:creationId xmlns:p14="http://schemas.microsoft.com/office/powerpoint/2010/main" val="200642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F625A-0327-BE98-BBCB-EE264FC24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E9B1D2-0475-DF14-AEB0-E7E35EF9F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39AEF3-36A0-8CD9-9697-26313A335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0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15.071:  The Analytics Edge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Spring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15.071 Spring 2020 —Predicting Medical Costs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D984F-524A-2042-A78B-E021891F26A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64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15.071:  The Analytics Edge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Spring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15.071 Spring 2020 —Predicting Medical Costs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D984F-524A-2042-A78B-E021891F26A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1" name="Shape 1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Probabilities for comparison based on the size? </a:t>
            </a:r>
          </a:p>
          <a:p>
            <a:r>
              <a:t>Overlap can be changed (if you have tiny intervals and they overlap, you know that it’s more likely that candidates are incomparable), and we’re doing some thresholding. </a:t>
            </a:r>
          </a:p>
        </p:txBody>
      </p:sp>
    </p:spTree>
    <p:extLst>
      <p:ext uri="{BB962C8B-B14F-4D97-AF65-F5344CB8AC3E}">
        <p14:creationId xmlns:p14="http://schemas.microsoft.com/office/powerpoint/2010/main" val="377405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6EDDC-B922-BBCF-BA54-178C45AF5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>
            <a:extLst>
              <a:ext uri="{FF2B5EF4-FFF2-40B4-BE49-F238E27FC236}">
                <a16:creationId xmlns:a16="http://schemas.microsoft.com/office/drawing/2014/main" id="{BEF915E7-0BDC-1B0B-9471-2543A3653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1" name="Shape 1151">
            <a:extLst>
              <a:ext uri="{FF2B5EF4-FFF2-40B4-BE49-F238E27FC236}">
                <a16:creationId xmlns:a16="http://schemas.microsoft.com/office/drawing/2014/main" id="{30F43865-2C50-1435-5522-5C39CD20518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Probabilities for comparison based on the size? </a:t>
            </a:r>
          </a:p>
          <a:p>
            <a:r>
              <a:t>Overlap can be changed (if you have tiny intervals and they overlap, you know that it’s more likely that candidates are incomparable), and we’re doing some thresholding. </a:t>
            </a:r>
          </a:p>
        </p:txBody>
      </p:sp>
    </p:spTree>
    <p:extLst>
      <p:ext uri="{BB962C8B-B14F-4D97-AF65-F5344CB8AC3E}">
        <p14:creationId xmlns:p14="http://schemas.microsoft.com/office/powerpoint/2010/main" val="135198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17A77-5FEB-B249-A7E8-AA1CF14794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5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So let’s ask ourselves why choosing the right notion of fairness is challenging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One of the main – and perhaps the most important – reason is that different people disagree on what’s fair</a:t>
            </a:r>
          </a:p>
          <a:p>
            <a:pPr marL="171450" indent="-171450">
              <a:buFontTx/>
              <a:buChar char="-"/>
            </a:pPr>
            <a:r>
              <a:rPr lang="en-US" dirty="0"/>
              <a:t>Here’s a simple toy example. Suppose there are two groups of people who live in a city. The red group is the more populous group and the green group lives on the other side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city admin decided to open a hospital. Where should this hospital be?</a:t>
            </a:r>
          </a:p>
          <a:p>
            <a:pPr marL="171450" indent="-171450">
              <a:buFontTx/>
              <a:buChar char="-"/>
            </a:pPr>
            <a:r>
              <a:rPr lang="en-US" dirty="0"/>
              <a:t>Let’s do this methodically; suppose we locate the hospital to minimize the distance that the average person travels to it. Is that fair?</a:t>
            </a:r>
          </a:p>
          <a:p>
            <a:pPr marL="171450" indent="-171450">
              <a:buFontTx/>
              <a:buChar char="-"/>
            </a:pPr>
            <a:r>
              <a:rPr lang="en-US" dirty="0"/>
              <a:t>Another option is to minimize the distance of the furthest person from the hospital. Is this fair?</a:t>
            </a:r>
          </a:p>
          <a:p>
            <a:pPr marL="171450" indent="-171450">
              <a:buFontTx/>
              <a:buChar char="-"/>
            </a:pPr>
            <a:r>
              <a:rPr lang="en-US" dirty="0"/>
              <a:t>Both solutions have downsides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ToDo</a:t>
            </a:r>
            <a:r>
              <a:rPr lang="en-US" dirty="0"/>
              <a:t>: add hospital icon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D6AE-3593-894A-94BB-30D795D31C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7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2359152" y="3357283"/>
            <a:ext cx="6477000" cy="1828800"/>
          </a:xfrm>
        </p:spPr>
        <p:txBody>
          <a:bodyPr anchor="b">
            <a:normAutofit/>
          </a:bodyPr>
          <a:lstStyle>
            <a:lvl1pPr>
              <a:defRPr sz="4400" cap="none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kumimoji="0" lang="en-US" dirty="0"/>
              <a:t>LECTURE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359152" y="5186083"/>
            <a:ext cx="6480048" cy="63426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Lecture 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90902" y="6075934"/>
            <a:ext cx="5603875" cy="6667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>
                  <a:lumMod val="90000"/>
                  <a:lumOff val="10000"/>
                </a:schemeClr>
              </a:buClr>
              <a:buSzPct val="70000"/>
              <a:buFont typeface="Arial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>
                  <a:lumMod val="90000"/>
                  <a:lumOff val="10000"/>
                </a:schemeClr>
              </a:buClr>
              <a:buSzPct val="70000"/>
              <a:buFont typeface="Arial"/>
              <a:buNone/>
              <a:tabLst/>
              <a:defRPr/>
            </a:pPr>
            <a:r>
              <a:rPr kumimoji="0" lang="en-US" dirty="0"/>
              <a:t>15.071x - The Analytics Edge</a:t>
            </a:r>
          </a:p>
          <a:p>
            <a:pPr lvl="0"/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US"/>
              <a:t>Dr. Swati Gupta | MIT Sloan School of Management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2648" y="6258851"/>
            <a:ext cx="533400" cy="354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chemeClr val="accent2">
              <a:lumMod val="90000"/>
              <a:lumOff val="10000"/>
            </a:schemeClr>
          </a:solidFill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609600" y="6248206"/>
            <a:ext cx="7009704" cy="365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US"/>
              <a:t>Dr. Swati Gupta | MIT Sloan School of Management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232648" y="6258851"/>
            <a:ext cx="533400" cy="354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7043122" cy="365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US"/>
              <a:t>Dr. Swati Gupta | MIT Sloan School of Management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2648" y="6258851"/>
            <a:ext cx="533400" cy="354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261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US"/>
              <a:t>Dr. Swati Gupta | MIT Sloan School of Management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2648" y="6258851"/>
            <a:ext cx="533400" cy="354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70598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US"/>
              <a:t>Dr. Swati Gupta | MIT Sloan School of Management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2648" y="6258851"/>
            <a:ext cx="533400" cy="354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304800"/>
            <a:ext cx="7158037" cy="9763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Swati Gupta | MIT Sloan School of Management</a:t>
            </a:r>
            <a:endParaRPr 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  <a:p>
            <a:fld id="{F529BBAC-6017-40E0-9911-67B1C747E0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56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771" y="1611823"/>
            <a:ext cx="7850459" cy="46625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D4D4C"/>
                </a:solidFill>
                <a:latin typeface="Arial"/>
                <a:cs typeface="Arial"/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4D4D4C"/>
                </a:solidFill>
                <a:latin typeface="Arial"/>
                <a:cs typeface="Arial"/>
              </a:defRPr>
            </a:lvl2pPr>
            <a:lvl3pPr marL="1143000" indent="-228600">
              <a:buFont typeface="Wingdings" charset="2"/>
              <a:buChar char="§"/>
              <a:defRPr sz="1600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6911" y="482700"/>
            <a:ext cx="7850459" cy="79909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00" b="1" i="0" cap="none">
                <a:solidFill>
                  <a:srgbClr val="081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DB4A3-801C-6968-ADFF-5772E0C63F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CEE60-7DAB-7082-8C45-C44A702D88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fld id="{B6037063-7454-4A4C-BA5E-A8A237190243}" type="slidenum">
              <a:rPr lang="en-US" smtClean="0"/>
              <a:pPr/>
              <a:t>‹#›</a:t>
            </a:fld>
            <a:r>
              <a:rPr lang="en-US" dirty="0"/>
              <a:t> of 35</a:t>
            </a:r>
          </a:p>
        </p:txBody>
      </p:sp>
    </p:spTree>
    <p:extLst>
      <p:ext uri="{BB962C8B-B14F-4D97-AF65-F5344CB8AC3E}">
        <p14:creationId xmlns:p14="http://schemas.microsoft.com/office/powerpoint/2010/main" val="42818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2648" y="6258851"/>
            <a:ext cx="533400" cy="3546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70097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r>
              <a:rPr lang="en-US"/>
              <a:t>Dr. Swati Gupta | MIT Sloan School of Management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09600" y="6192630"/>
            <a:ext cx="81564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4" r:id="rId5"/>
    <p:sldLayoutId id="2147484095" r:id="rId6"/>
    <p:sldLayoutId id="2147484096" r:id="rId7"/>
    <p:sldLayoutId id="2147484097" r:id="rId8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1200"/>
        </a:spcBef>
        <a:buClr>
          <a:schemeClr val="accent2">
            <a:lumMod val="90000"/>
            <a:lumOff val="10000"/>
          </a:schemeClr>
        </a:buClr>
        <a:buSzPct val="70000"/>
        <a:buFont typeface="Arial"/>
        <a:buChar char="•"/>
        <a:defRPr kumimoji="0" sz="25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2">
            <a:lumMod val="90000"/>
            <a:lumOff val="10000"/>
          </a:schemeClr>
        </a:buClr>
        <a:buSzPct val="70000"/>
        <a:buFont typeface="Arial"/>
        <a:buChar char="•"/>
        <a:defRPr kumimoji="0" sz="22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>
            <a:lumMod val="90000"/>
            <a:lumOff val="10000"/>
          </a:schemeClr>
        </a:buClr>
        <a:buSzPct val="70000"/>
        <a:buFont typeface="Arial"/>
        <a:buChar char="•"/>
        <a:defRPr kumimoji="0"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 charset="2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 charset="2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swatig@mit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ti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"/><Relationship Id="rId10" Type="http://schemas.openxmlformats.org/officeDocument/2006/relationships/image" Target="../media/image11.png"/><Relationship Id="rId4" Type="http://schemas.openxmlformats.org/officeDocument/2006/relationships/image" Target="../media/image5.tif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swatig@mit.edu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9152" y="1816493"/>
            <a:ext cx="6477000" cy="18288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Using AI for Fair Resource Allocation with Noisy Signals</a:t>
            </a:r>
            <a:endParaRPr lang="en-US" sz="4000" cap="smal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59152" y="3630561"/>
            <a:ext cx="6480048" cy="1267083"/>
          </a:xfrm>
        </p:spPr>
        <p:txBody>
          <a:bodyPr>
            <a:normAutofit/>
          </a:bodyPr>
          <a:lstStyle/>
          <a:p>
            <a:r>
              <a:rPr lang="en-US" sz="2400" dirty="0"/>
              <a:t>From Noisy Signals, Competing Objectives, </a:t>
            </a:r>
            <a:br>
              <a:rPr lang="en-US" sz="2400" dirty="0"/>
            </a:br>
            <a:r>
              <a:rPr lang="en-US" sz="2400" dirty="0"/>
              <a:t>				.. to Law &amp; Policy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38400" y="6149996"/>
            <a:ext cx="67056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MIT Sloan School of Management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D491A3-3C02-A041-9B3B-8770316E1B12}"/>
              </a:ext>
            </a:extLst>
          </p:cNvPr>
          <p:cNvSpPr txBox="1"/>
          <p:nvPr/>
        </p:nvSpPr>
        <p:spPr>
          <a:xfrm>
            <a:off x="-83058" y="6195716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Dr. Swati Gupta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3C85D-BA76-4A71-6707-41FB96D57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20"/>
          <a:stretch/>
        </p:blipFill>
        <p:spPr>
          <a:xfrm rot="21132448">
            <a:off x="126042" y="244469"/>
            <a:ext cx="3672729" cy="2109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1A5986-84C4-B903-064B-1FEF18E48385}"/>
              </a:ext>
            </a:extLst>
          </p:cNvPr>
          <p:cNvSpPr txBox="1"/>
          <p:nvPr/>
        </p:nvSpPr>
        <p:spPr>
          <a:xfrm>
            <a:off x="2438400" y="4734799"/>
            <a:ext cx="67187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D0D0D"/>
                </a:solidFill>
              </a:rPr>
              <a:t>AI &amp; the Future of Human Capital in the Global South</a:t>
            </a:r>
            <a:r>
              <a:rPr lang="en-US" dirty="0">
                <a:solidFill>
                  <a:srgbClr val="0D0D0D"/>
                </a:solidFill>
              </a:rPr>
              <a:t> </a:t>
            </a:r>
          </a:p>
          <a:p>
            <a:endParaRPr lang="en-US" dirty="0">
              <a:solidFill>
                <a:srgbClr val="0D0D0D"/>
              </a:solidFill>
            </a:endParaRPr>
          </a:p>
          <a:p>
            <a:r>
              <a:rPr lang="en-US" sz="1800" dirty="0">
                <a:solidFill>
                  <a:srgbClr val="0D0D0D"/>
                </a:solidFill>
              </a:rPr>
              <a:t>29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3793802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F0C35-0F59-C414-9944-4376D2FD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25820-E517-C240-C7A3-C89C44AAC204}"/>
              </a:ext>
            </a:extLst>
          </p:cNvPr>
          <p:cNvSpPr txBox="1"/>
          <p:nvPr/>
        </p:nvSpPr>
        <p:spPr>
          <a:xfrm>
            <a:off x="3169267" y="1782239"/>
            <a:ext cx="55967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Using “score intervals” to account for errors in model predictions can: </a:t>
            </a:r>
          </a:p>
          <a:p>
            <a:r>
              <a:rPr lang="en-US" sz="2400" dirty="0"/>
              <a:t>- Give the benefit of doubt to qualified people, on whom AI’s measurement is noisy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Not resort to quotas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Treat everyone equally in the pipeline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BFC1E-8629-E715-2D11-6F180492B4C9}"/>
              </a:ext>
            </a:extLst>
          </p:cNvPr>
          <p:cNvSpPr txBox="1"/>
          <p:nvPr/>
        </p:nvSpPr>
        <p:spPr>
          <a:xfrm>
            <a:off x="104775" y="5010078"/>
            <a:ext cx="8934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 i="1"/>
            </a:pPr>
            <a:r>
              <a:rPr lang="en-US" sz="3200" dirty="0">
                <a:latin typeface="+mj-lt"/>
              </a:rPr>
              <a:t>Is this approach compatible with Title VII? </a:t>
            </a:r>
            <a:r>
              <a:rPr lang="en-US" sz="3200" dirty="0">
                <a:solidFill>
                  <a:schemeClr val="accent1"/>
                </a:solidFill>
                <a:latin typeface="+mj-lt"/>
              </a:rPr>
              <a:t>Yes!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9C2DF6-9E67-B4A7-B13E-29D8C0CFD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Resilience to Contextual Noise in Data</a:t>
            </a:r>
          </a:p>
        </p:txBody>
      </p:sp>
      <p:pic>
        <p:nvPicPr>
          <p:cNvPr id="2" name="Picture 2" descr="Light Bulb Drawing — How To Draw A Light Bulb Step By Step">
            <a:extLst>
              <a:ext uri="{FF2B5EF4-FFF2-40B4-BE49-F238E27FC236}">
                <a16:creationId xmlns:a16="http://schemas.microsoft.com/office/drawing/2014/main" id="{715A217F-CB48-B740-1051-7DD07FD4E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7"/>
          <a:stretch>
            <a:fillRect/>
          </a:stretch>
        </p:blipFill>
        <p:spPr bwMode="auto">
          <a:xfrm>
            <a:off x="929640" y="1742628"/>
            <a:ext cx="1870170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n’t let Ricci v. DeStefano Hold You Back: A Bias-Aware Legal Solution to the Hiring Paradox, Jad Salem, Deven Desai, Swati Gupta. FAccT 2022 and UC Davis Law Review 2023.">
            <a:extLst>
              <a:ext uri="{FF2B5EF4-FFF2-40B4-BE49-F238E27FC236}">
                <a16:creationId xmlns:a16="http://schemas.microsoft.com/office/drawing/2014/main" id="{8E05244D-0B5C-A95E-A086-C468E9D5EE21}"/>
              </a:ext>
            </a:extLst>
          </p:cNvPr>
          <p:cNvSpPr txBox="1"/>
          <p:nvPr/>
        </p:nvSpPr>
        <p:spPr>
          <a:xfrm>
            <a:off x="1650040" y="5594853"/>
            <a:ext cx="595255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/>
            </a:pPr>
            <a:r>
              <a:rPr lang="en-US" sz="1400" dirty="0" err="1"/>
              <a:t>Deven</a:t>
            </a:r>
            <a:r>
              <a:rPr lang="en-US" sz="1400" dirty="0"/>
              <a:t> Desai, Swati Gupta, </a:t>
            </a:r>
            <a:r>
              <a:rPr lang="en-US" sz="1400" dirty="0" err="1"/>
              <a:t>Jad</a:t>
            </a:r>
            <a:r>
              <a:rPr lang="en-US" sz="1400" dirty="0"/>
              <a:t> Salem, “Using Algorithms to Tame Discrimination: A Path to Diversity, Equity, and Inclusion”,</a:t>
            </a:r>
            <a:r>
              <a:rPr sz="1400" dirty="0"/>
              <a:t> </a:t>
            </a:r>
            <a:r>
              <a:rPr sz="1400" b="1" dirty="0"/>
              <a:t>UC Davis Law Review 2023.</a:t>
            </a:r>
            <a:r>
              <a:rPr sz="1400" dirty="0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0645F9-D961-B249-B89B-3E512EB2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87F3AF6-8BE3-FEFA-35F6-A082AF5CC814}"/>
              </a:ext>
            </a:extLst>
          </p:cNvPr>
          <p:cNvSpPr txBox="1"/>
          <p:nvPr/>
        </p:nvSpPr>
        <p:spPr>
          <a:xfrm>
            <a:off x="694087" y="4422562"/>
            <a:ext cx="799052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/>
            </a:pPr>
            <a:r>
              <a:rPr lang="en-US" dirty="0" err="1"/>
              <a:t>Jad</a:t>
            </a:r>
            <a:r>
              <a:rPr lang="en-US" dirty="0"/>
              <a:t> Salem, Swati Gupta, “Secretary Problems with Biased Evaluations using Partial Ordinal Information”, </a:t>
            </a:r>
            <a:r>
              <a:rPr lang="en-US" b="1" dirty="0"/>
              <a:t>Management Science 2023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48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es Your Pulse Oximeter Mean What It Says? - MHOxygen">
            <a:extLst>
              <a:ext uri="{FF2B5EF4-FFF2-40B4-BE49-F238E27FC236}">
                <a16:creationId xmlns:a16="http://schemas.microsoft.com/office/drawing/2014/main" id="{573AD233-7B48-84D5-44AE-1CB031A79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43" y="1544106"/>
            <a:ext cx="7895305" cy="444110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3AE37-4E83-7894-A90A-846BD1F7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244475"/>
            <a:ext cx="8253285" cy="976313"/>
          </a:xfrm>
        </p:spPr>
        <p:txBody>
          <a:bodyPr anchor="ctr">
            <a:normAutofit/>
          </a:bodyPr>
          <a:lstStyle/>
          <a:p>
            <a:r>
              <a:rPr lang="en-US" dirty="0"/>
              <a:t>2. Errors in Healthcare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B939F3-A11B-B4B9-7396-FFA30C0D3F5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8343" y="1707259"/>
            <a:ext cx="3196521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effectLst/>
                <a:highlight>
                  <a:srgbClr val="C0C0C0"/>
                </a:highlight>
              </a:rPr>
              <a:t>Pulse oximetry is a quick non-invasive monitoring </a:t>
            </a:r>
            <a:br>
              <a:rPr lang="en-US" b="0" i="0" dirty="0">
                <a:effectLst/>
                <a:highlight>
                  <a:srgbClr val="C0C0C0"/>
                </a:highlight>
              </a:rPr>
            </a:br>
            <a:r>
              <a:rPr lang="en-US" b="0" i="0" dirty="0">
                <a:effectLst/>
                <a:highlight>
                  <a:srgbClr val="C0C0C0"/>
                </a:highlight>
              </a:rPr>
              <a:t>technique that measures </a:t>
            </a:r>
            <a:br>
              <a:rPr lang="en-US" b="0" i="0" dirty="0">
                <a:effectLst/>
                <a:highlight>
                  <a:srgbClr val="C0C0C0"/>
                </a:highlight>
              </a:rPr>
            </a:br>
            <a:r>
              <a:rPr lang="en-US" b="0" i="0" dirty="0">
                <a:effectLst/>
                <a:highlight>
                  <a:srgbClr val="C0C0C0"/>
                </a:highlight>
              </a:rPr>
              <a:t>the oxygen saturation in </a:t>
            </a:r>
            <a:br>
              <a:rPr lang="en-US" b="0" i="0" dirty="0">
                <a:effectLst/>
                <a:highlight>
                  <a:srgbClr val="C0C0C0"/>
                </a:highlight>
              </a:rPr>
            </a:br>
            <a:r>
              <a:rPr lang="en-US" b="0" i="0" dirty="0">
                <a:effectLst/>
                <a:highlight>
                  <a:srgbClr val="C0C0C0"/>
                </a:highlight>
              </a:rPr>
              <a:t>the blood by shining light at specific wavelengths through tissue, most commonly the fingernail bed. </a:t>
            </a:r>
            <a:endParaRPr lang="en-US" dirty="0">
              <a:highlight>
                <a:srgbClr val="C0C0C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7DE5E-4FC6-E78D-4220-7805F066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2648" y="6258851"/>
            <a:ext cx="533400" cy="35467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0C94032-CD4C-4C25-B0C2-CEC720522D9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6F2E0E-B26F-7DE7-B313-D0D709E5B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</p:spTree>
    <p:extLst>
      <p:ext uri="{BB962C8B-B14F-4D97-AF65-F5344CB8AC3E}">
        <p14:creationId xmlns:p14="http://schemas.microsoft.com/office/powerpoint/2010/main" val="2312281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es Your Pulse Oximeter Mean What It Says? - MHOxygen">
            <a:extLst>
              <a:ext uri="{FF2B5EF4-FFF2-40B4-BE49-F238E27FC236}">
                <a16:creationId xmlns:a16="http://schemas.microsoft.com/office/drawing/2014/main" id="{573AD233-7B48-84D5-44AE-1CB031A79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43" y="1544106"/>
            <a:ext cx="7895305" cy="444110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B939F3-A11B-B4B9-7396-FFA30C0D3F5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8343" y="1707259"/>
            <a:ext cx="3196521" cy="4114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0" i="0" dirty="0">
                <a:effectLst/>
                <a:highlight>
                  <a:srgbClr val="C0C0C0"/>
                </a:highlight>
              </a:rPr>
              <a:t>Pulse oximetry uses machines and algorithms. </a:t>
            </a:r>
          </a:p>
          <a:p>
            <a:pPr marL="0" indent="0">
              <a:buNone/>
            </a:pPr>
            <a:endParaRPr lang="en-US" b="0" i="0" dirty="0">
              <a:effectLst/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en-US" b="0" i="0" dirty="0">
                <a:effectLst/>
                <a:highlight>
                  <a:srgbClr val="C0C0C0"/>
                </a:highlight>
              </a:rPr>
              <a:t>The methodology is prone to some error. </a:t>
            </a:r>
          </a:p>
          <a:p>
            <a:pPr marL="0" indent="0">
              <a:buNone/>
            </a:pPr>
            <a:endParaRPr lang="en-US" dirty="0">
              <a:highlight>
                <a:srgbClr val="C0C0C0"/>
              </a:highlight>
            </a:endParaRPr>
          </a:p>
          <a:p>
            <a:pPr marL="0" indent="0">
              <a:buNone/>
            </a:pPr>
            <a:r>
              <a:rPr lang="en-US" dirty="0">
                <a:highlight>
                  <a:srgbClr val="C0C0C0"/>
                </a:highlight>
              </a:rPr>
              <a:t>The technology is such that errors are higher for darker skin tones.</a:t>
            </a:r>
          </a:p>
          <a:p>
            <a:pPr marL="0" indent="0">
              <a:buNone/>
            </a:pPr>
            <a:endParaRPr lang="en-US" b="0" i="0" dirty="0">
              <a:effectLst/>
              <a:highlight>
                <a:srgbClr val="C0C0C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7DE5E-4FC6-E78D-4220-7805F066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2648" y="6258851"/>
            <a:ext cx="533400" cy="35467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0C94032-CD4C-4C25-B0C2-CEC720522D9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DAD753-3324-424A-903F-A62D8B24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244475"/>
            <a:ext cx="7719885" cy="976313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Pulse Oximetry: the “fifth vital sign”</a:t>
            </a:r>
            <a:br>
              <a:rPr lang="en-US" dirty="0"/>
            </a:br>
            <a:r>
              <a:rPr lang="en-US" sz="2200" dirty="0"/>
              <a:t>(after temperature, pulse rate, respiration rate, and blood pressure)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C697AF4-65C1-436C-F3F8-C71A75EB2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</p:spTree>
    <p:extLst>
      <p:ext uri="{BB962C8B-B14F-4D97-AF65-F5344CB8AC3E}">
        <p14:creationId xmlns:p14="http://schemas.microsoft.com/office/powerpoint/2010/main" val="2095560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12</a:t>
            </a:fld>
            <a:endParaRPr/>
          </a:p>
        </p:txBody>
      </p:sp>
      <p:sp>
        <p:nvSpPr>
          <p:cNvPr id="1148" name="Over the last 12 years of data from DoE in New York, we validated similar bias factors. Law: Gratz v. Bollinger…"/>
          <p:cNvSpPr/>
          <p:nvPr/>
        </p:nvSpPr>
        <p:spPr>
          <a:xfrm>
            <a:off x="516469" y="1579511"/>
            <a:ext cx="8111061" cy="20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r>
              <a:rPr lang="en-US" sz="2400" dirty="0"/>
              <a:t>Can we </a:t>
            </a:r>
            <a:r>
              <a:rPr lang="en-US" sz="2400" b="1" dirty="0"/>
              <a:t>teach AI to automatically correct data</a:t>
            </a:r>
            <a:r>
              <a:rPr lang="en-US" sz="2400" dirty="0"/>
              <a:t>, just like physicians read charts of a patient, discounting unreliable labs? </a:t>
            </a:r>
          </a:p>
          <a:p>
            <a:endParaRPr lang="en-US" sz="2000" b="1" dirty="0"/>
          </a:p>
          <a:p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EB6B6AC-4763-F633-7C2A-80D85281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A33995-F5AB-2CBB-FF76-25CFD7C6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/>
              <a:t>Building Domain-Expertise into AI </a:t>
            </a:r>
          </a:p>
        </p:txBody>
      </p:sp>
      <p:pic>
        <p:nvPicPr>
          <p:cNvPr id="10" name="Picture 2" descr="Does Your Pulse Oximeter Mean What It Says? - MHOxygen">
            <a:extLst>
              <a:ext uri="{FF2B5EF4-FFF2-40B4-BE49-F238E27FC236}">
                <a16:creationId xmlns:a16="http://schemas.microsoft.com/office/drawing/2014/main" id="{BA3E07DE-D914-4559-AB3D-B31013418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8" r="307" b="8535"/>
          <a:stretch>
            <a:fillRect/>
          </a:stretch>
        </p:blipFill>
        <p:spPr bwMode="auto">
          <a:xfrm>
            <a:off x="5611949" y="2466812"/>
            <a:ext cx="1262853" cy="988841"/>
          </a:xfrm>
          <a:prstGeom prst="rect">
            <a:avLst/>
          </a:prstGeom>
          <a:solidFill>
            <a:srgbClr val="FFFFFF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531D2B-887D-26F8-E9E7-511C85078E54}"/>
                  </a:ext>
                </a:extLst>
              </p:cNvPr>
              <p:cNvSpPr txBox="1"/>
              <p:nvPr/>
            </p:nvSpPr>
            <p:spPr>
              <a:xfrm>
                <a:off x="873541" y="2477539"/>
                <a:ext cx="3505640" cy="3629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𝐼𝑓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 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𝐿𝑎𝑐𝑡𝑎𝑡𝑒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≥6, 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𝑡h𝑒𝑛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 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𝐻𝐶</m:t>
                      </m:r>
                      <m:sSub>
                        <m:sSubPr>
                          <m:ctrlPr>
                            <a:rPr kumimoji="0" lang="en-US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entury Gothic"/>
                              <a:cs typeface="Century Gothic"/>
                              <a:sym typeface="Century Gothic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entury Gothic"/>
                              <a:cs typeface="Century Gothic"/>
                              <a:sym typeface="Century Gothic"/>
                            </a:rPr>
                            <m:t>𝑂</m:t>
                          </m:r>
                        </m:e>
                        <m:sub>
                          <m:r>
                            <a:rPr kumimoji="0" lang="en-US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entury Gothic"/>
                              <a:cs typeface="Century Gothic"/>
                              <a:sym typeface="Century Gothic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≤0</m:t>
                      </m:r>
                    </m:oMath>
                  </m:oMathPara>
                </a14:m>
                <a:endParaRPr kumimoji="0" lang="en-US" sz="18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531D2B-887D-26F8-E9E7-511C85078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41" y="2477539"/>
                <a:ext cx="3505640" cy="36298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CFCD3B-FE80-5C6D-2059-3447D0E0F30E}"/>
                  </a:ext>
                </a:extLst>
              </p:cNvPr>
              <p:cNvSpPr txBox="1"/>
              <p:nvPr/>
            </p:nvSpPr>
            <p:spPr>
              <a:xfrm>
                <a:off x="609600" y="2921076"/>
                <a:ext cx="4033522" cy="639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𝐼𝑓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 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𝑝𝐻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≤7, 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𝑡h𝑒𝑛</m:t>
                      </m:r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 </m:t>
                      </m:r>
                    </m:oMath>
                  </m:oMathPara>
                </a14:m>
                <a:endParaRPr kumimoji="0" lang="en-US" sz="18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panose="02040503050406030204" pitchFamily="18" charset="0"/>
                  <a:ea typeface="Century Gothic"/>
                  <a:cs typeface="Century Gothic"/>
                  <a:sym typeface="Century Gothic"/>
                </a:endParaRPr>
              </a:p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𝑃𝑎𝐶</m:t>
                      </m:r>
                      <m:sSub>
                        <m:sSubPr>
                          <m:ctrlPr>
                            <a:rPr kumimoji="0" lang="en-US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entury Gothic"/>
                              <a:cs typeface="Century Gothic"/>
                              <a:sym typeface="Century Gothic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entury Gothic"/>
                              <a:cs typeface="Century Gothic"/>
                              <a:sym typeface="Century Gothic"/>
                            </a:rPr>
                            <m:t>𝑂</m:t>
                          </m:r>
                        </m:e>
                        <m:sub>
                          <m:r>
                            <a:rPr kumimoji="0" lang="en-US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entury Gothic"/>
                              <a:cs typeface="Century Gothic"/>
                              <a:sym typeface="Century Gothic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≤35</m:t>
                      </m:r>
                      <m:r>
                        <a:rPr kumimoji="0" lang="en-US" sz="18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or</m:t>
                      </m:r>
                      <m:r>
                        <a:rPr kumimoji="0" lang="en-US" sz="18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 </m:t>
                      </m:r>
                      <m:sSub>
                        <m:sSubPr>
                          <m:ctrlPr>
                            <a:rPr kumimoji="0" lang="en-US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entury Gothic"/>
                              <a:cs typeface="Century Gothic"/>
                              <a:sym typeface="Century Gothic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entury Gothic"/>
                              <a:cs typeface="Century Gothic"/>
                              <a:sym typeface="Century Gothic"/>
                            </a:rPr>
                            <m:t>HCO</m:t>
                          </m:r>
                        </m:e>
                        <m:sub>
                          <m:r>
                            <a:rPr kumimoji="0" lang="en-US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entury Gothic"/>
                              <a:cs typeface="Century Gothic"/>
                              <a:sym typeface="Century Gothic"/>
                            </a:rPr>
                            <m:t>3</m:t>
                          </m:r>
                        </m:sub>
                      </m:sSub>
                      <m:r>
                        <a:rPr kumimoji="0" lang="en-US" sz="18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entury Gothic"/>
                          <a:cs typeface="Century Gothic"/>
                          <a:sym typeface="Century Gothic"/>
                        </a:rPr>
                        <m:t>≤10.</m:t>
                      </m:r>
                    </m:oMath>
                  </m:oMathPara>
                </a14:m>
                <a:endParaRPr kumimoji="0" lang="en-US" sz="18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CFCD3B-FE80-5C6D-2059-3447D0E0F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921076"/>
                <a:ext cx="4033522" cy="639981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2F51884D-635E-89FC-A0F7-DE61CEAB8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034" y="3614281"/>
            <a:ext cx="7131375" cy="23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8461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F6B3A-BBB3-89F5-2F5A-E65F23486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lide Number Placeholder 4">
            <a:extLst>
              <a:ext uri="{FF2B5EF4-FFF2-40B4-BE49-F238E27FC236}">
                <a16:creationId xmlns:a16="http://schemas.microsoft.com/office/drawing/2014/main" id="{092E3AFA-3BE3-0F49-3806-98F260B87E4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13</a:t>
            </a:fld>
            <a:endParaRPr/>
          </a:p>
        </p:txBody>
      </p:sp>
      <p:sp>
        <p:nvSpPr>
          <p:cNvPr id="1148" name="Over the last 12 years of data from DoE in New York, we validated similar bias factors. Law: Gratz v. Bollinger…">
            <a:extLst>
              <a:ext uri="{FF2B5EF4-FFF2-40B4-BE49-F238E27FC236}">
                <a16:creationId xmlns:a16="http://schemas.microsoft.com/office/drawing/2014/main" id="{DF5C27CA-181C-DC96-71BB-4AAE0DD31490}"/>
              </a:ext>
            </a:extLst>
          </p:cNvPr>
          <p:cNvSpPr/>
          <p:nvPr/>
        </p:nvSpPr>
        <p:spPr>
          <a:xfrm>
            <a:off x="516469" y="1579511"/>
            <a:ext cx="8111061" cy="2431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r>
              <a:rPr lang="en-US" sz="2400" dirty="0"/>
              <a:t>Turns out, </a:t>
            </a:r>
            <a:r>
              <a:rPr lang="en-US" sz="24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yes! </a:t>
            </a:r>
            <a:r>
              <a:rPr lang="en-US" sz="2400" dirty="0"/>
              <a:t>By modeling domain expertise into mathematical “if-then-else” constraints and finding “closest” compliant data to patient’s data. </a:t>
            </a:r>
          </a:p>
          <a:p>
            <a:endParaRPr lang="en-US" sz="2000" b="1" dirty="0"/>
          </a:p>
          <a:p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F9A1F52-081C-F369-BF02-30C62C0F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24EE41-739C-699E-B3F6-13ED0DE1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/>
              <a:t>AI-enhanced Early Warning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54CBD-5D93-4C36-3520-85980DE9C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4" r="17903"/>
          <a:stretch/>
        </p:blipFill>
        <p:spPr>
          <a:xfrm>
            <a:off x="908730" y="3290271"/>
            <a:ext cx="1499034" cy="2161968"/>
          </a:xfrm>
          <a:prstGeom prst="rect">
            <a:avLst/>
          </a:prstGeom>
        </p:spPr>
      </p:pic>
      <p:sp>
        <p:nvSpPr>
          <p:cNvPr id="4" name="Trapezoid 3">
            <a:extLst>
              <a:ext uri="{FF2B5EF4-FFF2-40B4-BE49-F238E27FC236}">
                <a16:creationId xmlns:a16="http://schemas.microsoft.com/office/drawing/2014/main" id="{9629C2D6-928A-BF8F-BB9B-319F1CC0DB64}"/>
              </a:ext>
            </a:extLst>
          </p:cNvPr>
          <p:cNvSpPr/>
          <p:nvPr/>
        </p:nvSpPr>
        <p:spPr>
          <a:xfrm>
            <a:off x="609600" y="4857923"/>
            <a:ext cx="2095719" cy="955591"/>
          </a:xfrm>
          <a:prstGeom prst="trapezoid">
            <a:avLst>
              <a:gd name="adj" fmla="val 33564"/>
            </a:avLst>
          </a:prstGeom>
          <a:gradFill flip="none" rotWithShape="1">
            <a:gsLst>
              <a:gs pos="0">
                <a:schemeClr val="accent1">
                  <a:shade val="70000"/>
                  <a:satMod val="120000"/>
                  <a:alpha val="14000"/>
                </a:schemeClr>
              </a:gs>
              <a:gs pos="35000">
                <a:schemeClr val="accent1">
                  <a:shade val="100000"/>
                  <a:satMod val="150000"/>
                  <a:alpha val="14000"/>
                </a:schemeClr>
              </a:gs>
              <a:gs pos="70000">
                <a:schemeClr val="accent1">
                  <a:tint val="100000"/>
                  <a:shade val="100000"/>
                  <a:satMod val="200000"/>
                  <a:greenMod val="100000"/>
                  <a:alpha val="14000"/>
                </a:schemeClr>
              </a:gs>
              <a:gs pos="100000">
                <a:schemeClr val="accent1">
                  <a:tint val="100000"/>
                  <a:shade val="100000"/>
                  <a:satMod val="250000"/>
                  <a:greenMod val="100000"/>
                  <a:alpha val="1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576EBE-3FFC-385A-63C9-E2CC4443543E}"/>
              </a:ext>
            </a:extLst>
          </p:cNvPr>
          <p:cNvGrpSpPr/>
          <p:nvPr/>
        </p:nvGrpSpPr>
        <p:grpSpPr>
          <a:xfrm>
            <a:off x="2916149" y="3101613"/>
            <a:ext cx="2601498" cy="2929247"/>
            <a:chOff x="5292236" y="1657065"/>
            <a:chExt cx="3210250" cy="390777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C235F3-0DF1-B8B7-3C92-C2C5239AD9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1829" y="1657065"/>
              <a:ext cx="118923" cy="128072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583A52D-53CF-1C52-4EE1-2283A17E1EA7}"/>
                </a:ext>
              </a:extLst>
            </p:cNvPr>
            <p:cNvGrpSpPr/>
            <p:nvPr/>
          </p:nvGrpSpPr>
          <p:grpSpPr>
            <a:xfrm>
              <a:off x="5292236" y="2976815"/>
              <a:ext cx="3210250" cy="2588026"/>
              <a:chOff x="-2124832" y="1381281"/>
              <a:chExt cx="3862727" cy="3192034"/>
            </a:xfrm>
          </p:grpSpPr>
          <p:pic>
            <p:nvPicPr>
              <p:cNvPr id="19" name="Picture 18" descr="l1.pdf">
                <a:extLst>
                  <a:ext uri="{FF2B5EF4-FFF2-40B4-BE49-F238E27FC236}">
                    <a16:creationId xmlns:a16="http://schemas.microsoft.com/office/drawing/2014/main" id="{3C8AA2C9-BD3F-63D1-DB3F-548EDC8F8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95" t="35878" r="38127" b="31195"/>
              <a:stretch/>
            </p:blipFill>
            <p:spPr>
              <a:xfrm>
                <a:off x="-2124832" y="1381281"/>
                <a:ext cx="3661454" cy="3192034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3A8335-EEC9-0263-E086-12709636CEB8}"/>
                  </a:ext>
                </a:extLst>
              </p:cNvPr>
              <p:cNvSpPr/>
              <p:nvPr/>
            </p:nvSpPr>
            <p:spPr>
              <a:xfrm>
                <a:off x="-1697789" y="1381281"/>
                <a:ext cx="441158" cy="2058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4A4476-72C2-9B93-CF83-0214F9B4111F}"/>
                  </a:ext>
                </a:extLst>
              </p:cNvPr>
              <p:cNvSpPr/>
              <p:nvPr/>
            </p:nvSpPr>
            <p:spPr>
              <a:xfrm>
                <a:off x="1028622" y="3831489"/>
                <a:ext cx="709273" cy="33948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930EAB-9250-26CA-96D7-D1ABE0F01BE2}"/>
                </a:ext>
              </a:extLst>
            </p:cNvPr>
            <p:cNvCxnSpPr/>
            <p:nvPr/>
          </p:nvCxnSpPr>
          <p:spPr>
            <a:xfrm>
              <a:off x="6095022" y="1800152"/>
              <a:ext cx="0" cy="1779557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B03DE2C-C4C9-E98A-BDAC-F4C38D77408F}"/>
              </a:ext>
            </a:extLst>
          </p:cNvPr>
          <p:cNvSpPr txBox="1"/>
          <p:nvPr/>
        </p:nvSpPr>
        <p:spPr>
          <a:xfrm>
            <a:off x="3632540" y="2582385"/>
            <a:ext cx="1322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Patient’s noisy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94EA47-537B-F3A2-9501-84BE4E4C6E7A}"/>
              </a:ext>
            </a:extLst>
          </p:cNvPr>
          <p:cNvSpPr txBox="1"/>
          <p:nvPr/>
        </p:nvSpPr>
        <p:spPr>
          <a:xfrm>
            <a:off x="4309410" y="3445719"/>
            <a:ext cx="1322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Physically possible data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C304E6-9622-B045-0EEB-58D7F112A1F9}"/>
              </a:ext>
            </a:extLst>
          </p:cNvPr>
          <p:cNvCxnSpPr/>
          <p:nvPr/>
        </p:nvCxnSpPr>
        <p:spPr>
          <a:xfrm>
            <a:off x="5517647" y="4232865"/>
            <a:ext cx="6763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D30A919-8AC6-619A-D67D-E3CE338304F8}"/>
              </a:ext>
            </a:extLst>
          </p:cNvPr>
          <p:cNvSpPr txBox="1"/>
          <p:nvPr/>
        </p:nvSpPr>
        <p:spPr>
          <a:xfrm>
            <a:off x="5770735" y="5228336"/>
            <a:ext cx="3237504" cy="138499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Mehak Arora, Hassan </a:t>
            </a:r>
            <a:r>
              <a:rPr lang="en-US" sz="1200" dirty="0" err="1"/>
              <a:t>Mortagy</a:t>
            </a:r>
            <a:r>
              <a:rPr lang="en-US" sz="1200" dirty="0"/>
              <a:t>, Nathan </a:t>
            </a:r>
            <a:r>
              <a:rPr lang="en-US" sz="1200" dirty="0" err="1"/>
              <a:t>Dwarshuis</a:t>
            </a:r>
            <a:r>
              <a:rPr lang="en-US" sz="1200" dirty="0"/>
              <a:t>, Jeffrey Wang, Philip Yang, Andre Holder, Swati Gupta, Rishi </a:t>
            </a:r>
            <a:r>
              <a:rPr lang="en-US" sz="1200" dirty="0" err="1"/>
              <a:t>Kamaleswaran</a:t>
            </a:r>
            <a:r>
              <a:rPr lang="en-US" sz="1200" dirty="0"/>
              <a:t>, “Improving Clinical Decision Support through Interpretable Machine Learning and Error Correction in Electronic Health Records”. Journal of the American Medical Informatics Association, 2025.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0B0D98-7BF6-1A3A-B675-BC0182C94FA1}"/>
              </a:ext>
            </a:extLst>
          </p:cNvPr>
          <p:cNvSpPr txBox="1"/>
          <p:nvPr/>
        </p:nvSpPr>
        <p:spPr>
          <a:xfrm>
            <a:off x="6403668" y="3329237"/>
            <a:ext cx="23292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15% improvement </a:t>
            </a:r>
            <a:r>
              <a:rPr lang="en-US" dirty="0"/>
              <a:t>for predicting sepsis 6 hours before onset, </a:t>
            </a:r>
          </a:p>
          <a:p>
            <a:r>
              <a:rPr lang="en-US" dirty="0"/>
              <a:t>using important indicators of sickness using corrected data</a:t>
            </a:r>
          </a:p>
        </p:txBody>
      </p:sp>
    </p:spTree>
    <p:extLst>
      <p:ext uri="{BB962C8B-B14F-4D97-AF65-F5344CB8AC3E}">
        <p14:creationId xmlns:p14="http://schemas.microsoft.com/office/powerpoint/2010/main" val="155641205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C0A46-7C09-2D38-9BC9-7A04273A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EB4BE7-1C17-C145-A788-73949B05950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AD4C0-D1B4-870C-08EC-714DBB38D41A}"/>
              </a:ext>
            </a:extLst>
          </p:cNvPr>
          <p:cNvSpPr txBox="1"/>
          <p:nvPr/>
        </p:nvSpPr>
        <p:spPr>
          <a:xfrm>
            <a:off x="742269" y="4736453"/>
            <a:ext cx="7894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Human-AI </a:t>
            </a:r>
            <a:r>
              <a:rPr lang="en-US" sz="2400" b="1" dirty="0"/>
              <a:t>collaborative pipelines, </a:t>
            </a:r>
          </a:p>
          <a:p>
            <a:pPr algn="ctr"/>
            <a:r>
              <a:rPr lang="en-US" sz="2400" dirty="0"/>
              <a:t>that can account for </a:t>
            </a:r>
            <a:r>
              <a:rPr lang="en-US" sz="2400" b="1" dirty="0"/>
              <a:t>uncertainty in the data </a:t>
            </a:r>
            <a:r>
              <a:rPr lang="en-US" sz="2400" dirty="0"/>
              <a:t>and incorporate </a:t>
            </a:r>
            <a:r>
              <a:rPr lang="en-US" sz="2400" b="1" dirty="0"/>
              <a:t>domain expertise </a:t>
            </a:r>
            <a:r>
              <a:rPr lang="en-US" sz="2400" dirty="0"/>
              <a:t>are </a:t>
            </a:r>
            <a:r>
              <a:rPr lang="en-US" sz="2400" i="1" dirty="0"/>
              <a:t>much more</a:t>
            </a:r>
            <a:r>
              <a:rPr lang="en-US" sz="2400" dirty="0"/>
              <a:t> fairer and robust. </a:t>
            </a:r>
            <a:endParaRPr lang="en-US" sz="2100" dirty="0"/>
          </a:p>
        </p:txBody>
      </p:sp>
      <p:pic>
        <p:nvPicPr>
          <p:cNvPr id="5122" name="Picture 2" descr="The Misadventures of AI: The Funny ...">
            <a:extLst>
              <a:ext uri="{FF2B5EF4-FFF2-40B4-BE49-F238E27FC236}">
                <a16:creationId xmlns:a16="http://schemas.microsoft.com/office/drawing/2014/main" id="{9DA5E9B6-78C2-C3B3-FE83-0DCC7604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88" y="1911871"/>
            <a:ext cx="4681112" cy="243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C0A10EF-F264-DCF6-C216-5A2B2A5B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/>
              <a:t>Noise-Resilient AI Systems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35A148-66FC-7BBA-84CF-264F83427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  <p:pic>
        <p:nvPicPr>
          <p:cNvPr id="6" name="Picture 31" descr="Picture 31">
            <a:extLst>
              <a:ext uri="{FF2B5EF4-FFF2-40B4-BE49-F238E27FC236}">
                <a16:creationId xmlns:a16="http://schemas.microsoft.com/office/drawing/2014/main" id="{6EC807E8-3024-D74E-7532-19AB4AA23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1895" y="2375707"/>
            <a:ext cx="2288859" cy="15107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238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F49C1-0ED5-B0B1-F7D5-1D8BF9633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9BA9C-4F91-608D-B0BF-F20AD8A5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268759"/>
            <a:ext cx="6508379" cy="695068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65351-F8AD-7993-B566-6C6E9E387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8" y="1662334"/>
            <a:ext cx="8306792" cy="4372706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I. Noise in Signals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Hiring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Healthcare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II. </a:t>
            </a:r>
            <a:r>
              <a:rPr lang="en-US" sz="2400" b="1" dirty="0">
                <a:solidFill>
                  <a:schemeClr val="accent1"/>
                </a:solidFill>
              </a:rPr>
              <a:t>Competing Objectives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Facility Location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Human-AI Interaction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III. Towards Policy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Admissions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Climate Resilience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Summary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77B43-AE49-C57B-D426-C7DF5B1B3C5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9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A30A3-4B29-DE8C-0473-F5614AD6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9C5E86-DAA2-AB0B-99E3-28C2535A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600200"/>
            <a:ext cx="7772400" cy="1497330"/>
          </a:xfrm>
        </p:spPr>
        <p:txBody>
          <a:bodyPr>
            <a:normAutofit/>
          </a:bodyPr>
          <a:lstStyle/>
          <a:p>
            <a:r>
              <a:rPr lang="en-US" dirty="0"/>
              <a:t>II. Competing Objectives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CC608-2784-9E46-A00C-8C1908A1E6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624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1BE1E-5FB5-6177-039E-60075072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Hypothetical: open a hospital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A2BB-0813-7402-6B35-8FBE1B330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09" y="1695172"/>
            <a:ext cx="7886700" cy="1298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Where would you place it?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516275-3BF2-1211-0373-D34FDD8943B4}"/>
              </a:ext>
            </a:extLst>
          </p:cNvPr>
          <p:cNvSpPr/>
          <p:nvPr/>
        </p:nvSpPr>
        <p:spPr>
          <a:xfrm>
            <a:off x="1655275" y="367249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0BA7E8-FAB8-00C1-7ABB-161748688B94}"/>
              </a:ext>
            </a:extLst>
          </p:cNvPr>
          <p:cNvSpPr/>
          <p:nvPr/>
        </p:nvSpPr>
        <p:spPr>
          <a:xfrm>
            <a:off x="1507437" y="3142559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6143F4-91C0-D9DC-52D5-79B3B7210422}"/>
              </a:ext>
            </a:extLst>
          </p:cNvPr>
          <p:cNvSpPr/>
          <p:nvPr/>
        </p:nvSpPr>
        <p:spPr>
          <a:xfrm>
            <a:off x="1135451" y="3356655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14C95D-E4F3-4691-BEC7-C55503DEED38}"/>
              </a:ext>
            </a:extLst>
          </p:cNvPr>
          <p:cNvSpPr/>
          <p:nvPr/>
        </p:nvSpPr>
        <p:spPr>
          <a:xfrm>
            <a:off x="1434077" y="3471470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F82407-1D3A-EF13-6625-6169FB1FA8F8}"/>
              </a:ext>
            </a:extLst>
          </p:cNvPr>
          <p:cNvSpPr/>
          <p:nvPr/>
        </p:nvSpPr>
        <p:spPr>
          <a:xfrm>
            <a:off x="1211427" y="388873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BD0603-55CB-7D41-7B72-B54D89806451}"/>
              </a:ext>
            </a:extLst>
          </p:cNvPr>
          <p:cNvSpPr/>
          <p:nvPr/>
        </p:nvSpPr>
        <p:spPr>
          <a:xfrm>
            <a:off x="1634887" y="4070512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1F7478-056B-8ACE-CF4A-3DECCFC6E47C}"/>
              </a:ext>
            </a:extLst>
          </p:cNvPr>
          <p:cNvSpPr/>
          <p:nvPr/>
        </p:nvSpPr>
        <p:spPr>
          <a:xfrm>
            <a:off x="1457384" y="466955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304BB6-608C-3247-53BE-82EE4207F3F3}"/>
              </a:ext>
            </a:extLst>
          </p:cNvPr>
          <p:cNvSpPr/>
          <p:nvPr/>
        </p:nvSpPr>
        <p:spPr>
          <a:xfrm>
            <a:off x="2102054" y="4070512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7BCE00-B088-93BB-3558-2EE71218EEF6}"/>
              </a:ext>
            </a:extLst>
          </p:cNvPr>
          <p:cNvSpPr/>
          <p:nvPr/>
        </p:nvSpPr>
        <p:spPr>
          <a:xfrm>
            <a:off x="1430492" y="4144122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9C4A7E-6EF2-D405-B04F-C71A6B39237F}"/>
              </a:ext>
            </a:extLst>
          </p:cNvPr>
          <p:cNvSpPr/>
          <p:nvPr/>
        </p:nvSpPr>
        <p:spPr>
          <a:xfrm>
            <a:off x="1938344" y="4652553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A516DA9-F9E4-995C-76FA-A27AA0384D3D}"/>
              </a:ext>
            </a:extLst>
          </p:cNvPr>
          <p:cNvSpPr/>
          <p:nvPr/>
        </p:nvSpPr>
        <p:spPr>
          <a:xfrm>
            <a:off x="2325734" y="4991899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259A90-18E3-71D4-08E6-1E3940913567}"/>
              </a:ext>
            </a:extLst>
          </p:cNvPr>
          <p:cNvSpPr/>
          <p:nvPr/>
        </p:nvSpPr>
        <p:spPr>
          <a:xfrm>
            <a:off x="1691809" y="2740150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941E4C-E8D5-1342-EA2D-116CDC2CE22E}"/>
              </a:ext>
            </a:extLst>
          </p:cNvPr>
          <p:cNvSpPr/>
          <p:nvPr/>
        </p:nvSpPr>
        <p:spPr>
          <a:xfrm>
            <a:off x="1996609" y="2514239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CBFE28-A394-9405-9B70-D9AFAC6EACBF}"/>
              </a:ext>
            </a:extLst>
          </p:cNvPr>
          <p:cNvSpPr/>
          <p:nvPr/>
        </p:nvSpPr>
        <p:spPr>
          <a:xfrm>
            <a:off x="1953749" y="3541358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0842C7-8ACB-1B58-21FC-C5DA52CED146}"/>
              </a:ext>
            </a:extLst>
          </p:cNvPr>
          <p:cNvSpPr/>
          <p:nvPr/>
        </p:nvSpPr>
        <p:spPr>
          <a:xfrm>
            <a:off x="2496388" y="2590829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F4A464-CFDD-8B70-DAE1-CD21E8FE0507}"/>
              </a:ext>
            </a:extLst>
          </p:cNvPr>
          <p:cNvSpPr/>
          <p:nvPr/>
        </p:nvSpPr>
        <p:spPr>
          <a:xfrm>
            <a:off x="2427932" y="3757755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EF8B35-DECA-53D2-FBFB-7299B92110D9}"/>
              </a:ext>
            </a:extLst>
          </p:cNvPr>
          <p:cNvSpPr/>
          <p:nvPr/>
        </p:nvSpPr>
        <p:spPr>
          <a:xfrm>
            <a:off x="2594545" y="410747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A23DCCF-C406-DA10-03E5-0BE49ECBDF07}"/>
              </a:ext>
            </a:extLst>
          </p:cNvPr>
          <p:cNvSpPr/>
          <p:nvPr/>
        </p:nvSpPr>
        <p:spPr>
          <a:xfrm>
            <a:off x="2812389" y="4804952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E314565-7002-B427-5598-83F327EA79BF}"/>
              </a:ext>
            </a:extLst>
          </p:cNvPr>
          <p:cNvSpPr/>
          <p:nvPr/>
        </p:nvSpPr>
        <p:spPr>
          <a:xfrm>
            <a:off x="3087154" y="309627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4B2D41D-6BB0-3669-F1C6-E9BAD8EE980E}"/>
              </a:ext>
            </a:extLst>
          </p:cNvPr>
          <p:cNvSpPr/>
          <p:nvPr/>
        </p:nvSpPr>
        <p:spPr>
          <a:xfrm>
            <a:off x="2496388" y="3180748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6022258-1A7D-ACA3-8588-A7EDBDF47D99}"/>
              </a:ext>
            </a:extLst>
          </p:cNvPr>
          <p:cNvSpPr/>
          <p:nvPr/>
        </p:nvSpPr>
        <p:spPr>
          <a:xfrm>
            <a:off x="3209419" y="4132592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824F78D-259A-D6EB-869A-9D419E9187A0}"/>
              </a:ext>
            </a:extLst>
          </p:cNvPr>
          <p:cNvSpPr/>
          <p:nvPr/>
        </p:nvSpPr>
        <p:spPr>
          <a:xfrm>
            <a:off x="2812390" y="345227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7D78FDA-EBDF-F24D-D6CC-043482AE17EC}"/>
              </a:ext>
            </a:extLst>
          </p:cNvPr>
          <p:cNvSpPr/>
          <p:nvPr/>
        </p:nvSpPr>
        <p:spPr>
          <a:xfrm>
            <a:off x="6598986" y="3908469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FE66CA5-C4FA-2D21-5B49-B29DD276F03D}"/>
              </a:ext>
            </a:extLst>
          </p:cNvPr>
          <p:cNvSpPr/>
          <p:nvPr/>
        </p:nvSpPr>
        <p:spPr>
          <a:xfrm>
            <a:off x="6056049" y="4457120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F42305F-DBC2-560D-EEEB-72F3983FEBF2}"/>
              </a:ext>
            </a:extLst>
          </p:cNvPr>
          <p:cNvSpPr/>
          <p:nvPr/>
        </p:nvSpPr>
        <p:spPr>
          <a:xfrm>
            <a:off x="5834970" y="3284864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B08F772-8267-E375-ACBA-929DDDA247FC}"/>
              </a:ext>
            </a:extLst>
          </p:cNvPr>
          <p:cNvSpPr/>
          <p:nvPr/>
        </p:nvSpPr>
        <p:spPr>
          <a:xfrm>
            <a:off x="8440618" y="3000359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0AEC334-681F-DA33-A67E-0497498C1E54}"/>
              </a:ext>
            </a:extLst>
          </p:cNvPr>
          <p:cNvSpPr/>
          <p:nvPr/>
        </p:nvSpPr>
        <p:spPr>
          <a:xfrm>
            <a:off x="6599437" y="4207901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A22EC8-3528-2FD5-E1A5-D51B0624E389}"/>
              </a:ext>
            </a:extLst>
          </p:cNvPr>
          <p:cNvSpPr/>
          <p:nvPr/>
        </p:nvSpPr>
        <p:spPr>
          <a:xfrm>
            <a:off x="7125213" y="4230771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ACB6EA8-C1F1-E362-F4BA-CCE56D2CEA6F}"/>
              </a:ext>
            </a:extLst>
          </p:cNvPr>
          <p:cNvSpPr/>
          <p:nvPr/>
        </p:nvSpPr>
        <p:spPr>
          <a:xfrm>
            <a:off x="6229413" y="3069711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E0A532-80EE-5E0D-3435-9EC67B4154A5}"/>
              </a:ext>
            </a:extLst>
          </p:cNvPr>
          <p:cNvSpPr txBox="1"/>
          <p:nvPr/>
        </p:nvSpPr>
        <p:spPr>
          <a:xfrm>
            <a:off x="2914586" y="5448551"/>
            <a:ext cx="331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1: prioritize average person 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2D0FFD5-E9D0-9D1F-DF9F-334164C28B9A}"/>
              </a:ext>
            </a:extLst>
          </p:cNvPr>
          <p:cNvCxnSpPr>
            <a:cxnSpLocks/>
          </p:cNvCxnSpPr>
          <p:nvPr/>
        </p:nvCxnSpPr>
        <p:spPr>
          <a:xfrm flipH="1" flipV="1">
            <a:off x="3016784" y="4205307"/>
            <a:ext cx="427402" cy="12149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91EB69D-2C74-0F01-17D8-8C4BF5098065}"/>
              </a:ext>
            </a:extLst>
          </p:cNvPr>
          <p:cNvCxnSpPr>
            <a:cxnSpLocks/>
          </p:cNvCxnSpPr>
          <p:nvPr/>
        </p:nvCxnSpPr>
        <p:spPr>
          <a:xfrm flipH="1" flipV="1">
            <a:off x="5122804" y="4220431"/>
            <a:ext cx="611864" cy="9879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786FCDB-0871-2CFD-2DE3-D2FBDE89B86E}"/>
              </a:ext>
            </a:extLst>
          </p:cNvPr>
          <p:cNvSpPr txBox="1"/>
          <p:nvPr/>
        </p:nvSpPr>
        <p:spPr>
          <a:xfrm>
            <a:off x="5778682" y="4812799"/>
            <a:ext cx="3269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2: prioritize farthest person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DF78DA-78BE-97D9-C291-1389B5823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2AB15-68EC-9045-B8B0-6368EAB0D931}" type="slidenum">
              <a:rPr lang="en-US" smtClean="0"/>
              <a:t>17</a:t>
            </a:fld>
            <a:endParaRPr lang="en-US"/>
          </a:p>
        </p:txBody>
      </p:sp>
      <p:pic>
        <p:nvPicPr>
          <p:cNvPr id="16" name="Graphic 15" descr="Hospital with solid fill">
            <a:extLst>
              <a:ext uri="{FF2B5EF4-FFF2-40B4-BE49-F238E27FC236}">
                <a16:creationId xmlns:a16="http://schemas.microsoft.com/office/drawing/2014/main" id="{3810AAF1-D9D6-82AC-7D18-E49463C9C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4234" y="3593533"/>
            <a:ext cx="576624" cy="576624"/>
          </a:xfrm>
          <a:prstGeom prst="rect">
            <a:avLst/>
          </a:prstGeom>
        </p:spPr>
      </p:pic>
      <p:pic>
        <p:nvPicPr>
          <p:cNvPr id="17" name="Graphic 16" descr="Hospital with solid fill">
            <a:extLst>
              <a:ext uri="{FF2B5EF4-FFF2-40B4-BE49-F238E27FC236}">
                <a16:creationId xmlns:a16="http://schemas.microsoft.com/office/drawing/2014/main" id="{CC6EA65E-9E0D-CA9A-6859-4C0534D7B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8805" y="3600424"/>
            <a:ext cx="576624" cy="576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5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89"/>
    </mc:Choice>
    <mc:Fallback xmlns="">
      <p:transition spd="slow" advTm="47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81539-B897-E91B-67B4-7384096CE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E153-4DDD-3F67-472A-0DFD13125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Paralysis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C29BF-8646-18F5-1357-EB4C7F0F2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74" name="Picture 2" descr="Too much choice: The psychology of &quot;analysis paralysis&quot; - Big Think">
            <a:extLst>
              <a:ext uri="{FF2B5EF4-FFF2-40B4-BE49-F238E27FC236}">
                <a16:creationId xmlns:a16="http://schemas.microsoft.com/office/drawing/2014/main" id="{0EE31ADC-98E6-CD66-A31C-5CF03372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53" y="1688712"/>
            <a:ext cx="7705493" cy="433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DEC27-731C-2783-D665-547DFD5F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</p:spTree>
    <p:extLst>
      <p:ext uri="{BB962C8B-B14F-4D97-AF65-F5344CB8AC3E}">
        <p14:creationId xmlns:p14="http://schemas.microsoft.com/office/powerpoint/2010/main" val="373957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59E2-BCCC-4855-9306-F9375D0DE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2379B9-7454-9A7A-2590-864DB63EE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14000"/>
          <a:stretch/>
        </p:blipFill>
        <p:spPr>
          <a:xfrm>
            <a:off x="5580908" y="559989"/>
            <a:ext cx="2272599" cy="3303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C9C7A-562C-4029-1E0E-18B2AFF1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86575"/>
            <a:ext cx="8153400" cy="990600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E7C7A-813A-00E8-9C8D-AE2F4D302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56" y="1686896"/>
            <a:ext cx="5056278" cy="453205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00" b="1" dirty="0"/>
              <a:t>Prof. Swati Gupta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1700" b="1" dirty="0"/>
              <a:t>Operations Research and Statistics</a:t>
            </a:r>
          </a:p>
          <a:p>
            <a:pPr marL="0" indent="0">
              <a:buNone/>
            </a:pPr>
            <a:r>
              <a:rPr lang="en-US" sz="1600" b="1" dirty="0"/>
              <a:t>Background</a:t>
            </a:r>
          </a:p>
          <a:p>
            <a:pPr lvl="1"/>
            <a:r>
              <a:rPr lang="en-US" sz="1600" dirty="0"/>
              <a:t>Associate Professor, MIT Sloan, 2024+</a:t>
            </a:r>
          </a:p>
          <a:p>
            <a:pPr lvl="1"/>
            <a:r>
              <a:rPr lang="en-US" sz="1600" dirty="0"/>
              <a:t>Assistant Professor, MIT Sloan, 2023-2024 </a:t>
            </a:r>
          </a:p>
          <a:p>
            <a:pPr lvl="1"/>
            <a:r>
              <a:rPr lang="en-US" sz="1600" dirty="0"/>
              <a:t>NSF CAREER Award 2023</a:t>
            </a:r>
          </a:p>
          <a:p>
            <a:pPr lvl="1"/>
            <a:r>
              <a:rPr lang="en-US" sz="1600" dirty="0"/>
              <a:t>Lead of Ethical AI in NSF AI Institute on Advances in AI (2021-2023)</a:t>
            </a:r>
          </a:p>
          <a:p>
            <a:pPr lvl="1"/>
            <a:r>
              <a:rPr lang="en-US" sz="1600" dirty="0"/>
              <a:t>Faculty at Georgia Institute of Technology 2018-2023</a:t>
            </a:r>
          </a:p>
          <a:p>
            <a:pPr lvl="1"/>
            <a:r>
              <a:rPr lang="en-US" sz="1600" dirty="0"/>
              <a:t>MIT (PhD in Operations Research, 2017) and IIT Delhi (Bachelors &amp; Masters, 2011), Simons Institute, UC Berkeley from 2017-2018</a:t>
            </a:r>
          </a:p>
          <a:p>
            <a:pPr lvl="1"/>
            <a:r>
              <a:rPr lang="en-US" sz="1600" b="1" dirty="0"/>
              <a:t>Interests</a:t>
            </a:r>
            <a:r>
              <a:rPr lang="en-US" sz="1600" dirty="0"/>
              <a:t>: Optimization, Machine Learning/AI, Ethical Decision-Making, Cross-disciplinary interactions </a:t>
            </a:r>
          </a:p>
          <a:p>
            <a:pPr marL="0" indent="0">
              <a:buNone/>
            </a:pPr>
            <a:r>
              <a:rPr lang="en-US" sz="1600" b="1" dirty="0"/>
              <a:t>Sloan Activities</a:t>
            </a:r>
          </a:p>
          <a:p>
            <a:pPr lvl="1"/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Committees: Faculty Searches, Graduate Admissions</a:t>
            </a:r>
          </a:p>
          <a:p>
            <a:pPr lvl="1"/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SERC Action Group 2023-2024 </a:t>
            </a:r>
          </a:p>
          <a:p>
            <a:pPr marL="0" indent="0">
              <a:buNone/>
            </a:pPr>
            <a:endParaRPr lang="en-US" sz="16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D706F-5A09-0D4D-EADC-FDBFF1F5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5EC360-3E13-E33A-7161-8D215604F46E}"/>
              </a:ext>
            </a:extLst>
          </p:cNvPr>
          <p:cNvSpPr txBox="1">
            <a:spLocks/>
          </p:cNvSpPr>
          <p:nvPr/>
        </p:nvSpPr>
        <p:spPr>
          <a:xfrm>
            <a:off x="5389634" y="3866929"/>
            <a:ext cx="5327356" cy="239192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32" indent="-320032" algn="l" rtl="0" eaLnBrk="1" latinLnBrk="0" hangingPunct="1">
              <a:spcBef>
                <a:spcPts val="1200"/>
              </a:spcBef>
              <a:buClr>
                <a:schemeClr val="accent2">
                  <a:lumMod val="90000"/>
                  <a:lumOff val="10000"/>
                </a:schemeClr>
              </a:buClr>
              <a:buSzPct val="70000"/>
              <a:buFont typeface="Arial"/>
              <a:buChar char="•"/>
              <a:defRPr kumimoji="0" sz="25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64" indent="-274313" algn="l" rtl="0" eaLnBrk="1" latinLnBrk="0" hangingPunct="1">
              <a:spcBef>
                <a:spcPts val="551"/>
              </a:spcBef>
              <a:buClr>
                <a:schemeClr val="accent2">
                  <a:lumMod val="90000"/>
                  <a:lumOff val="10000"/>
                </a:schemeClr>
              </a:buClr>
              <a:buSzPct val="70000"/>
              <a:buFont typeface="Arial"/>
              <a:buChar char="•"/>
              <a:defRPr kumimoji="0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-228594" algn="l" rtl="0" eaLnBrk="1" latinLnBrk="0" hangingPunct="1">
              <a:spcBef>
                <a:spcPts val="500"/>
              </a:spcBef>
              <a:buClr>
                <a:schemeClr val="accent2">
                  <a:lumMod val="90000"/>
                  <a:lumOff val="10000"/>
                </a:schemeClr>
              </a:buClr>
              <a:buSzPct val="70000"/>
              <a:buFont typeface="Arial"/>
              <a:buChar char="•"/>
              <a:defRPr kumimoji="0"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-228594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 charset="2"/>
              <a:buChar char="§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-228594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 charset="2"/>
              <a:buChar char="§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067" indent="-228594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381" indent="-228594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694" indent="-228594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2859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200" b="1" dirty="0"/>
          </a:p>
          <a:p>
            <a:endParaRPr lang="en-US" sz="1500" b="1" dirty="0"/>
          </a:p>
          <a:p>
            <a:pPr marL="0" indent="0">
              <a:buNone/>
            </a:pPr>
            <a:br>
              <a:rPr lang="en-US" sz="1600" b="1" dirty="0"/>
            </a:b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Coordinates</a:t>
            </a:r>
            <a:r>
              <a:rPr lang="en-US" sz="1600" dirty="0"/>
              <a:t> </a:t>
            </a:r>
          </a:p>
          <a:p>
            <a:pPr lvl="1"/>
            <a:r>
              <a:rPr lang="en-US" sz="16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swatig@mit.edu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sz="1600" dirty="0"/>
              <a:t>E62-582</a:t>
            </a:r>
          </a:p>
          <a:p>
            <a:pPr lvl="1"/>
            <a:r>
              <a:rPr lang="en-US" sz="1600" dirty="0"/>
              <a:t>https://</a:t>
            </a:r>
            <a:r>
              <a:rPr lang="en-US" sz="1600" dirty="0" err="1"/>
              <a:t>swatigupta.tech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607A6-F8EF-38CD-BA60-31F46F658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583" y="3357208"/>
            <a:ext cx="3263997" cy="152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ED4E8-9D8D-87D3-FE8B-F7A48757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</p:spTree>
    <p:extLst>
      <p:ext uri="{BB962C8B-B14F-4D97-AF65-F5344CB8AC3E}">
        <p14:creationId xmlns:p14="http://schemas.microsoft.com/office/powerpoint/2010/main" val="2820051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4992567-1F4B-6DD2-FF73-E9E39A51E713}"/>
              </a:ext>
            </a:extLst>
          </p:cNvPr>
          <p:cNvSpPr txBox="1"/>
          <p:nvPr/>
        </p:nvSpPr>
        <p:spPr>
          <a:xfrm>
            <a:off x="3092013" y="1606239"/>
            <a:ext cx="308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Lever to trade-off the objectives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E1A564-DE6B-FE99-ABAE-5E3C186AD860}"/>
              </a:ext>
            </a:extLst>
          </p:cNvPr>
          <p:cNvSpPr txBox="1"/>
          <p:nvPr/>
        </p:nvSpPr>
        <p:spPr>
          <a:xfrm>
            <a:off x="136454" y="1933194"/>
            <a:ext cx="104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Prioritize Average</a:t>
            </a:r>
            <a:br>
              <a:rPr lang="en-US" sz="1600" dirty="0"/>
            </a:br>
            <a:r>
              <a:rPr lang="en-US" sz="1600" dirty="0"/>
              <a:t>Person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590466-E8D2-0DD8-57FC-F00DD5E841D5}"/>
              </a:ext>
            </a:extLst>
          </p:cNvPr>
          <p:cNvSpPr txBox="1"/>
          <p:nvPr/>
        </p:nvSpPr>
        <p:spPr>
          <a:xfrm>
            <a:off x="8156226" y="1926581"/>
            <a:ext cx="104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Prioritize Furthest</a:t>
            </a:r>
            <a:br>
              <a:rPr lang="en-US" sz="1600" dirty="0"/>
            </a:br>
            <a:r>
              <a:rPr lang="en-US" sz="1600" dirty="0"/>
              <a:t>Person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600BA1-A41F-D80D-5816-42435D288978}"/>
              </a:ext>
            </a:extLst>
          </p:cNvPr>
          <p:cNvCxnSpPr>
            <a:cxnSpLocks/>
          </p:cNvCxnSpPr>
          <p:nvPr/>
        </p:nvCxnSpPr>
        <p:spPr>
          <a:xfrm>
            <a:off x="1097327" y="2342079"/>
            <a:ext cx="7094483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5C569387-CF96-9B09-F396-F6057B53DFEB}"/>
              </a:ext>
            </a:extLst>
          </p:cNvPr>
          <p:cNvSpPr/>
          <p:nvPr/>
        </p:nvSpPr>
        <p:spPr>
          <a:xfrm>
            <a:off x="1795400" y="398817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C4E642-B5EE-5F25-51AC-D21BF6365628}"/>
              </a:ext>
            </a:extLst>
          </p:cNvPr>
          <p:cNvSpPr/>
          <p:nvPr/>
        </p:nvSpPr>
        <p:spPr>
          <a:xfrm>
            <a:off x="1647562" y="345824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998469-81C4-4A2A-A158-3926ADA95FA8}"/>
              </a:ext>
            </a:extLst>
          </p:cNvPr>
          <p:cNvSpPr/>
          <p:nvPr/>
        </p:nvSpPr>
        <p:spPr>
          <a:xfrm>
            <a:off x="1275576" y="3672340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CFD666-6FAB-A3E2-0ED8-688E195DBF2E}"/>
              </a:ext>
            </a:extLst>
          </p:cNvPr>
          <p:cNvSpPr/>
          <p:nvPr/>
        </p:nvSpPr>
        <p:spPr>
          <a:xfrm>
            <a:off x="1574202" y="3787155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16BD66-C04F-EB6C-9E7B-AD3797DD06B2}"/>
              </a:ext>
            </a:extLst>
          </p:cNvPr>
          <p:cNvSpPr/>
          <p:nvPr/>
        </p:nvSpPr>
        <p:spPr>
          <a:xfrm>
            <a:off x="1351552" y="420442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7E293C-667C-25BF-2502-98DB5B54D357}"/>
              </a:ext>
            </a:extLst>
          </p:cNvPr>
          <p:cNvSpPr/>
          <p:nvPr/>
        </p:nvSpPr>
        <p:spPr>
          <a:xfrm>
            <a:off x="1775012" y="438619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97FB77-415C-1245-3808-5FA1E915F69C}"/>
              </a:ext>
            </a:extLst>
          </p:cNvPr>
          <p:cNvSpPr/>
          <p:nvPr/>
        </p:nvSpPr>
        <p:spPr>
          <a:xfrm>
            <a:off x="1597509" y="4985239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79F899-65BE-B2C2-D197-74A3FD1D99FC}"/>
              </a:ext>
            </a:extLst>
          </p:cNvPr>
          <p:cNvSpPr/>
          <p:nvPr/>
        </p:nvSpPr>
        <p:spPr>
          <a:xfrm>
            <a:off x="2242179" y="438619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AA13C7-B570-A5E8-3CBA-47FB9DE1F4CD}"/>
              </a:ext>
            </a:extLst>
          </p:cNvPr>
          <p:cNvSpPr/>
          <p:nvPr/>
        </p:nvSpPr>
        <p:spPr>
          <a:xfrm>
            <a:off x="1570617" y="445980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7AF3CA-D97D-4FD8-8EA9-DA97E9A1DBE4}"/>
              </a:ext>
            </a:extLst>
          </p:cNvPr>
          <p:cNvSpPr/>
          <p:nvPr/>
        </p:nvSpPr>
        <p:spPr>
          <a:xfrm>
            <a:off x="2078469" y="4968238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4264FC2-C4FA-8C6F-D839-9443B461B538}"/>
              </a:ext>
            </a:extLst>
          </p:cNvPr>
          <p:cNvSpPr/>
          <p:nvPr/>
        </p:nvSpPr>
        <p:spPr>
          <a:xfrm>
            <a:off x="2465859" y="530758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D813591-CBFD-FBBA-75B8-D604B3D1A929}"/>
              </a:ext>
            </a:extLst>
          </p:cNvPr>
          <p:cNvSpPr/>
          <p:nvPr/>
        </p:nvSpPr>
        <p:spPr>
          <a:xfrm>
            <a:off x="1831934" y="3055835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3895E1-1777-6C7D-1EA9-CE23F542507C}"/>
              </a:ext>
            </a:extLst>
          </p:cNvPr>
          <p:cNvSpPr/>
          <p:nvPr/>
        </p:nvSpPr>
        <p:spPr>
          <a:xfrm>
            <a:off x="2136734" y="282992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7AF92C5-E897-4702-1014-D5D40C09F316}"/>
              </a:ext>
            </a:extLst>
          </p:cNvPr>
          <p:cNvSpPr/>
          <p:nvPr/>
        </p:nvSpPr>
        <p:spPr>
          <a:xfrm>
            <a:off x="2093874" y="3857043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8FE3D22-0045-AF17-3E8C-AEFD45E200CD}"/>
              </a:ext>
            </a:extLst>
          </p:cNvPr>
          <p:cNvSpPr/>
          <p:nvPr/>
        </p:nvSpPr>
        <p:spPr>
          <a:xfrm>
            <a:off x="2636513" y="290651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5EAE733-B43D-BCF0-243B-BA7BFAC75430}"/>
              </a:ext>
            </a:extLst>
          </p:cNvPr>
          <p:cNvSpPr/>
          <p:nvPr/>
        </p:nvSpPr>
        <p:spPr>
          <a:xfrm>
            <a:off x="2568057" y="4073440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8A7315-95B3-87A6-3344-A30548DC8640}"/>
              </a:ext>
            </a:extLst>
          </p:cNvPr>
          <p:cNvSpPr/>
          <p:nvPr/>
        </p:nvSpPr>
        <p:spPr>
          <a:xfrm>
            <a:off x="2734670" y="442316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B39C9C-8150-39C0-CD15-9E2F34CE2A89}"/>
              </a:ext>
            </a:extLst>
          </p:cNvPr>
          <p:cNvSpPr/>
          <p:nvPr/>
        </p:nvSpPr>
        <p:spPr>
          <a:xfrm>
            <a:off x="2952514" y="512063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50E85B-05D1-BB29-B1B7-10799A6D4698}"/>
              </a:ext>
            </a:extLst>
          </p:cNvPr>
          <p:cNvSpPr/>
          <p:nvPr/>
        </p:nvSpPr>
        <p:spPr>
          <a:xfrm>
            <a:off x="3227279" y="341196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EDF93B6-243A-3AAE-29EC-B86B654FFC6E}"/>
              </a:ext>
            </a:extLst>
          </p:cNvPr>
          <p:cNvSpPr/>
          <p:nvPr/>
        </p:nvSpPr>
        <p:spPr>
          <a:xfrm>
            <a:off x="2636513" y="3496433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301636-D97E-B54C-6AAF-3004DD2C3ABC}"/>
              </a:ext>
            </a:extLst>
          </p:cNvPr>
          <p:cNvSpPr/>
          <p:nvPr/>
        </p:nvSpPr>
        <p:spPr>
          <a:xfrm>
            <a:off x="3349544" y="444827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CF0F0D1-03EB-BC45-3DBE-2B01702201AF}"/>
              </a:ext>
            </a:extLst>
          </p:cNvPr>
          <p:cNvSpPr/>
          <p:nvPr/>
        </p:nvSpPr>
        <p:spPr>
          <a:xfrm>
            <a:off x="2952515" y="376795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D793A5-6620-B337-6E18-F9782E7425F6}"/>
              </a:ext>
            </a:extLst>
          </p:cNvPr>
          <p:cNvSpPr/>
          <p:nvPr/>
        </p:nvSpPr>
        <p:spPr>
          <a:xfrm>
            <a:off x="6739111" y="4224154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6A80D50-AD0C-9298-7300-61D1755A8B96}"/>
              </a:ext>
            </a:extLst>
          </p:cNvPr>
          <p:cNvSpPr/>
          <p:nvPr/>
        </p:nvSpPr>
        <p:spPr>
          <a:xfrm>
            <a:off x="6196174" y="4772805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CF8454A-9E99-9E23-B5F0-9427CC24B8CC}"/>
              </a:ext>
            </a:extLst>
          </p:cNvPr>
          <p:cNvSpPr/>
          <p:nvPr/>
        </p:nvSpPr>
        <p:spPr>
          <a:xfrm>
            <a:off x="5975095" y="3600549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ABEA4DB-B066-D7A9-D505-49F5D73829DE}"/>
              </a:ext>
            </a:extLst>
          </p:cNvPr>
          <p:cNvSpPr/>
          <p:nvPr/>
        </p:nvSpPr>
        <p:spPr>
          <a:xfrm>
            <a:off x="8580743" y="3316044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5C43937-C787-0CBA-319C-D0D4BEE132A3}"/>
              </a:ext>
            </a:extLst>
          </p:cNvPr>
          <p:cNvSpPr/>
          <p:nvPr/>
        </p:nvSpPr>
        <p:spPr>
          <a:xfrm>
            <a:off x="6739562" y="452358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95A3216-4A96-F5AE-E24E-3E688AE07605}"/>
              </a:ext>
            </a:extLst>
          </p:cNvPr>
          <p:cNvSpPr/>
          <p:nvPr/>
        </p:nvSpPr>
        <p:spPr>
          <a:xfrm>
            <a:off x="7265338" y="454645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93A33E8-E9EA-E5D7-1678-4E3FD8E1D471}"/>
              </a:ext>
            </a:extLst>
          </p:cNvPr>
          <p:cNvSpPr/>
          <p:nvPr/>
        </p:nvSpPr>
        <p:spPr>
          <a:xfrm>
            <a:off x="6369538" y="338539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99D1592-04B3-F9F9-4DD5-D91FE06F58AA}"/>
              </a:ext>
            </a:extLst>
          </p:cNvPr>
          <p:cNvSpPr/>
          <p:nvPr/>
        </p:nvSpPr>
        <p:spPr>
          <a:xfrm>
            <a:off x="1275576" y="2195607"/>
            <a:ext cx="321933" cy="30617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A1FE51D-E6E0-AC6E-3490-5BAE7954D105}"/>
              </a:ext>
            </a:extLst>
          </p:cNvPr>
          <p:cNvSpPr txBox="1"/>
          <p:nvPr/>
        </p:nvSpPr>
        <p:spPr>
          <a:xfrm>
            <a:off x="3227161" y="3862291"/>
            <a:ext cx="106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Optimal</a:t>
            </a:r>
            <a:br>
              <a:rPr lang="en-US" dirty="0"/>
            </a:br>
            <a:r>
              <a:rPr lang="en-US" dirty="0"/>
              <a:t>solution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4CBD431-F0F3-358D-33AE-04B18B2D150E}"/>
              </a:ext>
            </a:extLst>
          </p:cNvPr>
          <p:cNvSpPr txBox="1"/>
          <p:nvPr/>
        </p:nvSpPr>
        <p:spPr>
          <a:xfrm>
            <a:off x="356260" y="6151418"/>
            <a:ext cx="842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Example: open k = 1 facility based on various fairness objectives</a:t>
            </a:r>
          </a:p>
        </p:txBody>
      </p:sp>
      <p:pic>
        <p:nvPicPr>
          <p:cNvPr id="3" name="Graphic 2" descr="Hospital with solid fill">
            <a:extLst>
              <a:ext uri="{FF2B5EF4-FFF2-40B4-BE49-F238E27FC236}">
                <a16:creationId xmlns:a16="http://schemas.microsoft.com/office/drawing/2014/main" id="{F0BC2B2B-A14A-227D-6CC7-E8D9B2765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3701" y="3913994"/>
            <a:ext cx="576624" cy="57662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CE01B65-81B2-5458-AC1C-7C085595657D}"/>
              </a:ext>
            </a:extLst>
          </p:cNvPr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Hypothetical: open a hospital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946419"/>
      </p:ext>
    </p:extLst>
  </p:cSld>
  <p:clrMapOvr>
    <a:masterClrMapping/>
  </p:clrMapOvr>
  <p:transition spd="slow" advTm="79898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AD9C-E4A9-2A80-19B1-27DE9386D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9240D66-C08E-169A-6CC1-071B26662310}"/>
              </a:ext>
            </a:extLst>
          </p:cNvPr>
          <p:cNvSpPr txBox="1"/>
          <p:nvPr/>
        </p:nvSpPr>
        <p:spPr>
          <a:xfrm>
            <a:off x="136454" y="1933194"/>
            <a:ext cx="104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Prioritize Average</a:t>
            </a:r>
            <a:br>
              <a:rPr lang="en-US" sz="1600" dirty="0"/>
            </a:br>
            <a:r>
              <a:rPr lang="en-US" sz="1600" dirty="0"/>
              <a:t>Person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84EF4A-3D79-9698-7900-6CFC9980594A}"/>
              </a:ext>
            </a:extLst>
          </p:cNvPr>
          <p:cNvSpPr txBox="1"/>
          <p:nvPr/>
        </p:nvSpPr>
        <p:spPr>
          <a:xfrm>
            <a:off x="8156226" y="1926581"/>
            <a:ext cx="104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Prioritize Furthest</a:t>
            </a:r>
            <a:br>
              <a:rPr lang="en-US" sz="1600" dirty="0"/>
            </a:br>
            <a:r>
              <a:rPr lang="en-US" sz="1600" dirty="0"/>
              <a:t>Person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D8ADB7-AF58-B5C5-36B4-238E5AEEF6DE}"/>
              </a:ext>
            </a:extLst>
          </p:cNvPr>
          <p:cNvCxnSpPr>
            <a:cxnSpLocks/>
          </p:cNvCxnSpPr>
          <p:nvPr/>
        </p:nvCxnSpPr>
        <p:spPr>
          <a:xfrm>
            <a:off x="1097327" y="2342079"/>
            <a:ext cx="7094483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A982D88E-0517-6F93-F0E3-EBC548DDE656}"/>
              </a:ext>
            </a:extLst>
          </p:cNvPr>
          <p:cNvSpPr/>
          <p:nvPr/>
        </p:nvSpPr>
        <p:spPr>
          <a:xfrm>
            <a:off x="1795400" y="398817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7B338B0-F8FC-E54C-9A3C-F29C2E497A77}"/>
              </a:ext>
            </a:extLst>
          </p:cNvPr>
          <p:cNvSpPr/>
          <p:nvPr/>
        </p:nvSpPr>
        <p:spPr>
          <a:xfrm>
            <a:off x="1647562" y="345824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85EAEC-061C-C84E-FFF3-AA3962F7E58B}"/>
              </a:ext>
            </a:extLst>
          </p:cNvPr>
          <p:cNvSpPr/>
          <p:nvPr/>
        </p:nvSpPr>
        <p:spPr>
          <a:xfrm>
            <a:off x="1275576" y="3672340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1316E9-1E1F-D947-01B1-A3BA99282847}"/>
              </a:ext>
            </a:extLst>
          </p:cNvPr>
          <p:cNvSpPr/>
          <p:nvPr/>
        </p:nvSpPr>
        <p:spPr>
          <a:xfrm>
            <a:off x="1574202" y="3787155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80C820-ECA4-6531-E659-B934A621ABB2}"/>
              </a:ext>
            </a:extLst>
          </p:cNvPr>
          <p:cNvSpPr/>
          <p:nvPr/>
        </p:nvSpPr>
        <p:spPr>
          <a:xfrm>
            <a:off x="1351552" y="420442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A7FA76-C7B1-25CB-B96C-DA46CEBF75D3}"/>
              </a:ext>
            </a:extLst>
          </p:cNvPr>
          <p:cNvSpPr/>
          <p:nvPr/>
        </p:nvSpPr>
        <p:spPr>
          <a:xfrm>
            <a:off x="1775012" y="438619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361919-6B51-4ACA-6929-CB229B46BCC2}"/>
              </a:ext>
            </a:extLst>
          </p:cNvPr>
          <p:cNvSpPr/>
          <p:nvPr/>
        </p:nvSpPr>
        <p:spPr>
          <a:xfrm>
            <a:off x="1597509" y="4985239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2F494D-10BD-24C5-43A7-6E2BAA5EAC9B}"/>
              </a:ext>
            </a:extLst>
          </p:cNvPr>
          <p:cNvSpPr/>
          <p:nvPr/>
        </p:nvSpPr>
        <p:spPr>
          <a:xfrm>
            <a:off x="2242179" y="438619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173395-4020-2F81-9294-31899DFEACFE}"/>
              </a:ext>
            </a:extLst>
          </p:cNvPr>
          <p:cNvSpPr/>
          <p:nvPr/>
        </p:nvSpPr>
        <p:spPr>
          <a:xfrm>
            <a:off x="1570617" y="445980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19AA48-3B2C-2429-7FDF-0FCAA1D89EA1}"/>
              </a:ext>
            </a:extLst>
          </p:cNvPr>
          <p:cNvSpPr/>
          <p:nvPr/>
        </p:nvSpPr>
        <p:spPr>
          <a:xfrm>
            <a:off x="2078469" y="4968238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4A39729-43AF-4D2E-755F-340DD9E55CFB}"/>
              </a:ext>
            </a:extLst>
          </p:cNvPr>
          <p:cNvSpPr/>
          <p:nvPr/>
        </p:nvSpPr>
        <p:spPr>
          <a:xfrm>
            <a:off x="2465859" y="530758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C15F47E-9FC7-2318-54EE-6291E7EAC4E6}"/>
              </a:ext>
            </a:extLst>
          </p:cNvPr>
          <p:cNvSpPr/>
          <p:nvPr/>
        </p:nvSpPr>
        <p:spPr>
          <a:xfrm>
            <a:off x="1831934" y="3055835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20B3A2-697C-EDA3-4E88-A9E94FEE1EB2}"/>
              </a:ext>
            </a:extLst>
          </p:cNvPr>
          <p:cNvSpPr/>
          <p:nvPr/>
        </p:nvSpPr>
        <p:spPr>
          <a:xfrm>
            <a:off x="2136734" y="282992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84E35C-EA7A-98A8-AA8F-0A2462DD07E3}"/>
              </a:ext>
            </a:extLst>
          </p:cNvPr>
          <p:cNvSpPr/>
          <p:nvPr/>
        </p:nvSpPr>
        <p:spPr>
          <a:xfrm>
            <a:off x="2093874" y="3857043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ED6CD0E-BC6E-05E9-6FD0-710F859FA63F}"/>
              </a:ext>
            </a:extLst>
          </p:cNvPr>
          <p:cNvSpPr/>
          <p:nvPr/>
        </p:nvSpPr>
        <p:spPr>
          <a:xfrm>
            <a:off x="2636513" y="290651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2129767-B9E8-8E9B-4D57-C326D9D0C422}"/>
              </a:ext>
            </a:extLst>
          </p:cNvPr>
          <p:cNvSpPr/>
          <p:nvPr/>
        </p:nvSpPr>
        <p:spPr>
          <a:xfrm>
            <a:off x="2568057" y="4073440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654C4D5-76B7-1CB7-A26C-DE1476E6AF82}"/>
              </a:ext>
            </a:extLst>
          </p:cNvPr>
          <p:cNvSpPr/>
          <p:nvPr/>
        </p:nvSpPr>
        <p:spPr>
          <a:xfrm>
            <a:off x="2734670" y="442316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D501F5F-24EC-C166-D53C-75DDE11C9CD3}"/>
              </a:ext>
            </a:extLst>
          </p:cNvPr>
          <p:cNvSpPr/>
          <p:nvPr/>
        </p:nvSpPr>
        <p:spPr>
          <a:xfrm>
            <a:off x="2952514" y="512063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A04EC00-D336-3568-E243-7D0AB3804056}"/>
              </a:ext>
            </a:extLst>
          </p:cNvPr>
          <p:cNvSpPr/>
          <p:nvPr/>
        </p:nvSpPr>
        <p:spPr>
          <a:xfrm>
            <a:off x="3227279" y="341196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5778459-CAE6-0F89-7197-9BD31E478BB3}"/>
              </a:ext>
            </a:extLst>
          </p:cNvPr>
          <p:cNvSpPr/>
          <p:nvPr/>
        </p:nvSpPr>
        <p:spPr>
          <a:xfrm>
            <a:off x="2636513" y="3496433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5D9A47-AB66-E6E8-E26D-9B8B608335A0}"/>
              </a:ext>
            </a:extLst>
          </p:cNvPr>
          <p:cNvSpPr/>
          <p:nvPr/>
        </p:nvSpPr>
        <p:spPr>
          <a:xfrm>
            <a:off x="3349544" y="444827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64D003A-5D7B-0506-C77E-86F58B56244C}"/>
              </a:ext>
            </a:extLst>
          </p:cNvPr>
          <p:cNvSpPr/>
          <p:nvPr/>
        </p:nvSpPr>
        <p:spPr>
          <a:xfrm>
            <a:off x="2952515" y="376795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7EE5E38-B3CD-A484-C622-D974B7445075}"/>
              </a:ext>
            </a:extLst>
          </p:cNvPr>
          <p:cNvSpPr/>
          <p:nvPr/>
        </p:nvSpPr>
        <p:spPr>
          <a:xfrm>
            <a:off x="6739111" y="4224154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C5FF16C-0593-0226-8010-693FF491A84A}"/>
              </a:ext>
            </a:extLst>
          </p:cNvPr>
          <p:cNvSpPr/>
          <p:nvPr/>
        </p:nvSpPr>
        <p:spPr>
          <a:xfrm>
            <a:off x="6196174" y="4772805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7FA1BEE-05BA-8888-06DE-9B929D49FE00}"/>
              </a:ext>
            </a:extLst>
          </p:cNvPr>
          <p:cNvSpPr/>
          <p:nvPr/>
        </p:nvSpPr>
        <p:spPr>
          <a:xfrm>
            <a:off x="5975095" y="3600549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647AC3-4E3E-E8C1-EDA0-48A0B01DD324}"/>
              </a:ext>
            </a:extLst>
          </p:cNvPr>
          <p:cNvSpPr/>
          <p:nvPr/>
        </p:nvSpPr>
        <p:spPr>
          <a:xfrm>
            <a:off x="8580743" y="3316044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7D7DF8E-A5AB-36C4-5DA7-C8EFCDA76C97}"/>
              </a:ext>
            </a:extLst>
          </p:cNvPr>
          <p:cNvSpPr/>
          <p:nvPr/>
        </p:nvSpPr>
        <p:spPr>
          <a:xfrm>
            <a:off x="6739562" y="452358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981EE4F-50FD-1F7B-FF48-4DBB629A5D9C}"/>
              </a:ext>
            </a:extLst>
          </p:cNvPr>
          <p:cNvSpPr/>
          <p:nvPr/>
        </p:nvSpPr>
        <p:spPr>
          <a:xfrm>
            <a:off x="7265338" y="454645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1565E69-131F-A4B8-B3E0-C11D24013124}"/>
              </a:ext>
            </a:extLst>
          </p:cNvPr>
          <p:cNvSpPr/>
          <p:nvPr/>
        </p:nvSpPr>
        <p:spPr>
          <a:xfrm>
            <a:off x="6369538" y="338539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221F1B-EBFB-5FAC-39C8-57F8AF8C330F}"/>
              </a:ext>
            </a:extLst>
          </p:cNvPr>
          <p:cNvSpPr/>
          <p:nvPr/>
        </p:nvSpPr>
        <p:spPr>
          <a:xfrm>
            <a:off x="2808209" y="2195607"/>
            <a:ext cx="321933" cy="30617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F96A31-A950-7340-DDF1-670F03C8C5A7}"/>
              </a:ext>
            </a:extLst>
          </p:cNvPr>
          <p:cNvSpPr txBox="1"/>
          <p:nvPr/>
        </p:nvSpPr>
        <p:spPr>
          <a:xfrm>
            <a:off x="4055183" y="3917008"/>
            <a:ext cx="106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Optimal</a:t>
            </a:r>
            <a:br>
              <a:rPr lang="en-US" dirty="0"/>
            </a:br>
            <a:r>
              <a:rPr lang="en-US" dirty="0"/>
              <a:t>solution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0E7AF7-E2DC-4260-4225-726FC29A56A6}"/>
              </a:ext>
            </a:extLst>
          </p:cNvPr>
          <p:cNvSpPr txBox="1"/>
          <p:nvPr/>
        </p:nvSpPr>
        <p:spPr>
          <a:xfrm>
            <a:off x="356260" y="6151418"/>
            <a:ext cx="842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Example: open k = 1 facility based on various fairness objectives</a:t>
            </a:r>
          </a:p>
        </p:txBody>
      </p:sp>
      <p:pic>
        <p:nvPicPr>
          <p:cNvPr id="23" name="Graphic 22" descr="Hospital with solid fill">
            <a:extLst>
              <a:ext uri="{FF2B5EF4-FFF2-40B4-BE49-F238E27FC236}">
                <a16:creationId xmlns:a16="http://schemas.microsoft.com/office/drawing/2014/main" id="{759A4AEA-2891-6F2F-6115-828AE17DF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3701" y="3913994"/>
            <a:ext cx="576624" cy="576624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8DEC9953-6B04-4D1B-EC82-A32B175A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/>
              <a:t>Hypothetical: open a hospital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AE4BFA-DD49-7837-6D37-E38F24E27117}"/>
              </a:ext>
            </a:extLst>
          </p:cNvPr>
          <p:cNvSpPr txBox="1"/>
          <p:nvPr/>
        </p:nvSpPr>
        <p:spPr>
          <a:xfrm>
            <a:off x="3092013" y="1606239"/>
            <a:ext cx="308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Lever to trade-off the objectives</a:t>
            </a:r>
          </a:p>
        </p:txBody>
      </p:sp>
      <p:pic>
        <p:nvPicPr>
          <p:cNvPr id="35" name="Graphic 34" descr="Hospital with solid fill">
            <a:extLst>
              <a:ext uri="{FF2B5EF4-FFF2-40B4-BE49-F238E27FC236}">
                <a16:creationId xmlns:a16="http://schemas.microsoft.com/office/drawing/2014/main" id="{DEE89EFB-7A78-5878-67C9-4D717B7D4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1521" y="3946740"/>
            <a:ext cx="576624" cy="576624"/>
          </a:xfrm>
          <a:prstGeom prst="rect">
            <a:avLst/>
          </a:prstGeom>
        </p:spPr>
      </p:pic>
      <p:pic>
        <p:nvPicPr>
          <p:cNvPr id="47" name="Graphic 46" descr="Hospital with solid fill">
            <a:extLst>
              <a:ext uri="{FF2B5EF4-FFF2-40B4-BE49-F238E27FC236}">
                <a16:creationId xmlns:a16="http://schemas.microsoft.com/office/drawing/2014/main" id="{58D449E1-8BC3-AB54-534E-E958B8E9F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4945" y="3991099"/>
            <a:ext cx="576624" cy="576624"/>
          </a:xfrm>
          <a:prstGeom prst="rect">
            <a:avLst/>
          </a:prstGeom>
        </p:spPr>
      </p:pic>
      <p:pic>
        <p:nvPicPr>
          <p:cNvPr id="27" name="Graphic 26" descr="Hospital with solid fill">
            <a:extLst>
              <a:ext uri="{FF2B5EF4-FFF2-40B4-BE49-F238E27FC236}">
                <a16:creationId xmlns:a16="http://schemas.microsoft.com/office/drawing/2014/main" id="{455A8624-3D93-89EB-D0E3-EA404EEB5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6023" y="4020277"/>
            <a:ext cx="576624" cy="576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4059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79898">
        <p159:morph option="byObject"/>
      </p:transition>
    </mc:Choice>
    <mc:Fallback xmlns="">
      <p:transition spd="slow" advTm="79898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1BFF3-9F5C-DAD4-8101-10C2CADC6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CAF4F05-CA2A-5A9A-7B2D-6B22444C8347}"/>
              </a:ext>
            </a:extLst>
          </p:cNvPr>
          <p:cNvSpPr txBox="1"/>
          <p:nvPr/>
        </p:nvSpPr>
        <p:spPr>
          <a:xfrm>
            <a:off x="136454" y="1933194"/>
            <a:ext cx="104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Prioritize Average</a:t>
            </a:r>
            <a:br>
              <a:rPr lang="en-US" sz="1600" dirty="0"/>
            </a:br>
            <a:r>
              <a:rPr lang="en-US" sz="1600" dirty="0"/>
              <a:t>Person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B39D7B-A672-E2DA-9C1E-E5041C21680D}"/>
              </a:ext>
            </a:extLst>
          </p:cNvPr>
          <p:cNvSpPr txBox="1"/>
          <p:nvPr/>
        </p:nvSpPr>
        <p:spPr>
          <a:xfrm>
            <a:off x="8156226" y="1926581"/>
            <a:ext cx="104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Prioritize Furthest</a:t>
            </a:r>
            <a:br>
              <a:rPr lang="en-US" sz="1600" dirty="0"/>
            </a:br>
            <a:r>
              <a:rPr lang="en-US" sz="1600" dirty="0"/>
              <a:t>Person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D28C83-B779-66E0-625C-C595FA001CFB}"/>
              </a:ext>
            </a:extLst>
          </p:cNvPr>
          <p:cNvCxnSpPr>
            <a:cxnSpLocks/>
          </p:cNvCxnSpPr>
          <p:nvPr/>
        </p:nvCxnSpPr>
        <p:spPr>
          <a:xfrm>
            <a:off x="1097327" y="2342079"/>
            <a:ext cx="7094483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D6BFD287-914A-FB1A-D73D-A112AF589DE3}"/>
              </a:ext>
            </a:extLst>
          </p:cNvPr>
          <p:cNvSpPr/>
          <p:nvPr/>
        </p:nvSpPr>
        <p:spPr>
          <a:xfrm>
            <a:off x="1795400" y="398817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14D351-44DF-FD44-D2DA-29CF5ACAA194}"/>
              </a:ext>
            </a:extLst>
          </p:cNvPr>
          <p:cNvSpPr/>
          <p:nvPr/>
        </p:nvSpPr>
        <p:spPr>
          <a:xfrm>
            <a:off x="1647562" y="345824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0A0F6C-D43F-A7DB-59D5-54DB40A87A2E}"/>
              </a:ext>
            </a:extLst>
          </p:cNvPr>
          <p:cNvSpPr/>
          <p:nvPr/>
        </p:nvSpPr>
        <p:spPr>
          <a:xfrm>
            <a:off x="1275576" y="3672340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0ACDB0-8156-977F-EB1C-4481A91AC10F}"/>
              </a:ext>
            </a:extLst>
          </p:cNvPr>
          <p:cNvSpPr/>
          <p:nvPr/>
        </p:nvSpPr>
        <p:spPr>
          <a:xfrm>
            <a:off x="1574202" y="3787155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CF4A58-B455-F308-2A6C-2A4558272FB9}"/>
              </a:ext>
            </a:extLst>
          </p:cNvPr>
          <p:cNvSpPr/>
          <p:nvPr/>
        </p:nvSpPr>
        <p:spPr>
          <a:xfrm>
            <a:off x="1351552" y="420442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D2D04A-8AF4-FA62-F5D6-88301B2FB797}"/>
              </a:ext>
            </a:extLst>
          </p:cNvPr>
          <p:cNvSpPr/>
          <p:nvPr/>
        </p:nvSpPr>
        <p:spPr>
          <a:xfrm>
            <a:off x="1775012" y="438619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EBE490-BFE5-AC2C-D5F0-86B2FB0BF40F}"/>
              </a:ext>
            </a:extLst>
          </p:cNvPr>
          <p:cNvSpPr/>
          <p:nvPr/>
        </p:nvSpPr>
        <p:spPr>
          <a:xfrm>
            <a:off x="1597509" y="4985239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4E07CB-185F-4289-1FA3-72CFD8E14A93}"/>
              </a:ext>
            </a:extLst>
          </p:cNvPr>
          <p:cNvSpPr/>
          <p:nvPr/>
        </p:nvSpPr>
        <p:spPr>
          <a:xfrm>
            <a:off x="2242179" y="438619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E4B34B-9237-08DC-D6E8-26A655532BBF}"/>
              </a:ext>
            </a:extLst>
          </p:cNvPr>
          <p:cNvSpPr/>
          <p:nvPr/>
        </p:nvSpPr>
        <p:spPr>
          <a:xfrm>
            <a:off x="1570617" y="445980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2DE3DE-BCAE-267D-6919-2BA1D3D5B600}"/>
              </a:ext>
            </a:extLst>
          </p:cNvPr>
          <p:cNvSpPr/>
          <p:nvPr/>
        </p:nvSpPr>
        <p:spPr>
          <a:xfrm>
            <a:off x="2078469" y="4968238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24941A-104B-AAE0-D75F-56EFA3AF0A29}"/>
              </a:ext>
            </a:extLst>
          </p:cNvPr>
          <p:cNvSpPr/>
          <p:nvPr/>
        </p:nvSpPr>
        <p:spPr>
          <a:xfrm>
            <a:off x="2465859" y="530758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5F53339-B9A1-928F-F820-90ADE4F0ED26}"/>
              </a:ext>
            </a:extLst>
          </p:cNvPr>
          <p:cNvSpPr/>
          <p:nvPr/>
        </p:nvSpPr>
        <p:spPr>
          <a:xfrm>
            <a:off x="1831934" y="3055835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57E99F3-011F-B642-191B-A3667434C1AE}"/>
              </a:ext>
            </a:extLst>
          </p:cNvPr>
          <p:cNvSpPr/>
          <p:nvPr/>
        </p:nvSpPr>
        <p:spPr>
          <a:xfrm>
            <a:off x="2136734" y="282992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7C92CD-9509-3597-0D38-4CE90C25507F}"/>
              </a:ext>
            </a:extLst>
          </p:cNvPr>
          <p:cNvSpPr/>
          <p:nvPr/>
        </p:nvSpPr>
        <p:spPr>
          <a:xfrm>
            <a:off x="2093874" y="3857043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FE0C490-1CE8-F265-3193-D87EB4C7ADC6}"/>
              </a:ext>
            </a:extLst>
          </p:cNvPr>
          <p:cNvSpPr/>
          <p:nvPr/>
        </p:nvSpPr>
        <p:spPr>
          <a:xfrm>
            <a:off x="2636513" y="290651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D68315-C37A-A7F4-2D10-31114D3846E4}"/>
              </a:ext>
            </a:extLst>
          </p:cNvPr>
          <p:cNvSpPr/>
          <p:nvPr/>
        </p:nvSpPr>
        <p:spPr>
          <a:xfrm>
            <a:off x="2568057" y="4073440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ED41848-761B-1E4E-14A3-3A9DC8439FB6}"/>
              </a:ext>
            </a:extLst>
          </p:cNvPr>
          <p:cNvSpPr/>
          <p:nvPr/>
        </p:nvSpPr>
        <p:spPr>
          <a:xfrm>
            <a:off x="2734670" y="442316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67C8FEB-20D4-3A29-A910-5E8233CCAC50}"/>
              </a:ext>
            </a:extLst>
          </p:cNvPr>
          <p:cNvSpPr/>
          <p:nvPr/>
        </p:nvSpPr>
        <p:spPr>
          <a:xfrm>
            <a:off x="2952514" y="512063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A6A879E-5E73-E74D-AC9F-F82402FC7A0C}"/>
              </a:ext>
            </a:extLst>
          </p:cNvPr>
          <p:cNvSpPr/>
          <p:nvPr/>
        </p:nvSpPr>
        <p:spPr>
          <a:xfrm>
            <a:off x="3227279" y="341196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0A4A94-21ED-7B96-CCEF-32D7E94FC34F}"/>
              </a:ext>
            </a:extLst>
          </p:cNvPr>
          <p:cNvSpPr/>
          <p:nvPr/>
        </p:nvSpPr>
        <p:spPr>
          <a:xfrm>
            <a:off x="2636513" y="3496433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034049F-5FC9-9A48-0627-4DE8DEF1824A}"/>
              </a:ext>
            </a:extLst>
          </p:cNvPr>
          <p:cNvSpPr/>
          <p:nvPr/>
        </p:nvSpPr>
        <p:spPr>
          <a:xfrm>
            <a:off x="3349544" y="444827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4AB4646-12C8-27E1-4894-7E02020EE0ED}"/>
              </a:ext>
            </a:extLst>
          </p:cNvPr>
          <p:cNvSpPr/>
          <p:nvPr/>
        </p:nvSpPr>
        <p:spPr>
          <a:xfrm>
            <a:off x="2952515" y="376795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A49738-6CE9-8081-6BD4-1E5A8F74E5D2}"/>
              </a:ext>
            </a:extLst>
          </p:cNvPr>
          <p:cNvSpPr/>
          <p:nvPr/>
        </p:nvSpPr>
        <p:spPr>
          <a:xfrm>
            <a:off x="6739111" y="4224154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0DB6EC8-E0C4-1DFC-12B5-FBD9DBC50EEB}"/>
              </a:ext>
            </a:extLst>
          </p:cNvPr>
          <p:cNvSpPr/>
          <p:nvPr/>
        </p:nvSpPr>
        <p:spPr>
          <a:xfrm>
            <a:off x="6196174" y="4772805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A9859A8-1C59-29B1-27AB-6649AE4F29F5}"/>
              </a:ext>
            </a:extLst>
          </p:cNvPr>
          <p:cNvSpPr/>
          <p:nvPr/>
        </p:nvSpPr>
        <p:spPr>
          <a:xfrm>
            <a:off x="5975095" y="3600549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C610604-3EC7-DADF-2F5A-EF78C1038E08}"/>
              </a:ext>
            </a:extLst>
          </p:cNvPr>
          <p:cNvSpPr/>
          <p:nvPr/>
        </p:nvSpPr>
        <p:spPr>
          <a:xfrm>
            <a:off x="8580743" y="3316044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5FBEF63-D628-73B1-1261-66F01E2523B9}"/>
              </a:ext>
            </a:extLst>
          </p:cNvPr>
          <p:cNvSpPr/>
          <p:nvPr/>
        </p:nvSpPr>
        <p:spPr>
          <a:xfrm>
            <a:off x="6739562" y="452358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0AB20BA-91BF-7234-1372-C85C57B0D4FB}"/>
              </a:ext>
            </a:extLst>
          </p:cNvPr>
          <p:cNvSpPr/>
          <p:nvPr/>
        </p:nvSpPr>
        <p:spPr>
          <a:xfrm>
            <a:off x="7265338" y="454645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FD43E4C-A925-45B6-B2ED-A3C9B7761933}"/>
              </a:ext>
            </a:extLst>
          </p:cNvPr>
          <p:cNvSpPr/>
          <p:nvPr/>
        </p:nvSpPr>
        <p:spPr>
          <a:xfrm>
            <a:off x="6369538" y="338539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EFE341-84F6-DF7E-B023-E373C117CD27}"/>
              </a:ext>
            </a:extLst>
          </p:cNvPr>
          <p:cNvSpPr/>
          <p:nvPr/>
        </p:nvSpPr>
        <p:spPr>
          <a:xfrm>
            <a:off x="7716884" y="2188994"/>
            <a:ext cx="321933" cy="30617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485BA6-AD6D-574F-0DBD-7AA81D5C16E6}"/>
              </a:ext>
            </a:extLst>
          </p:cNvPr>
          <p:cNvSpPr txBox="1"/>
          <p:nvPr/>
        </p:nvSpPr>
        <p:spPr>
          <a:xfrm>
            <a:off x="4716461" y="3277252"/>
            <a:ext cx="106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Optimal</a:t>
            </a:r>
            <a:br>
              <a:rPr lang="en-US" dirty="0"/>
            </a:br>
            <a:r>
              <a:rPr lang="en-US" dirty="0"/>
              <a:t>solution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30813C-2E7D-7F98-DD8F-ACB1B56F2F6E}"/>
              </a:ext>
            </a:extLst>
          </p:cNvPr>
          <p:cNvSpPr txBox="1"/>
          <p:nvPr/>
        </p:nvSpPr>
        <p:spPr>
          <a:xfrm>
            <a:off x="356260" y="6151418"/>
            <a:ext cx="842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Example: open k = 1 facility based on various fairness objectives</a:t>
            </a:r>
          </a:p>
        </p:txBody>
      </p:sp>
      <p:pic>
        <p:nvPicPr>
          <p:cNvPr id="33" name="Graphic 32" descr="Hospital with solid fill">
            <a:extLst>
              <a:ext uri="{FF2B5EF4-FFF2-40B4-BE49-F238E27FC236}">
                <a16:creationId xmlns:a16="http://schemas.microsoft.com/office/drawing/2014/main" id="{8F3EFB1A-F1B2-9CFF-7BB2-472237417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3701" y="3913994"/>
            <a:ext cx="576624" cy="576624"/>
          </a:xfrm>
          <a:prstGeom prst="rect">
            <a:avLst/>
          </a:prstGeom>
        </p:spPr>
      </p:pic>
      <p:pic>
        <p:nvPicPr>
          <p:cNvPr id="34" name="Graphic 33" descr="Hospital with solid fill">
            <a:extLst>
              <a:ext uri="{FF2B5EF4-FFF2-40B4-BE49-F238E27FC236}">
                <a16:creationId xmlns:a16="http://schemas.microsoft.com/office/drawing/2014/main" id="{436640AA-0D89-AB7F-7F7F-DD93D0E46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6023" y="4020277"/>
            <a:ext cx="576624" cy="57662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5C76CD9-E43F-4524-D088-F0A67D975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/>
              <a:t>Hypothetical: open a hospital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5A4037-3066-7005-B806-7BF7F80ABCB9}"/>
              </a:ext>
            </a:extLst>
          </p:cNvPr>
          <p:cNvSpPr txBox="1"/>
          <p:nvPr/>
        </p:nvSpPr>
        <p:spPr>
          <a:xfrm>
            <a:off x="3092013" y="1606239"/>
            <a:ext cx="308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Lever to trade-off the objectives</a:t>
            </a:r>
          </a:p>
        </p:txBody>
      </p:sp>
      <p:pic>
        <p:nvPicPr>
          <p:cNvPr id="30" name="Graphic 29" descr="Hospital with solid fill">
            <a:extLst>
              <a:ext uri="{FF2B5EF4-FFF2-40B4-BE49-F238E27FC236}">
                <a16:creationId xmlns:a16="http://schemas.microsoft.com/office/drawing/2014/main" id="{5880D161-6523-7971-9A8B-FC7F9C3AC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1884" y="4123305"/>
            <a:ext cx="576624" cy="576624"/>
          </a:xfrm>
          <a:prstGeom prst="rect">
            <a:avLst/>
          </a:prstGeom>
        </p:spPr>
      </p:pic>
      <p:pic>
        <p:nvPicPr>
          <p:cNvPr id="47" name="Graphic 46" descr="Hospital with solid fill">
            <a:extLst>
              <a:ext uri="{FF2B5EF4-FFF2-40B4-BE49-F238E27FC236}">
                <a16:creationId xmlns:a16="http://schemas.microsoft.com/office/drawing/2014/main" id="{441EDD73-B5F9-FC61-4CC1-78DE2ADDE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3992" y="4002007"/>
            <a:ext cx="576624" cy="576624"/>
          </a:xfrm>
          <a:prstGeom prst="rect">
            <a:avLst/>
          </a:prstGeom>
        </p:spPr>
      </p:pic>
      <p:pic>
        <p:nvPicPr>
          <p:cNvPr id="48" name="Graphic 47" descr="Hospital with solid fill">
            <a:extLst>
              <a:ext uri="{FF2B5EF4-FFF2-40B4-BE49-F238E27FC236}">
                <a16:creationId xmlns:a16="http://schemas.microsoft.com/office/drawing/2014/main" id="{29611E76-FD77-AB9B-ED23-365C80D93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7136" y="3929499"/>
            <a:ext cx="576624" cy="576624"/>
          </a:xfrm>
          <a:prstGeom prst="rect">
            <a:avLst/>
          </a:prstGeom>
        </p:spPr>
      </p:pic>
      <p:pic>
        <p:nvPicPr>
          <p:cNvPr id="35" name="Graphic 34" descr="Hospital with solid fill">
            <a:extLst>
              <a:ext uri="{FF2B5EF4-FFF2-40B4-BE49-F238E27FC236}">
                <a16:creationId xmlns:a16="http://schemas.microsoft.com/office/drawing/2014/main" id="{B2845A16-E1B7-D859-94E4-C2E52B346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1355" y="3929499"/>
            <a:ext cx="576624" cy="576624"/>
          </a:xfrm>
          <a:prstGeom prst="rect">
            <a:avLst/>
          </a:prstGeom>
        </p:spPr>
      </p:pic>
      <p:pic>
        <p:nvPicPr>
          <p:cNvPr id="49" name="Graphic 48" descr="Hospital with solid fill">
            <a:extLst>
              <a:ext uri="{FF2B5EF4-FFF2-40B4-BE49-F238E27FC236}">
                <a16:creationId xmlns:a16="http://schemas.microsoft.com/office/drawing/2014/main" id="{96317C82-3D82-1642-4849-F59FAA33C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3701" y="3913994"/>
            <a:ext cx="576624" cy="576624"/>
          </a:xfrm>
          <a:prstGeom prst="rect">
            <a:avLst/>
          </a:prstGeom>
        </p:spPr>
      </p:pic>
      <p:pic>
        <p:nvPicPr>
          <p:cNvPr id="50" name="Graphic 49" descr="Hospital with solid fill">
            <a:extLst>
              <a:ext uri="{FF2B5EF4-FFF2-40B4-BE49-F238E27FC236}">
                <a16:creationId xmlns:a16="http://schemas.microsoft.com/office/drawing/2014/main" id="{702160FA-BA5C-B146-6D57-B006C071C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4945" y="3991099"/>
            <a:ext cx="576624" cy="576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188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79898">
        <p159:morph option="byObject"/>
      </p:transition>
    </mc:Choice>
    <mc:Fallback xmlns="">
      <p:transition spd="slow" advTm="79898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F1B4D-A62F-3596-61B0-DB7100814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 descr="Hospital with solid fill">
            <a:extLst>
              <a:ext uri="{FF2B5EF4-FFF2-40B4-BE49-F238E27FC236}">
                <a16:creationId xmlns:a16="http://schemas.microsoft.com/office/drawing/2014/main" id="{8AA275CB-A935-9C93-0403-23F9FC43B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6023" y="4020277"/>
            <a:ext cx="576624" cy="576624"/>
          </a:xfrm>
          <a:prstGeom prst="rect">
            <a:avLst/>
          </a:prstGeom>
        </p:spPr>
      </p:pic>
      <p:pic>
        <p:nvPicPr>
          <p:cNvPr id="34" name="Graphic 33" descr="Hospital with solid fill">
            <a:extLst>
              <a:ext uri="{FF2B5EF4-FFF2-40B4-BE49-F238E27FC236}">
                <a16:creationId xmlns:a16="http://schemas.microsoft.com/office/drawing/2014/main" id="{DD2096F2-58EC-8996-ABE0-2BA439FF4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1884" y="4123305"/>
            <a:ext cx="576624" cy="576624"/>
          </a:xfrm>
          <a:prstGeom prst="rect">
            <a:avLst/>
          </a:prstGeom>
        </p:spPr>
      </p:pic>
      <p:pic>
        <p:nvPicPr>
          <p:cNvPr id="35" name="Graphic 34" descr="Hospital with solid fill">
            <a:extLst>
              <a:ext uri="{FF2B5EF4-FFF2-40B4-BE49-F238E27FC236}">
                <a16:creationId xmlns:a16="http://schemas.microsoft.com/office/drawing/2014/main" id="{6FDDFD25-7B1D-AAB4-3543-20C881720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4945" y="3991099"/>
            <a:ext cx="576624" cy="57662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45CECB-3BDB-41C3-36DA-9CBB87345F2C}"/>
              </a:ext>
            </a:extLst>
          </p:cNvPr>
          <p:cNvSpPr/>
          <p:nvPr/>
        </p:nvSpPr>
        <p:spPr>
          <a:xfrm>
            <a:off x="3763965" y="2211532"/>
            <a:ext cx="4427845" cy="274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C9B7F3-1EB5-30E9-44F3-60AF9EEF9EA0}"/>
              </a:ext>
            </a:extLst>
          </p:cNvPr>
          <p:cNvSpPr/>
          <p:nvPr/>
        </p:nvSpPr>
        <p:spPr>
          <a:xfrm>
            <a:off x="1097327" y="2217420"/>
            <a:ext cx="2661259" cy="274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26E65-1689-D6EC-FFC0-6287A3E7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“Portfolio” of good enough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684333-A44C-1F58-8344-7B9D67054405}"/>
              </a:ext>
            </a:extLst>
          </p:cNvPr>
          <p:cNvSpPr txBox="1"/>
          <p:nvPr/>
        </p:nvSpPr>
        <p:spPr>
          <a:xfrm>
            <a:off x="136454" y="1933194"/>
            <a:ext cx="104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Prioritize Average</a:t>
            </a:r>
            <a:br>
              <a:rPr lang="en-US" sz="1600" dirty="0"/>
            </a:br>
            <a:r>
              <a:rPr lang="en-US" sz="1600" dirty="0"/>
              <a:t>Person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EEE936-529A-9BF1-9F62-D830204B1892}"/>
              </a:ext>
            </a:extLst>
          </p:cNvPr>
          <p:cNvSpPr txBox="1"/>
          <p:nvPr/>
        </p:nvSpPr>
        <p:spPr>
          <a:xfrm>
            <a:off x="8156226" y="1926581"/>
            <a:ext cx="1040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Prioritize Furthest</a:t>
            </a:r>
            <a:br>
              <a:rPr lang="en-US" sz="1600" dirty="0"/>
            </a:br>
            <a:r>
              <a:rPr lang="en-US" sz="1600" dirty="0"/>
              <a:t>Person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EFB831-2CED-9D18-C35C-F1D588B9BDEB}"/>
              </a:ext>
            </a:extLst>
          </p:cNvPr>
          <p:cNvCxnSpPr>
            <a:cxnSpLocks/>
          </p:cNvCxnSpPr>
          <p:nvPr/>
        </p:nvCxnSpPr>
        <p:spPr>
          <a:xfrm>
            <a:off x="1097327" y="2342079"/>
            <a:ext cx="7094483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C704B1B-5A3A-BC07-7020-0D0F9FFE57D1}"/>
              </a:ext>
            </a:extLst>
          </p:cNvPr>
          <p:cNvSpPr/>
          <p:nvPr/>
        </p:nvSpPr>
        <p:spPr>
          <a:xfrm>
            <a:off x="1795400" y="398817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9DFD29-4954-C9A4-43C8-5B65F5455ADC}"/>
              </a:ext>
            </a:extLst>
          </p:cNvPr>
          <p:cNvSpPr/>
          <p:nvPr/>
        </p:nvSpPr>
        <p:spPr>
          <a:xfrm>
            <a:off x="1647562" y="345824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C85306-61E0-4530-386D-24C495A2457C}"/>
              </a:ext>
            </a:extLst>
          </p:cNvPr>
          <p:cNvSpPr/>
          <p:nvPr/>
        </p:nvSpPr>
        <p:spPr>
          <a:xfrm>
            <a:off x="1275576" y="3672340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821083-2A24-07DD-6A1F-CD0DEB31B498}"/>
              </a:ext>
            </a:extLst>
          </p:cNvPr>
          <p:cNvSpPr/>
          <p:nvPr/>
        </p:nvSpPr>
        <p:spPr>
          <a:xfrm>
            <a:off x="1574202" y="3787155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1428E4-7C77-4545-46DF-C832AAC3F97D}"/>
              </a:ext>
            </a:extLst>
          </p:cNvPr>
          <p:cNvSpPr/>
          <p:nvPr/>
        </p:nvSpPr>
        <p:spPr>
          <a:xfrm>
            <a:off x="1351552" y="420442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8FBAAF-5CE6-D911-BA0B-FDADCC68F3E6}"/>
              </a:ext>
            </a:extLst>
          </p:cNvPr>
          <p:cNvSpPr/>
          <p:nvPr/>
        </p:nvSpPr>
        <p:spPr>
          <a:xfrm>
            <a:off x="1775012" y="438619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96AB50-9FD9-F15B-A1B6-5EFF3FF100D4}"/>
              </a:ext>
            </a:extLst>
          </p:cNvPr>
          <p:cNvSpPr/>
          <p:nvPr/>
        </p:nvSpPr>
        <p:spPr>
          <a:xfrm>
            <a:off x="1597509" y="4985239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79C529-A788-897A-69A9-D39FB376B727}"/>
              </a:ext>
            </a:extLst>
          </p:cNvPr>
          <p:cNvSpPr/>
          <p:nvPr/>
        </p:nvSpPr>
        <p:spPr>
          <a:xfrm>
            <a:off x="2242179" y="438619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F66747-6D45-0F45-1478-EE6BF933B1B3}"/>
              </a:ext>
            </a:extLst>
          </p:cNvPr>
          <p:cNvSpPr/>
          <p:nvPr/>
        </p:nvSpPr>
        <p:spPr>
          <a:xfrm>
            <a:off x="1570617" y="445980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75C604-2A95-DE02-0966-677BCD83FEA3}"/>
              </a:ext>
            </a:extLst>
          </p:cNvPr>
          <p:cNvSpPr/>
          <p:nvPr/>
        </p:nvSpPr>
        <p:spPr>
          <a:xfrm>
            <a:off x="2078469" y="4968238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D54A4D-B9AE-2BCB-F4FA-24ACA1F23008}"/>
              </a:ext>
            </a:extLst>
          </p:cNvPr>
          <p:cNvSpPr/>
          <p:nvPr/>
        </p:nvSpPr>
        <p:spPr>
          <a:xfrm>
            <a:off x="2465859" y="530758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D21179-8223-C1F4-6A9D-5B067DFA2718}"/>
              </a:ext>
            </a:extLst>
          </p:cNvPr>
          <p:cNvSpPr/>
          <p:nvPr/>
        </p:nvSpPr>
        <p:spPr>
          <a:xfrm>
            <a:off x="1831934" y="3055835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B9D4A5-0E16-1A9E-50AE-FDA16919AB89}"/>
              </a:ext>
            </a:extLst>
          </p:cNvPr>
          <p:cNvSpPr/>
          <p:nvPr/>
        </p:nvSpPr>
        <p:spPr>
          <a:xfrm>
            <a:off x="2136734" y="282992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76D278B-BF4A-0E45-2611-33462C90D0F4}"/>
              </a:ext>
            </a:extLst>
          </p:cNvPr>
          <p:cNvSpPr/>
          <p:nvPr/>
        </p:nvSpPr>
        <p:spPr>
          <a:xfrm>
            <a:off x="2093874" y="3857043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D6C8CB-64EB-E007-95AE-2058A7CDB379}"/>
              </a:ext>
            </a:extLst>
          </p:cNvPr>
          <p:cNvSpPr/>
          <p:nvPr/>
        </p:nvSpPr>
        <p:spPr>
          <a:xfrm>
            <a:off x="2636513" y="2906514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AB580B2-85DD-0859-29AB-AE0088A5E239}"/>
              </a:ext>
            </a:extLst>
          </p:cNvPr>
          <p:cNvSpPr/>
          <p:nvPr/>
        </p:nvSpPr>
        <p:spPr>
          <a:xfrm>
            <a:off x="2568057" y="4073440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53617B5-1D85-6345-2FD4-7B904D856A7E}"/>
              </a:ext>
            </a:extLst>
          </p:cNvPr>
          <p:cNvSpPr/>
          <p:nvPr/>
        </p:nvSpPr>
        <p:spPr>
          <a:xfrm>
            <a:off x="2734670" y="442316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78BF67D-5DB7-CFB0-07B1-5426BFAF5DFB}"/>
              </a:ext>
            </a:extLst>
          </p:cNvPr>
          <p:cNvSpPr/>
          <p:nvPr/>
        </p:nvSpPr>
        <p:spPr>
          <a:xfrm>
            <a:off x="2952514" y="512063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A31394D-1659-CBC6-046B-800ACD37C121}"/>
              </a:ext>
            </a:extLst>
          </p:cNvPr>
          <p:cNvSpPr/>
          <p:nvPr/>
        </p:nvSpPr>
        <p:spPr>
          <a:xfrm>
            <a:off x="3227279" y="3411961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FD239BE-6F6A-8FD5-6F56-BC7A864A4FAC}"/>
              </a:ext>
            </a:extLst>
          </p:cNvPr>
          <p:cNvSpPr/>
          <p:nvPr/>
        </p:nvSpPr>
        <p:spPr>
          <a:xfrm>
            <a:off x="2636513" y="3496433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EAB79D1-9A23-9950-B48B-D577B8DE66AC}"/>
              </a:ext>
            </a:extLst>
          </p:cNvPr>
          <p:cNvSpPr/>
          <p:nvPr/>
        </p:nvSpPr>
        <p:spPr>
          <a:xfrm>
            <a:off x="3349544" y="4448277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EEAFB76-427E-0DAB-4E29-04CD6019A655}"/>
              </a:ext>
            </a:extLst>
          </p:cNvPr>
          <p:cNvSpPr/>
          <p:nvPr/>
        </p:nvSpPr>
        <p:spPr>
          <a:xfrm>
            <a:off x="2952515" y="3767956"/>
            <a:ext cx="204395" cy="225911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9B473DB-EB53-6CF1-D773-8EACE2287EA7}"/>
              </a:ext>
            </a:extLst>
          </p:cNvPr>
          <p:cNvSpPr/>
          <p:nvPr/>
        </p:nvSpPr>
        <p:spPr>
          <a:xfrm>
            <a:off x="6739111" y="4224154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E3F3011-A8A3-9163-1AB4-51CFD5B245C7}"/>
              </a:ext>
            </a:extLst>
          </p:cNvPr>
          <p:cNvSpPr/>
          <p:nvPr/>
        </p:nvSpPr>
        <p:spPr>
          <a:xfrm>
            <a:off x="6196174" y="4772805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5EEA35D-B7BA-7C00-932F-C07007828012}"/>
              </a:ext>
            </a:extLst>
          </p:cNvPr>
          <p:cNvSpPr/>
          <p:nvPr/>
        </p:nvSpPr>
        <p:spPr>
          <a:xfrm>
            <a:off x="5975095" y="3600549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E764F0B-C841-12AA-A8C3-5C1087C298AA}"/>
              </a:ext>
            </a:extLst>
          </p:cNvPr>
          <p:cNvSpPr/>
          <p:nvPr/>
        </p:nvSpPr>
        <p:spPr>
          <a:xfrm>
            <a:off x="8580743" y="3316044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9C78F7E-EF3E-1E76-87EC-09FC38E861A3}"/>
              </a:ext>
            </a:extLst>
          </p:cNvPr>
          <p:cNvSpPr/>
          <p:nvPr/>
        </p:nvSpPr>
        <p:spPr>
          <a:xfrm>
            <a:off x="6739562" y="452358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AB9E00E-9D46-DE1E-9144-4D537B72FD61}"/>
              </a:ext>
            </a:extLst>
          </p:cNvPr>
          <p:cNvSpPr/>
          <p:nvPr/>
        </p:nvSpPr>
        <p:spPr>
          <a:xfrm>
            <a:off x="7265338" y="454645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4CAB7DE-011C-23A6-04A5-F01C670E9DBE}"/>
              </a:ext>
            </a:extLst>
          </p:cNvPr>
          <p:cNvSpPr/>
          <p:nvPr/>
        </p:nvSpPr>
        <p:spPr>
          <a:xfrm>
            <a:off x="6369538" y="3385396"/>
            <a:ext cx="204395" cy="2259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D8E4B70-0803-78CF-CA0D-8D60C8985AB1}"/>
              </a:ext>
            </a:extLst>
          </p:cNvPr>
          <p:cNvSpPr/>
          <p:nvPr/>
        </p:nvSpPr>
        <p:spPr>
          <a:xfrm>
            <a:off x="3406232" y="3245735"/>
            <a:ext cx="2421156" cy="197012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3A10D6-DB78-16F8-22F6-49BBE7AD13A0}"/>
              </a:ext>
            </a:extLst>
          </p:cNvPr>
          <p:cNvSpPr txBox="1"/>
          <p:nvPr/>
        </p:nvSpPr>
        <p:spPr>
          <a:xfrm>
            <a:off x="3776604" y="5251583"/>
            <a:ext cx="1790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Portfolio</a:t>
            </a:r>
            <a:r>
              <a:rPr lang="en-US" dirty="0"/>
              <a:t> of two </a:t>
            </a:r>
          </a:p>
          <a:p>
            <a:pPr algn="ctr"/>
            <a:r>
              <a:rPr lang="en-US" dirty="0"/>
              <a:t>solutions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2FAE33-505E-1A00-C002-599110B35DEF}"/>
              </a:ext>
            </a:extLst>
          </p:cNvPr>
          <p:cNvSpPr txBox="1"/>
          <p:nvPr/>
        </p:nvSpPr>
        <p:spPr>
          <a:xfrm>
            <a:off x="356260" y="6151418"/>
            <a:ext cx="842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Example: open k = 1 facility based on various fairness objectives</a:t>
            </a:r>
          </a:p>
        </p:txBody>
      </p:sp>
      <p:pic>
        <p:nvPicPr>
          <p:cNvPr id="47" name="Graphic 46" descr="Hospital with solid fill">
            <a:extLst>
              <a:ext uri="{FF2B5EF4-FFF2-40B4-BE49-F238E27FC236}">
                <a16:creationId xmlns:a16="http://schemas.microsoft.com/office/drawing/2014/main" id="{4AC1E013-6026-3963-3D74-2BF3E46FB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6023" y="4020277"/>
            <a:ext cx="576624" cy="576624"/>
          </a:xfrm>
          <a:prstGeom prst="rect">
            <a:avLst/>
          </a:prstGeom>
        </p:spPr>
      </p:pic>
      <p:pic>
        <p:nvPicPr>
          <p:cNvPr id="49" name="Graphic 48" descr="Hospital with solid fill">
            <a:extLst>
              <a:ext uri="{FF2B5EF4-FFF2-40B4-BE49-F238E27FC236}">
                <a16:creationId xmlns:a16="http://schemas.microsoft.com/office/drawing/2014/main" id="{DAD1A403-46DD-2CF8-660E-967CE9F7C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3701" y="3913994"/>
            <a:ext cx="576624" cy="576624"/>
          </a:xfrm>
          <a:prstGeom prst="rect">
            <a:avLst/>
          </a:prstGeom>
        </p:spPr>
      </p:pic>
      <p:pic>
        <p:nvPicPr>
          <p:cNvPr id="3" name="Graphic 2" descr="Hospital with solid fill">
            <a:extLst>
              <a:ext uri="{FF2B5EF4-FFF2-40B4-BE49-F238E27FC236}">
                <a16:creationId xmlns:a16="http://schemas.microsoft.com/office/drawing/2014/main" id="{6BC25829-BA29-BFB9-04BD-65CED4867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1884" y="4123305"/>
            <a:ext cx="576624" cy="576624"/>
          </a:xfrm>
          <a:prstGeom prst="rect">
            <a:avLst/>
          </a:prstGeom>
        </p:spPr>
      </p:pic>
      <p:pic>
        <p:nvPicPr>
          <p:cNvPr id="18" name="Graphic 17" descr="Hospital with solid fill">
            <a:extLst>
              <a:ext uri="{FF2B5EF4-FFF2-40B4-BE49-F238E27FC236}">
                <a16:creationId xmlns:a16="http://schemas.microsoft.com/office/drawing/2014/main" id="{799CC28E-5BFC-6CCE-1586-A777C1ABC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3992" y="4002007"/>
            <a:ext cx="576624" cy="576624"/>
          </a:xfrm>
          <a:prstGeom prst="rect">
            <a:avLst/>
          </a:prstGeom>
        </p:spPr>
      </p:pic>
      <p:pic>
        <p:nvPicPr>
          <p:cNvPr id="19" name="Graphic 18" descr="Hospital with solid fill">
            <a:extLst>
              <a:ext uri="{FF2B5EF4-FFF2-40B4-BE49-F238E27FC236}">
                <a16:creationId xmlns:a16="http://schemas.microsoft.com/office/drawing/2014/main" id="{F56D084A-32CD-2955-ECBB-249C5FB1A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7136" y="3929499"/>
            <a:ext cx="576624" cy="576624"/>
          </a:xfrm>
          <a:prstGeom prst="rect">
            <a:avLst/>
          </a:prstGeom>
        </p:spPr>
      </p:pic>
      <p:pic>
        <p:nvPicPr>
          <p:cNvPr id="48" name="Graphic 47" descr="Hospital with solid fill">
            <a:extLst>
              <a:ext uri="{FF2B5EF4-FFF2-40B4-BE49-F238E27FC236}">
                <a16:creationId xmlns:a16="http://schemas.microsoft.com/office/drawing/2014/main" id="{20EF5E21-2063-707F-CF9E-BF7126A4D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1355" y="3929499"/>
            <a:ext cx="576624" cy="57662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CDBFBC0-7FB4-732E-2B70-F3D2FBD76C8D}"/>
              </a:ext>
            </a:extLst>
          </p:cNvPr>
          <p:cNvSpPr txBox="1"/>
          <p:nvPr/>
        </p:nvSpPr>
        <p:spPr>
          <a:xfrm>
            <a:off x="3092013" y="1606239"/>
            <a:ext cx="308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Lever to trade-off the objectives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09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898"/>
    </mc:Choice>
    <mc:Fallback xmlns="">
      <p:transition advTm="7989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dscape photos and images | Canva">
            <a:extLst>
              <a:ext uri="{FF2B5EF4-FFF2-40B4-BE49-F238E27FC236}">
                <a16:creationId xmlns:a16="http://schemas.microsoft.com/office/drawing/2014/main" id="{4A798D5B-DDCE-5BE7-CCCD-DA26A95B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804" y="68801"/>
            <a:ext cx="9334042" cy="66695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619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23</a:t>
            </a:fld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FF475-722B-DD1B-A02F-76BADD7CE42B}"/>
              </a:ext>
            </a:extLst>
          </p:cNvPr>
          <p:cNvSpPr txBox="1"/>
          <p:nvPr/>
        </p:nvSpPr>
        <p:spPr>
          <a:xfrm>
            <a:off x="308981" y="881805"/>
            <a:ext cx="8245469" cy="5016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chemeClr val="tx1"/>
                </a:solidFill>
              </a:rPr>
              <a:t>When we face a big decision—like where to build a hospital, who gets a scarce resource, or how to recover after a disaster—there isn’t just </a:t>
            </a:r>
            <a:r>
              <a:rPr lang="en-US" sz="3200" b="1" i="1" dirty="0">
                <a:solidFill>
                  <a:schemeClr val="tx1"/>
                </a:solidFill>
              </a:rPr>
              <a:t>one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right answer. </a:t>
            </a:r>
          </a:p>
          <a:p>
            <a:pPr>
              <a:buNone/>
            </a:pP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There’s a whole </a:t>
            </a:r>
            <a:r>
              <a:rPr lang="en-US" sz="3200" b="1" i="1" dirty="0">
                <a:solidFill>
                  <a:schemeClr val="tx1"/>
                </a:solidFill>
              </a:rPr>
              <a:t>landscape</a:t>
            </a:r>
            <a:r>
              <a:rPr lang="en-US" sz="3200" b="1" dirty="0">
                <a:solidFill>
                  <a:schemeClr val="tx1"/>
                </a:solidFill>
              </a:rPr>
              <a:t> of possible solutions</a:t>
            </a:r>
            <a:r>
              <a:rPr lang="en-US" sz="3200" dirty="0">
                <a:solidFill>
                  <a:schemeClr val="tx1"/>
                </a:solidFill>
              </a:rPr>
              <a:t>, shaped by competing values and trade-offs.</a:t>
            </a:r>
          </a:p>
          <a:p>
            <a:pPr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3200" b="1" dirty="0">
                <a:solidFill>
                  <a:schemeClr val="tx1"/>
                </a:solidFill>
              </a:rPr>
              <a:t>Can AI help us summarize and navigate that complex landscape</a:t>
            </a:r>
            <a:r>
              <a:rPr lang="en-US" sz="3200" dirty="0">
                <a:solidFill>
                  <a:schemeClr val="tx1"/>
                </a:solidFill>
              </a:rPr>
              <a:t>? </a:t>
            </a:r>
            <a:r>
              <a:rPr lang="en-US" sz="3200" b="1" dirty="0">
                <a:solidFill>
                  <a:srgbClr val="FF0000"/>
                </a:solidFill>
              </a:rPr>
              <a:t>Yes! </a:t>
            </a:r>
          </a:p>
        </p:txBody>
      </p:sp>
    </p:spTree>
    <p:extLst>
      <p:ext uri="{BB962C8B-B14F-4D97-AF65-F5344CB8AC3E}">
        <p14:creationId xmlns:p14="http://schemas.microsoft.com/office/powerpoint/2010/main" val="926156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89AE0-1DC8-47D1-137A-E24166684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B5523-B092-0B10-ED29-9110797E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Swati Gupta | MIT Sloan School of Management</a:t>
            </a:r>
            <a:endParaRPr lang="en-US" dirty="0"/>
          </a:p>
        </p:txBody>
      </p:sp>
      <p:sp>
        <p:nvSpPr>
          <p:cNvPr id="1312" name="Slide Number">
            <a:extLst>
              <a:ext uri="{FF2B5EF4-FFF2-40B4-BE49-F238E27FC236}">
                <a16:creationId xmlns:a16="http://schemas.microsoft.com/office/drawing/2014/main" id="{B0B4C79E-D569-E7C0-557A-E49B7BF5B41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24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AD7E01-1FE8-600F-6B15-9EB1BFF36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21" y="244475"/>
            <a:ext cx="8116157" cy="6368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7D0229-B38A-FCE5-4C74-15C5156D685B}"/>
              </a:ext>
            </a:extLst>
          </p:cNvPr>
          <p:cNvSpPr txBox="1"/>
          <p:nvPr/>
        </p:nvSpPr>
        <p:spPr>
          <a:xfrm>
            <a:off x="6046898" y="244281"/>
            <a:ext cx="258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NYtimes</a:t>
            </a:r>
            <a:r>
              <a:rPr lang="en-US" sz="2400" b="1" dirty="0"/>
              <a:t> 10/2024 </a:t>
            </a:r>
          </a:p>
        </p:txBody>
      </p:sp>
    </p:spTree>
    <p:extLst>
      <p:ext uri="{BB962C8B-B14F-4D97-AF65-F5344CB8AC3E}">
        <p14:creationId xmlns:p14="http://schemas.microsoft.com/office/powerpoint/2010/main" val="861445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20F2C-AC68-E6ED-A941-0461ACBB7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8EFBBF2-45E2-1B02-73A1-19715731E3D0}"/>
              </a:ext>
            </a:extLst>
          </p:cNvPr>
          <p:cNvSpPr txBox="1"/>
          <p:nvPr/>
        </p:nvSpPr>
        <p:spPr>
          <a:xfrm>
            <a:off x="6515100" y="5479835"/>
            <a:ext cx="312324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usa</a:t>
            </a:r>
            <a:r>
              <a:rPr lang="en-US" dirty="0"/>
              <a:t>-medical-</a:t>
            </a:r>
            <a:r>
              <a:rPr lang="en-US" dirty="0" err="1"/>
              <a:t>deserts.streamlit.app</a:t>
            </a:r>
            <a:r>
              <a:rPr lang="en-US" dirty="0"/>
              <a:t>/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5BD1630-DF6D-479D-DA8D-4168F321A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Reducing Medical Deserts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298E3-72C7-F77B-70AA-47770FDF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067BFC-C246-08A6-F454-5FB389FC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94" y="1722240"/>
            <a:ext cx="5633206" cy="4403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550A9B8-2770-67D3-8031-8D911B6F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</p:spTree>
    <p:extLst>
      <p:ext uri="{BB962C8B-B14F-4D97-AF65-F5344CB8AC3E}">
        <p14:creationId xmlns:p14="http://schemas.microsoft.com/office/powerpoint/2010/main" val="2283848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57B61-1317-FACA-CE5A-07DAEDB38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Slide Number Placeholder 4">
            <a:extLst>
              <a:ext uri="{FF2B5EF4-FFF2-40B4-BE49-F238E27FC236}">
                <a16:creationId xmlns:a16="http://schemas.microsoft.com/office/drawing/2014/main" id="{CE89E108-F477-55CA-2A51-432CD2F6DFD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26</a:t>
            </a:fld>
            <a:endParaRPr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BE3F0F9-BF6C-AADD-6081-504D35F18520}"/>
              </a:ext>
            </a:extLst>
          </p:cNvPr>
          <p:cNvSpPr txBox="1"/>
          <p:nvPr/>
        </p:nvSpPr>
        <p:spPr>
          <a:xfrm>
            <a:off x="4419601" y="5883945"/>
            <a:ext cx="4310742" cy="81560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914400">
              <a:defRPr sz="1200">
                <a:uFill>
                  <a:solidFill>
                    <a:srgbClr val="000000"/>
                  </a:solidFill>
                </a:uFill>
              </a:defRPr>
            </a:pPr>
            <a:r>
              <a:rPr sz="1600" dirty="0"/>
              <a:t>“Which </a:t>
            </a:r>
            <a:r>
              <a:rPr sz="1600" dirty="0" err="1"/>
              <a:t>L</a:t>
            </a:r>
            <a:r>
              <a:rPr sz="1600" baseline="-25000" dirty="0" err="1"/>
              <a:t>p</a:t>
            </a:r>
            <a:r>
              <a:rPr sz="1600" dirty="0"/>
              <a:t> norm is the fairest? Approximations for fair facility location across all “p”.” </a:t>
            </a:r>
            <a:r>
              <a:rPr lang="en-US" sz="1600" dirty="0"/>
              <a:t>Swati </a:t>
            </a:r>
            <a:r>
              <a:rPr sz="1600" dirty="0"/>
              <a:t>Gupta, </a:t>
            </a:r>
            <a:r>
              <a:rPr lang="en-US" sz="1600" dirty="0"/>
              <a:t>Jai </a:t>
            </a:r>
            <a:r>
              <a:rPr sz="1600" dirty="0" err="1">
                <a:uFillTx/>
              </a:rPr>
              <a:t>Moondra</a:t>
            </a:r>
            <a:r>
              <a:rPr sz="1600" dirty="0">
                <a:uFillTx/>
              </a:rPr>
              <a:t>, </a:t>
            </a:r>
            <a:r>
              <a:rPr lang="en-US" sz="1600" dirty="0">
                <a:uFillTx/>
              </a:rPr>
              <a:t>Mohit </a:t>
            </a:r>
            <a:r>
              <a:rPr sz="1600" dirty="0">
                <a:uFillTx/>
              </a:rPr>
              <a:t>Singh, </a:t>
            </a:r>
            <a:r>
              <a:rPr sz="1600" b="1" dirty="0">
                <a:uFillTx/>
              </a:rPr>
              <a:t>EC 2023</a:t>
            </a:r>
            <a:r>
              <a:rPr sz="1600" dirty="0">
                <a:uFillTx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58476-A071-2893-7E0D-F0EB1732406A}"/>
              </a:ext>
            </a:extLst>
          </p:cNvPr>
          <p:cNvSpPr txBox="1"/>
          <p:nvPr/>
        </p:nvSpPr>
        <p:spPr>
          <a:xfrm>
            <a:off x="-271849" y="4522573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84BA1-7CF1-68A1-C88A-4808AB2CB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277" y="1182232"/>
            <a:ext cx="6677332" cy="2096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F043F9-4505-9BF5-17E1-24A526CC1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647"/>
          <a:stretch>
            <a:fillRect/>
          </a:stretch>
        </p:blipFill>
        <p:spPr>
          <a:xfrm>
            <a:off x="609600" y="3164905"/>
            <a:ext cx="3310299" cy="2957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52B6D6-080E-655A-A0D4-A28743A57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729" y="3618129"/>
            <a:ext cx="3757545" cy="2178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7E7449A1-AD68-C152-138A-0F0695309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/>
              <a:t>Planning Pharmacy Placement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6D8466C-47C3-3805-A12F-B529AD32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3156857" cy="365125"/>
          </a:xfrm>
        </p:spPr>
        <p:txBody>
          <a:bodyPr/>
          <a:lstStyle/>
          <a:p>
            <a:r>
              <a:rPr lang="en-US" dirty="0"/>
              <a:t>Prof. Swati Gupta | MIT Sloan</a:t>
            </a:r>
          </a:p>
        </p:txBody>
      </p:sp>
    </p:spTree>
    <p:extLst>
      <p:ext uri="{BB962C8B-B14F-4D97-AF65-F5344CB8AC3E}">
        <p14:creationId xmlns:p14="http://schemas.microsoft.com/office/powerpoint/2010/main" val="3178180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43AE4-3C3F-4405-E094-D96094A0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5439-2600-A870-D8FF-CC691C18F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18" y="394680"/>
            <a:ext cx="8949702" cy="732138"/>
          </a:xfrm>
        </p:spPr>
        <p:txBody>
          <a:bodyPr>
            <a:normAutofit fontScale="90000"/>
          </a:bodyPr>
          <a:lstStyle/>
          <a:p>
            <a:r>
              <a:rPr lang="en-US" dirty="0"/>
              <a:t>2. Human-AI Interactive Allocations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096B1-68CE-19EE-A79B-CE065ACE90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278" b="34008"/>
          <a:stretch/>
        </p:blipFill>
        <p:spPr>
          <a:xfrm>
            <a:off x="4532824" y="2324057"/>
            <a:ext cx="4213161" cy="243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0F994-4BE4-65FF-B112-E54157DDB2EC}"/>
              </a:ext>
            </a:extLst>
          </p:cNvPr>
          <p:cNvSpPr txBox="1"/>
          <p:nvPr/>
        </p:nvSpPr>
        <p:spPr>
          <a:xfrm>
            <a:off x="4743549" y="4910398"/>
            <a:ext cx="3924315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400" b="1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Social Choice Language Model:</a:t>
            </a:r>
            <a:br>
              <a:rPr lang="en-US" sz="1400" b="1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</a:br>
            <a:r>
              <a:rPr lang="en-US" sz="1200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Verma, Boehmer, Kong, Tambe. "Balancing Act: Prioritization Strategies for LLM-Designed Restless Bandit Rewards."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Workshop on Socially Responsible Language Modelling Research</a:t>
            </a:r>
            <a:r>
              <a:rPr lang="en-US" sz="1200" dirty="0">
                <a:solidFill>
                  <a:srgbClr val="222222"/>
                </a:solidFill>
                <a:latin typeface="Century Gothic" panose="020B0502020202020204" pitchFamily="34" charset="0"/>
              </a:rPr>
              <a:t>, 2024</a:t>
            </a:r>
            <a:r>
              <a:rPr lang="en-US" sz="1400" dirty="0">
                <a:solidFill>
                  <a:srgbClr val="222222"/>
                </a:solidFill>
                <a:latin typeface="Century Gothic" panose="020B0502020202020204" pitchFamily="34" charset="0"/>
              </a:rPr>
              <a:t>.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A211F-FA43-B008-57EB-CFB48C00B447}"/>
              </a:ext>
            </a:extLst>
          </p:cNvPr>
          <p:cNvSpPr txBox="1"/>
          <p:nvPr/>
        </p:nvSpPr>
        <p:spPr>
          <a:xfrm>
            <a:off x="5657851" y="6289329"/>
            <a:ext cx="379476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teamcore.seas.harvard.edu</a:t>
            </a:r>
            <a:r>
              <a:rPr lang="en-US" sz="1200" dirty="0"/>
              <a:t>/ai-assisting-</a:t>
            </a:r>
            <a:r>
              <a:rPr lang="en-US" sz="1200" dirty="0" err="1"/>
              <a:t>ngos</a:t>
            </a:r>
            <a:r>
              <a:rPr lang="en-US" sz="1200" dirty="0"/>
              <a:t>-improving-maternal-and-child-health-outcomes/</a:t>
            </a:r>
          </a:p>
        </p:txBody>
      </p:sp>
      <p:pic>
        <p:nvPicPr>
          <p:cNvPr id="9218" name="Picture 2" descr="Details are in the caption following the image">
            <a:extLst>
              <a:ext uri="{FF2B5EF4-FFF2-40B4-BE49-F238E27FC236}">
                <a16:creationId xmlns:a16="http://schemas.microsoft.com/office/drawing/2014/main" id="{9BD40AAE-BA06-9FC7-179C-EB6A4FDA6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2" y="2597698"/>
            <a:ext cx="3980176" cy="2165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ED9CD9-19C4-AF25-C2D4-ACC0E2D147D8}"/>
              </a:ext>
            </a:extLst>
          </p:cNvPr>
          <p:cNvSpPr txBox="1"/>
          <p:nvPr/>
        </p:nvSpPr>
        <p:spPr>
          <a:xfrm>
            <a:off x="397784" y="4935510"/>
            <a:ext cx="3814892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Verma, Shresth, et al. "Expanding impact of mobile health programs: SAHELI for maternal and child care."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AI Magazine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 44.4 (2023): 363-376.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F2558-4343-8436-9ED4-2A1DDBEB24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D7B07E2-7F65-64AF-EBBC-3A81F6536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DBA0F9-781C-49F3-6ED9-FE030B9F900C}"/>
              </a:ext>
            </a:extLst>
          </p:cNvPr>
          <p:cNvSpPr txBox="1"/>
          <p:nvPr/>
        </p:nvSpPr>
        <p:spPr>
          <a:xfrm>
            <a:off x="252247" y="1575048"/>
            <a:ext cx="8198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Which expecting mothers should be prioritized in the coming week? Engaged/disengaged, educated/uneducated, low income, young/old? </a:t>
            </a:r>
          </a:p>
        </p:txBody>
      </p:sp>
    </p:spTree>
    <p:extLst>
      <p:ext uri="{BB962C8B-B14F-4D97-AF65-F5344CB8AC3E}">
        <p14:creationId xmlns:p14="http://schemas.microsoft.com/office/powerpoint/2010/main" val="92837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DECB2-0572-9F3A-1EF2-E4E2A20E8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759C56-424C-EB4D-914E-BFC76B19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176"/>
          <a:stretch>
            <a:fillRect/>
          </a:stretch>
        </p:blipFill>
        <p:spPr>
          <a:xfrm>
            <a:off x="906681" y="2677041"/>
            <a:ext cx="7647769" cy="26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414DD-FE04-7B5F-E87A-BBA5111C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23" y="394680"/>
            <a:ext cx="7216348" cy="732138"/>
          </a:xfrm>
        </p:spPr>
        <p:txBody>
          <a:bodyPr>
            <a:normAutofit fontScale="90000"/>
          </a:bodyPr>
          <a:lstStyle/>
          <a:p>
            <a:r>
              <a:rPr lang="en-US" dirty="0"/>
              <a:t>Portfolios for Allocating Calls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4CCE0-62C2-8CF2-880E-4B5772612C16}"/>
              </a:ext>
            </a:extLst>
          </p:cNvPr>
          <p:cNvSpPr txBox="1"/>
          <p:nvPr/>
        </p:nvSpPr>
        <p:spPr>
          <a:xfrm>
            <a:off x="3611518" y="5470268"/>
            <a:ext cx="5436433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dirty="0"/>
              <a:t>Adam Cheol Woo Kim, Jai </a:t>
            </a:r>
            <a:r>
              <a:rPr lang="en-US" sz="1400" dirty="0" err="1"/>
              <a:t>Moondra</a:t>
            </a:r>
            <a:r>
              <a:rPr lang="en-US" sz="1400" dirty="0"/>
              <a:t>, Shresth Verma, Madeleine Pollack, </a:t>
            </a:r>
            <a:r>
              <a:rPr lang="en-US" sz="1400" dirty="0" err="1"/>
              <a:t>Lingkai</a:t>
            </a:r>
            <a:r>
              <a:rPr lang="en-US" sz="1400" dirty="0"/>
              <a:t> Kong, Milind Tambe, Swati Gupta, “Preference Aggregation using Portfolios for Reinforcement Learning”. </a:t>
            </a:r>
            <a:r>
              <a:rPr lang="en-US" sz="1400" b="1" dirty="0"/>
              <a:t>ICML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2E8CC8-9C2B-727B-F014-7D4A1B8151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A627F09-9A0E-B022-7CE3-FA60C52C35A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46760" y="1637408"/>
            <a:ext cx="7807690" cy="3832860"/>
          </a:xfrm>
        </p:spPr>
        <p:txBody>
          <a:bodyPr/>
          <a:lstStyle/>
          <a:p>
            <a:r>
              <a:rPr lang="en-US" dirty="0"/>
              <a:t>It’s not a pie! Impact is correlated.</a:t>
            </a:r>
          </a:p>
          <a:p>
            <a:r>
              <a:rPr lang="en-US" dirty="0"/>
              <a:t>AI can help us navigate the space of “aligned” policies  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AFB7909-208D-2C2D-4F51-1FA2D24D5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  <p:pic>
        <p:nvPicPr>
          <p:cNvPr id="16" name="Picture 2" descr="1,500+ Sharing Pie Stock Photos, Pictures &amp; Royalty-Free Images - iStock |  Sharing cake, Sharing dessert, Passing pie">
            <a:extLst>
              <a:ext uri="{FF2B5EF4-FFF2-40B4-BE49-F238E27FC236}">
                <a16:creationId xmlns:a16="http://schemas.microsoft.com/office/drawing/2014/main" id="{4BAF291B-67A7-F388-03AF-17E30A743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435" y="590201"/>
            <a:ext cx="2182215" cy="14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68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77C2C-8723-F8BB-F6B0-A302755E0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470E0-9645-14FB-37AD-BDD32512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78" y="326408"/>
            <a:ext cx="8796716" cy="571500"/>
          </a:xfrm>
        </p:spPr>
        <p:txBody>
          <a:bodyPr>
            <a:noAutofit/>
          </a:bodyPr>
          <a:lstStyle/>
          <a:p>
            <a:r>
              <a:rPr lang="en-US" sz="3600" dirty="0"/>
              <a:t>How can we allocate resources fairly and efficiently</a:t>
            </a:r>
            <a:r>
              <a:rPr lang="en-US" sz="3600" b="1" dirty="0"/>
              <a:t> </a:t>
            </a:r>
            <a:r>
              <a:rPr lang="en-US" sz="3600" dirty="0"/>
              <a:t>when the “signals” are noisy?</a:t>
            </a:r>
          </a:p>
        </p:txBody>
      </p:sp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519958F2-45C0-850F-72B3-2597EC4A0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84" y="1727640"/>
            <a:ext cx="1647248" cy="1589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7628074B-EB10-E51F-2944-FA9296934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05" y="4054630"/>
            <a:ext cx="1237073" cy="1373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" descr="Image">
            <a:extLst>
              <a:ext uri="{FF2B5EF4-FFF2-40B4-BE49-F238E27FC236}">
                <a16:creationId xmlns:a16="http://schemas.microsoft.com/office/drawing/2014/main" id="{74CD6D15-9B02-9F32-9527-F1A82DF076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944"/>
          <a:stretch/>
        </p:blipFill>
        <p:spPr>
          <a:xfrm>
            <a:off x="4465356" y="1745672"/>
            <a:ext cx="2548872" cy="1589356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8FE705F-AFFB-CB84-AAD2-71F1E43ECC01}"/>
              </a:ext>
            </a:extLst>
          </p:cNvPr>
          <p:cNvSpPr txBox="1"/>
          <p:nvPr/>
        </p:nvSpPr>
        <p:spPr>
          <a:xfrm>
            <a:off x="4652616" y="5593268"/>
            <a:ext cx="453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Climate Resilience, Disaster Response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01607A-7B3C-BAD4-06C5-2D0B47A4BC8E}"/>
              </a:ext>
            </a:extLst>
          </p:cNvPr>
          <p:cNvSpPr txBox="1"/>
          <p:nvPr/>
        </p:nvSpPr>
        <p:spPr>
          <a:xfrm>
            <a:off x="593309" y="3297843"/>
            <a:ext cx="337764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Hiring,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Admissions, Recommendations for Jobs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E006A0-8798-FC36-2F81-98D15CFD3AC0}"/>
              </a:ext>
            </a:extLst>
          </p:cNvPr>
          <p:cNvSpPr txBox="1"/>
          <p:nvPr/>
        </p:nvSpPr>
        <p:spPr>
          <a:xfrm>
            <a:off x="0" y="5575236"/>
            <a:ext cx="47665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Organ allocation, Workload</a:t>
            </a:r>
            <a:r>
              <a:rPr kumimoji="0" lang="en-US" sz="18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Balancing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4" name="Picture 6" descr="Justice40">
            <a:extLst>
              <a:ext uri="{FF2B5EF4-FFF2-40B4-BE49-F238E27FC236}">
                <a16:creationId xmlns:a16="http://schemas.microsoft.com/office/drawing/2014/main" id="{CD93E89C-AB29-FDFA-EB0A-65BC0F71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429" y="4381125"/>
            <a:ext cx="1976042" cy="6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lifornia to prevent wildfires ...">
            <a:extLst>
              <a:ext uri="{FF2B5EF4-FFF2-40B4-BE49-F238E27FC236}">
                <a16:creationId xmlns:a16="http://schemas.microsoft.com/office/drawing/2014/main" id="{7547415A-9F64-9E51-23FF-EEEA6700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86" y="4148230"/>
            <a:ext cx="1987377" cy="11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76C43-19AB-4717-2C28-07550DAB03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Vibra Healthcare">
            <a:extLst>
              <a:ext uri="{FF2B5EF4-FFF2-40B4-BE49-F238E27FC236}">
                <a16:creationId xmlns:a16="http://schemas.microsoft.com/office/drawing/2014/main" id="{048BBF7A-3EE8-0341-662F-5D6178E67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10" y="4119691"/>
            <a:ext cx="1995036" cy="13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DD2DC-B537-C90C-182D-4252842DB3AB}"/>
              </a:ext>
            </a:extLst>
          </p:cNvPr>
          <p:cNvSpPr txBox="1"/>
          <p:nvPr/>
        </p:nvSpPr>
        <p:spPr>
          <a:xfrm>
            <a:off x="5008628" y="3397817"/>
            <a:ext cx="3824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Access to Facilities, 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Calls in a Call Center</a:t>
            </a:r>
          </a:p>
        </p:txBody>
      </p:sp>
      <p:pic>
        <p:nvPicPr>
          <p:cNvPr id="1028" name="Picture 4" descr="What is a BPO Call Center? A ...">
            <a:extLst>
              <a:ext uri="{FF2B5EF4-FFF2-40B4-BE49-F238E27FC236}">
                <a16:creationId xmlns:a16="http://schemas.microsoft.com/office/drawing/2014/main" id="{53D29F6E-9450-4E1F-4082-88963E33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700" y="1764251"/>
            <a:ext cx="1604504" cy="13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E4F362F-5869-D630-EC66-227FE3B65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60" y="1844098"/>
            <a:ext cx="1820562" cy="12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EE54A-AE94-A31E-22FB-A5A29AEA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</p:spTree>
    <p:extLst>
      <p:ext uri="{BB962C8B-B14F-4D97-AF65-F5344CB8AC3E}">
        <p14:creationId xmlns:p14="http://schemas.microsoft.com/office/powerpoint/2010/main" val="1727300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83B79-CA53-E81C-8410-E16949E8E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itle 1">
            <a:extLst>
              <a:ext uri="{FF2B5EF4-FFF2-40B4-BE49-F238E27FC236}">
                <a16:creationId xmlns:a16="http://schemas.microsoft.com/office/drawing/2014/main" id="{77B08CD4-DF67-112A-4F32-C4C8BD9796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998" y="336860"/>
            <a:ext cx="8763001" cy="75226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Role of AI in “Effective” Summarization</a:t>
            </a:r>
            <a:endParaRPr dirty="0"/>
          </a:p>
        </p:txBody>
      </p:sp>
      <p:sp>
        <p:nvSpPr>
          <p:cNvPr id="660" name="Slide Number Placeholder 4">
            <a:extLst>
              <a:ext uri="{FF2B5EF4-FFF2-40B4-BE49-F238E27FC236}">
                <a16:creationId xmlns:a16="http://schemas.microsoft.com/office/drawing/2014/main" id="{295ED14C-B2C2-07E1-4F45-469BCFBE626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29</a:t>
            </a:fld>
            <a:endParaRPr dirty="0"/>
          </a:p>
        </p:txBody>
      </p:sp>
      <p:sp>
        <p:nvSpPr>
          <p:cNvPr id="661" name="TextBox 19">
            <a:extLst>
              <a:ext uri="{FF2B5EF4-FFF2-40B4-BE49-F238E27FC236}">
                <a16:creationId xmlns:a16="http://schemas.microsoft.com/office/drawing/2014/main" id="{84FF0319-C78B-5ADA-90A8-FF745FCFA340}"/>
              </a:ext>
            </a:extLst>
          </p:cNvPr>
          <p:cNvSpPr txBox="1"/>
          <p:nvPr/>
        </p:nvSpPr>
        <p:spPr>
          <a:xfrm>
            <a:off x="2562306" y="5333013"/>
            <a:ext cx="350561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latin typeface="+mn-lt"/>
              </a:rPr>
              <a:t>Models: </a:t>
            </a:r>
            <a:r>
              <a:rPr dirty="0" err="1">
                <a:latin typeface="+mn-lt"/>
              </a:rPr>
              <a:t>Opt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latin typeface="+mn-lt"/>
                <a:sym typeface="Wingdings" pitchFamily="2" charset="2"/>
              </a:rPr>
              <a:t> </a:t>
            </a:r>
            <a:r>
              <a:rPr dirty="0">
                <a:latin typeface="+mn-lt"/>
              </a:rPr>
              <a:t>ML</a:t>
            </a:r>
            <a:r>
              <a:rPr lang="en-US" dirty="0">
                <a:latin typeface="+mn-lt"/>
              </a:rPr>
              <a:t>,</a:t>
            </a:r>
            <a:r>
              <a:rPr lang="en-US" dirty="0">
                <a:latin typeface="+mn-lt"/>
                <a:sym typeface="Wingdings" pitchFamily="2" charset="2"/>
              </a:rPr>
              <a:t> ML  </a:t>
            </a:r>
            <a:r>
              <a:rPr lang="en-US" dirty="0" err="1">
                <a:latin typeface="+mn-lt"/>
                <a:sym typeface="Wingdings" pitchFamily="2" charset="2"/>
              </a:rPr>
              <a:t>Opt</a:t>
            </a:r>
            <a:endParaRPr dirty="0">
              <a:latin typeface="+mn-lt"/>
            </a:endParaRPr>
          </a:p>
        </p:txBody>
      </p:sp>
      <p:sp>
        <p:nvSpPr>
          <p:cNvPr id="662" name="Straight Arrow Connector 23">
            <a:extLst>
              <a:ext uri="{FF2B5EF4-FFF2-40B4-BE49-F238E27FC236}">
                <a16:creationId xmlns:a16="http://schemas.microsoft.com/office/drawing/2014/main" id="{9C9CAA37-DEF6-1C7D-24FC-7B7B42D8A3E4}"/>
              </a:ext>
            </a:extLst>
          </p:cNvPr>
          <p:cNvSpPr/>
          <p:nvPr/>
        </p:nvSpPr>
        <p:spPr>
          <a:xfrm>
            <a:off x="5389922" y="3714470"/>
            <a:ext cx="978589" cy="19273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663" name="TextBox 24">
            <a:extLst>
              <a:ext uri="{FF2B5EF4-FFF2-40B4-BE49-F238E27FC236}">
                <a16:creationId xmlns:a16="http://schemas.microsoft.com/office/drawing/2014/main" id="{CC0CA63A-BFF8-CA87-B644-87095E0239D4}"/>
              </a:ext>
            </a:extLst>
          </p:cNvPr>
          <p:cNvSpPr txBox="1"/>
          <p:nvPr/>
        </p:nvSpPr>
        <p:spPr>
          <a:xfrm>
            <a:off x="629903" y="5333013"/>
            <a:ext cx="121548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latin typeface="+mn-lt"/>
              </a:rPr>
              <a:t>Noisy </a:t>
            </a:r>
            <a:r>
              <a:rPr dirty="0">
                <a:latin typeface="+mn-lt"/>
              </a:rPr>
              <a:t>Data</a:t>
            </a:r>
          </a:p>
        </p:txBody>
      </p:sp>
      <p:sp>
        <p:nvSpPr>
          <p:cNvPr id="664" name="TextBox 27">
            <a:extLst>
              <a:ext uri="{FF2B5EF4-FFF2-40B4-BE49-F238E27FC236}">
                <a16:creationId xmlns:a16="http://schemas.microsoft.com/office/drawing/2014/main" id="{8278F8DE-01C6-3074-6A3C-4608907AA9C9}"/>
              </a:ext>
            </a:extLst>
          </p:cNvPr>
          <p:cNvSpPr txBox="1"/>
          <p:nvPr/>
        </p:nvSpPr>
        <p:spPr>
          <a:xfrm>
            <a:off x="6129791" y="5341226"/>
            <a:ext cx="294560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atin typeface="+mn-lt"/>
              </a:rPr>
              <a:t>Data</a:t>
            </a:r>
            <a:r>
              <a:rPr lang="en-US" dirty="0">
                <a:latin typeface="+mn-lt"/>
              </a:rPr>
              <a:t>-</a:t>
            </a:r>
            <a:r>
              <a:rPr dirty="0">
                <a:latin typeface="+mn-lt"/>
              </a:rPr>
              <a:t>driven decisions</a:t>
            </a:r>
          </a:p>
        </p:txBody>
      </p:sp>
      <p:sp>
        <p:nvSpPr>
          <p:cNvPr id="665" name="Straight Arrow Connector 28">
            <a:extLst>
              <a:ext uri="{FF2B5EF4-FFF2-40B4-BE49-F238E27FC236}">
                <a16:creationId xmlns:a16="http://schemas.microsoft.com/office/drawing/2014/main" id="{F0DA5A43-7113-11D8-3FB8-501A714E3BFB}"/>
              </a:ext>
            </a:extLst>
          </p:cNvPr>
          <p:cNvSpPr/>
          <p:nvPr/>
        </p:nvSpPr>
        <p:spPr>
          <a:xfrm flipV="1">
            <a:off x="2443328" y="3733743"/>
            <a:ext cx="1335161" cy="11363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txBody>
          <a:bodyPr lIns="45719" rIns="45719"/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666" name="Picture 31" descr="Picture 31">
            <a:extLst>
              <a:ext uri="{FF2B5EF4-FFF2-40B4-BE49-F238E27FC236}">
                <a16:creationId xmlns:a16="http://schemas.microsoft.com/office/drawing/2014/main" id="{02ADB3DE-33DA-0FAA-E136-EC86E1D3E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3331" y="2808092"/>
            <a:ext cx="2288859" cy="1510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Picture 2" descr="Picture 2">
            <a:extLst>
              <a:ext uri="{FF2B5EF4-FFF2-40B4-BE49-F238E27FC236}">
                <a16:creationId xmlns:a16="http://schemas.microsoft.com/office/drawing/2014/main" id="{493F0617-6DD0-D471-918C-8A64D332AF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1212" y="2201308"/>
            <a:ext cx="733269" cy="886100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B13B7993-5EBB-6382-6651-E78D7D19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091" y="2515831"/>
            <a:ext cx="733269" cy="969571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3590BC8E-225B-D437-16BD-6F22383DE1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2733" y="2691192"/>
            <a:ext cx="733269" cy="969571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8693292D-3FED-88FE-B7C5-EB5A5A6C49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375" y="2910596"/>
            <a:ext cx="733269" cy="969571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32B21C94-CD42-1C3D-680E-A14223402C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319" y="3094268"/>
            <a:ext cx="733269" cy="969571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46DBD226-6D86-BCE3-9551-D4B7C97B27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7453" y="3238145"/>
            <a:ext cx="733269" cy="969571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2" name="Picture 2" descr="Picture 2">
            <a:extLst>
              <a:ext uri="{FF2B5EF4-FFF2-40B4-BE49-F238E27FC236}">
                <a16:creationId xmlns:a16="http://schemas.microsoft.com/office/drawing/2014/main" id="{B8446A44-B341-4970-655E-ECA0F889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2777" y="3421817"/>
            <a:ext cx="733269" cy="969571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3" name="Picture 2" descr="Picture 2">
            <a:extLst>
              <a:ext uri="{FF2B5EF4-FFF2-40B4-BE49-F238E27FC236}">
                <a16:creationId xmlns:a16="http://schemas.microsoft.com/office/drawing/2014/main" id="{49C07DEE-CC10-6666-B40F-F9DA6EB45B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236" y="3682018"/>
            <a:ext cx="733269" cy="969571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43861955-3F35-5DC8-2067-9BB3C5279F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636" y="3834418"/>
            <a:ext cx="733269" cy="969571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5" name="Picture 2" descr="Picture 2">
            <a:extLst>
              <a:ext uri="{FF2B5EF4-FFF2-40B4-BE49-F238E27FC236}">
                <a16:creationId xmlns:a16="http://schemas.microsoft.com/office/drawing/2014/main" id="{1757AF92-1C5E-CC22-CE09-5079BADD8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9036" y="3986818"/>
            <a:ext cx="733269" cy="969571"/>
          </a:xfrm>
          <a:prstGeom prst="rect">
            <a:avLst/>
          </a:prstGeom>
          <a:noFill/>
          <a:ln w="12700">
            <a:miter lim="400000"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A6EE4EA-87DD-D970-C9C0-A71D971AFB77}"/>
              </a:ext>
            </a:extLst>
          </p:cNvPr>
          <p:cNvGrpSpPr/>
          <p:nvPr/>
        </p:nvGrpSpPr>
        <p:grpSpPr>
          <a:xfrm>
            <a:off x="6260317" y="2387621"/>
            <a:ext cx="1136481" cy="1115658"/>
            <a:chOff x="6029855" y="2904386"/>
            <a:chExt cx="1136481" cy="11156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E81A01-E099-C071-1108-1E383E330228}"/>
                </a:ext>
              </a:extLst>
            </p:cNvPr>
            <p:cNvSpPr/>
            <p:nvPr/>
          </p:nvSpPr>
          <p:spPr>
            <a:xfrm>
              <a:off x="6029855" y="2904386"/>
              <a:ext cx="1136481" cy="111565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7" name="Picture 5" descr="Picture 5">
              <a:extLst>
                <a:ext uri="{FF2B5EF4-FFF2-40B4-BE49-F238E27FC236}">
                  <a16:creationId xmlns:a16="http://schemas.microsoft.com/office/drawing/2014/main" id="{A06BDD7D-EA93-E046-AA92-820CE06C6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1514" y="3067841"/>
              <a:ext cx="850543" cy="84006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78CFC4-9844-F223-A421-40919B90B904}"/>
              </a:ext>
            </a:extLst>
          </p:cNvPr>
          <p:cNvGrpSpPr/>
          <p:nvPr/>
        </p:nvGrpSpPr>
        <p:grpSpPr>
          <a:xfrm>
            <a:off x="6706396" y="2996876"/>
            <a:ext cx="1136481" cy="1115658"/>
            <a:chOff x="6422628" y="3395017"/>
            <a:chExt cx="1136481" cy="11156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36E86B-0539-746E-DB31-7FFFEAF6F52B}"/>
                </a:ext>
              </a:extLst>
            </p:cNvPr>
            <p:cNvSpPr/>
            <p:nvPr/>
          </p:nvSpPr>
          <p:spPr>
            <a:xfrm>
              <a:off x="6422628" y="3395017"/>
              <a:ext cx="1136481" cy="1115658"/>
            </a:xfrm>
            <a:prstGeom prst="rect">
              <a:avLst/>
            </a:prstGeom>
            <a:solidFill>
              <a:schemeClr val="accent2">
                <a:lumMod val="25000"/>
                <a:lumOff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5" descr="Picture 5">
              <a:extLst>
                <a:ext uri="{FF2B5EF4-FFF2-40B4-BE49-F238E27FC236}">
                  <a16:creationId xmlns:a16="http://schemas.microsoft.com/office/drawing/2014/main" id="{09EE346E-B1CB-4871-CDCA-6D16ABF8D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2780" y="3567764"/>
              <a:ext cx="850543" cy="84006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7BF321-BEFE-D6BE-5C3F-89FAEC75BDE8}"/>
              </a:ext>
            </a:extLst>
          </p:cNvPr>
          <p:cNvGrpSpPr/>
          <p:nvPr/>
        </p:nvGrpSpPr>
        <p:grpSpPr>
          <a:xfrm>
            <a:off x="7119690" y="3580011"/>
            <a:ext cx="1136481" cy="1115658"/>
            <a:chOff x="6797023" y="3987798"/>
            <a:chExt cx="1136481" cy="111565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8559C6-8668-7E36-07E2-E0F2CEDCBBA2}"/>
                </a:ext>
              </a:extLst>
            </p:cNvPr>
            <p:cNvSpPr/>
            <p:nvPr/>
          </p:nvSpPr>
          <p:spPr>
            <a:xfrm>
              <a:off x="6797023" y="3987798"/>
              <a:ext cx="1136481" cy="111565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5" descr="Picture 5">
              <a:extLst>
                <a:ext uri="{FF2B5EF4-FFF2-40B4-BE49-F238E27FC236}">
                  <a16:creationId xmlns:a16="http://schemas.microsoft.com/office/drawing/2014/main" id="{1D8E3609-7743-FE11-3790-0C3FFE6E9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0711" y="4134229"/>
              <a:ext cx="850543" cy="840068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6146" name="Picture 2" descr="Is AI Destroying Human Connections? The ...">
            <a:extLst>
              <a:ext uri="{FF2B5EF4-FFF2-40B4-BE49-F238E27FC236}">
                <a16:creationId xmlns:a16="http://schemas.microsoft.com/office/drawing/2014/main" id="{19A235A5-741C-0F7A-7B54-43570DBE2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67" y="2804200"/>
            <a:ext cx="854645" cy="8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F2EBDEE-93DC-92C2-47EC-9348975F1BBE}"/>
              </a:ext>
            </a:extLst>
          </p:cNvPr>
          <p:cNvSpPr txBox="1"/>
          <p:nvPr/>
        </p:nvSpPr>
        <p:spPr>
          <a:xfrm>
            <a:off x="4449444" y="3238145"/>
            <a:ext cx="1270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3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209470-14CC-2BC4-E4BF-21F218FE23F4}"/>
              </a:ext>
            </a:extLst>
          </p:cNvPr>
          <p:cNvSpPr txBox="1"/>
          <p:nvPr/>
        </p:nvSpPr>
        <p:spPr>
          <a:xfrm>
            <a:off x="2748314" y="3800123"/>
            <a:ext cx="105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 in the loop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32680C53-C47E-3918-5373-AADDE30C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  <p:pic>
        <p:nvPicPr>
          <p:cNvPr id="27" name="Picture 2" descr="Is AI Destroying Human Connections? The ...">
            <a:extLst>
              <a:ext uri="{FF2B5EF4-FFF2-40B4-BE49-F238E27FC236}">
                <a16:creationId xmlns:a16="http://schemas.microsoft.com/office/drawing/2014/main" id="{5D9DFEB5-6A60-0BD2-7AB1-D2C74FA3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06" y="2030444"/>
            <a:ext cx="854645" cy="8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Arc 41">
            <a:extLst>
              <a:ext uri="{FF2B5EF4-FFF2-40B4-BE49-F238E27FC236}">
                <a16:creationId xmlns:a16="http://schemas.microsoft.com/office/drawing/2014/main" id="{FD0D0812-AE63-E6EB-DB7A-07A945E50787}"/>
              </a:ext>
            </a:extLst>
          </p:cNvPr>
          <p:cNvSpPr/>
          <p:nvPr/>
        </p:nvSpPr>
        <p:spPr>
          <a:xfrm>
            <a:off x="4685715" y="2124577"/>
            <a:ext cx="3250385" cy="846786"/>
          </a:xfrm>
          <a:prstGeom prst="arc">
            <a:avLst>
              <a:gd name="adj1" fmla="val 10895591"/>
              <a:gd name="adj2" fmla="val 20510310"/>
            </a:avLst>
          </a:prstGeom>
          <a:ln>
            <a:prstDash val="sysDash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69AB0-1BB8-062F-2147-D27E5C094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9CF89-A878-1935-E466-08DED0CB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268759"/>
            <a:ext cx="6508379" cy="695068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FBC3D-B03C-F7BA-D532-60E5ACF8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8" y="1662334"/>
            <a:ext cx="8306792" cy="4372706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I. Noise in Signals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Hiring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Healthcare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II. </a:t>
            </a:r>
            <a:r>
              <a:rPr lang="en-US" sz="2400" b="1" dirty="0">
                <a:solidFill>
                  <a:schemeClr val="tx1"/>
                </a:solidFill>
              </a:rPr>
              <a:t>Competing Objectives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Facility Location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Human-AI Interaction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III. </a:t>
            </a:r>
            <a:r>
              <a:rPr lang="en-US" sz="2400" b="1" dirty="0">
                <a:solidFill>
                  <a:schemeClr val="accent1"/>
                </a:solidFill>
              </a:rPr>
              <a:t>Towards Policy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Admissions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Climate Resilience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Summary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C0C44-D2B7-98FB-88AC-6DED063588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88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6860B-FDCC-2DD8-398C-FC924A843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F98CDA-B3C2-0B83-2927-232064C8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600200"/>
            <a:ext cx="7772400" cy="1497330"/>
          </a:xfrm>
        </p:spPr>
        <p:txBody>
          <a:bodyPr>
            <a:normAutofit/>
          </a:bodyPr>
          <a:lstStyle/>
          <a:p>
            <a:r>
              <a:rPr lang="en-US" dirty="0"/>
              <a:t>III. Towards Policy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87E6E-95F5-7A1D-ADC0-1C933B7D3E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1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A8A6D-AE6A-A95B-9488-81DF3919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Admissions: Noisy SHSAT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1A384-09D7-0225-E7E6-17DAC389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5AF4A9-6177-2E26-EAE2-2D17ED4FE45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43981" y="1600199"/>
            <a:ext cx="8153400" cy="44958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Consistent differences in performance across schools with low v/s high economic need (12 years of data, New York’s DOE)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b="1" dirty="0"/>
          </a:p>
          <a:p>
            <a:pPr lvl="1"/>
            <a:r>
              <a:rPr lang="en-US" b="1" dirty="0"/>
              <a:t>Interventions</a:t>
            </a:r>
            <a:r>
              <a:rPr lang="en-US" dirty="0"/>
              <a:t>: which students are impacted most due to this gap? </a:t>
            </a:r>
          </a:p>
          <a:p>
            <a:pPr lvl="1"/>
            <a:r>
              <a:rPr lang="en-US" b="1" dirty="0"/>
              <a:t>Policy Design</a:t>
            </a:r>
            <a:r>
              <a:rPr lang="en-US" dirty="0"/>
              <a:t>: scholarships are better targeted to top average students, to uplift students the maximum amount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DD75A0-829C-BB57-EA0F-3133A254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937" y="2356566"/>
            <a:ext cx="5956233" cy="2461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785460-120B-F54F-ECDB-3FE0D85116B4}"/>
              </a:ext>
            </a:extLst>
          </p:cNvPr>
          <p:cNvSpPr txBox="1"/>
          <p:nvPr/>
        </p:nvSpPr>
        <p:spPr>
          <a:xfrm>
            <a:off x="483467" y="6226193"/>
            <a:ext cx="7136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Yuri Faenza, Swati Gupta, Xuan Zhang, Aapeli Vuorinen “Reducing the Filtering Effect in</a:t>
            </a:r>
          </a:p>
          <a:p>
            <a:r>
              <a:rPr lang="en-US" sz="1400" dirty="0"/>
              <a:t>Public School Admissions: A Bias-aware Analysis for Targeted Interventions”. </a:t>
            </a:r>
            <a:r>
              <a:rPr lang="en-US" sz="1400" b="1" dirty="0"/>
              <a:t>ACDA 2023</a:t>
            </a:r>
            <a:r>
              <a:rPr lang="en-US" sz="1400" dirty="0"/>
              <a:t>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32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9F0E7-E39C-7D71-7686-8885D30ED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0A8D-FDA5-38B3-4497-468C6632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Wildfire Risk v/s Load Shedding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7A55F-DB71-65C3-18E6-371A2E447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6FAE80-4812-0E80-2795-1990C2E3734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8240" y="2161540"/>
            <a:ext cx="8974660" cy="449580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b="1" dirty="0"/>
          </a:p>
          <a:p>
            <a:pPr lvl="1"/>
            <a:r>
              <a:rPr lang="en-US" dirty="0"/>
              <a:t>Impoverished communities live in high wildfire risk areas, where cost of underground transmission lines is also high! </a:t>
            </a:r>
          </a:p>
          <a:p>
            <a:pPr lvl="1"/>
            <a:r>
              <a:rPr lang="en-US" b="1" dirty="0"/>
              <a:t>Policy Design</a:t>
            </a:r>
            <a:r>
              <a:rPr lang="en-US" dirty="0"/>
              <a:t>: explicit protections in climate investments are important to protect these communities (Justice40 indices are not enough)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F5C37-9D3D-70EC-3228-801DF1823C4F}"/>
              </a:ext>
            </a:extLst>
          </p:cNvPr>
          <p:cNvSpPr txBox="1"/>
          <p:nvPr/>
        </p:nvSpPr>
        <p:spPr>
          <a:xfrm>
            <a:off x="281520" y="6174578"/>
            <a:ext cx="866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Madeleine Pollack, Ryan </a:t>
            </a:r>
            <a:r>
              <a:rPr lang="en-US" sz="1400" dirty="0" err="1"/>
              <a:t>Piansky</a:t>
            </a:r>
            <a:r>
              <a:rPr lang="en-US" sz="1400" dirty="0"/>
              <a:t>, Swati Gupta, Daniel Molzahn, “Equitably Allocating Wild-fire Resilience Investments for Power Grids – The Curse of Aggregation and Vulnerability Indices”. </a:t>
            </a:r>
            <a:r>
              <a:rPr lang="en-US" sz="1400" b="1" dirty="0"/>
              <a:t>Applied Energy, Volume 388, 2025</a:t>
            </a:r>
            <a:r>
              <a:rPr lang="en-US" sz="1400" dirty="0"/>
              <a:t>.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EC74EF61-674C-4F7F-C799-93F36A412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13" b="52144"/>
          <a:stretch/>
        </p:blipFill>
        <p:spPr>
          <a:xfrm>
            <a:off x="281520" y="1522559"/>
            <a:ext cx="2868796" cy="3174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849DBD-98A0-48A1-97F4-46E53EEC1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316" y="1729835"/>
            <a:ext cx="3612031" cy="253835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A9D8945-9605-8E06-5792-9F25E8C607C9}"/>
              </a:ext>
            </a:extLst>
          </p:cNvPr>
          <p:cNvSpPr/>
          <p:nvPr/>
        </p:nvSpPr>
        <p:spPr>
          <a:xfrm rot="19606684">
            <a:off x="4494947" y="3283068"/>
            <a:ext cx="506134" cy="921806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825951-B298-0720-E8BD-72D1AE9088E9}"/>
              </a:ext>
            </a:extLst>
          </p:cNvPr>
          <p:cNvSpPr/>
          <p:nvPr/>
        </p:nvSpPr>
        <p:spPr>
          <a:xfrm rot="19606684">
            <a:off x="3324320" y="2601052"/>
            <a:ext cx="424061" cy="795924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E4018D-1656-5AE9-BB07-270367446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04" t="47273" r="5337" b="5859"/>
          <a:stretch/>
        </p:blipFill>
        <p:spPr>
          <a:xfrm>
            <a:off x="6447422" y="1766726"/>
            <a:ext cx="2463967" cy="27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7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1F280-B4A6-8897-66BE-7A2468849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87EE8-FE5D-92D6-E535-D265F922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268759"/>
            <a:ext cx="6508379" cy="695068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0CA4A-6BF1-8DD1-F891-84183168C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599" y="1776634"/>
            <a:ext cx="8686802" cy="4372706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</a:t>
            </a:r>
            <a:r>
              <a:rPr lang="en-US" sz="2400" b="1" dirty="0">
                <a:solidFill>
                  <a:schemeClr val="tx1"/>
                </a:solidFill>
              </a:rPr>
              <a:t>. Noise in Signals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AI built on noisy, incomplete data generated by humans will not be perfect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/>
              <a:t>Quantifying error and providing domain’s context </a:t>
            </a:r>
            <a:r>
              <a:rPr lang="en-US" sz="2400" dirty="0"/>
              <a:t>is critical in building noise-resilient AI.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II. </a:t>
            </a:r>
            <a:r>
              <a:rPr lang="en-US" sz="2400" b="1" dirty="0">
                <a:solidFill>
                  <a:schemeClr val="tx1"/>
                </a:solidFill>
              </a:rPr>
              <a:t>Competing Objectives using Small Portfolios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Large number of possible objectives due to multiple stakeholders or </a:t>
            </a:r>
            <a:r>
              <a:rPr lang="en-US" sz="2400" dirty="0" err="1"/>
              <a:t>underspecification</a:t>
            </a:r>
            <a:r>
              <a:rPr lang="en-US" sz="2400" dirty="0"/>
              <a:t> by human-AI interaction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AI can help us navigate the complex landscape by highlighting </a:t>
            </a:r>
            <a:r>
              <a:rPr lang="en-US" sz="2400" b="1" dirty="0"/>
              <a:t>key differentiating properties of solutions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III. Towards Policy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Admissions – </a:t>
            </a:r>
            <a:r>
              <a:rPr lang="en-US" sz="2400" b="1" dirty="0"/>
              <a:t>interventions by using AI to quantify impact </a:t>
            </a:r>
            <a:r>
              <a:rPr lang="en-US" sz="2400" dirty="0"/>
              <a:t>of noise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Climate Resilience – </a:t>
            </a:r>
            <a:r>
              <a:rPr lang="en-US" sz="2400" b="1" dirty="0"/>
              <a:t>policy design by characterizing outcomes</a:t>
            </a:r>
            <a:r>
              <a:rPr lang="en-US" sz="2400" dirty="0"/>
              <a:t> of various models involving vulnerability indices. 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DA228-4FCC-7832-B466-02B1541F67F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E99AD-22F1-5D9F-C3F5-C709F1DA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</p:spTree>
    <p:extLst>
      <p:ext uri="{BB962C8B-B14F-4D97-AF65-F5344CB8AC3E}">
        <p14:creationId xmlns:p14="http://schemas.microsoft.com/office/powerpoint/2010/main" val="3691094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437954-10B5-232B-9968-C360891A0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Contact: </a:t>
            </a: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swatig@mit.edu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Website: </a:t>
            </a:r>
            <a:r>
              <a:rPr lang="en-US" dirty="0" err="1">
                <a:solidFill>
                  <a:schemeClr val="tx1"/>
                </a:solidFill>
              </a:rPr>
              <a:t>www.swatigupta.tech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CB18A0-3ADB-D1D3-CA98-D8AADBA5A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38CF4-D61A-E2B8-5570-CDA835E29AD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86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828053-701E-F40D-AA35-E96829D1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10" y="497247"/>
            <a:ext cx="8450890" cy="599318"/>
          </a:xfrm>
        </p:spPr>
        <p:txBody>
          <a:bodyPr/>
          <a:lstStyle/>
          <a:p>
            <a:r>
              <a:rPr lang="en-US" sz="2200" dirty="0"/>
              <a:t>Use of the Justice40 initiative WITH an equitable objective, we can achieve relatively fair AND substantially low load shed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C11E9-9EDE-09C9-C47A-B7BDB59B0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037063-7454-4A4C-BA5E-A8A237190243}" type="slidenum">
              <a:rPr lang="en-US" smtClean="0"/>
              <a:pPr/>
              <a:t>36</a:t>
            </a:fld>
            <a:r>
              <a:rPr lang="en-US" dirty="0"/>
              <a:t> of 35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892A5-EE10-5507-3963-C05A9E250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47" y="1928109"/>
            <a:ext cx="6477000" cy="3833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5941D-F3A9-36CA-C354-668501531982}"/>
              </a:ext>
            </a:extLst>
          </p:cNvPr>
          <p:cNvSpPr txBox="1"/>
          <p:nvPr/>
        </p:nvSpPr>
        <p:spPr>
          <a:xfrm>
            <a:off x="7162800" y="2263144"/>
            <a:ext cx="16764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Why do we see improvements?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4D818-2EFF-6CB5-0584-851B165F26C2}"/>
              </a:ext>
            </a:extLst>
          </p:cNvPr>
          <p:cNvSpPr txBox="1"/>
          <p:nvPr/>
        </p:nvSpPr>
        <p:spPr>
          <a:xfrm>
            <a:off x="6999515" y="3041555"/>
            <a:ext cx="1981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AutoNum type="arabicPeriod"/>
            </a:pPr>
            <a:r>
              <a:rPr lang="en-US" sz="1400" dirty="0"/>
              <a:t>We use a percentage-based group-level fairness objective (</a:t>
            </a:r>
            <a:r>
              <a:rPr lang="en-US" sz="1400" b="1" dirty="0"/>
              <a:t>no aggregation required</a:t>
            </a:r>
            <a:r>
              <a:rPr lang="en-US" sz="1400" dirty="0"/>
              <a:t>)</a:t>
            </a:r>
          </a:p>
          <a:p>
            <a:pPr marL="182880" indent="-182880">
              <a:buAutoNum type="arabicPeriod"/>
            </a:pPr>
            <a:endParaRPr lang="en-US" sz="700" dirty="0"/>
          </a:p>
          <a:p>
            <a:pPr marL="182880" indent="-182880">
              <a:buAutoNum type="arabicPeriod"/>
            </a:pPr>
            <a:r>
              <a:rPr lang="en-US" sz="1400" dirty="0"/>
              <a:t>When adding constraints for load shed reduction, we </a:t>
            </a:r>
            <a:r>
              <a:rPr lang="en-US" sz="1400" b="1" dirty="0"/>
              <a:t>implicitly prioritize high-ignition risk areas</a:t>
            </a:r>
          </a:p>
          <a:p>
            <a:pPr marL="342900" indent="-342900">
              <a:buAutoNum type="arabicPeriod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9726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2A322-B913-95EB-6823-E86FF71CC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9B37-FC0B-3067-C51C-22EAE0EA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268759"/>
            <a:ext cx="6508379" cy="695068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3EC82-FABA-0A2F-2676-4634167BC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8" y="1662334"/>
            <a:ext cx="8306792" cy="4372706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I. </a:t>
            </a:r>
            <a:r>
              <a:rPr lang="en-US" sz="2400" b="1" dirty="0">
                <a:solidFill>
                  <a:schemeClr val="accent1"/>
                </a:solidFill>
              </a:rPr>
              <a:t>Noise in Signals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Hiring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Healthcare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II. </a:t>
            </a:r>
            <a:r>
              <a:rPr lang="en-US" sz="2400" b="1" dirty="0">
                <a:solidFill>
                  <a:schemeClr val="tx1"/>
                </a:solidFill>
              </a:rPr>
              <a:t>Competing Objectives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Facility Location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Human-AI Interaction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III. Towards Policy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Admissions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Climate Resilience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Summary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D2308-8530-F4F1-6B23-63C34B616B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345899" y="326408"/>
            <a:ext cx="417102" cy="434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DF1C4-9386-8C51-49B0-5853D8326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</p:spTree>
    <p:extLst>
      <p:ext uri="{BB962C8B-B14F-4D97-AF65-F5344CB8AC3E}">
        <p14:creationId xmlns:p14="http://schemas.microsoft.com/office/powerpoint/2010/main" val="365890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7707A-EBF9-4D51-3FC2-E809700CC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A328C-2888-899F-D190-D4F150B6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Noise in Signals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29FCC-2438-8188-C9B6-E219CBF4F0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8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17518-CD0D-44F4-A09F-B99FADAEB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2015"/>
            <a:ext cx="8001000" cy="626482"/>
          </a:xfrm>
        </p:spPr>
        <p:txBody>
          <a:bodyPr>
            <a:normAutofit fontScale="90000"/>
          </a:bodyPr>
          <a:lstStyle/>
          <a:p>
            <a:r>
              <a:rPr lang="en-US" dirty="0"/>
              <a:t>AI doesn’t have 20/20 vision.. </a:t>
            </a:r>
          </a:p>
        </p:txBody>
      </p:sp>
      <p:pic>
        <p:nvPicPr>
          <p:cNvPr id="6" name="Picture 4" descr="Artist Shows What It's Like To Be Nearsighted In 29 Paintings | DeMilked">
            <a:extLst>
              <a:ext uri="{FF2B5EF4-FFF2-40B4-BE49-F238E27FC236}">
                <a16:creationId xmlns:a16="http://schemas.microsoft.com/office/drawing/2014/main" id="{2EA9CA00-14F8-BD76-B4DB-34A169D2B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480344"/>
            <a:ext cx="6809807" cy="451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32468-C479-6E73-A8F1-67A7CAEB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2C3EC7-A3B9-F408-AE2E-40F0C6FB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</p:spTree>
    <p:extLst>
      <p:ext uri="{BB962C8B-B14F-4D97-AF65-F5344CB8AC3E}">
        <p14:creationId xmlns:p14="http://schemas.microsoft.com/office/powerpoint/2010/main" val="366553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5F648-E554-5B36-4140-3722EE464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.. and errors are often contextual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5756A-CA0B-D6A5-B08F-14A9D1ED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887D1-2D78-06AD-76E3-4EAA7C469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75" y="1426833"/>
            <a:ext cx="1728586" cy="4832018"/>
          </a:xfrm>
          <a:prstGeom prst="rect">
            <a:avLst/>
          </a:prstGeom>
          <a:effectLst>
            <a:softEdge rad="39895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061057-AC2B-51F2-0156-95E3EC7914B2}"/>
              </a:ext>
            </a:extLst>
          </p:cNvPr>
          <p:cNvSpPr txBox="1"/>
          <p:nvPr/>
        </p:nvSpPr>
        <p:spPr>
          <a:xfrm>
            <a:off x="3372250" y="2465702"/>
            <a:ext cx="144897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rPr>
              <a:t>v/s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4B4881-E827-7A0B-4432-48DBC0169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740" y="2352031"/>
            <a:ext cx="3807417" cy="1889672"/>
          </a:xfrm>
          <a:prstGeom prst="rect">
            <a:avLst/>
          </a:prstGeom>
          <a:effectLst>
            <a:softEdge rad="197222"/>
          </a:effectLst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D09ADFB-638C-1C27-7EE5-965AA60C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894A4F-EE2F-37D0-97A3-D1546B358F82}"/>
              </a:ext>
            </a:extLst>
          </p:cNvPr>
          <p:cNvSpPr txBox="1"/>
          <p:nvPr/>
        </p:nvSpPr>
        <p:spPr>
          <a:xfrm>
            <a:off x="3962400" y="4701626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can we still make reliable and fair decisions? </a:t>
            </a:r>
          </a:p>
        </p:txBody>
      </p:sp>
    </p:spTree>
    <p:extLst>
      <p:ext uri="{BB962C8B-B14F-4D97-AF65-F5344CB8AC3E}">
        <p14:creationId xmlns:p14="http://schemas.microsoft.com/office/powerpoint/2010/main" val="2579209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840C-B0EE-DE7F-32FF-130CE28EF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“Programming” 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F5B4D-B9C8-76CE-D380-08E0E8744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CE48B041-5F39-AF0E-EF5F-A18BBE393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" r="54962" b="18421"/>
          <a:stretch/>
        </p:blipFill>
        <p:spPr>
          <a:xfrm>
            <a:off x="120646" y="2566326"/>
            <a:ext cx="4451354" cy="335051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8E52B9-00C3-DC55-A542-CB159ED6E501}"/>
              </a:ext>
            </a:extLst>
          </p:cNvPr>
          <p:cNvSpPr txBox="1"/>
          <p:nvPr/>
        </p:nvSpPr>
        <p:spPr>
          <a:xfrm>
            <a:off x="587248" y="1653476"/>
            <a:ext cx="817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Even though the original “Aspiring Minds” data (n = 2,212 applicants) did not reflect distributional differences across genders, the ML model picked a skew in favor of males. The model was </a:t>
            </a:r>
            <a:r>
              <a:rPr lang="en-US" sz="2000" b="1" dirty="0"/>
              <a:t>more errored on males </a:t>
            </a:r>
            <a:r>
              <a:rPr lang="en-US" sz="2000" dirty="0"/>
              <a:t>than females. 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3C2ACEE-202C-5B17-77B7-F9876D6F0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42" t="2103" r="4851" b="16319"/>
          <a:stretch/>
        </p:blipFill>
        <p:spPr>
          <a:xfrm>
            <a:off x="4572000" y="2634847"/>
            <a:ext cx="4451354" cy="335051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CFE4E6B-B375-7A7D-0AD8-E319CA3C6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</p:spTree>
    <p:extLst>
      <p:ext uri="{BB962C8B-B14F-4D97-AF65-F5344CB8AC3E}">
        <p14:creationId xmlns:p14="http://schemas.microsoft.com/office/powerpoint/2010/main" val="230753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840C-B0EE-DE7F-32FF-130CE28E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62" y="164330"/>
            <a:ext cx="8760943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Error Quantification ▻ Resilient Decisions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F5B4D-B9C8-76CE-D380-08E0E8744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8E71C5-1A00-EFE5-0A2B-3500095BF4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72034" y="1600200"/>
            <a:ext cx="8153400" cy="449580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Find intervals where the true score lies with high probability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Counterfactual estimation, conformal prediction, etc.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ED766E-627D-861D-2A58-25DAE29F5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6" y="2969785"/>
            <a:ext cx="5587466" cy="30331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18CB8C-EA2F-9061-6AD1-E159662965C4}"/>
              </a:ext>
            </a:extLst>
          </p:cNvPr>
          <p:cNvSpPr txBox="1"/>
          <p:nvPr/>
        </p:nvSpPr>
        <p:spPr>
          <a:xfrm>
            <a:off x="4026834" y="3353999"/>
            <a:ext cx="2572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ML output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1FA50A-2794-8FE2-AFB2-5DD061A6DFE7}"/>
              </a:ext>
            </a:extLst>
          </p:cNvPr>
          <p:cNvSpPr txBox="1"/>
          <p:nvPr/>
        </p:nvSpPr>
        <p:spPr>
          <a:xfrm>
            <a:off x="2916742" y="2460150"/>
            <a:ext cx="395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estimated error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94426062-1679-0A5D-5ED8-CECD6A9B0BDA}"/>
              </a:ext>
            </a:extLst>
          </p:cNvPr>
          <p:cNvSpPr/>
          <p:nvPr/>
        </p:nvSpPr>
        <p:spPr>
          <a:xfrm rot="16200000">
            <a:off x="3476034" y="2683736"/>
            <a:ext cx="279874" cy="569010"/>
          </a:xfrm>
          <a:prstGeom prst="rightBrace">
            <a:avLst/>
          </a:prstGeom>
          <a:ln>
            <a:solidFill>
              <a:schemeClr val="dk1"/>
            </a:solidFill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F0211D-EF83-ECE7-24F1-CFB391FFBE32}"/>
              </a:ext>
            </a:extLst>
          </p:cNvPr>
          <p:cNvCxnSpPr>
            <a:cxnSpLocks/>
          </p:cNvCxnSpPr>
          <p:nvPr/>
        </p:nvCxnSpPr>
        <p:spPr>
          <a:xfrm flipH="1" flipV="1">
            <a:off x="3781309" y="3246571"/>
            <a:ext cx="355996" cy="13841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140945-57D3-F6C5-870A-E9BAE30A6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6992995" cy="365125"/>
          </a:xfrm>
        </p:spPr>
        <p:txBody>
          <a:bodyPr/>
          <a:lstStyle/>
          <a:p>
            <a:r>
              <a:rPr lang="en-US" dirty="0"/>
              <a:t>Prof. Swati Gupta | MIT Sloan School of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2DA258-BEB2-F9AC-2CC3-C03EE21CB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909" y="3463006"/>
            <a:ext cx="3321050" cy="147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50AEB6-E412-15D0-F03E-5D7E7E0668B5}"/>
              </a:ext>
            </a:extLst>
          </p:cNvPr>
          <p:cNvCxnSpPr>
            <a:cxnSpLocks/>
          </p:cNvCxnSpPr>
          <p:nvPr/>
        </p:nvCxnSpPr>
        <p:spPr>
          <a:xfrm flipV="1">
            <a:off x="5106838" y="3429000"/>
            <a:ext cx="512351" cy="770606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025489-00F4-8A50-3867-FD79F4E39534}"/>
              </a:ext>
            </a:extLst>
          </p:cNvPr>
          <p:cNvCxnSpPr>
            <a:cxnSpLocks/>
          </p:cNvCxnSpPr>
          <p:nvPr/>
        </p:nvCxnSpPr>
        <p:spPr>
          <a:xfrm flipV="1">
            <a:off x="5106838" y="4936206"/>
            <a:ext cx="512351" cy="201891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71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|7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15071x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DD86A15401E4288745D6D9DD1325C" ma:contentTypeVersion="26" ma:contentTypeDescription="Create a new document." ma:contentTypeScope="" ma:versionID="2a9fe25e618ca91421a60aed64dbc676">
  <xsd:schema xmlns:xsd="http://www.w3.org/2001/XMLSchema" xmlns:xs="http://www.w3.org/2001/XMLSchema" xmlns:p="http://schemas.microsoft.com/office/2006/metadata/properties" xmlns:ns1="http://schemas.microsoft.com/sharepoint/v3" xmlns:ns2="80c0be88-99e0-47c6-bb60-bfaf2d3704c6" xmlns:ns3="6c6d5812-0bec-4b46-bae5-7791aeb1cbc5" xmlns:ns4="3e02667f-0271-471b-bd6e-11a2e16def1d" targetNamespace="http://schemas.microsoft.com/office/2006/metadata/properties" ma:root="true" ma:fieldsID="496064e89d43b0cb84d67f59dd567023" ns1:_="" ns2:_="" ns3:_="" ns4:_="">
    <xsd:import namespace="http://schemas.microsoft.com/sharepoint/v3"/>
    <xsd:import namespace="80c0be88-99e0-47c6-bb60-bfaf2d3704c6"/>
    <xsd:import namespace="6c6d5812-0bec-4b46-bae5-7791aeb1cbc5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Text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Updatedby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EventOrder" minOccurs="0"/>
                <xsd:element ref="ns2:EventOrderNumber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  <xsd:element ref="ns2: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c0be88-99e0-47c6-bb60-bfaf2d3704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Text" ma:index="17" nillable="true" ma:displayName="Text" ma:default="Text test" ma:description="Text" ma:format="Dropdown" ma:internalName="Text">
      <xsd:simpleType>
        <xsd:restriction base="dms:Text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Updatedby" ma:index="21" nillable="true" ma:displayName="Updated by" ma:format="Dropdown" ma:list="UserInfo" ma:SharePointGroup="0" ma:internalName="Upd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EventOrder" ma:index="27" nillable="true" ma:displayName="Event Order" ma:decimals="1" ma:default="1" ma:format="Dropdown" ma:internalName="EventOrder" ma:percentage="FALSE">
      <xsd:simpleType>
        <xsd:restriction base="dms:Number"/>
      </xsd:simpleType>
    </xsd:element>
    <xsd:element name="EventOrderNumber" ma:index="28" nillable="true" ma:displayName="Event Order Number" ma:description="1" ma:format="Dropdown" ma:internalName="EventOrderNumber">
      <xsd:simpleType>
        <xsd:restriction base="dms:Text">
          <xsd:maxLength value="255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  <xsd:element name="Number" ma:index="33" nillable="true" ma:displayName="Number" ma:format="Dropdown" ma:internalName="Number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d5812-0bec-4b46-bae5-7791aeb1cbc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eaa05e3d-6722-4ba5-884e-ffd7a2228bd4}" ma:internalName="TaxCatchAll" ma:showField="CatchAllData" ma:web="6c6d5812-0bec-4b46-bae5-7791aeb1cb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xt xmlns="80c0be88-99e0-47c6-bb60-bfaf2d3704c6">Text test</Text>
    <EventOrder xmlns="80c0be88-99e0-47c6-bb60-bfaf2d3704c6">1</EventOrder>
    <_ip_UnifiedCompliancePolicyUIAction xmlns="http://schemas.microsoft.com/sharepoint/v3" xsi:nil="true"/>
    <lcf76f155ced4ddcb4097134ff3c332f xmlns="80c0be88-99e0-47c6-bb60-bfaf2d3704c6">
      <Terms xmlns="http://schemas.microsoft.com/office/infopath/2007/PartnerControls"/>
    </lcf76f155ced4ddcb4097134ff3c332f>
    <Updatedby xmlns="80c0be88-99e0-47c6-bb60-bfaf2d3704c6">
      <UserInfo>
        <DisplayName/>
        <AccountId xsi:nil="true"/>
        <AccountType/>
      </UserInfo>
    </Updatedby>
    <_ip_UnifiedCompliancePolicyProperties xmlns="http://schemas.microsoft.com/sharepoint/v3" xsi:nil="true"/>
    <TaxCatchAll xmlns="3e02667f-0271-471b-bd6e-11a2e16def1d" xsi:nil="true"/>
    <Number xmlns="80c0be88-99e0-47c6-bb60-bfaf2d3704c6" xsi:nil="true"/>
    <EventOrderNumber xmlns="80c0be88-99e0-47c6-bb60-bfaf2d3704c6" xsi:nil="true"/>
  </documentManagement>
</p:properties>
</file>

<file path=customXml/itemProps1.xml><?xml version="1.0" encoding="utf-8"?>
<ds:datastoreItem xmlns:ds="http://schemas.openxmlformats.org/officeDocument/2006/customXml" ds:itemID="{1B1D32A9-0CED-4473-8508-9A4AC52CED86}"/>
</file>

<file path=customXml/itemProps2.xml><?xml version="1.0" encoding="utf-8"?>
<ds:datastoreItem xmlns:ds="http://schemas.openxmlformats.org/officeDocument/2006/customXml" ds:itemID="{275B14B7-1045-4967-832C-CCBCB3D00D08}"/>
</file>

<file path=customXml/itemProps3.xml><?xml version="1.0" encoding="utf-8"?>
<ds:datastoreItem xmlns:ds="http://schemas.openxmlformats.org/officeDocument/2006/customXml" ds:itemID="{C8EC6759-1C75-4F63-AB21-18AFE36BCF9D}"/>
</file>

<file path=docProps/app.xml><?xml version="1.0" encoding="utf-8"?>
<Properties xmlns="http://schemas.openxmlformats.org/officeDocument/2006/extended-properties" xmlns:vt="http://schemas.openxmlformats.org/officeDocument/2006/docPropsVTypes">
  <Template>15071x.thmx</Template>
  <TotalTime>77526</TotalTime>
  <Words>2146</Words>
  <Application>Microsoft Office PowerPoint</Application>
  <PresentationFormat>On-screen Show (4:3)</PresentationFormat>
  <Paragraphs>297</Paragraphs>
  <Slides>37</Slides>
  <Notes>14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15071x</vt:lpstr>
      <vt:lpstr>Using AI for Fair Resource Allocation with Noisy Signals</vt:lpstr>
      <vt:lpstr>About me</vt:lpstr>
      <vt:lpstr>How can we allocate resources fairly and efficiently when the “signals” are noisy?</vt:lpstr>
      <vt:lpstr>Outline </vt:lpstr>
      <vt:lpstr>I. Noise in Signals </vt:lpstr>
      <vt:lpstr>AI doesn’t have 20/20 vision.. </vt:lpstr>
      <vt:lpstr>.. and errors are often contextual</vt:lpstr>
      <vt:lpstr>Predicting “Programming” Ability</vt:lpstr>
      <vt:lpstr>Error Quantification ▻ Resilient Decisions</vt:lpstr>
      <vt:lpstr>Resilience to Contextual Noise in Data</vt:lpstr>
      <vt:lpstr>2. Errors in Healthcare Data</vt:lpstr>
      <vt:lpstr>Pulse Oximetry: the “fifth vital sign” (after temperature, pulse rate, respiration rate, and blood pressure)</vt:lpstr>
      <vt:lpstr>Building Domain-Expertise into AI </vt:lpstr>
      <vt:lpstr>AI-enhanced Early Warning System</vt:lpstr>
      <vt:lpstr>Noise-Resilient AI Systems</vt:lpstr>
      <vt:lpstr>Outline </vt:lpstr>
      <vt:lpstr>II. Competing Objectives</vt:lpstr>
      <vt:lpstr>Hypothetical: open a hospital</vt:lpstr>
      <vt:lpstr>Decision Paralysis</vt:lpstr>
      <vt:lpstr>PowerPoint Presentation</vt:lpstr>
      <vt:lpstr>Hypothetical: open a hospital</vt:lpstr>
      <vt:lpstr>Hypothetical: open a hospital</vt:lpstr>
      <vt:lpstr>“Portfolio” of good enough solutions</vt:lpstr>
      <vt:lpstr>PowerPoint Presentation</vt:lpstr>
      <vt:lpstr>PowerPoint Presentation</vt:lpstr>
      <vt:lpstr>1. Reducing Medical Deserts</vt:lpstr>
      <vt:lpstr>Planning Pharmacy Placement</vt:lpstr>
      <vt:lpstr>2. Human-AI Interactive Allocations </vt:lpstr>
      <vt:lpstr>Portfolios for Allocating Calls </vt:lpstr>
      <vt:lpstr>Role of AI in “Effective” Summarization</vt:lpstr>
      <vt:lpstr>Outline </vt:lpstr>
      <vt:lpstr>III. Towards Policy Design</vt:lpstr>
      <vt:lpstr>Admissions: Noisy SHSAT signal</vt:lpstr>
      <vt:lpstr>Wildfire Risk v/s Load Shedding </vt:lpstr>
      <vt:lpstr>Summary</vt:lpstr>
      <vt:lpstr>Thank you! </vt:lpstr>
      <vt:lpstr>Use of the Justice40 initiative WITH an equitable objective, we can achieve relatively fair AND substantially low load shed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3 The Statistical Sommelier: Linear Regression</dc:title>
  <dc:creator>Allison O'Hair</dc:creator>
  <cp:lastModifiedBy>Swati Gupta</cp:lastModifiedBy>
  <cp:revision>2677</cp:revision>
  <cp:lastPrinted>2024-02-24T14:12:44Z</cp:lastPrinted>
  <dcterms:created xsi:type="dcterms:W3CDTF">2013-05-28T14:26:36Z</dcterms:created>
  <dcterms:modified xsi:type="dcterms:W3CDTF">2025-09-29T12:20:39Z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0x0101005E2DD86A15401E4288745D6D9DD1325C</vt:lpwstr>
  </property>
</Properties>
</file>