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1.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717" r:id="rId1"/>
  </p:sldMasterIdLst>
  <p:notesMasterIdLst>
    <p:notesMasterId r:id="rId21"/>
  </p:notesMasterIdLst>
  <p:sldIdLst>
    <p:sldId id="256" r:id="rId2"/>
    <p:sldId id="284" r:id="rId3"/>
    <p:sldId id="281" r:id="rId4"/>
    <p:sldId id="265" r:id="rId5"/>
    <p:sldId id="260" r:id="rId6"/>
    <p:sldId id="268" r:id="rId7"/>
    <p:sldId id="264" r:id="rId8"/>
    <p:sldId id="267" r:id="rId9"/>
    <p:sldId id="274" r:id="rId10"/>
    <p:sldId id="269" r:id="rId11"/>
    <p:sldId id="273" r:id="rId12"/>
    <p:sldId id="283" r:id="rId13"/>
    <p:sldId id="275" r:id="rId14"/>
    <p:sldId id="276" r:id="rId15"/>
    <p:sldId id="277" r:id="rId16"/>
    <p:sldId id="287" r:id="rId17"/>
    <p:sldId id="285" r:id="rId18"/>
    <p:sldId id="279"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B590BA-BC3D-4314-916F-9AF89581A7B7}" v="230" dt="2021-09-29T21:54:57.4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8" d="100"/>
          <a:sy n="58" d="100"/>
        </p:scale>
        <p:origin x="98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https://worldbankgroup-my.sharepoint.com/personal/jhoogeveen_worldbank_org/Documents/!MENA_LS_OBSERVATORY/Book_Can_MENA_escape/Data/Happiness%20data%202020.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https://worldbankgroup-my.sharepoint.com/personal/jhoogeveen_worldbank_org/Documents/!MENA_LS_OBSERVATORY/Book_COVID_MENA_WELFARE/COVID-19%20test%20_%20blog.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https://worldbankgroup-my.sharepoint.com/personal/jhoogeveen_worldbank_org/Documents/!MENA_LS_OBSERVATORY/Book_COVID_MENA_WELFARE/COVID-19%20test%20_%20blog.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B315489\Downloads\PovcalNet.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b="0" i="0" u="none" strike="noStrike" baseline="0" dirty="0">
                <a:effectLst/>
              </a:rPr>
              <a:t>Life satisfaction</a:t>
            </a:r>
            <a:endParaRPr lang="en-US" sz="1400" dirty="0"/>
          </a:p>
        </c:rich>
      </c:tx>
      <c:overlay val="0"/>
    </c:title>
    <c:autoTitleDeleted val="0"/>
    <c:plotArea>
      <c:layout>
        <c:manualLayout>
          <c:layoutTarget val="inner"/>
          <c:xMode val="edge"/>
          <c:yMode val="edge"/>
          <c:x val="8.555321748574532E-2"/>
          <c:y val="9.7638859331772715E-2"/>
          <c:w val="0.88389129483814521"/>
          <c:h val="0.69368802857976097"/>
        </c:manualLayout>
      </c:layout>
      <c:lineChart>
        <c:grouping val="standard"/>
        <c:varyColors val="0"/>
        <c:ser>
          <c:idx val="0"/>
          <c:order val="0"/>
          <c:tx>
            <c:v>MENA</c:v>
          </c:tx>
          <c:spPr>
            <a:ln w="12700" cap="rnd">
              <a:solidFill>
                <a:schemeClr val="accent1"/>
              </a:solidFill>
              <a:round/>
            </a:ln>
            <a:effectLst/>
          </c:spPr>
          <c:marker>
            <c:symbol val="none"/>
          </c:marker>
          <c:cat>
            <c:numRef>
              <c:f>MNA!$H$4:$Q$4</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MNA!$H$21:$Q$21</c:f>
              <c:numCache>
                <c:formatCode>0.00</c:formatCode>
                <c:ptCount val="10"/>
                <c:pt idx="0">
                  <c:v>5.403624905480279</c:v>
                </c:pt>
                <c:pt idx="1">
                  <c:v>5.3609138329823809</c:v>
                </c:pt>
                <c:pt idx="2">
                  <c:v>5.184050930870904</c:v>
                </c:pt>
                <c:pt idx="3">
                  <c:v>5.2796758015950518</c:v>
                </c:pt>
                <c:pt idx="4">
                  <c:v>5.3527734544542103</c:v>
                </c:pt>
                <c:pt idx="5">
                  <c:v>5.2973235183291969</c:v>
                </c:pt>
                <c:pt idx="6">
                  <c:v>5.3609072632259789</c:v>
                </c:pt>
                <c:pt idx="7">
                  <c:v>5.1007578108045788</c:v>
                </c:pt>
                <c:pt idx="8">
                  <c:v>5.1148874229855004</c:v>
                </c:pt>
                <c:pt idx="9">
                  <c:v>5.0893929269578724</c:v>
                </c:pt>
              </c:numCache>
            </c:numRef>
          </c:val>
          <c:smooth val="0"/>
          <c:extLst>
            <c:ext xmlns:c16="http://schemas.microsoft.com/office/drawing/2014/chart" uri="{C3380CC4-5D6E-409C-BE32-E72D297353CC}">
              <c16:uniqueId val="{00000000-1C0C-4BA5-ACB8-9C3914FCBD58}"/>
            </c:ext>
          </c:extLst>
        </c:ser>
        <c:ser>
          <c:idx val="2"/>
          <c:order val="1"/>
          <c:tx>
            <c:v>Global average</c:v>
          </c:tx>
          <c:marker>
            <c:symbol val="none"/>
          </c:marker>
          <c:cat>
            <c:numRef>
              <c:f>MNA!$H$4:$Q$4</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MNA!$H$22:$Q$22</c:f>
              <c:numCache>
                <c:formatCode>0.00</c:formatCode>
                <c:ptCount val="10"/>
                <c:pt idx="0">
                  <c:v>5.4967819999999996</c:v>
                </c:pt>
                <c:pt idx="1">
                  <c:v>5.4240880000000002</c:v>
                </c:pt>
                <c:pt idx="2">
                  <c:v>5.4437509999999998</c:v>
                </c:pt>
                <c:pt idx="3">
                  <c:v>5.3945679999999996</c:v>
                </c:pt>
                <c:pt idx="4">
                  <c:v>5.3890229999999999</c:v>
                </c:pt>
                <c:pt idx="5">
                  <c:v>5.4040369999999998</c:v>
                </c:pt>
                <c:pt idx="6">
                  <c:v>5.3994140000000002</c:v>
                </c:pt>
                <c:pt idx="7">
                  <c:v>5.4604210000000002</c:v>
                </c:pt>
                <c:pt idx="8">
                  <c:v>5.5009550000000003</c:v>
                </c:pt>
                <c:pt idx="9">
                  <c:v>5.5514380000000001</c:v>
                </c:pt>
              </c:numCache>
            </c:numRef>
          </c:val>
          <c:smooth val="0"/>
          <c:extLst>
            <c:ext xmlns:c16="http://schemas.microsoft.com/office/drawing/2014/chart" uri="{C3380CC4-5D6E-409C-BE32-E72D297353CC}">
              <c16:uniqueId val="{00000001-1C0C-4BA5-ACB8-9C3914FCBD58}"/>
            </c:ext>
          </c:extLst>
        </c:ser>
        <c:dLbls>
          <c:showLegendKey val="0"/>
          <c:showVal val="0"/>
          <c:showCatName val="0"/>
          <c:showSerName val="0"/>
          <c:showPercent val="0"/>
          <c:showBubbleSize val="0"/>
        </c:dLbls>
        <c:smooth val="0"/>
        <c:axId val="1900158447"/>
        <c:axId val="1"/>
      </c:lineChart>
      <c:catAx>
        <c:axId val="1900158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
        <c:crosses val="autoZero"/>
        <c:auto val="1"/>
        <c:lblAlgn val="ctr"/>
        <c:lblOffset val="100"/>
        <c:noMultiLvlLbl val="0"/>
      </c:catAx>
      <c:valAx>
        <c:axId val="1"/>
        <c:scaling>
          <c:orientation val="minMax"/>
          <c:min val="5"/>
        </c:scaling>
        <c:delete val="0"/>
        <c:axPos val="l"/>
        <c:numFmt formatCode="0.00" sourceLinked="1"/>
        <c:majorTickMark val="none"/>
        <c:minorTickMark val="none"/>
        <c:tickLblPos val="nextTo"/>
        <c:spPr>
          <a:ln w="6350">
            <a:noFill/>
          </a:ln>
        </c:spPr>
        <c:txPr>
          <a:bodyPr rot="-60000000" vert="horz"/>
          <a:lstStyle/>
          <a:p>
            <a:pPr>
              <a:defRPr/>
            </a:pPr>
            <a:endParaRPr lang="en-US"/>
          </a:p>
        </c:txPr>
        <c:crossAx val="1900158447"/>
        <c:crosses val="autoZero"/>
        <c:crossBetween val="between"/>
      </c:valAx>
      <c:spPr>
        <a:noFill/>
        <a:ln w="25400">
          <a:noFill/>
        </a:ln>
      </c:spPr>
    </c:plotArea>
    <c:legend>
      <c:legendPos val="b"/>
      <c:overlay val="0"/>
      <c:spPr>
        <a:noFill/>
        <a:ln w="25400">
          <a:noFill/>
        </a:ln>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Gaza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Palestine!$Q$13</c:f>
              <c:strCache>
                <c:ptCount val="1"/>
                <c:pt idx="0">
                  <c:v>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Palestine!$Y$12:$AC$12</c:f>
              <c:strCache>
                <c:ptCount val="5"/>
                <c:pt idx="0">
                  <c:v>Poorest</c:v>
                </c:pt>
                <c:pt idx="1">
                  <c:v>2</c:v>
                </c:pt>
                <c:pt idx="2">
                  <c:v>3</c:v>
                </c:pt>
                <c:pt idx="3">
                  <c:v>4</c:v>
                </c:pt>
                <c:pt idx="4">
                  <c:v>Wealthiest</c:v>
                </c:pt>
              </c:strCache>
            </c:strRef>
          </c:cat>
          <c:val>
            <c:numRef>
              <c:f>Palestine!$Y$13:$AC$13</c:f>
              <c:numCache>
                <c:formatCode>General</c:formatCode>
                <c:ptCount val="5"/>
                <c:pt idx="0">
                  <c:v>67</c:v>
                </c:pt>
                <c:pt idx="1">
                  <c:v>59</c:v>
                </c:pt>
                <c:pt idx="2">
                  <c:v>52</c:v>
                </c:pt>
                <c:pt idx="3">
                  <c:v>43</c:v>
                </c:pt>
                <c:pt idx="4">
                  <c:v>29</c:v>
                </c:pt>
              </c:numCache>
            </c:numRef>
          </c:val>
          <c:extLst>
            <c:ext xmlns:c16="http://schemas.microsoft.com/office/drawing/2014/chart" uri="{C3380CC4-5D6E-409C-BE32-E72D297353CC}">
              <c16:uniqueId val="{00000000-AF34-4B2C-8764-B726895D5181}"/>
            </c:ext>
          </c:extLst>
        </c:ser>
        <c:ser>
          <c:idx val="1"/>
          <c:order val="1"/>
          <c:tx>
            <c:strRef>
              <c:f>Palestine!$Q$14</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Palestine!$Y$12:$AC$12</c:f>
              <c:strCache>
                <c:ptCount val="5"/>
                <c:pt idx="0">
                  <c:v>Poorest</c:v>
                </c:pt>
                <c:pt idx="1">
                  <c:v>2</c:v>
                </c:pt>
                <c:pt idx="2">
                  <c:v>3</c:v>
                </c:pt>
                <c:pt idx="3">
                  <c:v>4</c:v>
                </c:pt>
                <c:pt idx="4">
                  <c:v>Wealthiest</c:v>
                </c:pt>
              </c:strCache>
            </c:strRef>
          </c:cat>
          <c:val>
            <c:numRef>
              <c:f>Palestine!$Y$14:$AC$14</c:f>
              <c:numCache>
                <c:formatCode>General</c:formatCode>
                <c:ptCount val="5"/>
                <c:pt idx="0">
                  <c:v>67</c:v>
                </c:pt>
                <c:pt idx="1">
                  <c:v>60</c:v>
                </c:pt>
                <c:pt idx="2">
                  <c:v>55</c:v>
                </c:pt>
                <c:pt idx="3">
                  <c:v>47</c:v>
                </c:pt>
                <c:pt idx="4">
                  <c:v>35</c:v>
                </c:pt>
              </c:numCache>
            </c:numRef>
          </c:val>
          <c:extLst>
            <c:ext xmlns:c16="http://schemas.microsoft.com/office/drawing/2014/chart" uri="{C3380CC4-5D6E-409C-BE32-E72D297353CC}">
              <c16:uniqueId val="{00000001-AF34-4B2C-8764-B726895D5181}"/>
            </c:ext>
          </c:extLst>
        </c:ser>
        <c:dLbls>
          <c:showLegendKey val="0"/>
          <c:showVal val="0"/>
          <c:showCatName val="0"/>
          <c:showSerName val="0"/>
          <c:showPercent val="0"/>
          <c:showBubbleSize val="0"/>
        </c:dLbls>
        <c:gapWidth val="219"/>
        <c:overlap val="-27"/>
        <c:axId val="69807648"/>
        <c:axId val="69807232"/>
      </c:barChart>
      <c:catAx>
        <c:axId val="698076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Percent food insecure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807232"/>
        <c:crosses val="autoZero"/>
        <c:auto val="1"/>
        <c:lblAlgn val="ctr"/>
        <c:lblOffset val="100"/>
        <c:noMultiLvlLbl val="0"/>
      </c:catAx>
      <c:valAx>
        <c:axId val="698072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807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100" b="0" i="0" u="none" strike="noStrike" baseline="0">
                <a:effectLst/>
              </a:rPr>
              <a:t>Iraq: COVID-19 tested by FCS quintile</a:t>
            </a: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en-US" sz="1100" b="0" i="0" u="none" strike="noStrike" baseline="0">
                <a:effectLst/>
              </a:rPr>
              <a:t>(higher quintile means more food secure)</a:t>
            </a:r>
            <a:endParaRPr lang="en-US" sz="110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manualLayout>
          <c:layoutTarget val="inner"/>
          <c:xMode val="edge"/>
          <c:yMode val="edge"/>
          <c:x val="0.14567614714074961"/>
          <c:y val="0.19501525230947392"/>
          <c:w val="0.81885142461029847"/>
          <c:h val="0.61774458501233265"/>
        </c:manualLayout>
      </c:layout>
      <c:barChart>
        <c:barDir val="col"/>
        <c:grouping val="clustered"/>
        <c:varyColors val="0"/>
        <c:ser>
          <c:idx val="0"/>
          <c:order val="0"/>
          <c:tx>
            <c:strRef>
              <c:f>'https://worldbankgroup-my.sharepoint.com/personal/jhoogeveen_worldbank_org/Documents/!MENA_LS_OBSERVATORY/Book_COVID_MENA_WELFARE/[Iraq_ Breakdown of COVID-Testing.xlsx]Figure 5'!$C$4</c:f>
              <c:strCache>
                <c:ptCount val="1"/>
                <c:pt idx="0">
                  <c:v>Tested</c:v>
                </c:pt>
              </c:strCache>
            </c:strRef>
          </c:tx>
          <c:spPr>
            <a:solidFill>
              <a:schemeClr val="accent1"/>
            </a:solidFill>
            <a:ln>
              <a:noFill/>
            </a:ln>
            <a:effectLst/>
          </c:spPr>
          <c:invertIfNegative val="0"/>
          <c:dPt>
            <c:idx val="5"/>
            <c:invertIfNegative val="0"/>
            <c:bubble3D val="0"/>
            <c:spPr>
              <a:solidFill>
                <a:schemeClr val="accent2"/>
              </a:solidFill>
              <a:ln>
                <a:noFill/>
              </a:ln>
              <a:effectLst/>
            </c:spPr>
            <c:extLst>
              <c:ext xmlns:c16="http://schemas.microsoft.com/office/drawing/2014/chart" uri="{C3380CC4-5D6E-409C-BE32-E72D297353CC}">
                <c16:uniqueId val="{00000001-DE09-46C2-B458-9F63CCCDF0F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'[1]Figure 5'!$D$3:$I$3</c:f>
              <c:strCache>
                <c:ptCount val="6"/>
                <c:pt idx="0">
                  <c:v>Bottom</c:v>
                </c:pt>
                <c:pt idx="1">
                  <c:v>2nd</c:v>
                </c:pt>
                <c:pt idx="2">
                  <c:v>3rd</c:v>
                </c:pt>
                <c:pt idx="3">
                  <c:v>4th</c:v>
                </c:pt>
                <c:pt idx="4">
                  <c:v>5th</c:v>
                </c:pt>
                <c:pt idx="5">
                  <c:v>Iraq</c:v>
                </c:pt>
              </c:strCache>
            </c:strRef>
          </c:cat>
          <c:val>
            <c:numRef>
              <c:f>'[1]Figure 5'!$D$4:$I$4</c:f>
              <c:numCache>
                <c:formatCode>General</c:formatCode>
                <c:ptCount val="6"/>
                <c:pt idx="0">
                  <c:v>19.239999999999998</c:v>
                </c:pt>
                <c:pt idx="1">
                  <c:v>22.18</c:v>
                </c:pt>
                <c:pt idx="2">
                  <c:v>19.55</c:v>
                </c:pt>
                <c:pt idx="3">
                  <c:v>30.91</c:v>
                </c:pt>
                <c:pt idx="4">
                  <c:v>32.01</c:v>
                </c:pt>
                <c:pt idx="5">
                  <c:v>24.58</c:v>
                </c:pt>
              </c:numCache>
            </c:numRef>
          </c:val>
          <c:extLst>
            <c:ext xmlns:c16="http://schemas.microsoft.com/office/drawing/2014/chart" uri="{C3380CC4-5D6E-409C-BE32-E72D297353CC}">
              <c16:uniqueId val="{00000002-DE09-46C2-B458-9F63CCCDF0F7}"/>
            </c:ext>
          </c:extLst>
        </c:ser>
        <c:dLbls>
          <c:dLblPos val="outEnd"/>
          <c:showLegendKey val="0"/>
          <c:showVal val="1"/>
          <c:showCatName val="0"/>
          <c:showSerName val="0"/>
          <c:showPercent val="0"/>
          <c:showBubbleSize val="0"/>
        </c:dLbls>
        <c:gapWidth val="219"/>
        <c:overlap val="-27"/>
        <c:axId val="687564800"/>
        <c:axId val="393582592"/>
      </c:barChart>
      <c:catAx>
        <c:axId val="68756480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Food Consumption Score (FCS) quintile</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93582592"/>
        <c:crosses val="autoZero"/>
        <c:auto val="1"/>
        <c:lblAlgn val="ctr"/>
        <c:lblOffset val="100"/>
        <c:noMultiLvlLbl val="0"/>
      </c:catAx>
      <c:valAx>
        <c:axId val="393582592"/>
        <c:scaling>
          <c:orientation val="minMax"/>
          <c:max val="4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7564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a:t>Iraq: COVID-19 tested by education level</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Sheet2!$B$5</c:f>
              <c:strCache>
                <c:ptCount val="1"/>
                <c:pt idx="0">
                  <c:v>Tested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Sheet2!$C$4:$H$4</c:f>
              <c:strCache>
                <c:ptCount val="6"/>
                <c:pt idx="0">
                  <c:v>Did not attend school</c:v>
                </c:pt>
                <c:pt idx="1">
                  <c:v>Did not complete any school level</c:v>
                </c:pt>
                <c:pt idx="2">
                  <c:v>Primary/Elementary/Intermediate cert</c:v>
                </c:pt>
                <c:pt idx="3">
                  <c:v>Basic cert</c:v>
                </c:pt>
                <c:pt idx="4">
                  <c:v>Completed Sec/Voc/Tech Diploma</c:v>
                </c:pt>
                <c:pt idx="5">
                  <c:v>Bachelors or higher</c:v>
                </c:pt>
              </c:strCache>
            </c:strRef>
          </c:cat>
          <c:val>
            <c:numRef>
              <c:f>Sheet2!$C$5:$H$5</c:f>
              <c:numCache>
                <c:formatCode>0.0</c:formatCode>
                <c:ptCount val="6"/>
                <c:pt idx="0">
                  <c:v>10.29</c:v>
                </c:pt>
                <c:pt idx="1">
                  <c:v>5.36</c:v>
                </c:pt>
                <c:pt idx="2">
                  <c:v>16.440000000000001</c:v>
                </c:pt>
                <c:pt idx="3">
                  <c:v>14</c:v>
                </c:pt>
                <c:pt idx="4">
                  <c:v>23.74</c:v>
                </c:pt>
                <c:pt idx="5">
                  <c:v>32.75</c:v>
                </c:pt>
              </c:numCache>
            </c:numRef>
          </c:val>
          <c:extLst>
            <c:ext xmlns:c16="http://schemas.microsoft.com/office/drawing/2014/chart" uri="{C3380CC4-5D6E-409C-BE32-E72D297353CC}">
              <c16:uniqueId val="{00000000-92F7-45B6-A861-2E9348369E6C}"/>
            </c:ext>
          </c:extLst>
        </c:ser>
        <c:dLbls>
          <c:showLegendKey val="0"/>
          <c:showVal val="0"/>
          <c:showCatName val="0"/>
          <c:showSerName val="0"/>
          <c:showPercent val="0"/>
          <c:showBubbleSize val="0"/>
        </c:dLbls>
        <c:gapWidth val="219"/>
        <c:overlap val="-27"/>
        <c:axId val="1956748288"/>
        <c:axId val="2126636656"/>
      </c:barChart>
      <c:catAx>
        <c:axId val="195674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26636656"/>
        <c:crosses val="autoZero"/>
        <c:auto val="1"/>
        <c:lblAlgn val="ctr"/>
        <c:lblOffset val="100"/>
        <c:noMultiLvlLbl val="0"/>
      </c:catAx>
      <c:valAx>
        <c:axId val="2126636656"/>
        <c:scaling>
          <c:orientation val="minMax"/>
          <c:max val="4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56748288"/>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Percent of households whose children stopped</a:t>
            </a:r>
            <a:r>
              <a:rPr lang="en-US" baseline="0"/>
              <a:t> education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Palestine!$B$36</c:f>
              <c:strCache>
                <c:ptCount val="1"/>
                <c:pt idx="0">
                  <c:v>West Bank</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Palestine!$C$35:$G$35</c:f>
              <c:strCache>
                <c:ptCount val="5"/>
                <c:pt idx="0">
                  <c:v>Poorest</c:v>
                </c:pt>
                <c:pt idx="1">
                  <c:v>2</c:v>
                </c:pt>
                <c:pt idx="2">
                  <c:v>3</c:v>
                </c:pt>
                <c:pt idx="3">
                  <c:v>4</c:v>
                </c:pt>
                <c:pt idx="4">
                  <c:v>Wealthiest</c:v>
                </c:pt>
              </c:strCache>
            </c:strRef>
          </c:cat>
          <c:val>
            <c:numRef>
              <c:f>Palestine!$C$36:$G$36</c:f>
              <c:numCache>
                <c:formatCode>General</c:formatCode>
                <c:ptCount val="5"/>
                <c:pt idx="0">
                  <c:v>62</c:v>
                </c:pt>
                <c:pt idx="1">
                  <c:v>48</c:v>
                </c:pt>
                <c:pt idx="2">
                  <c:v>47</c:v>
                </c:pt>
                <c:pt idx="3">
                  <c:v>36</c:v>
                </c:pt>
                <c:pt idx="4">
                  <c:v>39</c:v>
                </c:pt>
              </c:numCache>
            </c:numRef>
          </c:val>
          <c:extLst>
            <c:ext xmlns:c16="http://schemas.microsoft.com/office/drawing/2014/chart" uri="{C3380CC4-5D6E-409C-BE32-E72D297353CC}">
              <c16:uniqueId val="{00000000-F4A8-459C-B0EF-30C58E6DC781}"/>
            </c:ext>
          </c:extLst>
        </c:ser>
        <c:ser>
          <c:idx val="1"/>
          <c:order val="1"/>
          <c:tx>
            <c:strRef>
              <c:f>Palestine!$B$37</c:f>
              <c:strCache>
                <c:ptCount val="1"/>
                <c:pt idx="0">
                  <c:v>Gaza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Palestine!$C$35:$G$35</c:f>
              <c:strCache>
                <c:ptCount val="5"/>
                <c:pt idx="0">
                  <c:v>Poorest</c:v>
                </c:pt>
                <c:pt idx="1">
                  <c:v>2</c:v>
                </c:pt>
                <c:pt idx="2">
                  <c:v>3</c:v>
                </c:pt>
                <c:pt idx="3">
                  <c:v>4</c:v>
                </c:pt>
                <c:pt idx="4">
                  <c:v>Wealthiest</c:v>
                </c:pt>
              </c:strCache>
            </c:strRef>
          </c:cat>
          <c:val>
            <c:numRef>
              <c:f>Palestine!$C$37:$G$37</c:f>
              <c:numCache>
                <c:formatCode>General</c:formatCode>
                <c:ptCount val="5"/>
                <c:pt idx="0">
                  <c:v>59</c:v>
                </c:pt>
                <c:pt idx="1">
                  <c:v>49</c:v>
                </c:pt>
                <c:pt idx="2">
                  <c:v>49</c:v>
                </c:pt>
                <c:pt idx="3">
                  <c:v>38</c:v>
                </c:pt>
                <c:pt idx="4">
                  <c:v>35</c:v>
                </c:pt>
              </c:numCache>
            </c:numRef>
          </c:val>
          <c:extLst>
            <c:ext xmlns:c16="http://schemas.microsoft.com/office/drawing/2014/chart" uri="{C3380CC4-5D6E-409C-BE32-E72D297353CC}">
              <c16:uniqueId val="{00000001-F4A8-459C-B0EF-30C58E6DC781}"/>
            </c:ext>
          </c:extLst>
        </c:ser>
        <c:dLbls>
          <c:showLegendKey val="0"/>
          <c:showVal val="0"/>
          <c:showCatName val="0"/>
          <c:showSerName val="0"/>
          <c:showPercent val="0"/>
          <c:showBubbleSize val="0"/>
        </c:dLbls>
        <c:gapWidth val="219"/>
        <c:overlap val="-27"/>
        <c:axId val="71088560"/>
        <c:axId val="71088976"/>
      </c:barChart>
      <c:catAx>
        <c:axId val="71088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088976"/>
        <c:crosses val="autoZero"/>
        <c:auto val="1"/>
        <c:lblAlgn val="ctr"/>
        <c:lblOffset val="100"/>
        <c:noMultiLvlLbl val="0"/>
      </c:catAx>
      <c:valAx>
        <c:axId val="710889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088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Simulation results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Tunisia!$C$39</c:f>
              <c:strCache>
                <c:ptCount val="1"/>
                <c:pt idx="0">
                  <c:v>Before COVID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Tunisia!$D$38:$E$38</c:f>
              <c:strCache>
                <c:ptCount val="2"/>
                <c:pt idx="0">
                  <c:v>Poverty</c:v>
                </c:pt>
                <c:pt idx="1">
                  <c:v>Inequality</c:v>
                </c:pt>
              </c:strCache>
            </c:strRef>
          </c:cat>
          <c:val>
            <c:numRef>
              <c:f>Tunisia!$D$39:$E$39</c:f>
              <c:numCache>
                <c:formatCode>0.0</c:formatCode>
                <c:ptCount val="2"/>
                <c:pt idx="0">
                  <c:v>13.7</c:v>
                </c:pt>
                <c:pt idx="1">
                  <c:v>37</c:v>
                </c:pt>
              </c:numCache>
            </c:numRef>
          </c:val>
          <c:extLst>
            <c:ext xmlns:c16="http://schemas.microsoft.com/office/drawing/2014/chart" uri="{C3380CC4-5D6E-409C-BE32-E72D297353CC}">
              <c16:uniqueId val="{00000000-5F8E-4351-A133-58513AC20452}"/>
            </c:ext>
          </c:extLst>
        </c:ser>
        <c:ser>
          <c:idx val="1"/>
          <c:order val="1"/>
          <c:tx>
            <c:strRef>
              <c:f>Tunisia!$C$40</c:f>
              <c:strCache>
                <c:ptCount val="1"/>
                <c:pt idx="0">
                  <c:v>After COVID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Tunisia!$D$38:$E$38</c:f>
              <c:strCache>
                <c:ptCount val="2"/>
                <c:pt idx="0">
                  <c:v>Poverty</c:v>
                </c:pt>
                <c:pt idx="1">
                  <c:v>Inequality</c:v>
                </c:pt>
              </c:strCache>
            </c:strRef>
          </c:cat>
          <c:val>
            <c:numRef>
              <c:f>Tunisia!$D$40:$E$40</c:f>
              <c:numCache>
                <c:formatCode>0.0</c:formatCode>
                <c:ptCount val="2"/>
                <c:pt idx="0">
                  <c:v>20.9</c:v>
                </c:pt>
                <c:pt idx="1">
                  <c:v>39.5</c:v>
                </c:pt>
              </c:numCache>
            </c:numRef>
          </c:val>
          <c:extLst>
            <c:ext xmlns:c16="http://schemas.microsoft.com/office/drawing/2014/chart" uri="{C3380CC4-5D6E-409C-BE32-E72D297353CC}">
              <c16:uniqueId val="{00000001-5F8E-4351-A133-58513AC20452}"/>
            </c:ext>
          </c:extLst>
        </c:ser>
        <c:ser>
          <c:idx val="2"/>
          <c:order val="2"/>
          <c:tx>
            <c:strRef>
              <c:f>Tunisia!$C$41</c:f>
              <c:strCache>
                <c:ptCount val="1"/>
                <c:pt idx="0">
                  <c:v>After mitigation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Tunisia!$D$38:$E$38</c:f>
              <c:strCache>
                <c:ptCount val="2"/>
                <c:pt idx="0">
                  <c:v>Poverty</c:v>
                </c:pt>
                <c:pt idx="1">
                  <c:v>Inequality</c:v>
                </c:pt>
              </c:strCache>
            </c:strRef>
          </c:cat>
          <c:val>
            <c:numRef>
              <c:f>Tunisia!$D$41:$E$41</c:f>
              <c:numCache>
                <c:formatCode>0.0</c:formatCode>
                <c:ptCount val="2"/>
                <c:pt idx="0">
                  <c:v>20.2</c:v>
                </c:pt>
                <c:pt idx="1">
                  <c:v>39.200000000000003</c:v>
                </c:pt>
              </c:numCache>
            </c:numRef>
          </c:val>
          <c:extLst>
            <c:ext xmlns:c16="http://schemas.microsoft.com/office/drawing/2014/chart" uri="{C3380CC4-5D6E-409C-BE32-E72D297353CC}">
              <c16:uniqueId val="{00000002-5F8E-4351-A133-58513AC20452}"/>
            </c:ext>
          </c:extLst>
        </c:ser>
        <c:dLbls>
          <c:showLegendKey val="0"/>
          <c:showVal val="0"/>
          <c:showCatName val="0"/>
          <c:showSerName val="0"/>
          <c:showPercent val="0"/>
          <c:showBubbleSize val="0"/>
        </c:dLbls>
        <c:gapWidth val="219"/>
        <c:overlap val="-27"/>
        <c:axId val="96391296"/>
        <c:axId val="96401280"/>
      </c:barChart>
      <c:catAx>
        <c:axId val="9639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401280"/>
        <c:crosses val="autoZero"/>
        <c:auto val="1"/>
        <c:lblAlgn val="ctr"/>
        <c:lblOffset val="100"/>
        <c:noMultiLvlLbl val="0"/>
      </c:catAx>
      <c:valAx>
        <c:axId val="96401280"/>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391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0" dirty="0"/>
              <a:t>Simulation results</a:t>
            </a:r>
          </a:p>
        </c:rich>
      </c:tx>
      <c:layout>
        <c:manualLayout>
          <c:xMode val="edge"/>
          <c:yMode val="edge"/>
          <c:x val="0.32598430594595934"/>
          <c:y val="2.229654403567447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Iran!$B$7</c:f>
              <c:strCache>
                <c:ptCount val="1"/>
                <c:pt idx="0">
                  <c:v>Before COVID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Iran!$C$6:$D$6</c:f>
              <c:strCache>
                <c:ptCount val="2"/>
                <c:pt idx="0">
                  <c:v>Poverty</c:v>
                </c:pt>
                <c:pt idx="1">
                  <c:v>Inequality</c:v>
                </c:pt>
              </c:strCache>
            </c:strRef>
          </c:cat>
          <c:val>
            <c:numRef>
              <c:f>Iran!$C$7:$D$7</c:f>
              <c:numCache>
                <c:formatCode>0</c:formatCode>
                <c:ptCount val="2"/>
                <c:pt idx="0">
                  <c:v>15</c:v>
                </c:pt>
                <c:pt idx="1">
                  <c:v>41</c:v>
                </c:pt>
              </c:numCache>
            </c:numRef>
          </c:val>
          <c:extLst>
            <c:ext xmlns:c16="http://schemas.microsoft.com/office/drawing/2014/chart" uri="{C3380CC4-5D6E-409C-BE32-E72D297353CC}">
              <c16:uniqueId val="{00000000-5FFC-40FE-83CF-0BDACFBC5F26}"/>
            </c:ext>
          </c:extLst>
        </c:ser>
        <c:ser>
          <c:idx val="1"/>
          <c:order val="1"/>
          <c:tx>
            <c:strRef>
              <c:f>Iran!$B$8</c:f>
              <c:strCache>
                <c:ptCount val="1"/>
                <c:pt idx="0">
                  <c:v>After COVID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Iran!$C$6:$D$6</c:f>
              <c:strCache>
                <c:ptCount val="2"/>
                <c:pt idx="0">
                  <c:v>Poverty</c:v>
                </c:pt>
                <c:pt idx="1">
                  <c:v>Inequality</c:v>
                </c:pt>
              </c:strCache>
            </c:strRef>
          </c:cat>
          <c:val>
            <c:numRef>
              <c:f>Iran!$C$8:$D$8</c:f>
              <c:numCache>
                <c:formatCode>0</c:formatCode>
                <c:ptCount val="2"/>
                <c:pt idx="0">
                  <c:v>25</c:v>
                </c:pt>
                <c:pt idx="1">
                  <c:v>43</c:v>
                </c:pt>
              </c:numCache>
            </c:numRef>
          </c:val>
          <c:extLst>
            <c:ext xmlns:c16="http://schemas.microsoft.com/office/drawing/2014/chart" uri="{C3380CC4-5D6E-409C-BE32-E72D297353CC}">
              <c16:uniqueId val="{00000001-5FFC-40FE-83CF-0BDACFBC5F26}"/>
            </c:ext>
          </c:extLst>
        </c:ser>
        <c:ser>
          <c:idx val="2"/>
          <c:order val="2"/>
          <c:tx>
            <c:strRef>
              <c:f>Iran!$B$9</c:f>
              <c:strCache>
                <c:ptCount val="1"/>
                <c:pt idx="0">
                  <c:v>After COVID plus inflation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Iran!$C$6:$D$6</c:f>
              <c:strCache>
                <c:ptCount val="2"/>
                <c:pt idx="0">
                  <c:v>Poverty</c:v>
                </c:pt>
                <c:pt idx="1">
                  <c:v>Inequality</c:v>
                </c:pt>
              </c:strCache>
            </c:strRef>
          </c:cat>
          <c:val>
            <c:numRef>
              <c:f>Iran!$C$9:$D$9</c:f>
              <c:numCache>
                <c:formatCode>0</c:formatCode>
                <c:ptCount val="2"/>
                <c:pt idx="0">
                  <c:v>36</c:v>
                </c:pt>
                <c:pt idx="1">
                  <c:v>43</c:v>
                </c:pt>
              </c:numCache>
            </c:numRef>
          </c:val>
          <c:extLst>
            <c:ext xmlns:c16="http://schemas.microsoft.com/office/drawing/2014/chart" uri="{C3380CC4-5D6E-409C-BE32-E72D297353CC}">
              <c16:uniqueId val="{00000002-5FFC-40FE-83CF-0BDACFBC5F26}"/>
            </c:ext>
          </c:extLst>
        </c:ser>
        <c:ser>
          <c:idx val="3"/>
          <c:order val="3"/>
          <c:tx>
            <c:strRef>
              <c:f>Iran!$B$10</c:f>
              <c:strCache>
                <c:ptCount val="1"/>
                <c:pt idx="0">
                  <c:v>After social assistance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Iran!$C$6:$D$6</c:f>
              <c:strCache>
                <c:ptCount val="2"/>
                <c:pt idx="0">
                  <c:v>Poverty</c:v>
                </c:pt>
                <c:pt idx="1">
                  <c:v>Inequality</c:v>
                </c:pt>
              </c:strCache>
            </c:strRef>
          </c:cat>
          <c:val>
            <c:numRef>
              <c:f>Iran!$C$10:$D$10</c:f>
              <c:numCache>
                <c:formatCode>0</c:formatCode>
                <c:ptCount val="2"/>
                <c:pt idx="0">
                  <c:v>29</c:v>
                </c:pt>
                <c:pt idx="1">
                  <c:v>41</c:v>
                </c:pt>
              </c:numCache>
            </c:numRef>
          </c:val>
          <c:extLst>
            <c:ext xmlns:c16="http://schemas.microsoft.com/office/drawing/2014/chart" uri="{C3380CC4-5D6E-409C-BE32-E72D297353CC}">
              <c16:uniqueId val="{00000003-5FFC-40FE-83CF-0BDACFBC5F26}"/>
            </c:ext>
          </c:extLst>
        </c:ser>
        <c:ser>
          <c:idx val="4"/>
          <c:order val="4"/>
          <c:tx>
            <c:strRef>
              <c:f>Iran!$B$11</c:f>
              <c:strCache>
                <c:ptCount val="1"/>
                <c:pt idx="0">
                  <c:v>After enhanced social assistance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Iran!$C$6:$D$6</c:f>
              <c:strCache>
                <c:ptCount val="2"/>
                <c:pt idx="0">
                  <c:v>Poverty</c:v>
                </c:pt>
                <c:pt idx="1">
                  <c:v>Inequality</c:v>
                </c:pt>
              </c:strCache>
            </c:strRef>
          </c:cat>
          <c:val>
            <c:numRef>
              <c:f>Iran!$C$11:$D$11</c:f>
              <c:numCache>
                <c:formatCode>0</c:formatCode>
                <c:ptCount val="2"/>
                <c:pt idx="0">
                  <c:v>16</c:v>
                </c:pt>
                <c:pt idx="1">
                  <c:v>35</c:v>
                </c:pt>
              </c:numCache>
            </c:numRef>
          </c:val>
          <c:extLst>
            <c:ext xmlns:c16="http://schemas.microsoft.com/office/drawing/2014/chart" uri="{C3380CC4-5D6E-409C-BE32-E72D297353CC}">
              <c16:uniqueId val="{00000004-5FFC-40FE-83CF-0BDACFBC5F26}"/>
            </c:ext>
          </c:extLst>
        </c:ser>
        <c:dLbls>
          <c:showLegendKey val="0"/>
          <c:showVal val="0"/>
          <c:showCatName val="0"/>
          <c:showSerName val="0"/>
          <c:showPercent val="0"/>
          <c:showBubbleSize val="0"/>
        </c:dLbls>
        <c:gapWidth val="219"/>
        <c:overlap val="-27"/>
        <c:axId val="101992160"/>
        <c:axId val="101994656"/>
      </c:barChart>
      <c:catAx>
        <c:axId val="10199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994656"/>
        <c:crosses val="autoZero"/>
        <c:auto val="1"/>
        <c:lblAlgn val="ctr"/>
        <c:lblOffset val="100"/>
        <c:noMultiLvlLbl val="0"/>
      </c:catAx>
      <c:valAx>
        <c:axId val="10199465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992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800" b="0" i="0" u="none" strike="noStrike" kern="1200" spc="0" baseline="0">
                <a:solidFill>
                  <a:prstClr val="black">
                    <a:lumMod val="65000"/>
                    <a:lumOff val="35000"/>
                  </a:prstClr>
                </a:solidFill>
                <a:latin typeface="+mn-lt"/>
                <a:ea typeface="+mn-ea"/>
                <a:cs typeface="+mn-cs"/>
              </a:defRPr>
            </a:pPr>
            <a:r>
              <a:rPr lang="en-US" sz="1400" b="0" i="0" u="none" strike="noStrike" kern="1200" spc="0" baseline="0" dirty="0">
                <a:solidFill>
                  <a:prstClr val="black">
                    <a:lumMod val="65000"/>
                    <a:lumOff val="35000"/>
                  </a:prstClr>
                </a:solidFill>
                <a:latin typeface="+mn-lt"/>
                <a:ea typeface="+mn-ea"/>
                <a:cs typeface="+mn-cs"/>
              </a:rPr>
              <a:t>Poverty headcount rate (PPP$1.90/day)</a:t>
            </a:r>
          </a:p>
        </c:rich>
      </c:tx>
      <c:layout>
        <c:manualLayout>
          <c:xMode val="edge"/>
          <c:yMode val="edge"/>
          <c:x val="0.27030621172353458"/>
          <c:y val="2.2545887646397141E-2"/>
        </c:manualLayout>
      </c:layout>
      <c:overlay val="0"/>
      <c:spPr>
        <a:noFill/>
        <a:ln>
          <a:noFill/>
        </a:ln>
        <a:effectLst/>
      </c:spPr>
      <c:txPr>
        <a:bodyPr rot="0" spcFirstLastPara="1" vertOverflow="ellipsis" vert="horz" wrap="square" anchor="ctr" anchorCtr="1"/>
        <a:lstStyle/>
        <a:p>
          <a:pPr algn="ctr" rtl="0">
            <a:defRPr lang="en-US" sz="18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ser>
          <c:idx val="0"/>
          <c:order val="0"/>
          <c:tx>
            <c:strRef>
              <c:f>Sheet1!$A$3</c:f>
              <c:strCache>
                <c:ptCount val="1"/>
                <c:pt idx="0">
                  <c:v>EAP</c:v>
                </c:pt>
              </c:strCache>
            </c:strRef>
          </c:tx>
          <c:spPr>
            <a:ln w="28575" cap="rnd">
              <a:solidFill>
                <a:schemeClr val="accent1"/>
              </a:solidFill>
              <a:round/>
            </a:ln>
            <a:effectLst/>
          </c:spPr>
          <c:marker>
            <c:symbol val="none"/>
          </c:marker>
          <c:cat>
            <c:numRef>
              <c:f>Sheet1!$B$2:$T$2</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Sheet1!$B$3:$T$3</c:f>
              <c:numCache>
                <c:formatCode>0.0</c:formatCode>
                <c:ptCount val="19"/>
                <c:pt idx="0">
                  <c:v>34.79</c:v>
                </c:pt>
                <c:pt idx="1">
                  <c:v>32.700000000000003</c:v>
                </c:pt>
                <c:pt idx="2">
                  <c:v>29.11</c:v>
                </c:pt>
                <c:pt idx="3">
                  <c:v>25.85</c:v>
                </c:pt>
                <c:pt idx="4">
                  <c:v>22.42</c:v>
                </c:pt>
                <c:pt idx="5">
                  <c:v>18.27</c:v>
                </c:pt>
                <c:pt idx="6">
                  <c:v>17.899999999999999</c:v>
                </c:pt>
                <c:pt idx="7">
                  <c:v>15.72</c:v>
                </c:pt>
                <c:pt idx="8">
                  <c:v>14.75</c:v>
                </c:pt>
                <c:pt idx="9">
                  <c:v>12.89</c:v>
                </c:pt>
                <c:pt idx="10">
                  <c:v>10.74</c:v>
                </c:pt>
                <c:pt idx="11">
                  <c:v>8.06</c:v>
                </c:pt>
                <c:pt idx="12">
                  <c:v>6.83</c:v>
                </c:pt>
                <c:pt idx="13">
                  <c:v>3.22</c:v>
                </c:pt>
                <c:pt idx="14">
                  <c:v>2.63</c:v>
                </c:pt>
                <c:pt idx="15">
                  <c:v>2.0699999999999998</c:v>
                </c:pt>
                <c:pt idx="16">
                  <c:v>1.72</c:v>
                </c:pt>
                <c:pt idx="17">
                  <c:v>1.42</c:v>
                </c:pt>
                <c:pt idx="18">
                  <c:v>1.18</c:v>
                </c:pt>
              </c:numCache>
            </c:numRef>
          </c:val>
          <c:smooth val="0"/>
          <c:extLst>
            <c:ext xmlns:c16="http://schemas.microsoft.com/office/drawing/2014/chart" uri="{C3380CC4-5D6E-409C-BE32-E72D297353CC}">
              <c16:uniqueId val="{00000000-3779-44AB-82AA-D0919B12B454}"/>
            </c:ext>
          </c:extLst>
        </c:ser>
        <c:ser>
          <c:idx val="1"/>
          <c:order val="1"/>
          <c:tx>
            <c:strRef>
              <c:f>Sheet1!$A$4</c:f>
              <c:strCache>
                <c:ptCount val="1"/>
                <c:pt idx="0">
                  <c:v>ECA</c:v>
                </c:pt>
              </c:strCache>
            </c:strRef>
          </c:tx>
          <c:spPr>
            <a:ln w="28575" cap="rnd">
              <a:solidFill>
                <a:schemeClr val="accent2"/>
              </a:solidFill>
              <a:round/>
            </a:ln>
            <a:effectLst/>
          </c:spPr>
          <c:marker>
            <c:symbol val="none"/>
          </c:marker>
          <c:cat>
            <c:numRef>
              <c:f>Sheet1!$B$2:$T$2</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Sheet1!$B$4:$T$4</c:f>
              <c:numCache>
                <c:formatCode>0.0</c:formatCode>
                <c:ptCount val="19"/>
                <c:pt idx="0">
                  <c:v>7.29</c:v>
                </c:pt>
                <c:pt idx="1">
                  <c:v>6.56</c:v>
                </c:pt>
                <c:pt idx="2">
                  <c:v>5.7</c:v>
                </c:pt>
                <c:pt idx="3">
                  <c:v>5.8</c:v>
                </c:pt>
                <c:pt idx="4">
                  <c:v>4.83</c:v>
                </c:pt>
                <c:pt idx="5">
                  <c:v>4.7</c:v>
                </c:pt>
                <c:pt idx="6">
                  <c:v>3.98</c:v>
                </c:pt>
                <c:pt idx="7">
                  <c:v>3.33</c:v>
                </c:pt>
                <c:pt idx="8">
                  <c:v>2.73</c:v>
                </c:pt>
                <c:pt idx="9">
                  <c:v>2.5099999999999998</c:v>
                </c:pt>
                <c:pt idx="10">
                  <c:v>2.38</c:v>
                </c:pt>
                <c:pt idx="11">
                  <c:v>2.04</c:v>
                </c:pt>
                <c:pt idx="12">
                  <c:v>1.89</c:v>
                </c:pt>
                <c:pt idx="13">
                  <c:v>1.6</c:v>
                </c:pt>
                <c:pt idx="14">
                  <c:v>1.79</c:v>
                </c:pt>
                <c:pt idx="15">
                  <c:v>1.5</c:v>
                </c:pt>
                <c:pt idx="16">
                  <c:v>1.27</c:v>
                </c:pt>
                <c:pt idx="17">
                  <c:v>1.32</c:v>
                </c:pt>
                <c:pt idx="18">
                  <c:v>1.1299999999999999</c:v>
                </c:pt>
              </c:numCache>
            </c:numRef>
          </c:val>
          <c:smooth val="0"/>
          <c:extLst>
            <c:ext xmlns:c16="http://schemas.microsoft.com/office/drawing/2014/chart" uri="{C3380CC4-5D6E-409C-BE32-E72D297353CC}">
              <c16:uniqueId val="{00000001-3779-44AB-82AA-D0919B12B454}"/>
            </c:ext>
          </c:extLst>
        </c:ser>
        <c:ser>
          <c:idx val="2"/>
          <c:order val="2"/>
          <c:tx>
            <c:strRef>
              <c:f>Sheet1!$A$5</c:f>
              <c:strCache>
                <c:ptCount val="1"/>
                <c:pt idx="0">
                  <c:v>LAC</c:v>
                </c:pt>
              </c:strCache>
            </c:strRef>
          </c:tx>
          <c:spPr>
            <a:ln w="28575" cap="rnd">
              <a:solidFill>
                <a:schemeClr val="accent3"/>
              </a:solidFill>
              <a:round/>
            </a:ln>
            <a:effectLst/>
          </c:spPr>
          <c:marker>
            <c:symbol val="none"/>
          </c:marker>
          <c:cat>
            <c:numRef>
              <c:f>Sheet1!$B$2:$T$2</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Sheet1!$B$5:$T$5</c:f>
              <c:numCache>
                <c:formatCode>0.0</c:formatCode>
                <c:ptCount val="19"/>
                <c:pt idx="0">
                  <c:v>12.76</c:v>
                </c:pt>
                <c:pt idx="1">
                  <c:v>12.59</c:v>
                </c:pt>
                <c:pt idx="2">
                  <c:v>12.12</c:v>
                </c:pt>
                <c:pt idx="3">
                  <c:v>11.57</c:v>
                </c:pt>
                <c:pt idx="4">
                  <c:v>10.45</c:v>
                </c:pt>
                <c:pt idx="5">
                  <c:v>10.02</c:v>
                </c:pt>
                <c:pt idx="6">
                  <c:v>8.06</c:v>
                </c:pt>
                <c:pt idx="7">
                  <c:v>7.49</c:v>
                </c:pt>
                <c:pt idx="8">
                  <c:v>6.97</c:v>
                </c:pt>
                <c:pt idx="9">
                  <c:v>6.74</c:v>
                </c:pt>
                <c:pt idx="10">
                  <c:v>6.23</c:v>
                </c:pt>
                <c:pt idx="11">
                  <c:v>5.69</c:v>
                </c:pt>
                <c:pt idx="12">
                  <c:v>4.71</c:v>
                </c:pt>
                <c:pt idx="13">
                  <c:v>4.33</c:v>
                </c:pt>
                <c:pt idx="14">
                  <c:v>4.13</c:v>
                </c:pt>
                <c:pt idx="15">
                  <c:v>3.82</c:v>
                </c:pt>
                <c:pt idx="16">
                  <c:v>3.93</c:v>
                </c:pt>
                <c:pt idx="17">
                  <c:v>3.88</c:v>
                </c:pt>
                <c:pt idx="18">
                  <c:v>3.8</c:v>
                </c:pt>
              </c:numCache>
            </c:numRef>
          </c:val>
          <c:smooth val="0"/>
          <c:extLst>
            <c:ext xmlns:c16="http://schemas.microsoft.com/office/drawing/2014/chart" uri="{C3380CC4-5D6E-409C-BE32-E72D297353CC}">
              <c16:uniqueId val="{00000002-3779-44AB-82AA-D0919B12B454}"/>
            </c:ext>
          </c:extLst>
        </c:ser>
        <c:ser>
          <c:idx val="3"/>
          <c:order val="3"/>
          <c:tx>
            <c:strRef>
              <c:f>Sheet1!$A$6</c:f>
              <c:strCache>
                <c:ptCount val="1"/>
                <c:pt idx="0">
                  <c:v>MENA</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numRef>
              <c:f>Sheet1!$B$2:$T$2</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Sheet1!$B$6:$T$6</c:f>
              <c:numCache>
                <c:formatCode>0.0</c:formatCode>
                <c:ptCount val="19"/>
                <c:pt idx="0">
                  <c:v>3.74</c:v>
                </c:pt>
                <c:pt idx="1">
                  <c:v>3.44</c:v>
                </c:pt>
                <c:pt idx="2">
                  <c:v>3.44</c:v>
                </c:pt>
                <c:pt idx="3">
                  <c:v>4.45</c:v>
                </c:pt>
                <c:pt idx="4">
                  <c:v>3.46</c:v>
                </c:pt>
                <c:pt idx="5">
                  <c:v>3.16</c:v>
                </c:pt>
                <c:pt idx="6">
                  <c:v>2.96</c:v>
                </c:pt>
                <c:pt idx="7">
                  <c:v>2.89</c:v>
                </c:pt>
                <c:pt idx="8">
                  <c:v>2.79</c:v>
                </c:pt>
                <c:pt idx="9">
                  <c:v>2.4700000000000002</c:v>
                </c:pt>
                <c:pt idx="10">
                  <c:v>2.06</c:v>
                </c:pt>
                <c:pt idx="11">
                  <c:v>2.33</c:v>
                </c:pt>
                <c:pt idx="12">
                  <c:v>2.3199999999999998</c:v>
                </c:pt>
                <c:pt idx="13">
                  <c:v>2.29</c:v>
                </c:pt>
                <c:pt idx="14">
                  <c:v>2.7</c:v>
                </c:pt>
                <c:pt idx="15">
                  <c:v>3.76</c:v>
                </c:pt>
                <c:pt idx="16">
                  <c:v>5.0999999999999996</c:v>
                </c:pt>
                <c:pt idx="17">
                  <c:v>6.29</c:v>
                </c:pt>
                <c:pt idx="18">
                  <c:v>7.22</c:v>
                </c:pt>
              </c:numCache>
            </c:numRef>
          </c:val>
          <c:smooth val="0"/>
          <c:extLst>
            <c:ext xmlns:c16="http://schemas.microsoft.com/office/drawing/2014/chart" uri="{C3380CC4-5D6E-409C-BE32-E72D297353CC}">
              <c16:uniqueId val="{00000003-3779-44AB-82AA-D0919B12B454}"/>
            </c:ext>
          </c:extLst>
        </c:ser>
        <c:ser>
          <c:idx val="5"/>
          <c:order val="5"/>
          <c:tx>
            <c:strRef>
              <c:f>Sheet1!$A$8</c:f>
              <c:strCache>
                <c:ptCount val="1"/>
                <c:pt idx="0">
                  <c:v>SAR</c:v>
                </c:pt>
              </c:strCache>
            </c:strRef>
          </c:tx>
          <c:spPr>
            <a:ln w="28575" cap="rnd">
              <a:solidFill>
                <a:schemeClr val="accent6"/>
              </a:solidFill>
              <a:round/>
            </a:ln>
            <a:effectLst/>
          </c:spPr>
          <c:marker>
            <c:symbol val="none"/>
          </c:marker>
          <c:cat>
            <c:numRef>
              <c:f>Sheet1!$B$2:$T$2</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Sheet1!$B$8:$T$8</c:f>
              <c:numCache>
                <c:formatCode>General</c:formatCode>
                <c:ptCount val="19"/>
                <c:pt idx="2" formatCode="0.0">
                  <c:v>39.79</c:v>
                </c:pt>
                <c:pt idx="3" formatCode="0.0">
                  <c:v>38.909999999999997</c:v>
                </c:pt>
                <c:pt idx="4" formatCode="0.0">
                  <c:v>37.43</c:v>
                </c:pt>
                <c:pt idx="5" formatCode="0.0">
                  <c:v>34.880000000000003</c:v>
                </c:pt>
                <c:pt idx="6" formatCode="0.0">
                  <c:v>33.75</c:v>
                </c:pt>
                <c:pt idx="7" formatCode="0.0">
                  <c:v>31.84</c:v>
                </c:pt>
                <c:pt idx="8" formatCode="0.0">
                  <c:v>30.56</c:v>
                </c:pt>
                <c:pt idx="9" formatCode="0.0">
                  <c:v>29.51</c:v>
                </c:pt>
                <c:pt idx="10" formatCode="0.0">
                  <c:v>25.95</c:v>
                </c:pt>
                <c:pt idx="11" formatCode="0.0">
                  <c:v>20.94</c:v>
                </c:pt>
                <c:pt idx="12" formatCode="0.0">
                  <c:v>19.170000000000002</c:v>
                </c:pt>
                <c:pt idx="13" formatCode="0.0">
                  <c:v>17.079999999999998</c:v>
                </c:pt>
                <c:pt idx="14" formatCode="0.0">
                  <c:v>15.19</c:v>
                </c:pt>
              </c:numCache>
            </c:numRef>
          </c:val>
          <c:smooth val="0"/>
          <c:extLst>
            <c:ext xmlns:c16="http://schemas.microsoft.com/office/drawing/2014/chart" uri="{C3380CC4-5D6E-409C-BE32-E72D297353CC}">
              <c16:uniqueId val="{00000004-3779-44AB-82AA-D0919B12B454}"/>
            </c:ext>
          </c:extLst>
        </c:ser>
        <c:ser>
          <c:idx val="6"/>
          <c:order val="6"/>
          <c:tx>
            <c:strRef>
              <c:f>Sheet1!$A$9</c:f>
              <c:strCache>
                <c:ptCount val="1"/>
                <c:pt idx="0">
                  <c:v>SSA</c:v>
                </c:pt>
              </c:strCache>
            </c:strRef>
          </c:tx>
          <c:spPr>
            <a:ln w="28575" cap="rnd">
              <a:solidFill>
                <a:schemeClr val="accent1">
                  <a:lumMod val="60000"/>
                </a:schemeClr>
              </a:solidFill>
              <a:round/>
            </a:ln>
            <a:effectLst/>
          </c:spPr>
          <c:marker>
            <c:symbol val="none"/>
          </c:marker>
          <c:cat>
            <c:numRef>
              <c:f>Sheet1!$B$2:$T$2</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Sheet1!$B$9:$T$9</c:f>
              <c:numCache>
                <c:formatCode>0.0</c:formatCode>
                <c:ptCount val="19"/>
                <c:pt idx="0">
                  <c:v>58.94</c:v>
                </c:pt>
                <c:pt idx="1">
                  <c:v>57.49</c:v>
                </c:pt>
                <c:pt idx="2">
                  <c:v>56.36</c:v>
                </c:pt>
                <c:pt idx="3">
                  <c:v>56.45</c:v>
                </c:pt>
                <c:pt idx="4">
                  <c:v>53.48</c:v>
                </c:pt>
                <c:pt idx="5">
                  <c:v>51.97</c:v>
                </c:pt>
                <c:pt idx="6">
                  <c:v>50.85</c:v>
                </c:pt>
                <c:pt idx="7">
                  <c:v>49.96</c:v>
                </c:pt>
                <c:pt idx="8">
                  <c:v>49.02</c:v>
                </c:pt>
                <c:pt idx="9">
                  <c:v>48.86</c:v>
                </c:pt>
                <c:pt idx="10">
                  <c:v>47.47</c:v>
                </c:pt>
                <c:pt idx="11">
                  <c:v>45.26</c:v>
                </c:pt>
                <c:pt idx="12">
                  <c:v>43.67</c:v>
                </c:pt>
                <c:pt idx="13">
                  <c:v>43.24</c:v>
                </c:pt>
                <c:pt idx="14">
                  <c:v>42.1</c:v>
                </c:pt>
                <c:pt idx="15">
                  <c:v>41.83</c:v>
                </c:pt>
                <c:pt idx="16">
                  <c:v>41.74</c:v>
                </c:pt>
                <c:pt idx="17">
                  <c:v>41.03</c:v>
                </c:pt>
                <c:pt idx="18">
                  <c:v>40.19</c:v>
                </c:pt>
              </c:numCache>
            </c:numRef>
          </c:val>
          <c:smooth val="0"/>
          <c:extLst>
            <c:ext xmlns:c16="http://schemas.microsoft.com/office/drawing/2014/chart" uri="{C3380CC4-5D6E-409C-BE32-E72D297353CC}">
              <c16:uniqueId val="{00000005-3779-44AB-82AA-D0919B12B454}"/>
            </c:ext>
          </c:extLst>
        </c:ser>
        <c:dLbls>
          <c:showLegendKey val="0"/>
          <c:showVal val="0"/>
          <c:showCatName val="0"/>
          <c:showSerName val="0"/>
          <c:showPercent val="0"/>
          <c:showBubbleSize val="0"/>
        </c:dLbls>
        <c:smooth val="0"/>
        <c:axId val="1081369599"/>
        <c:axId val="932385551"/>
        <c:extLst>
          <c:ext xmlns:c15="http://schemas.microsoft.com/office/drawing/2012/chart" uri="{02D57815-91ED-43cb-92C2-25804820EDAC}">
            <c15:filteredLineSeries>
              <c15:ser>
                <c:idx val="4"/>
                <c:order val="4"/>
                <c:tx>
                  <c:strRef>
                    <c:extLst>
                      <c:ext uri="{02D57815-91ED-43cb-92C2-25804820EDAC}">
                        <c15:formulaRef>
                          <c15:sqref>Sheet1!$A$7</c15:sqref>
                        </c15:formulaRef>
                      </c:ext>
                    </c:extLst>
                    <c:strCache>
                      <c:ptCount val="1"/>
                      <c:pt idx="0">
                        <c:v>Other high Income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extLst>
                      <c:ext uri="{02D57815-91ED-43cb-92C2-25804820EDAC}">
                        <c15:formulaRef>
                          <c15:sqref>Sheet1!$B$2:$T$2</c15:sqref>
                        </c15:formulaRef>
                      </c:ext>
                    </c:extLst>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extLst>
                      <c:ext uri="{02D57815-91ED-43cb-92C2-25804820EDAC}">
                        <c15:formulaRef>
                          <c15:sqref>Sheet1!$B$7:$T$7</c15:sqref>
                        </c15:formulaRef>
                      </c:ext>
                    </c:extLst>
                    <c:numCache>
                      <c:formatCode>0.0</c:formatCode>
                      <c:ptCount val="19"/>
                      <c:pt idx="0">
                        <c:v>0.48</c:v>
                      </c:pt>
                      <c:pt idx="1">
                        <c:v>0.5</c:v>
                      </c:pt>
                      <c:pt idx="2">
                        <c:v>0.52</c:v>
                      </c:pt>
                      <c:pt idx="3">
                        <c:v>0.54</c:v>
                      </c:pt>
                      <c:pt idx="4">
                        <c:v>0.53</c:v>
                      </c:pt>
                      <c:pt idx="5">
                        <c:v>0.54</c:v>
                      </c:pt>
                      <c:pt idx="6">
                        <c:v>0.51</c:v>
                      </c:pt>
                      <c:pt idx="7">
                        <c:v>0.5</c:v>
                      </c:pt>
                      <c:pt idx="8">
                        <c:v>0.53</c:v>
                      </c:pt>
                      <c:pt idx="9">
                        <c:v>0.51</c:v>
                      </c:pt>
                      <c:pt idx="10">
                        <c:v>0.5</c:v>
                      </c:pt>
                      <c:pt idx="11">
                        <c:v>0.56999999999999995</c:v>
                      </c:pt>
                      <c:pt idx="12">
                        <c:v>0.57999999999999996</c:v>
                      </c:pt>
                      <c:pt idx="13">
                        <c:v>0.63</c:v>
                      </c:pt>
                      <c:pt idx="14">
                        <c:v>0.61</c:v>
                      </c:pt>
                      <c:pt idx="15">
                        <c:v>0.65</c:v>
                      </c:pt>
                      <c:pt idx="16">
                        <c:v>0.63</c:v>
                      </c:pt>
                      <c:pt idx="17">
                        <c:v>0.6</c:v>
                      </c:pt>
                      <c:pt idx="18">
                        <c:v>0.59</c:v>
                      </c:pt>
                    </c:numCache>
                  </c:numRef>
                </c:val>
                <c:smooth val="0"/>
                <c:extLst>
                  <c:ext xmlns:c16="http://schemas.microsoft.com/office/drawing/2014/chart" uri="{C3380CC4-5D6E-409C-BE32-E72D297353CC}">
                    <c16:uniqueId val="{00000006-3779-44AB-82AA-D0919B12B454}"/>
                  </c:ext>
                </c:extLst>
              </c15:ser>
            </c15:filteredLineSeries>
          </c:ext>
        </c:extLst>
      </c:lineChart>
      <c:catAx>
        <c:axId val="1081369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2385551"/>
        <c:crosses val="autoZero"/>
        <c:auto val="1"/>
        <c:lblAlgn val="ctr"/>
        <c:lblOffset val="100"/>
        <c:noMultiLvlLbl val="0"/>
      </c:catAx>
      <c:valAx>
        <c:axId val="932385551"/>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t>
                </a:r>
              </a:p>
            </c:rich>
          </c:tx>
          <c:layout>
            <c:manualLayout>
              <c:xMode val="edge"/>
              <c:yMode val="edge"/>
              <c:x val="2.1426830594446541E-2"/>
              <c:y val="0.3609254085174837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1369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Djibouti!$F$12</c:f>
              <c:strCache>
                <c:ptCount val="1"/>
                <c:pt idx="0">
                  <c:v>Worked more than usual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Djibouti!$D$13:$E$21</c:f>
              <c:multiLvlStrCache>
                <c:ptCount val="8"/>
                <c:lvl>
                  <c:pt idx="0">
                    <c:v>wave 1</c:v>
                  </c:pt>
                  <c:pt idx="1">
                    <c:v>wave 2</c:v>
                  </c:pt>
                  <c:pt idx="2">
                    <c:v>wave 3</c:v>
                  </c:pt>
                  <c:pt idx="4">
                    <c:v>urban refugee</c:v>
                  </c:pt>
                  <c:pt idx="5">
                    <c:v>public sector</c:v>
                  </c:pt>
                  <c:pt idx="6">
                    <c:v>formal sector</c:v>
                  </c:pt>
                  <c:pt idx="7">
                    <c:v>informal sector</c:v>
                  </c:pt>
                </c:lvl>
                <c:lvl>
                  <c:pt idx="0">
                    <c:v>Urban national</c:v>
                  </c:pt>
                </c:lvl>
              </c:multiLvlStrCache>
            </c:multiLvlStrRef>
          </c:cat>
          <c:val>
            <c:numRef>
              <c:f>Djibouti!$F$13:$F$20</c:f>
              <c:numCache>
                <c:formatCode>General</c:formatCode>
                <c:ptCount val="8"/>
                <c:pt idx="0">
                  <c:v>3</c:v>
                </c:pt>
                <c:pt idx="1">
                  <c:v>1</c:v>
                </c:pt>
                <c:pt idx="2">
                  <c:v>3</c:v>
                </c:pt>
                <c:pt idx="4">
                  <c:v>8</c:v>
                </c:pt>
                <c:pt idx="5">
                  <c:v>7</c:v>
                </c:pt>
                <c:pt idx="6">
                  <c:v>1</c:v>
                </c:pt>
                <c:pt idx="7">
                  <c:v>1</c:v>
                </c:pt>
              </c:numCache>
            </c:numRef>
          </c:val>
          <c:extLst>
            <c:ext xmlns:c16="http://schemas.microsoft.com/office/drawing/2014/chart" uri="{C3380CC4-5D6E-409C-BE32-E72D297353CC}">
              <c16:uniqueId val="{00000000-E7C1-479E-8CAA-ADBCA6D0012C}"/>
            </c:ext>
          </c:extLst>
        </c:ser>
        <c:ser>
          <c:idx val="1"/>
          <c:order val="1"/>
          <c:tx>
            <c:strRef>
              <c:f>Djibouti!$G$12</c:f>
              <c:strCache>
                <c:ptCount val="1"/>
                <c:pt idx="0">
                  <c:v>Worked as usual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Djibouti!$D$13:$E$21</c:f>
              <c:multiLvlStrCache>
                <c:ptCount val="8"/>
                <c:lvl>
                  <c:pt idx="0">
                    <c:v>wave 1</c:v>
                  </c:pt>
                  <c:pt idx="1">
                    <c:v>wave 2</c:v>
                  </c:pt>
                  <c:pt idx="2">
                    <c:v>wave 3</c:v>
                  </c:pt>
                  <c:pt idx="4">
                    <c:v>urban refugee</c:v>
                  </c:pt>
                  <c:pt idx="5">
                    <c:v>public sector</c:v>
                  </c:pt>
                  <c:pt idx="6">
                    <c:v>formal sector</c:v>
                  </c:pt>
                  <c:pt idx="7">
                    <c:v>informal sector</c:v>
                  </c:pt>
                </c:lvl>
                <c:lvl>
                  <c:pt idx="0">
                    <c:v>Urban national</c:v>
                  </c:pt>
                </c:lvl>
              </c:multiLvlStrCache>
            </c:multiLvlStrRef>
          </c:cat>
          <c:val>
            <c:numRef>
              <c:f>Djibouti!$G$13:$G$20</c:f>
              <c:numCache>
                <c:formatCode>General</c:formatCode>
                <c:ptCount val="8"/>
                <c:pt idx="0">
                  <c:v>53</c:v>
                </c:pt>
                <c:pt idx="1">
                  <c:v>73</c:v>
                </c:pt>
                <c:pt idx="2">
                  <c:v>77</c:v>
                </c:pt>
                <c:pt idx="4">
                  <c:v>77</c:v>
                </c:pt>
                <c:pt idx="5">
                  <c:v>80</c:v>
                </c:pt>
                <c:pt idx="6">
                  <c:v>83</c:v>
                </c:pt>
                <c:pt idx="7">
                  <c:v>71</c:v>
                </c:pt>
              </c:numCache>
            </c:numRef>
          </c:val>
          <c:extLst>
            <c:ext xmlns:c16="http://schemas.microsoft.com/office/drawing/2014/chart" uri="{C3380CC4-5D6E-409C-BE32-E72D297353CC}">
              <c16:uniqueId val="{00000001-E7C1-479E-8CAA-ADBCA6D0012C}"/>
            </c:ext>
          </c:extLst>
        </c:ser>
        <c:ser>
          <c:idx val="2"/>
          <c:order val="2"/>
          <c:tx>
            <c:strRef>
              <c:f>Djibouti!$H$12</c:f>
              <c:strCache>
                <c:ptCount val="1"/>
                <c:pt idx="0">
                  <c:v>Worked less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Djibouti!$D$13:$E$21</c:f>
              <c:multiLvlStrCache>
                <c:ptCount val="8"/>
                <c:lvl>
                  <c:pt idx="0">
                    <c:v>wave 1</c:v>
                  </c:pt>
                  <c:pt idx="1">
                    <c:v>wave 2</c:v>
                  </c:pt>
                  <c:pt idx="2">
                    <c:v>wave 3</c:v>
                  </c:pt>
                  <c:pt idx="4">
                    <c:v>urban refugee</c:v>
                  </c:pt>
                  <c:pt idx="5">
                    <c:v>public sector</c:v>
                  </c:pt>
                  <c:pt idx="6">
                    <c:v>formal sector</c:v>
                  </c:pt>
                  <c:pt idx="7">
                    <c:v>informal sector</c:v>
                  </c:pt>
                </c:lvl>
                <c:lvl>
                  <c:pt idx="0">
                    <c:v>Urban national</c:v>
                  </c:pt>
                </c:lvl>
              </c:multiLvlStrCache>
            </c:multiLvlStrRef>
          </c:cat>
          <c:val>
            <c:numRef>
              <c:f>Djibouti!$H$13:$H$20</c:f>
              <c:numCache>
                <c:formatCode>General</c:formatCode>
                <c:ptCount val="8"/>
                <c:pt idx="0">
                  <c:v>31</c:v>
                </c:pt>
                <c:pt idx="1">
                  <c:v>19</c:v>
                </c:pt>
                <c:pt idx="2">
                  <c:v>9</c:v>
                </c:pt>
                <c:pt idx="4">
                  <c:v>11</c:v>
                </c:pt>
                <c:pt idx="5">
                  <c:v>2</c:v>
                </c:pt>
                <c:pt idx="6">
                  <c:v>10</c:v>
                </c:pt>
                <c:pt idx="7">
                  <c:v>17</c:v>
                </c:pt>
              </c:numCache>
            </c:numRef>
          </c:val>
          <c:extLst>
            <c:ext xmlns:c16="http://schemas.microsoft.com/office/drawing/2014/chart" uri="{C3380CC4-5D6E-409C-BE32-E72D297353CC}">
              <c16:uniqueId val="{00000002-E7C1-479E-8CAA-ADBCA6D0012C}"/>
            </c:ext>
          </c:extLst>
        </c:ser>
        <c:ser>
          <c:idx val="3"/>
          <c:order val="3"/>
          <c:tx>
            <c:strRef>
              <c:f>Djibouti!$I$12</c:f>
              <c:strCache>
                <c:ptCount val="1"/>
                <c:pt idx="0">
                  <c:v>Did not work</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Djibouti!$D$13:$E$21</c:f>
              <c:multiLvlStrCache>
                <c:ptCount val="8"/>
                <c:lvl>
                  <c:pt idx="0">
                    <c:v>wave 1</c:v>
                  </c:pt>
                  <c:pt idx="1">
                    <c:v>wave 2</c:v>
                  </c:pt>
                  <c:pt idx="2">
                    <c:v>wave 3</c:v>
                  </c:pt>
                  <c:pt idx="4">
                    <c:v>urban refugee</c:v>
                  </c:pt>
                  <c:pt idx="5">
                    <c:v>public sector</c:v>
                  </c:pt>
                  <c:pt idx="6">
                    <c:v>formal sector</c:v>
                  </c:pt>
                  <c:pt idx="7">
                    <c:v>informal sector</c:v>
                  </c:pt>
                </c:lvl>
                <c:lvl>
                  <c:pt idx="0">
                    <c:v>Urban national</c:v>
                  </c:pt>
                </c:lvl>
              </c:multiLvlStrCache>
            </c:multiLvlStrRef>
          </c:cat>
          <c:val>
            <c:numRef>
              <c:f>Djibouti!$I$13:$I$20</c:f>
              <c:numCache>
                <c:formatCode>General</c:formatCode>
                <c:ptCount val="8"/>
                <c:pt idx="0">
                  <c:v>11</c:v>
                </c:pt>
                <c:pt idx="1">
                  <c:v>6</c:v>
                </c:pt>
                <c:pt idx="2">
                  <c:v>9</c:v>
                </c:pt>
                <c:pt idx="4">
                  <c:v>4</c:v>
                </c:pt>
                <c:pt idx="5">
                  <c:v>11</c:v>
                </c:pt>
                <c:pt idx="6">
                  <c:v>5</c:v>
                </c:pt>
                <c:pt idx="7">
                  <c:v>9</c:v>
                </c:pt>
              </c:numCache>
            </c:numRef>
          </c:val>
          <c:extLst>
            <c:ext xmlns:c16="http://schemas.microsoft.com/office/drawing/2014/chart" uri="{C3380CC4-5D6E-409C-BE32-E72D297353CC}">
              <c16:uniqueId val="{00000003-E7C1-479E-8CAA-ADBCA6D0012C}"/>
            </c:ext>
          </c:extLst>
        </c:ser>
        <c:dLbls>
          <c:showLegendKey val="0"/>
          <c:showVal val="0"/>
          <c:showCatName val="0"/>
          <c:showSerName val="0"/>
          <c:showPercent val="0"/>
          <c:showBubbleSize val="0"/>
        </c:dLbls>
        <c:gapWidth val="150"/>
        <c:overlap val="100"/>
        <c:axId val="63899792"/>
        <c:axId val="63902704"/>
      </c:barChart>
      <c:catAx>
        <c:axId val="6389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902704"/>
        <c:crosses val="autoZero"/>
        <c:auto val="1"/>
        <c:lblAlgn val="ctr"/>
        <c:lblOffset val="100"/>
        <c:noMultiLvlLbl val="0"/>
      </c:catAx>
      <c:valAx>
        <c:axId val="6390270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899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Djibouti!$O$12</c:f>
              <c:strCache>
                <c:ptCount val="1"/>
                <c:pt idx="0">
                  <c:v>Full payment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Djibouti!$D$13:$E$20</c:f>
              <c:multiLvlStrCache>
                <c:ptCount val="8"/>
                <c:lvl>
                  <c:pt idx="0">
                    <c:v>wave 1</c:v>
                  </c:pt>
                  <c:pt idx="1">
                    <c:v>wave 2</c:v>
                  </c:pt>
                  <c:pt idx="2">
                    <c:v>wave 3</c:v>
                  </c:pt>
                  <c:pt idx="4">
                    <c:v>urban refugee</c:v>
                  </c:pt>
                  <c:pt idx="5">
                    <c:v>public sector</c:v>
                  </c:pt>
                  <c:pt idx="6">
                    <c:v>formal sector</c:v>
                  </c:pt>
                  <c:pt idx="7">
                    <c:v>informal sector</c:v>
                  </c:pt>
                </c:lvl>
                <c:lvl>
                  <c:pt idx="0">
                    <c:v>Urban national</c:v>
                  </c:pt>
                </c:lvl>
              </c:multiLvlStrCache>
            </c:multiLvlStrRef>
          </c:cat>
          <c:val>
            <c:numRef>
              <c:f>Djibouti!$O$13:$O$20</c:f>
              <c:numCache>
                <c:formatCode>General</c:formatCode>
                <c:ptCount val="8"/>
                <c:pt idx="0">
                  <c:v>11</c:v>
                </c:pt>
                <c:pt idx="1">
                  <c:v>5</c:v>
                </c:pt>
                <c:pt idx="2">
                  <c:v>15</c:v>
                </c:pt>
                <c:pt idx="4">
                  <c:v>2</c:v>
                </c:pt>
                <c:pt idx="5">
                  <c:v>32</c:v>
                </c:pt>
                <c:pt idx="6">
                  <c:v>12</c:v>
                </c:pt>
                <c:pt idx="7">
                  <c:v>6</c:v>
                </c:pt>
              </c:numCache>
            </c:numRef>
          </c:val>
          <c:extLst>
            <c:ext xmlns:c16="http://schemas.microsoft.com/office/drawing/2014/chart" uri="{C3380CC4-5D6E-409C-BE32-E72D297353CC}">
              <c16:uniqueId val="{00000000-54B2-45AC-9D95-8A58FC7C2ABB}"/>
            </c:ext>
          </c:extLst>
        </c:ser>
        <c:ser>
          <c:idx val="1"/>
          <c:order val="1"/>
          <c:tx>
            <c:strRef>
              <c:f>Djibouti!$P$12</c:f>
              <c:strCache>
                <c:ptCount val="1"/>
                <c:pt idx="0">
                  <c:v>Partial payment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Djibouti!$D$13:$E$20</c:f>
              <c:multiLvlStrCache>
                <c:ptCount val="8"/>
                <c:lvl>
                  <c:pt idx="0">
                    <c:v>wave 1</c:v>
                  </c:pt>
                  <c:pt idx="1">
                    <c:v>wave 2</c:v>
                  </c:pt>
                  <c:pt idx="2">
                    <c:v>wave 3</c:v>
                  </c:pt>
                  <c:pt idx="4">
                    <c:v>urban refugee</c:v>
                  </c:pt>
                  <c:pt idx="5">
                    <c:v>public sector</c:v>
                  </c:pt>
                  <c:pt idx="6">
                    <c:v>formal sector</c:v>
                  </c:pt>
                  <c:pt idx="7">
                    <c:v>informal sector</c:v>
                  </c:pt>
                </c:lvl>
                <c:lvl>
                  <c:pt idx="0">
                    <c:v>Urban national</c:v>
                  </c:pt>
                </c:lvl>
              </c:multiLvlStrCache>
            </c:multiLvlStrRef>
          </c:cat>
          <c:val>
            <c:numRef>
              <c:f>Djibouti!$P$13:$P$20</c:f>
              <c:numCache>
                <c:formatCode>General</c:formatCode>
                <c:ptCount val="8"/>
                <c:pt idx="0">
                  <c:v>36</c:v>
                </c:pt>
                <c:pt idx="1">
                  <c:v>50</c:v>
                </c:pt>
                <c:pt idx="2">
                  <c:v>27</c:v>
                </c:pt>
                <c:pt idx="4">
                  <c:v>59</c:v>
                </c:pt>
                <c:pt idx="5">
                  <c:v>8</c:v>
                </c:pt>
                <c:pt idx="6">
                  <c:v>55</c:v>
                </c:pt>
                <c:pt idx="7">
                  <c:v>38</c:v>
                </c:pt>
              </c:numCache>
            </c:numRef>
          </c:val>
          <c:extLst>
            <c:ext xmlns:c16="http://schemas.microsoft.com/office/drawing/2014/chart" uri="{C3380CC4-5D6E-409C-BE32-E72D297353CC}">
              <c16:uniqueId val="{00000001-54B2-45AC-9D95-8A58FC7C2ABB}"/>
            </c:ext>
          </c:extLst>
        </c:ser>
        <c:ser>
          <c:idx val="2"/>
          <c:order val="2"/>
          <c:tx>
            <c:strRef>
              <c:f>Djibouti!$Q$12</c:f>
              <c:strCache>
                <c:ptCount val="1"/>
                <c:pt idx="0">
                  <c:v>No pay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Djibouti!$D$13:$E$20</c:f>
              <c:multiLvlStrCache>
                <c:ptCount val="8"/>
                <c:lvl>
                  <c:pt idx="0">
                    <c:v>wave 1</c:v>
                  </c:pt>
                  <c:pt idx="1">
                    <c:v>wave 2</c:v>
                  </c:pt>
                  <c:pt idx="2">
                    <c:v>wave 3</c:v>
                  </c:pt>
                  <c:pt idx="4">
                    <c:v>urban refugee</c:v>
                  </c:pt>
                  <c:pt idx="5">
                    <c:v>public sector</c:v>
                  </c:pt>
                  <c:pt idx="6">
                    <c:v>formal sector</c:v>
                  </c:pt>
                  <c:pt idx="7">
                    <c:v>informal sector</c:v>
                  </c:pt>
                </c:lvl>
                <c:lvl>
                  <c:pt idx="0">
                    <c:v>Urban national</c:v>
                  </c:pt>
                </c:lvl>
              </c:multiLvlStrCache>
            </c:multiLvlStrRef>
          </c:cat>
          <c:val>
            <c:numRef>
              <c:f>Djibouti!$Q$13:$Q$20</c:f>
              <c:numCache>
                <c:formatCode>General</c:formatCode>
                <c:ptCount val="8"/>
                <c:pt idx="0">
                  <c:v>47</c:v>
                </c:pt>
                <c:pt idx="1">
                  <c:v>35</c:v>
                </c:pt>
                <c:pt idx="2">
                  <c:v>53</c:v>
                </c:pt>
                <c:pt idx="4">
                  <c:v>39</c:v>
                </c:pt>
                <c:pt idx="5">
                  <c:v>57</c:v>
                </c:pt>
                <c:pt idx="6">
                  <c:v>32</c:v>
                </c:pt>
                <c:pt idx="7">
                  <c:v>50</c:v>
                </c:pt>
              </c:numCache>
            </c:numRef>
          </c:val>
          <c:extLst>
            <c:ext xmlns:c16="http://schemas.microsoft.com/office/drawing/2014/chart" uri="{C3380CC4-5D6E-409C-BE32-E72D297353CC}">
              <c16:uniqueId val="{00000002-54B2-45AC-9D95-8A58FC7C2ABB}"/>
            </c:ext>
          </c:extLst>
        </c:ser>
        <c:ser>
          <c:idx val="3"/>
          <c:order val="3"/>
          <c:tx>
            <c:strRef>
              <c:f>Djibouti!$R$12</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Djibouti!$D$13:$E$20</c:f>
              <c:multiLvlStrCache>
                <c:ptCount val="8"/>
                <c:lvl>
                  <c:pt idx="0">
                    <c:v>wave 1</c:v>
                  </c:pt>
                  <c:pt idx="1">
                    <c:v>wave 2</c:v>
                  </c:pt>
                  <c:pt idx="2">
                    <c:v>wave 3</c:v>
                  </c:pt>
                  <c:pt idx="4">
                    <c:v>urban refugee</c:v>
                  </c:pt>
                  <c:pt idx="5">
                    <c:v>public sector</c:v>
                  </c:pt>
                  <c:pt idx="6">
                    <c:v>formal sector</c:v>
                  </c:pt>
                  <c:pt idx="7">
                    <c:v>informal sector</c:v>
                  </c:pt>
                </c:lvl>
                <c:lvl>
                  <c:pt idx="0">
                    <c:v>Urban national</c:v>
                  </c:pt>
                </c:lvl>
              </c:multiLvlStrCache>
            </c:multiLvlStrRef>
          </c:cat>
          <c:val>
            <c:numRef>
              <c:f>Djibouti!$R$13:$R$20</c:f>
              <c:numCache>
                <c:formatCode>General</c:formatCode>
                <c:ptCount val="8"/>
                <c:pt idx="0">
                  <c:v>6</c:v>
                </c:pt>
                <c:pt idx="1">
                  <c:v>9</c:v>
                </c:pt>
                <c:pt idx="2">
                  <c:v>6</c:v>
                </c:pt>
                <c:pt idx="4">
                  <c:v>1</c:v>
                </c:pt>
                <c:pt idx="5">
                  <c:v>3</c:v>
                </c:pt>
                <c:pt idx="6">
                  <c:v>2</c:v>
                </c:pt>
                <c:pt idx="7">
                  <c:v>6</c:v>
                </c:pt>
              </c:numCache>
            </c:numRef>
          </c:val>
          <c:extLst>
            <c:ext xmlns:c16="http://schemas.microsoft.com/office/drawing/2014/chart" uri="{C3380CC4-5D6E-409C-BE32-E72D297353CC}">
              <c16:uniqueId val="{00000003-54B2-45AC-9D95-8A58FC7C2ABB}"/>
            </c:ext>
          </c:extLst>
        </c:ser>
        <c:dLbls>
          <c:showLegendKey val="0"/>
          <c:showVal val="0"/>
          <c:showCatName val="0"/>
          <c:showSerName val="0"/>
          <c:showPercent val="0"/>
          <c:showBubbleSize val="0"/>
        </c:dLbls>
        <c:gapWidth val="150"/>
        <c:overlap val="100"/>
        <c:axId val="63899792"/>
        <c:axId val="63902704"/>
      </c:barChart>
      <c:catAx>
        <c:axId val="6389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902704"/>
        <c:crosses val="autoZero"/>
        <c:auto val="1"/>
        <c:lblAlgn val="ctr"/>
        <c:lblOffset val="100"/>
        <c:noMultiLvlLbl val="0"/>
      </c:catAx>
      <c:valAx>
        <c:axId val="6390270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899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0" i="0" u="none" strike="noStrike" baseline="0" dirty="0">
                <a:effectLst/>
              </a:rPr>
              <a:t>Percent much worse, or worse off</a:t>
            </a:r>
            <a:r>
              <a:rPr lang="en-US" sz="1200" b="0" i="0" u="none" strike="noStrike" baseline="0" dirty="0"/>
              <a:t> </a:t>
            </a:r>
            <a:endParaRPr lang="en-US" sz="1200" b="0" dirty="0"/>
          </a:p>
        </c:rich>
      </c:tx>
      <c:layout>
        <c:manualLayout>
          <c:xMode val="edge"/>
          <c:yMode val="edge"/>
          <c:x val="0.300763269299262"/>
          <c:y val="3.662037037037035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2605605122725703E-2"/>
          <c:y val="5.5972222222222236E-2"/>
          <c:w val="0.88876616067577663"/>
          <c:h val="0.57478382910469528"/>
        </c:manualLayout>
      </c:layout>
      <c:barChart>
        <c:barDir val="col"/>
        <c:grouping val="clustered"/>
        <c:varyColors val="0"/>
        <c:ser>
          <c:idx val="0"/>
          <c:order val="0"/>
          <c:tx>
            <c:strRef>
              <c:f>Tunisia!$S$2</c:f>
              <c:strCache>
                <c:ptCount val="1"/>
                <c:pt idx="0">
                  <c:v>Poorest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Tunisia!$Q$3:$R$6</c:f>
              <c:multiLvlStrCache>
                <c:ptCount val="4"/>
                <c:lvl>
                  <c:pt idx="0">
                    <c:v>relative to pandemic</c:v>
                  </c:pt>
                  <c:pt idx="1">
                    <c:v>relative to last month</c:v>
                  </c:pt>
                </c:lvl>
                <c:lvl>
                  <c:pt idx="0">
                    <c:v>wave 2</c:v>
                  </c:pt>
                  <c:pt idx="1">
                    <c:v>wave 3</c:v>
                  </c:pt>
                  <c:pt idx="2">
                    <c:v>wave 4</c:v>
                  </c:pt>
                  <c:pt idx="3">
                    <c:v>wave 5</c:v>
                  </c:pt>
                </c:lvl>
              </c:multiLvlStrCache>
            </c:multiLvlStrRef>
          </c:cat>
          <c:val>
            <c:numRef>
              <c:f>Tunisia!$S$3:$S$6</c:f>
              <c:numCache>
                <c:formatCode>0</c:formatCode>
                <c:ptCount val="4"/>
                <c:pt idx="0">
                  <c:v>66.900000000000006</c:v>
                </c:pt>
                <c:pt idx="1">
                  <c:v>42.6</c:v>
                </c:pt>
                <c:pt idx="2">
                  <c:v>27.1</c:v>
                </c:pt>
                <c:pt idx="3">
                  <c:v>37.6</c:v>
                </c:pt>
              </c:numCache>
            </c:numRef>
          </c:val>
          <c:extLst>
            <c:ext xmlns:c16="http://schemas.microsoft.com/office/drawing/2014/chart" uri="{C3380CC4-5D6E-409C-BE32-E72D297353CC}">
              <c16:uniqueId val="{00000000-A068-4EF4-A126-FA8FD806AEB3}"/>
            </c:ext>
          </c:extLst>
        </c:ser>
        <c:ser>
          <c:idx val="1"/>
          <c:order val="1"/>
          <c:tx>
            <c:strRef>
              <c:f>Tunisia!$T$2</c:f>
              <c:strCache>
                <c:ptCount val="1"/>
                <c:pt idx="0">
                  <c:v>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Tunisia!$Q$3:$R$6</c:f>
              <c:multiLvlStrCache>
                <c:ptCount val="4"/>
                <c:lvl>
                  <c:pt idx="0">
                    <c:v>relative to pandemic</c:v>
                  </c:pt>
                  <c:pt idx="1">
                    <c:v>relative to last month</c:v>
                  </c:pt>
                </c:lvl>
                <c:lvl>
                  <c:pt idx="0">
                    <c:v>wave 2</c:v>
                  </c:pt>
                  <c:pt idx="1">
                    <c:v>wave 3</c:v>
                  </c:pt>
                  <c:pt idx="2">
                    <c:v>wave 4</c:v>
                  </c:pt>
                  <c:pt idx="3">
                    <c:v>wave 5</c:v>
                  </c:pt>
                </c:lvl>
              </c:multiLvlStrCache>
            </c:multiLvlStrRef>
          </c:cat>
          <c:val>
            <c:numRef>
              <c:f>Tunisia!$T$3:$T$6</c:f>
              <c:numCache>
                <c:formatCode>0</c:formatCode>
                <c:ptCount val="4"/>
                <c:pt idx="0">
                  <c:v>67.900000000000006</c:v>
                </c:pt>
                <c:pt idx="1">
                  <c:v>26.1</c:v>
                </c:pt>
                <c:pt idx="2">
                  <c:v>15.9</c:v>
                </c:pt>
                <c:pt idx="3">
                  <c:v>24</c:v>
                </c:pt>
              </c:numCache>
            </c:numRef>
          </c:val>
          <c:extLst>
            <c:ext xmlns:c16="http://schemas.microsoft.com/office/drawing/2014/chart" uri="{C3380CC4-5D6E-409C-BE32-E72D297353CC}">
              <c16:uniqueId val="{00000001-A068-4EF4-A126-FA8FD806AEB3}"/>
            </c:ext>
          </c:extLst>
        </c:ser>
        <c:ser>
          <c:idx val="2"/>
          <c:order val="2"/>
          <c:tx>
            <c:strRef>
              <c:f>Tunisia!$U$2</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Tunisia!$Q$3:$R$6</c:f>
              <c:multiLvlStrCache>
                <c:ptCount val="4"/>
                <c:lvl>
                  <c:pt idx="0">
                    <c:v>relative to pandemic</c:v>
                  </c:pt>
                  <c:pt idx="1">
                    <c:v>relative to last month</c:v>
                  </c:pt>
                </c:lvl>
                <c:lvl>
                  <c:pt idx="0">
                    <c:v>wave 2</c:v>
                  </c:pt>
                  <c:pt idx="1">
                    <c:v>wave 3</c:v>
                  </c:pt>
                  <c:pt idx="2">
                    <c:v>wave 4</c:v>
                  </c:pt>
                  <c:pt idx="3">
                    <c:v>wave 5</c:v>
                  </c:pt>
                </c:lvl>
              </c:multiLvlStrCache>
            </c:multiLvlStrRef>
          </c:cat>
          <c:val>
            <c:numRef>
              <c:f>Tunisia!$U$3:$U$6</c:f>
              <c:numCache>
                <c:formatCode>0</c:formatCode>
                <c:ptCount val="4"/>
                <c:pt idx="0">
                  <c:v>56.6</c:v>
                </c:pt>
                <c:pt idx="1">
                  <c:v>24.8</c:v>
                </c:pt>
                <c:pt idx="2">
                  <c:v>17.100000000000001</c:v>
                </c:pt>
                <c:pt idx="3">
                  <c:v>29.2</c:v>
                </c:pt>
              </c:numCache>
            </c:numRef>
          </c:val>
          <c:extLst>
            <c:ext xmlns:c16="http://schemas.microsoft.com/office/drawing/2014/chart" uri="{C3380CC4-5D6E-409C-BE32-E72D297353CC}">
              <c16:uniqueId val="{00000002-A068-4EF4-A126-FA8FD806AEB3}"/>
            </c:ext>
          </c:extLst>
        </c:ser>
        <c:ser>
          <c:idx val="3"/>
          <c:order val="3"/>
          <c:tx>
            <c:strRef>
              <c:f>Tunisia!$V$2</c:f>
              <c:strCache>
                <c:ptCount val="1"/>
                <c:pt idx="0">
                  <c:v>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Tunisia!$Q$3:$R$6</c:f>
              <c:multiLvlStrCache>
                <c:ptCount val="4"/>
                <c:lvl>
                  <c:pt idx="0">
                    <c:v>relative to pandemic</c:v>
                  </c:pt>
                  <c:pt idx="1">
                    <c:v>relative to last month</c:v>
                  </c:pt>
                </c:lvl>
                <c:lvl>
                  <c:pt idx="0">
                    <c:v>wave 2</c:v>
                  </c:pt>
                  <c:pt idx="1">
                    <c:v>wave 3</c:v>
                  </c:pt>
                  <c:pt idx="2">
                    <c:v>wave 4</c:v>
                  </c:pt>
                  <c:pt idx="3">
                    <c:v>wave 5</c:v>
                  </c:pt>
                </c:lvl>
              </c:multiLvlStrCache>
            </c:multiLvlStrRef>
          </c:cat>
          <c:val>
            <c:numRef>
              <c:f>Tunisia!$V$3:$V$6</c:f>
              <c:numCache>
                <c:formatCode>0</c:formatCode>
                <c:ptCount val="4"/>
                <c:pt idx="0">
                  <c:v>46.5</c:v>
                </c:pt>
                <c:pt idx="1">
                  <c:v>17.8</c:v>
                </c:pt>
                <c:pt idx="2">
                  <c:v>11.7</c:v>
                </c:pt>
                <c:pt idx="3">
                  <c:v>22.5</c:v>
                </c:pt>
              </c:numCache>
            </c:numRef>
          </c:val>
          <c:extLst>
            <c:ext xmlns:c16="http://schemas.microsoft.com/office/drawing/2014/chart" uri="{C3380CC4-5D6E-409C-BE32-E72D297353CC}">
              <c16:uniqueId val="{00000003-A068-4EF4-A126-FA8FD806AEB3}"/>
            </c:ext>
          </c:extLst>
        </c:ser>
        <c:ser>
          <c:idx val="4"/>
          <c:order val="4"/>
          <c:tx>
            <c:strRef>
              <c:f>Tunisia!$W$2</c:f>
              <c:strCache>
                <c:ptCount val="1"/>
                <c:pt idx="0">
                  <c:v>Wealthiest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Tunisia!$Q$3:$R$6</c:f>
              <c:multiLvlStrCache>
                <c:ptCount val="4"/>
                <c:lvl>
                  <c:pt idx="0">
                    <c:v>relative to pandemic</c:v>
                  </c:pt>
                  <c:pt idx="1">
                    <c:v>relative to last month</c:v>
                  </c:pt>
                </c:lvl>
                <c:lvl>
                  <c:pt idx="0">
                    <c:v>wave 2</c:v>
                  </c:pt>
                  <c:pt idx="1">
                    <c:v>wave 3</c:v>
                  </c:pt>
                  <c:pt idx="2">
                    <c:v>wave 4</c:v>
                  </c:pt>
                  <c:pt idx="3">
                    <c:v>wave 5</c:v>
                  </c:pt>
                </c:lvl>
              </c:multiLvlStrCache>
            </c:multiLvlStrRef>
          </c:cat>
          <c:val>
            <c:numRef>
              <c:f>Tunisia!$W$3:$W$6</c:f>
              <c:numCache>
                <c:formatCode>0</c:formatCode>
                <c:ptCount val="4"/>
                <c:pt idx="0">
                  <c:v>37.1</c:v>
                </c:pt>
                <c:pt idx="1">
                  <c:v>11.9</c:v>
                </c:pt>
                <c:pt idx="2">
                  <c:v>5</c:v>
                </c:pt>
                <c:pt idx="3">
                  <c:v>16.399999999999999</c:v>
                </c:pt>
              </c:numCache>
            </c:numRef>
          </c:val>
          <c:extLst>
            <c:ext xmlns:c16="http://schemas.microsoft.com/office/drawing/2014/chart" uri="{C3380CC4-5D6E-409C-BE32-E72D297353CC}">
              <c16:uniqueId val="{00000004-A068-4EF4-A126-FA8FD806AEB3}"/>
            </c:ext>
          </c:extLst>
        </c:ser>
        <c:dLbls>
          <c:showLegendKey val="0"/>
          <c:showVal val="0"/>
          <c:showCatName val="0"/>
          <c:showSerName val="0"/>
          <c:showPercent val="0"/>
          <c:showBubbleSize val="0"/>
        </c:dLbls>
        <c:gapWidth val="219"/>
        <c:overlap val="-27"/>
        <c:axId val="71096464"/>
        <c:axId val="71097712"/>
      </c:barChart>
      <c:catAx>
        <c:axId val="71096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097712"/>
        <c:crosses val="autoZero"/>
        <c:auto val="1"/>
        <c:lblAlgn val="ctr"/>
        <c:lblOffset val="100"/>
        <c:noMultiLvlLbl val="0"/>
      </c:catAx>
      <c:valAx>
        <c:axId val="7109771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096464"/>
        <c:crosses val="autoZero"/>
        <c:crossBetween val="between"/>
      </c:valAx>
      <c:spPr>
        <a:noFill/>
        <a:ln>
          <a:noFill/>
        </a:ln>
        <a:effectLst/>
      </c:spPr>
    </c:plotArea>
    <c:legend>
      <c:legendPos val="b"/>
      <c:layout>
        <c:manualLayout>
          <c:xMode val="edge"/>
          <c:yMode val="edge"/>
          <c:x val="0.24025976302935309"/>
          <c:y val="0.88020778652668419"/>
          <c:w val="0.5003947340078877"/>
          <c:h val="7.81255468066491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Tunisia!$D$10</c:f>
              <c:strCache>
                <c:ptCount val="1"/>
                <c:pt idx="0">
                  <c:v>Percent wage-employed</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Tunisia!$C$11:$C$15</c:f>
              <c:strCache>
                <c:ptCount val="5"/>
                <c:pt idx="0">
                  <c:v>wave 1</c:v>
                </c:pt>
                <c:pt idx="1">
                  <c:v>wave 2</c:v>
                </c:pt>
                <c:pt idx="2">
                  <c:v>wave 3</c:v>
                </c:pt>
                <c:pt idx="3">
                  <c:v>wave 4</c:v>
                </c:pt>
                <c:pt idx="4">
                  <c:v>wave 5</c:v>
                </c:pt>
              </c:strCache>
            </c:strRef>
          </c:cat>
          <c:val>
            <c:numRef>
              <c:f>Tunisia!$D$11:$D$15</c:f>
              <c:numCache>
                <c:formatCode>0</c:formatCode>
                <c:ptCount val="5"/>
                <c:pt idx="0">
                  <c:v>23.2</c:v>
                </c:pt>
                <c:pt idx="1">
                  <c:v>38</c:v>
                </c:pt>
                <c:pt idx="2">
                  <c:v>52.2</c:v>
                </c:pt>
                <c:pt idx="3">
                  <c:v>59</c:v>
                </c:pt>
                <c:pt idx="4">
                  <c:v>58.5</c:v>
                </c:pt>
              </c:numCache>
            </c:numRef>
          </c:val>
          <c:smooth val="0"/>
          <c:extLst>
            <c:ext xmlns:c16="http://schemas.microsoft.com/office/drawing/2014/chart" uri="{C3380CC4-5D6E-409C-BE32-E72D297353CC}">
              <c16:uniqueId val="{00000000-6204-4D37-BD15-581B7BA7374F}"/>
            </c:ext>
          </c:extLst>
        </c:ser>
        <c:ser>
          <c:idx val="1"/>
          <c:order val="1"/>
          <c:tx>
            <c:strRef>
              <c:f>Tunisia!$E$10</c:f>
              <c:strCache>
                <c:ptCount val="1"/>
                <c:pt idx="0">
                  <c:v>Self--employed earning less than usual</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Tunisia!$C$11:$C$15</c:f>
              <c:strCache>
                <c:ptCount val="5"/>
                <c:pt idx="0">
                  <c:v>wave 1</c:v>
                </c:pt>
                <c:pt idx="1">
                  <c:v>wave 2</c:v>
                </c:pt>
                <c:pt idx="2">
                  <c:v>wave 3</c:v>
                </c:pt>
                <c:pt idx="3">
                  <c:v>wave 4</c:v>
                </c:pt>
                <c:pt idx="4">
                  <c:v>wave 5</c:v>
                </c:pt>
              </c:strCache>
            </c:strRef>
          </c:cat>
          <c:val>
            <c:numRef>
              <c:f>Tunisia!$E$11:$E$15</c:f>
              <c:numCache>
                <c:formatCode>0</c:formatCode>
                <c:ptCount val="5"/>
                <c:pt idx="0">
                  <c:v>62.8</c:v>
                </c:pt>
                <c:pt idx="1">
                  <c:v>56.6</c:v>
                </c:pt>
                <c:pt idx="2">
                  <c:v>42.8</c:v>
                </c:pt>
                <c:pt idx="3">
                  <c:v>24.1</c:v>
                </c:pt>
                <c:pt idx="4">
                  <c:v>27.7</c:v>
                </c:pt>
              </c:numCache>
            </c:numRef>
          </c:val>
          <c:smooth val="0"/>
          <c:extLst>
            <c:ext xmlns:c16="http://schemas.microsoft.com/office/drawing/2014/chart" uri="{C3380CC4-5D6E-409C-BE32-E72D297353CC}">
              <c16:uniqueId val="{00000001-6204-4D37-BD15-581B7BA7374F}"/>
            </c:ext>
          </c:extLst>
        </c:ser>
        <c:dLbls>
          <c:showLegendKey val="0"/>
          <c:showVal val="0"/>
          <c:showCatName val="0"/>
          <c:showSerName val="0"/>
          <c:showPercent val="0"/>
          <c:showBubbleSize val="0"/>
        </c:dLbls>
        <c:smooth val="0"/>
        <c:axId val="2122532480"/>
        <c:axId val="2071214976"/>
      </c:lineChart>
      <c:catAx>
        <c:axId val="2122532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1214976"/>
        <c:crosses val="autoZero"/>
        <c:auto val="1"/>
        <c:lblAlgn val="ctr"/>
        <c:lblOffset val="100"/>
        <c:noMultiLvlLbl val="0"/>
      </c:catAx>
      <c:valAx>
        <c:axId val="207121497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2532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West Bank</a:t>
            </a:r>
          </a:p>
        </c:rich>
      </c:tx>
      <c:layout>
        <c:manualLayout>
          <c:xMode val="edge"/>
          <c:yMode val="edge"/>
          <c:x val="0.39913550474135862"/>
          <c:y val="2.820211515863689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Palestine!$B$13</c:f>
              <c:strCache>
                <c:ptCount val="1"/>
                <c:pt idx="0">
                  <c:v>Worked full time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Palestine!$C$11:$G$12</c:f>
              <c:multiLvlStrCache>
                <c:ptCount val="5"/>
                <c:lvl>
                  <c:pt idx="0">
                    <c:v>Poorest</c:v>
                  </c:pt>
                  <c:pt idx="1">
                    <c:v>2</c:v>
                  </c:pt>
                  <c:pt idx="2">
                    <c:v>3</c:v>
                  </c:pt>
                  <c:pt idx="3">
                    <c:v>4</c:v>
                  </c:pt>
                  <c:pt idx="4">
                    <c:v>Wealthiest</c:v>
                  </c:pt>
                </c:lvl>
                <c:lvl>
                  <c:pt idx="0">
                    <c:v>West Bank</c:v>
                  </c:pt>
                </c:lvl>
              </c:multiLvlStrCache>
            </c:multiLvlStrRef>
          </c:cat>
          <c:val>
            <c:numRef>
              <c:f>Palestine!$C$13:$G$13</c:f>
              <c:numCache>
                <c:formatCode>0</c:formatCode>
                <c:ptCount val="5"/>
                <c:pt idx="0">
                  <c:v>11.39240506329114</c:v>
                </c:pt>
                <c:pt idx="1">
                  <c:v>12.658227848101266</c:v>
                </c:pt>
                <c:pt idx="2">
                  <c:v>13.924050632911392</c:v>
                </c:pt>
                <c:pt idx="3">
                  <c:v>15.18987341772152</c:v>
                </c:pt>
                <c:pt idx="4">
                  <c:v>13.924050632911392</c:v>
                </c:pt>
              </c:numCache>
            </c:numRef>
          </c:val>
          <c:extLst>
            <c:ext xmlns:c16="http://schemas.microsoft.com/office/drawing/2014/chart" uri="{C3380CC4-5D6E-409C-BE32-E72D297353CC}">
              <c16:uniqueId val="{00000000-3B35-4F6A-AD08-7815DE8AC7CB}"/>
            </c:ext>
          </c:extLst>
        </c:ser>
        <c:ser>
          <c:idx val="1"/>
          <c:order val="1"/>
          <c:tx>
            <c:strRef>
              <c:f>Palestine!$B$14</c:f>
              <c:strCache>
                <c:ptCount val="1"/>
                <c:pt idx="0">
                  <c:v>Worked part time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Palestine!$C$11:$G$12</c:f>
              <c:multiLvlStrCache>
                <c:ptCount val="5"/>
                <c:lvl>
                  <c:pt idx="0">
                    <c:v>Poorest</c:v>
                  </c:pt>
                  <c:pt idx="1">
                    <c:v>2</c:v>
                  </c:pt>
                  <c:pt idx="2">
                    <c:v>3</c:v>
                  </c:pt>
                  <c:pt idx="3">
                    <c:v>4</c:v>
                  </c:pt>
                  <c:pt idx="4">
                    <c:v>Wealthiest</c:v>
                  </c:pt>
                </c:lvl>
                <c:lvl>
                  <c:pt idx="0">
                    <c:v>West Bank</c:v>
                  </c:pt>
                </c:lvl>
              </c:multiLvlStrCache>
            </c:multiLvlStrRef>
          </c:cat>
          <c:val>
            <c:numRef>
              <c:f>Palestine!$C$14:$G$14</c:f>
              <c:numCache>
                <c:formatCode>0</c:formatCode>
                <c:ptCount val="5"/>
                <c:pt idx="0">
                  <c:v>25.316455696202532</c:v>
                </c:pt>
                <c:pt idx="1">
                  <c:v>27.848101265822784</c:v>
                </c:pt>
                <c:pt idx="2">
                  <c:v>24.050632911392405</c:v>
                </c:pt>
                <c:pt idx="3">
                  <c:v>24.050632911392405</c:v>
                </c:pt>
                <c:pt idx="4">
                  <c:v>20.253164556962027</c:v>
                </c:pt>
              </c:numCache>
            </c:numRef>
          </c:val>
          <c:extLst>
            <c:ext xmlns:c16="http://schemas.microsoft.com/office/drawing/2014/chart" uri="{C3380CC4-5D6E-409C-BE32-E72D297353CC}">
              <c16:uniqueId val="{00000001-3B35-4F6A-AD08-7815DE8AC7CB}"/>
            </c:ext>
          </c:extLst>
        </c:ser>
        <c:ser>
          <c:idx val="2"/>
          <c:order val="2"/>
          <c:tx>
            <c:strRef>
              <c:f>Palestine!$B$15</c:f>
              <c:strCache>
                <c:ptCount val="1"/>
                <c:pt idx="0">
                  <c:v>Did not work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Palestine!$C$11:$G$12</c:f>
              <c:multiLvlStrCache>
                <c:ptCount val="5"/>
                <c:lvl>
                  <c:pt idx="0">
                    <c:v>Poorest</c:v>
                  </c:pt>
                  <c:pt idx="1">
                    <c:v>2</c:v>
                  </c:pt>
                  <c:pt idx="2">
                    <c:v>3</c:v>
                  </c:pt>
                  <c:pt idx="3">
                    <c:v>4</c:v>
                  </c:pt>
                  <c:pt idx="4">
                    <c:v>Wealthiest</c:v>
                  </c:pt>
                </c:lvl>
                <c:lvl>
                  <c:pt idx="0">
                    <c:v>West Bank</c:v>
                  </c:pt>
                </c:lvl>
              </c:multiLvlStrCache>
            </c:multiLvlStrRef>
          </c:cat>
          <c:val>
            <c:numRef>
              <c:f>Palestine!$C$15:$G$15</c:f>
              <c:numCache>
                <c:formatCode>0</c:formatCode>
                <c:ptCount val="5"/>
                <c:pt idx="0">
                  <c:v>43.037974683544306</c:v>
                </c:pt>
                <c:pt idx="1">
                  <c:v>44.303797468354425</c:v>
                </c:pt>
                <c:pt idx="2">
                  <c:v>46.835443037974684</c:v>
                </c:pt>
                <c:pt idx="3">
                  <c:v>43.037974683544306</c:v>
                </c:pt>
                <c:pt idx="4">
                  <c:v>37.974683544303801</c:v>
                </c:pt>
              </c:numCache>
            </c:numRef>
          </c:val>
          <c:extLst>
            <c:ext xmlns:c16="http://schemas.microsoft.com/office/drawing/2014/chart" uri="{C3380CC4-5D6E-409C-BE32-E72D297353CC}">
              <c16:uniqueId val="{00000002-3B35-4F6A-AD08-7815DE8AC7CB}"/>
            </c:ext>
          </c:extLst>
        </c:ser>
        <c:ser>
          <c:idx val="3"/>
          <c:order val="3"/>
          <c:tx>
            <c:strRef>
              <c:f>Palestine!$B$16</c:f>
              <c:strCache>
                <c:ptCount val="1"/>
                <c:pt idx="0">
                  <c:v>Lost job</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Palestine!$C$11:$G$12</c:f>
              <c:multiLvlStrCache>
                <c:ptCount val="5"/>
                <c:lvl>
                  <c:pt idx="0">
                    <c:v>Poorest</c:v>
                  </c:pt>
                  <c:pt idx="1">
                    <c:v>2</c:v>
                  </c:pt>
                  <c:pt idx="2">
                    <c:v>3</c:v>
                  </c:pt>
                  <c:pt idx="3">
                    <c:v>4</c:v>
                  </c:pt>
                  <c:pt idx="4">
                    <c:v>Wealthiest</c:v>
                  </c:pt>
                </c:lvl>
                <c:lvl>
                  <c:pt idx="0">
                    <c:v>West Bank</c:v>
                  </c:pt>
                </c:lvl>
              </c:multiLvlStrCache>
            </c:multiLvlStrRef>
          </c:cat>
          <c:val>
            <c:numRef>
              <c:f>Palestine!$C$16:$G$16</c:f>
              <c:numCache>
                <c:formatCode>0</c:formatCode>
                <c:ptCount val="5"/>
                <c:pt idx="0">
                  <c:v>18.9873417721519</c:v>
                </c:pt>
                <c:pt idx="1">
                  <c:v>16.455696202531644</c:v>
                </c:pt>
                <c:pt idx="2">
                  <c:v>16.455696202531644</c:v>
                </c:pt>
                <c:pt idx="3">
                  <c:v>13.924050632911392</c:v>
                </c:pt>
                <c:pt idx="4">
                  <c:v>13.924050632911392</c:v>
                </c:pt>
              </c:numCache>
            </c:numRef>
          </c:val>
          <c:extLst>
            <c:ext xmlns:c16="http://schemas.microsoft.com/office/drawing/2014/chart" uri="{C3380CC4-5D6E-409C-BE32-E72D297353CC}">
              <c16:uniqueId val="{00000003-3B35-4F6A-AD08-7815DE8AC7CB}"/>
            </c:ext>
          </c:extLst>
        </c:ser>
        <c:dLbls>
          <c:showLegendKey val="0"/>
          <c:showVal val="0"/>
          <c:showCatName val="0"/>
          <c:showSerName val="0"/>
          <c:showPercent val="0"/>
          <c:showBubbleSize val="0"/>
        </c:dLbls>
        <c:gapWidth val="150"/>
        <c:overlap val="100"/>
        <c:axId val="68084368"/>
        <c:axId val="68084784"/>
      </c:barChart>
      <c:catAx>
        <c:axId val="6808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084784"/>
        <c:crosses val="autoZero"/>
        <c:auto val="1"/>
        <c:lblAlgn val="ctr"/>
        <c:lblOffset val="100"/>
        <c:noMultiLvlLbl val="0"/>
      </c:catAx>
      <c:valAx>
        <c:axId val="6808478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084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Gaza</a:t>
            </a:r>
          </a:p>
        </c:rich>
      </c:tx>
      <c:layout>
        <c:manualLayout>
          <c:xMode val="edge"/>
          <c:yMode val="edge"/>
          <c:x val="0.40266439706096063"/>
          <c:y val="2.820211515863689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Palestine!$B$13</c:f>
              <c:strCache>
                <c:ptCount val="1"/>
                <c:pt idx="0">
                  <c:v>Worked full time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Palestine!$J$11:$N$12</c:f>
              <c:strCache>
                <c:ptCount val="5"/>
                <c:pt idx="0">
                  <c:v>Poorest</c:v>
                </c:pt>
                <c:pt idx="1">
                  <c:v>2</c:v>
                </c:pt>
                <c:pt idx="2">
                  <c:v>3</c:v>
                </c:pt>
                <c:pt idx="3">
                  <c:v>4</c:v>
                </c:pt>
                <c:pt idx="4">
                  <c:v>Wealthiest</c:v>
                </c:pt>
              </c:strCache>
            </c:strRef>
          </c:cat>
          <c:val>
            <c:numRef>
              <c:f>Palestine!$J$13:$N$13</c:f>
              <c:numCache>
                <c:formatCode>0</c:formatCode>
                <c:ptCount val="5"/>
                <c:pt idx="0">
                  <c:v>15.18987341772152</c:v>
                </c:pt>
                <c:pt idx="1">
                  <c:v>22.784810126582279</c:v>
                </c:pt>
                <c:pt idx="2">
                  <c:v>18.9873417721519</c:v>
                </c:pt>
                <c:pt idx="3">
                  <c:v>18.9873417721519</c:v>
                </c:pt>
                <c:pt idx="4">
                  <c:v>15.18987341772152</c:v>
                </c:pt>
              </c:numCache>
            </c:numRef>
          </c:val>
          <c:extLst>
            <c:ext xmlns:c16="http://schemas.microsoft.com/office/drawing/2014/chart" uri="{C3380CC4-5D6E-409C-BE32-E72D297353CC}">
              <c16:uniqueId val="{00000000-F422-44D4-B928-900F9EAE18A9}"/>
            </c:ext>
          </c:extLst>
        </c:ser>
        <c:ser>
          <c:idx val="1"/>
          <c:order val="1"/>
          <c:tx>
            <c:strRef>
              <c:f>Palestine!$B$14</c:f>
              <c:strCache>
                <c:ptCount val="1"/>
                <c:pt idx="0">
                  <c:v>Worked part time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Palestine!$J$11:$N$12</c:f>
              <c:strCache>
                <c:ptCount val="5"/>
                <c:pt idx="0">
                  <c:v>Poorest</c:v>
                </c:pt>
                <c:pt idx="1">
                  <c:v>2</c:v>
                </c:pt>
                <c:pt idx="2">
                  <c:v>3</c:v>
                </c:pt>
                <c:pt idx="3">
                  <c:v>4</c:v>
                </c:pt>
                <c:pt idx="4">
                  <c:v>Wealthiest</c:v>
                </c:pt>
              </c:strCache>
            </c:strRef>
          </c:cat>
          <c:val>
            <c:numRef>
              <c:f>Palestine!$J$14:$N$14</c:f>
              <c:numCache>
                <c:formatCode>0</c:formatCode>
                <c:ptCount val="5"/>
                <c:pt idx="0">
                  <c:v>20.253164556962027</c:v>
                </c:pt>
                <c:pt idx="1">
                  <c:v>20.253164556962027</c:v>
                </c:pt>
                <c:pt idx="2">
                  <c:v>22.784810126582279</c:v>
                </c:pt>
                <c:pt idx="3">
                  <c:v>21.518987341772153</c:v>
                </c:pt>
                <c:pt idx="4">
                  <c:v>17.721518987341771</c:v>
                </c:pt>
              </c:numCache>
            </c:numRef>
          </c:val>
          <c:extLst>
            <c:ext xmlns:c16="http://schemas.microsoft.com/office/drawing/2014/chart" uri="{C3380CC4-5D6E-409C-BE32-E72D297353CC}">
              <c16:uniqueId val="{00000001-F422-44D4-B928-900F9EAE18A9}"/>
            </c:ext>
          </c:extLst>
        </c:ser>
        <c:ser>
          <c:idx val="2"/>
          <c:order val="2"/>
          <c:tx>
            <c:strRef>
              <c:f>Palestine!$B$15</c:f>
              <c:strCache>
                <c:ptCount val="1"/>
                <c:pt idx="0">
                  <c:v>Did not work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Palestine!$J$11:$N$12</c:f>
              <c:strCache>
                <c:ptCount val="5"/>
                <c:pt idx="0">
                  <c:v>Poorest</c:v>
                </c:pt>
                <c:pt idx="1">
                  <c:v>2</c:v>
                </c:pt>
                <c:pt idx="2">
                  <c:v>3</c:v>
                </c:pt>
                <c:pt idx="3">
                  <c:v>4</c:v>
                </c:pt>
                <c:pt idx="4">
                  <c:v>Wealthiest</c:v>
                </c:pt>
              </c:strCache>
            </c:strRef>
          </c:cat>
          <c:val>
            <c:numRef>
              <c:f>Palestine!$J$15:$N$15</c:f>
              <c:numCache>
                <c:formatCode>0</c:formatCode>
                <c:ptCount val="5"/>
                <c:pt idx="0">
                  <c:v>21.518987341772153</c:v>
                </c:pt>
                <c:pt idx="1">
                  <c:v>18.9873417721519</c:v>
                </c:pt>
                <c:pt idx="2">
                  <c:v>30.37974683544304</c:v>
                </c:pt>
                <c:pt idx="3">
                  <c:v>24.050632911392405</c:v>
                </c:pt>
                <c:pt idx="4">
                  <c:v>20.253164556962027</c:v>
                </c:pt>
              </c:numCache>
            </c:numRef>
          </c:val>
          <c:extLst>
            <c:ext xmlns:c16="http://schemas.microsoft.com/office/drawing/2014/chart" uri="{C3380CC4-5D6E-409C-BE32-E72D297353CC}">
              <c16:uniqueId val="{00000002-F422-44D4-B928-900F9EAE18A9}"/>
            </c:ext>
          </c:extLst>
        </c:ser>
        <c:ser>
          <c:idx val="3"/>
          <c:order val="3"/>
          <c:tx>
            <c:strRef>
              <c:f>Palestine!$B$16</c:f>
              <c:strCache>
                <c:ptCount val="1"/>
                <c:pt idx="0">
                  <c:v>Lost job</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Palestine!$J$11:$N$12</c:f>
              <c:strCache>
                <c:ptCount val="5"/>
                <c:pt idx="0">
                  <c:v>Poorest</c:v>
                </c:pt>
                <c:pt idx="1">
                  <c:v>2</c:v>
                </c:pt>
                <c:pt idx="2">
                  <c:v>3</c:v>
                </c:pt>
                <c:pt idx="3">
                  <c:v>4</c:v>
                </c:pt>
                <c:pt idx="4">
                  <c:v>Wealthiest</c:v>
                </c:pt>
              </c:strCache>
            </c:strRef>
          </c:cat>
          <c:val>
            <c:numRef>
              <c:f>Palestine!$J$16:$N$16</c:f>
              <c:numCache>
                <c:formatCode>0</c:formatCode>
                <c:ptCount val="5"/>
                <c:pt idx="0">
                  <c:v>25.316455696202532</c:v>
                </c:pt>
                <c:pt idx="1">
                  <c:v>25.316455696202532</c:v>
                </c:pt>
                <c:pt idx="2">
                  <c:v>17.721518987341771</c:v>
                </c:pt>
                <c:pt idx="3">
                  <c:v>16.455696202531644</c:v>
                </c:pt>
                <c:pt idx="4">
                  <c:v>11.39240506329114</c:v>
                </c:pt>
              </c:numCache>
            </c:numRef>
          </c:val>
          <c:extLst>
            <c:ext xmlns:c16="http://schemas.microsoft.com/office/drawing/2014/chart" uri="{C3380CC4-5D6E-409C-BE32-E72D297353CC}">
              <c16:uniqueId val="{00000003-F422-44D4-B928-900F9EAE18A9}"/>
            </c:ext>
          </c:extLst>
        </c:ser>
        <c:dLbls>
          <c:showLegendKey val="0"/>
          <c:showVal val="0"/>
          <c:showCatName val="0"/>
          <c:showSerName val="0"/>
          <c:showPercent val="0"/>
          <c:showBubbleSize val="0"/>
        </c:dLbls>
        <c:gapWidth val="150"/>
        <c:overlap val="100"/>
        <c:axId val="68084368"/>
        <c:axId val="68084784"/>
      </c:barChart>
      <c:catAx>
        <c:axId val="6808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084784"/>
        <c:crosses val="autoZero"/>
        <c:auto val="1"/>
        <c:lblAlgn val="ctr"/>
        <c:lblOffset val="100"/>
        <c:noMultiLvlLbl val="0"/>
      </c:catAx>
      <c:valAx>
        <c:axId val="6808478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084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West Bank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Palestine!$Q$13</c:f>
              <c:strCache>
                <c:ptCount val="1"/>
                <c:pt idx="0">
                  <c:v>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Palestine!$R$12:$V$12</c:f>
              <c:strCache>
                <c:ptCount val="5"/>
                <c:pt idx="0">
                  <c:v>Poorest</c:v>
                </c:pt>
                <c:pt idx="1">
                  <c:v>2</c:v>
                </c:pt>
                <c:pt idx="2">
                  <c:v>3</c:v>
                </c:pt>
                <c:pt idx="3">
                  <c:v>4</c:v>
                </c:pt>
                <c:pt idx="4">
                  <c:v>Wealthiest</c:v>
                </c:pt>
              </c:strCache>
            </c:strRef>
          </c:cat>
          <c:val>
            <c:numRef>
              <c:f>Palestine!$R$13:$V$13</c:f>
              <c:numCache>
                <c:formatCode>General</c:formatCode>
                <c:ptCount val="5"/>
                <c:pt idx="0">
                  <c:v>19</c:v>
                </c:pt>
                <c:pt idx="1">
                  <c:v>9</c:v>
                </c:pt>
                <c:pt idx="2">
                  <c:v>6</c:v>
                </c:pt>
                <c:pt idx="3">
                  <c:v>4</c:v>
                </c:pt>
                <c:pt idx="4">
                  <c:v>5</c:v>
                </c:pt>
              </c:numCache>
            </c:numRef>
          </c:val>
          <c:extLst>
            <c:ext xmlns:c16="http://schemas.microsoft.com/office/drawing/2014/chart" uri="{C3380CC4-5D6E-409C-BE32-E72D297353CC}">
              <c16:uniqueId val="{00000000-F48F-4FC9-A060-DA8A78C0BAAC}"/>
            </c:ext>
          </c:extLst>
        </c:ser>
        <c:ser>
          <c:idx val="1"/>
          <c:order val="1"/>
          <c:tx>
            <c:strRef>
              <c:f>Palestine!$Q$14</c:f>
              <c:strCache>
                <c:ptCount val="1"/>
                <c:pt idx="0">
                  <c:v>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Palestine!$R$12:$V$12</c:f>
              <c:strCache>
                <c:ptCount val="5"/>
                <c:pt idx="0">
                  <c:v>Poorest</c:v>
                </c:pt>
                <c:pt idx="1">
                  <c:v>2</c:v>
                </c:pt>
                <c:pt idx="2">
                  <c:v>3</c:v>
                </c:pt>
                <c:pt idx="3">
                  <c:v>4</c:v>
                </c:pt>
                <c:pt idx="4">
                  <c:v>Wealthiest</c:v>
                </c:pt>
              </c:strCache>
            </c:strRef>
          </c:cat>
          <c:val>
            <c:numRef>
              <c:f>Palestine!$R$14:$V$14</c:f>
              <c:numCache>
                <c:formatCode>General</c:formatCode>
                <c:ptCount val="5"/>
                <c:pt idx="0">
                  <c:v>34</c:v>
                </c:pt>
                <c:pt idx="1">
                  <c:v>25</c:v>
                </c:pt>
                <c:pt idx="2">
                  <c:v>23</c:v>
                </c:pt>
                <c:pt idx="3">
                  <c:v>18</c:v>
                </c:pt>
                <c:pt idx="4">
                  <c:v>15</c:v>
                </c:pt>
              </c:numCache>
            </c:numRef>
          </c:val>
          <c:extLst>
            <c:ext xmlns:c16="http://schemas.microsoft.com/office/drawing/2014/chart" uri="{C3380CC4-5D6E-409C-BE32-E72D297353CC}">
              <c16:uniqueId val="{00000001-F48F-4FC9-A060-DA8A78C0BAAC}"/>
            </c:ext>
          </c:extLst>
        </c:ser>
        <c:dLbls>
          <c:showLegendKey val="0"/>
          <c:showVal val="0"/>
          <c:showCatName val="0"/>
          <c:showSerName val="0"/>
          <c:showPercent val="0"/>
          <c:showBubbleSize val="0"/>
        </c:dLbls>
        <c:gapWidth val="219"/>
        <c:overlap val="-27"/>
        <c:axId val="69807648"/>
        <c:axId val="69807232"/>
      </c:barChart>
      <c:catAx>
        <c:axId val="698076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Percent food</a:t>
                </a:r>
                <a:r>
                  <a:rPr lang="en-US" baseline="0" dirty="0"/>
                  <a:t> insecure</a:t>
                </a:r>
                <a:endParaRPr lang="en-US"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807232"/>
        <c:crosses val="autoZero"/>
        <c:auto val="1"/>
        <c:lblAlgn val="ctr"/>
        <c:lblOffset val="100"/>
        <c:noMultiLvlLbl val="0"/>
      </c:catAx>
      <c:valAx>
        <c:axId val="698072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807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656B45-789C-42C3-ADD9-2AD360B910D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DE0A18B-2D01-4B55-8D41-F1122F19C15F}">
      <dgm:prSet/>
      <dgm:spPr/>
      <dgm:t>
        <a:bodyPr/>
        <a:lstStyle/>
        <a:p>
          <a:r>
            <a:rPr lang="en-US" b="1"/>
            <a:t>Provide quality data</a:t>
          </a:r>
          <a:endParaRPr lang="en-US"/>
        </a:p>
      </dgm:t>
    </dgm:pt>
    <dgm:pt modelId="{F40F2D7A-4FAF-48A1-96E5-901F0E3F02B2}" type="parTrans" cxnId="{2C1D0C6B-1669-47CE-AE57-FA0FB6329976}">
      <dgm:prSet/>
      <dgm:spPr/>
      <dgm:t>
        <a:bodyPr/>
        <a:lstStyle/>
        <a:p>
          <a:endParaRPr lang="en-US"/>
        </a:p>
      </dgm:t>
    </dgm:pt>
    <dgm:pt modelId="{889CA16F-72D4-4269-9C55-87868296C25D}" type="sibTrans" cxnId="{2C1D0C6B-1669-47CE-AE57-FA0FB6329976}">
      <dgm:prSet/>
      <dgm:spPr/>
      <dgm:t>
        <a:bodyPr/>
        <a:lstStyle/>
        <a:p>
          <a:endParaRPr lang="en-US"/>
        </a:p>
      </dgm:t>
    </dgm:pt>
    <dgm:pt modelId="{55A711F7-8B5B-458D-9D5B-B03D0038FDAD}">
      <dgm:prSet/>
      <dgm:spPr/>
      <dgm:t>
        <a:bodyPr/>
        <a:lstStyle/>
        <a:p>
          <a:r>
            <a:rPr lang="en-US"/>
            <a:t>Good alternative when face to face surveys cannot be used</a:t>
          </a:r>
        </a:p>
      </dgm:t>
    </dgm:pt>
    <dgm:pt modelId="{07334716-E050-49BA-9027-5F108C4F93D4}" type="parTrans" cxnId="{C8A8AEC7-C1CA-44D3-9FC0-10F4FDD5B6B5}">
      <dgm:prSet/>
      <dgm:spPr/>
      <dgm:t>
        <a:bodyPr/>
        <a:lstStyle/>
        <a:p>
          <a:endParaRPr lang="en-US"/>
        </a:p>
      </dgm:t>
    </dgm:pt>
    <dgm:pt modelId="{6692C330-39A8-4F1C-AC63-EFA491636177}" type="sibTrans" cxnId="{C8A8AEC7-C1CA-44D3-9FC0-10F4FDD5B6B5}">
      <dgm:prSet/>
      <dgm:spPr/>
      <dgm:t>
        <a:bodyPr/>
        <a:lstStyle/>
        <a:p>
          <a:endParaRPr lang="en-US"/>
        </a:p>
      </dgm:t>
    </dgm:pt>
    <dgm:pt modelId="{1C2EE33E-CD1C-4F24-AFBA-FC46716D1F24}">
      <dgm:prSet/>
      <dgm:spPr/>
      <dgm:t>
        <a:bodyPr/>
        <a:lstStyle/>
        <a:p>
          <a:r>
            <a:rPr lang="en-US" dirty="0"/>
            <a:t>Fast and inexpensive</a:t>
          </a:r>
        </a:p>
      </dgm:t>
    </dgm:pt>
    <dgm:pt modelId="{CDE10377-807B-4229-AA6F-DB37E8D28380}" type="parTrans" cxnId="{6EAC1955-B91D-45A2-BB56-D8EFE3D08B20}">
      <dgm:prSet/>
      <dgm:spPr/>
      <dgm:t>
        <a:bodyPr/>
        <a:lstStyle/>
        <a:p>
          <a:endParaRPr lang="en-US"/>
        </a:p>
      </dgm:t>
    </dgm:pt>
    <dgm:pt modelId="{08432B42-A58A-4817-8ABC-83991F92599B}" type="sibTrans" cxnId="{6EAC1955-B91D-45A2-BB56-D8EFE3D08B20}">
      <dgm:prSet/>
      <dgm:spPr/>
      <dgm:t>
        <a:bodyPr/>
        <a:lstStyle/>
        <a:p>
          <a:endParaRPr lang="en-US"/>
        </a:p>
      </dgm:t>
    </dgm:pt>
    <dgm:pt modelId="{8E79E24A-9E82-4DB2-A285-23C7ACE1A73E}">
      <dgm:prSet/>
      <dgm:spPr/>
      <dgm:t>
        <a:bodyPr/>
        <a:lstStyle/>
        <a:p>
          <a:r>
            <a:rPr lang="en-US" b="1"/>
            <a:t>Limitations</a:t>
          </a:r>
          <a:endParaRPr lang="en-US"/>
        </a:p>
      </dgm:t>
    </dgm:pt>
    <dgm:pt modelId="{8E0E8CA6-499D-4C17-8694-6DC30E982DC8}" type="parTrans" cxnId="{8344ADA0-FE50-4504-B61C-E60F0F19FA30}">
      <dgm:prSet/>
      <dgm:spPr/>
      <dgm:t>
        <a:bodyPr/>
        <a:lstStyle/>
        <a:p>
          <a:endParaRPr lang="en-US"/>
        </a:p>
      </dgm:t>
    </dgm:pt>
    <dgm:pt modelId="{D1AA61B0-9ACE-4EC8-A7C6-CD2CAD44EBAE}" type="sibTrans" cxnId="{8344ADA0-FE50-4504-B61C-E60F0F19FA30}">
      <dgm:prSet/>
      <dgm:spPr/>
      <dgm:t>
        <a:bodyPr/>
        <a:lstStyle/>
        <a:p>
          <a:endParaRPr lang="en-US"/>
        </a:p>
      </dgm:t>
    </dgm:pt>
    <dgm:pt modelId="{A9D9BD97-4136-4586-9C75-94B90A7096B0}">
      <dgm:prSet/>
      <dgm:spPr/>
      <dgm:t>
        <a:bodyPr/>
        <a:lstStyle/>
        <a:p>
          <a:r>
            <a:rPr lang="en-US" dirty="0"/>
            <a:t>Length of questionnaire is limited; cannot estimate welfare accurately</a:t>
          </a:r>
        </a:p>
      </dgm:t>
    </dgm:pt>
    <dgm:pt modelId="{1B99399A-ACA7-410B-9903-ED29991D7B56}" type="parTrans" cxnId="{5596BE98-3601-4202-811C-233506F0A8F6}">
      <dgm:prSet/>
      <dgm:spPr/>
      <dgm:t>
        <a:bodyPr/>
        <a:lstStyle/>
        <a:p>
          <a:endParaRPr lang="en-US"/>
        </a:p>
      </dgm:t>
    </dgm:pt>
    <dgm:pt modelId="{3AA86FA3-48CC-4A0B-9ACA-638B31FB4848}" type="sibTrans" cxnId="{5596BE98-3601-4202-811C-233506F0A8F6}">
      <dgm:prSet/>
      <dgm:spPr/>
      <dgm:t>
        <a:bodyPr/>
        <a:lstStyle/>
        <a:p>
          <a:endParaRPr lang="en-US"/>
        </a:p>
      </dgm:t>
    </dgm:pt>
    <dgm:pt modelId="{52161570-A986-4D7C-953D-90F3C932C7F8}">
      <dgm:prSet/>
      <dgm:spPr/>
      <dgm:t>
        <a:bodyPr/>
        <a:lstStyle/>
        <a:p>
          <a:r>
            <a:rPr lang="en-US"/>
            <a:t>Cost per question can be high</a:t>
          </a:r>
        </a:p>
      </dgm:t>
    </dgm:pt>
    <dgm:pt modelId="{8F0A5740-6603-49D6-8321-FCBC935FDD1B}" type="parTrans" cxnId="{03646797-D904-437B-A2DE-E29E3B5EB601}">
      <dgm:prSet/>
      <dgm:spPr/>
      <dgm:t>
        <a:bodyPr/>
        <a:lstStyle/>
        <a:p>
          <a:endParaRPr lang="en-US"/>
        </a:p>
      </dgm:t>
    </dgm:pt>
    <dgm:pt modelId="{34BDEFE6-6290-40B1-86CA-E9598628EDA0}" type="sibTrans" cxnId="{03646797-D904-437B-A2DE-E29E3B5EB601}">
      <dgm:prSet/>
      <dgm:spPr/>
      <dgm:t>
        <a:bodyPr/>
        <a:lstStyle/>
        <a:p>
          <a:endParaRPr lang="en-US"/>
        </a:p>
      </dgm:t>
    </dgm:pt>
    <dgm:pt modelId="{B12E6765-57E6-46C9-96F6-CA8D70367292}">
      <dgm:prSet/>
      <dgm:spPr/>
      <dgm:t>
        <a:bodyPr/>
        <a:lstStyle/>
        <a:p>
          <a:r>
            <a:rPr lang="en-US"/>
            <a:t>Small samples</a:t>
          </a:r>
        </a:p>
      </dgm:t>
    </dgm:pt>
    <dgm:pt modelId="{DC1F8B04-B80D-4315-9029-3054E451862C}" type="parTrans" cxnId="{79B9739B-BFF0-4F0B-B4D7-BD409F46D5AA}">
      <dgm:prSet/>
      <dgm:spPr/>
      <dgm:t>
        <a:bodyPr/>
        <a:lstStyle/>
        <a:p>
          <a:endParaRPr lang="en-US"/>
        </a:p>
      </dgm:t>
    </dgm:pt>
    <dgm:pt modelId="{E3151EDB-B3B1-496E-A9B3-1CCF5CB377C0}" type="sibTrans" cxnId="{79B9739B-BFF0-4F0B-B4D7-BD409F46D5AA}">
      <dgm:prSet/>
      <dgm:spPr/>
      <dgm:t>
        <a:bodyPr/>
        <a:lstStyle/>
        <a:p>
          <a:endParaRPr lang="en-US"/>
        </a:p>
      </dgm:t>
    </dgm:pt>
    <dgm:pt modelId="{F0EEB462-3B94-4F41-A318-E0778F64487C}">
      <dgm:prSet/>
      <dgm:spPr/>
      <dgm:t>
        <a:bodyPr/>
        <a:lstStyle/>
        <a:p>
          <a:r>
            <a:rPr lang="en-US"/>
            <a:t>Potential biases, not all of which can be corrected</a:t>
          </a:r>
        </a:p>
      </dgm:t>
    </dgm:pt>
    <dgm:pt modelId="{B677577A-29D2-41FD-9760-A0D43AFAC23A}" type="parTrans" cxnId="{BD00A94A-3023-4C50-B99E-0EB8F48D2A42}">
      <dgm:prSet/>
      <dgm:spPr/>
      <dgm:t>
        <a:bodyPr/>
        <a:lstStyle/>
        <a:p>
          <a:endParaRPr lang="en-US"/>
        </a:p>
      </dgm:t>
    </dgm:pt>
    <dgm:pt modelId="{320725B5-62D3-4A4D-8B22-34FD2E705FE7}" type="sibTrans" cxnId="{BD00A94A-3023-4C50-B99E-0EB8F48D2A42}">
      <dgm:prSet/>
      <dgm:spPr/>
      <dgm:t>
        <a:bodyPr/>
        <a:lstStyle/>
        <a:p>
          <a:endParaRPr lang="en-US"/>
        </a:p>
      </dgm:t>
    </dgm:pt>
    <dgm:pt modelId="{D4183346-4022-4ABC-943C-4F6E9E585B16}">
      <dgm:prSet/>
      <dgm:spPr/>
      <dgm:t>
        <a:bodyPr/>
        <a:lstStyle/>
        <a:p>
          <a:r>
            <a:rPr lang="en-US" b="1"/>
            <a:t>Common errors</a:t>
          </a:r>
          <a:endParaRPr lang="en-US"/>
        </a:p>
      </dgm:t>
    </dgm:pt>
    <dgm:pt modelId="{3A948117-DF46-4036-8714-E2CB8D717EA4}" type="parTrans" cxnId="{5486B323-42A5-441C-8928-22F4BA712D89}">
      <dgm:prSet/>
      <dgm:spPr/>
      <dgm:t>
        <a:bodyPr/>
        <a:lstStyle/>
        <a:p>
          <a:endParaRPr lang="en-US"/>
        </a:p>
      </dgm:t>
    </dgm:pt>
    <dgm:pt modelId="{FD1D0796-7491-4918-94F1-5275E0D34C3F}" type="sibTrans" cxnId="{5486B323-42A5-441C-8928-22F4BA712D89}">
      <dgm:prSet/>
      <dgm:spPr/>
      <dgm:t>
        <a:bodyPr/>
        <a:lstStyle/>
        <a:p>
          <a:endParaRPr lang="en-US"/>
        </a:p>
      </dgm:t>
    </dgm:pt>
    <dgm:pt modelId="{C4931A55-0667-4280-A427-12B73819879C}">
      <dgm:prSet/>
      <dgm:spPr/>
      <dgm:t>
        <a:bodyPr/>
        <a:lstStyle/>
        <a:p>
          <a:r>
            <a:rPr lang="en-US"/>
            <a:t>Compare data to pre-existing variables collected using a different approach</a:t>
          </a:r>
        </a:p>
      </dgm:t>
    </dgm:pt>
    <dgm:pt modelId="{36C20434-B051-47D7-8794-B40ADA11D75C}" type="parTrans" cxnId="{416C7675-3547-401A-8F35-9A709CB5013C}">
      <dgm:prSet/>
      <dgm:spPr/>
      <dgm:t>
        <a:bodyPr/>
        <a:lstStyle/>
        <a:p>
          <a:endParaRPr lang="en-US"/>
        </a:p>
      </dgm:t>
    </dgm:pt>
    <dgm:pt modelId="{8234D7D0-D3A6-4C1D-BA2A-3D6068DFA3F9}" type="sibTrans" cxnId="{416C7675-3547-401A-8F35-9A709CB5013C}">
      <dgm:prSet/>
      <dgm:spPr/>
      <dgm:t>
        <a:bodyPr/>
        <a:lstStyle/>
        <a:p>
          <a:endParaRPr lang="en-US"/>
        </a:p>
      </dgm:t>
    </dgm:pt>
    <dgm:pt modelId="{EC05CD0D-AB2E-462C-A215-B7A628BC4D3D}">
      <dgm:prSet/>
      <dgm:spPr/>
      <dgm:t>
        <a:bodyPr/>
        <a:lstStyle/>
        <a:p>
          <a:r>
            <a:rPr lang="en-US" dirty="0"/>
            <a:t>Data quality is overlooked</a:t>
          </a:r>
        </a:p>
      </dgm:t>
    </dgm:pt>
    <dgm:pt modelId="{CA222A46-36FC-46DA-98CD-29788CFDC18A}" type="parTrans" cxnId="{706C7529-1279-4608-9CB1-A6DBDBDBFD5F}">
      <dgm:prSet/>
      <dgm:spPr/>
      <dgm:t>
        <a:bodyPr/>
        <a:lstStyle/>
        <a:p>
          <a:endParaRPr lang="en-US"/>
        </a:p>
      </dgm:t>
    </dgm:pt>
    <dgm:pt modelId="{E763BA06-3C03-4963-B224-C283D27E6F35}" type="sibTrans" cxnId="{706C7529-1279-4608-9CB1-A6DBDBDBFD5F}">
      <dgm:prSet/>
      <dgm:spPr/>
      <dgm:t>
        <a:bodyPr/>
        <a:lstStyle/>
        <a:p>
          <a:endParaRPr lang="en-US"/>
        </a:p>
      </dgm:t>
    </dgm:pt>
    <dgm:pt modelId="{05087C3E-576E-42B6-A947-37D2F8E3216B}">
      <dgm:prSet/>
      <dgm:spPr/>
      <dgm:t>
        <a:bodyPr/>
        <a:lstStyle/>
        <a:p>
          <a:r>
            <a:rPr lang="en-US" b="1"/>
            <a:t>Phone surveys work better when</a:t>
          </a:r>
          <a:endParaRPr lang="en-US"/>
        </a:p>
      </dgm:t>
    </dgm:pt>
    <dgm:pt modelId="{40722954-90C8-4252-8095-FFD9C6B30CFE}" type="parTrans" cxnId="{AEC58BAE-D851-4501-8DC6-8250845E1FCD}">
      <dgm:prSet/>
      <dgm:spPr/>
      <dgm:t>
        <a:bodyPr/>
        <a:lstStyle/>
        <a:p>
          <a:endParaRPr lang="en-US"/>
        </a:p>
      </dgm:t>
    </dgm:pt>
    <dgm:pt modelId="{611762DE-9A84-4A29-9905-2835A5380D70}" type="sibTrans" cxnId="{AEC58BAE-D851-4501-8DC6-8250845E1FCD}">
      <dgm:prSet/>
      <dgm:spPr/>
      <dgm:t>
        <a:bodyPr/>
        <a:lstStyle/>
        <a:p>
          <a:endParaRPr lang="en-US"/>
        </a:p>
      </dgm:t>
    </dgm:pt>
    <dgm:pt modelId="{6C5B3E80-BC65-442E-B8E7-78D222BE06C2}">
      <dgm:prSet/>
      <dgm:spPr/>
      <dgm:t>
        <a:bodyPr/>
        <a:lstStyle/>
        <a:p>
          <a:r>
            <a:rPr lang="en-US"/>
            <a:t>Draw from existing baseline</a:t>
          </a:r>
        </a:p>
      </dgm:t>
    </dgm:pt>
    <dgm:pt modelId="{B2C74A59-7E15-4CA2-B2C2-4EC7DDFAF971}" type="parTrans" cxnId="{0508B7FE-A67A-4A99-979F-2CF8CD501EC7}">
      <dgm:prSet/>
      <dgm:spPr/>
      <dgm:t>
        <a:bodyPr/>
        <a:lstStyle/>
        <a:p>
          <a:endParaRPr lang="en-US"/>
        </a:p>
      </dgm:t>
    </dgm:pt>
    <dgm:pt modelId="{6AF63013-EA6B-457A-9EA4-45DA34B08A04}" type="sibTrans" cxnId="{0508B7FE-A67A-4A99-979F-2CF8CD501EC7}">
      <dgm:prSet/>
      <dgm:spPr/>
      <dgm:t>
        <a:bodyPr/>
        <a:lstStyle/>
        <a:p>
          <a:endParaRPr lang="en-US"/>
        </a:p>
      </dgm:t>
    </dgm:pt>
    <dgm:pt modelId="{9A5AC885-30C0-4B92-AD25-63686BE45081}">
      <dgm:prSet/>
      <dgm:spPr/>
      <dgm:t>
        <a:bodyPr/>
        <a:lstStyle/>
        <a:p>
          <a:r>
            <a:rPr lang="en-US" dirty="0"/>
            <a:t>Have infrastructure ready</a:t>
          </a:r>
        </a:p>
      </dgm:t>
    </dgm:pt>
    <dgm:pt modelId="{0B3C00C2-ADB6-4443-96FA-9855E008B105}" type="parTrans" cxnId="{D0C05D0D-806F-4739-972D-70F445731AA4}">
      <dgm:prSet/>
      <dgm:spPr/>
      <dgm:t>
        <a:bodyPr/>
        <a:lstStyle/>
        <a:p>
          <a:endParaRPr lang="en-US"/>
        </a:p>
      </dgm:t>
    </dgm:pt>
    <dgm:pt modelId="{8AFCF7BA-8E4C-4A55-BA0B-69EDF395315B}" type="sibTrans" cxnId="{D0C05D0D-806F-4739-972D-70F445731AA4}">
      <dgm:prSet/>
      <dgm:spPr/>
      <dgm:t>
        <a:bodyPr/>
        <a:lstStyle/>
        <a:p>
          <a:endParaRPr lang="en-US"/>
        </a:p>
      </dgm:t>
    </dgm:pt>
    <dgm:pt modelId="{B846CBDC-122C-46CA-904F-AA82AC32C0E1}">
      <dgm:prSet/>
      <dgm:spPr/>
      <dgm:t>
        <a:bodyPr/>
        <a:lstStyle/>
        <a:p>
          <a:r>
            <a:rPr lang="en-US"/>
            <a:t>Are integrated in tool-box of statistical offices</a:t>
          </a:r>
        </a:p>
      </dgm:t>
    </dgm:pt>
    <dgm:pt modelId="{6F9512D7-A8FA-4946-9AF5-40ECEB4E80BA}" type="parTrans" cxnId="{7CFF5944-EDFB-45D2-A078-011675F2D08C}">
      <dgm:prSet/>
      <dgm:spPr/>
      <dgm:t>
        <a:bodyPr/>
        <a:lstStyle/>
        <a:p>
          <a:endParaRPr lang="en-US"/>
        </a:p>
      </dgm:t>
    </dgm:pt>
    <dgm:pt modelId="{35D595D9-CBAC-4377-A515-CC1303ACD338}" type="sibTrans" cxnId="{7CFF5944-EDFB-45D2-A078-011675F2D08C}">
      <dgm:prSet/>
      <dgm:spPr/>
      <dgm:t>
        <a:bodyPr/>
        <a:lstStyle/>
        <a:p>
          <a:endParaRPr lang="en-US"/>
        </a:p>
      </dgm:t>
    </dgm:pt>
    <dgm:pt modelId="{C75FA3C4-213F-4F2F-B553-CBA3B0AE4D81}">
      <dgm:prSet/>
      <dgm:spPr/>
      <dgm:t>
        <a:bodyPr/>
        <a:lstStyle/>
        <a:p>
          <a:r>
            <a:rPr lang="en-US" dirty="0"/>
            <a:t>Affordable panel data</a:t>
          </a:r>
        </a:p>
      </dgm:t>
    </dgm:pt>
    <dgm:pt modelId="{E9589265-1657-44BC-8C9F-38B7FB122574}" type="parTrans" cxnId="{36131B6A-2ADF-4DAD-A098-68B98BCE4F94}">
      <dgm:prSet/>
      <dgm:spPr/>
    </dgm:pt>
    <dgm:pt modelId="{9ABF14DE-8FBA-4655-B875-1BF7F13DB94D}" type="sibTrans" cxnId="{36131B6A-2ADF-4DAD-A098-68B98BCE4F94}">
      <dgm:prSet/>
      <dgm:spPr/>
    </dgm:pt>
    <dgm:pt modelId="{53824C5C-A968-42A0-97C9-B9249A460CC9}">
      <dgm:prSet/>
      <dgm:spPr/>
      <dgm:t>
        <a:bodyPr/>
        <a:lstStyle/>
        <a:p>
          <a:r>
            <a:rPr lang="en-US" dirty="0"/>
            <a:t>Offer new opportunities (e.g. to follow migrants)</a:t>
          </a:r>
        </a:p>
      </dgm:t>
    </dgm:pt>
    <dgm:pt modelId="{23BD69C6-D95E-4712-805A-D3FE8CD3B35E}" type="parTrans" cxnId="{60FB37BE-D184-4D82-9DFA-4DC437F69621}">
      <dgm:prSet/>
      <dgm:spPr/>
    </dgm:pt>
    <dgm:pt modelId="{FD48C421-E8ED-4615-AC92-09416C95348B}" type="sibTrans" cxnId="{60FB37BE-D184-4D82-9DFA-4DC437F69621}">
      <dgm:prSet/>
      <dgm:spPr/>
    </dgm:pt>
    <dgm:pt modelId="{5F173288-7FDE-412E-869A-36834AA0C9E9}" type="pres">
      <dgm:prSet presAssocID="{11656B45-789C-42C3-ADD9-2AD360B910D9}" presName="linear" presStyleCnt="0">
        <dgm:presLayoutVars>
          <dgm:dir/>
          <dgm:animLvl val="lvl"/>
          <dgm:resizeHandles val="exact"/>
        </dgm:presLayoutVars>
      </dgm:prSet>
      <dgm:spPr/>
    </dgm:pt>
    <dgm:pt modelId="{548FA2C6-496D-4AF4-86A0-E5D2AA252DD0}" type="pres">
      <dgm:prSet presAssocID="{5DE0A18B-2D01-4B55-8D41-F1122F19C15F}" presName="parentLin" presStyleCnt="0"/>
      <dgm:spPr/>
    </dgm:pt>
    <dgm:pt modelId="{68BCB56B-0611-4C04-AC15-5040617B1555}" type="pres">
      <dgm:prSet presAssocID="{5DE0A18B-2D01-4B55-8D41-F1122F19C15F}" presName="parentLeftMargin" presStyleLbl="node1" presStyleIdx="0" presStyleCnt="4"/>
      <dgm:spPr/>
    </dgm:pt>
    <dgm:pt modelId="{4F63EC1A-88F7-47FE-8003-DD79AC5A1A08}" type="pres">
      <dgm:prSet presAssocID="{5DE0A18B-2D01-4B55-8D41-F1122F19C15F}" presName="parentText" presStyleLbl="node1" presStyleIdx="0" presStyleCnt="4">
        <dgm:presLayoutVars>
          <dgm:chMax val="0"/>
          <dgm:bulletEnabled val="1"/>
        </dgm:presLayoutVars>
      </dgm:prSet>
      <dgm:spPr/>
    </dgm:pt>
    <dgm:pt modelId="{C5AE99AF-B004-4FCB-908A-4F81236FDC2C}" type="pres">
      <dgm:prSet presAssocID="{5DE0A18B-2D01-4B55-8D41-F1122F19C15F}" presName="negativeSpace" presStyleCnt="0"/>
      <dgm:spPr/>
    </dgm:pt>
    <dgm:pt modelId="{2077440D-4625-43BE-8017-F8DE0DD0FE12}" type="pres">
      <dgm:prSet presAssocID="{5DE0A18B-2D01-4B55-8D41-F1122F19C15F}" presName="childText" presStyleLbl="conFgAcc1" presStyleIdx="0" presStyleCnt="4">
        <dgm:presLayoutVars>
          <dgm:bulletEnabled val="1"/>
        </dgm:presLayoutVars>
      </dgm:prSet>
      <dgm:spPr/>
    </dgm:pt>
    <dgm:pt modelId="{D292B041-3C36-4104-9DB7-AB5AD42E4543}" type="pres">
      <dgm:prSet presAssocID="{889CA16F-72D4-4269-9C55-87868296C25D}" presName="spaceBetweenRectangles" presStyleCnt="0"/>
      <dgm:spPr/>
    </dgm:pt>
    <dgm:pt modelId="{697EEDD7-9D24-4E31-B9A7-E8EFA12D0454}" type="pres">
      <dgm:prSet presAssocID="{8E79E24A-9E82-4DB2-A285-23C7ACE1A73E}" presName="parentLin" presStyleCnt="0"/>
      <dgm:spPr/>
    </dgm:pt>
    <dgm:pt modelId="{C09245F3-2C1A-4E0B-88ED-386C2D4129B8}" type="pres">
      <dgm:prSet presAssocID="{8E79E24A-9E82-4DB2-A285-23C7ACE1A73E}" presName="parentLeftMargin" presStyleLbl="node1" presStyleIdx="0" presStyleCnt="4"/>
      <dgm:spPr/>
    </dgm:pt>
    <dgm:pt modelId="{2DC41345-9BC3-4961-A134-C24C3FF3EDEB}" type="pres">
      <dgm:prSet presAssocID="{8E79E24A-9E82-4DB2-A285-23C7ACE1A73E}" presName="parentText" presStyleLbl="node1" presStyleIdx="1" presStyleCnt="4">
        <dgm:presLayoutVars>
          <dgm:chMax val="0"/>
          <dgm:bulletEnabled val="1"/>
        </dgm:presLayoutVars>
      </dgm:prSet>
      <dgm:spPr/>
    </dgm:pt>
    <dgm:pt modelId="{80E3EF54-B0C8-409D-898E-384DE388C47D}" type="pres">
      <dgm:prSet presAssocID="{8E79E24A-9E82-4DB2-A285-23C7ACE1A73E}" presName="negativeSpace" presStyleCnt="0"/>
      <dgm:spPr/>
    </dgm:pt>
    <dgm:pt modelId="{07F0BDC1-88A0-425F-B6D6-ACCFE5912B09}" type="pres">
      <dgm:prSet presAssocID="{8E79E24A-9E82-4DB2-A285-23C7ACE1A73E}" presName="childText" presStyleLbl="conFgAcc1" presStyleIdx="1" presStyleCnt="4">
        <dgm:presLayoutVars>
          <dgm:bulletEnabled val="1"/>
        </dgm:presLayoutVars>
      </dgm:prSet>
      <dgm:spPr/>
    </dgm:pt>
    <dgm:pt modelId="{57D19C3B-D475-453F-B7E2-44A8425D8FE7}" type="pres">
      <dgm:prSet presAssocID="{D1AA61B0-9ACE-4EC8-A7C6-CD2CAD44EBAE}" presName="spaceBetweenRectangles" presStyleCnt="0"/>
      <dgm:spPr/>
    </dgm:pt>
    <dgm:pt modelId="{96CD7693-AF54-4159-9490-C79A48D03AA6}" type="pres">
      <dgm:prSet presAssocID="{D4183346-4022-4ABC-943C-4F6E9E585B16}" presName="parentLin" presStyleCnt="0"/>
      <dgm:spPr/>
    </dgm:pt>
    <dgm:pt modelId="{BEF6F444-1172-4337-83E1-242598C7F5AD}" type="pres">
      <dgm:prSet presAssocID="{D4183346-4022-4ABC-943C-4F6E9E585B16}" presName="parentLeftMargin" presStyleLbl="node1" presStyleIdx="1" presStyleCnt="4"/>
      <dgm:spPr/>
    </dgm:pt>
    <dgm:pt modelId="{7A89B925-F035-4028-B447-1C11CE9E49C7}" type="pres">
      <dgm:prSet presAssocID="{D4183346-4022-4ABC-943C-4F6E9E585B16}" presName="parentText" presStyleLbl="node1" presStyleIdx="2" presStyleCnt="4">
        <dgm:presLayoutVars>
          <dgm:chMax val="0"/>
          <dgm:bulletEnabled val="1"/>
        </dgm:presLayoutVars>
      </dgm:prSet>
      <dgm:spPr/>
    </dgm:pt>
    <dgm:pt modelId="{BB2646F2-30A9-428C-B4CA-64D1DB42D5EB}" type="pres">
      <dgm:prSet presAssocID="{D4183346-4022-4ABC-943C-4F6E9E585B16}" presName="negativeSpace" presStyleCnt="0"/>
      <dgm:spPr/>
    </dgm:pt>
    <dgm:pt modelId="{4A650556-65A2-4D39-98F9-970B4EDD1626}" type="pres">
      <dgm:prSet presAssocID="{D4183346-4022-4ABC-943C-4F6E9E585B16}" presName="childText" presStyleLbl="conFgAcc1" presStyleIdx="2" presStyleCnt="4">
        <dgm:presLayoutVars>
          <dgm:bulletEnabled val="1"/>
        </dgm:presLayoutVars>
      </dgm:prSet>
      <dgm:spPr/>
    </dgm:pt>
    <dgm:pt modelId="{47562ABD-C883-4295-830D-386FE9A1F33C}" type="pres">
      <dgm:prSet presAssocID="{FD1D0796-7491-4918-94F1-5275E0D34C3F}" presName="spaceBetweenRectangles" presStyleCnt="0"/>
      <dgm:spPr/>
    </dgm:pt>
    <dgm:pt modelId="{75709BBB-029C-4F3C-AE70-8CF32CED8ACB}" type="pres">
      <dgm:prSet presAssocID="{05087C3E-576E-42B6-A947-37D2F8E3216B}" presName="parentLin" presStyleCnt="0"/>
      <dgm:spPr/>
    </dgm:pt>
    <dgm:pt modelId="{B67F7EFD-A0CB-4EF0-A5FE-A19CC4CFAE9F}" type="pres">
      <dgm:prSet presAssocID="{05087C3E-576E-42B6-A947-37D2F8E3216B}" presName="parentLeftMargin" presStyleLbl="node1" presStyleIdx="2" presStyleCnt="4"/>
      <dgm:spPr/>
    </dgm:pt>
    <dgm:pt modelId="{D3331F01-D3A2-402B-B248-771442241E0E}" type="pres">
      <dgm:prSet presAssocID="{05087C3E-576E-42B6-A947-37D2F8E3216B}" presName="parentText" presStyleLbl="node1" presStyleIdx="3" presStyleCnt="4">
        <dgm:presLayoutVars>
          <dgm:chMax val="0"/>
          <dgm:bulletEnabled val="1"/>
        </dgm:presLayoutVars>
      </dgm:prSet>
      <dgm:spPr/>
    </dgm:pt>
    <dgm:pt modelId="{1C683B19-7F5D-4BEA-ABBE-8E79BB598813}" type="pres">
      <dgm:prSet presAssocID="{05087C3E-576E-42B6-A947-37D2F8E3216B}" presName="negativeSpace" presStyleCnt="0"/>
      <dgm:spPr/>
    </dgm:pt>
    <dgm:pt modelId="{63C0CEAF-1E56-4B08-A2B3-7EC551E7BFB6}" type="pres">
      <dgm:prSet presAssocID="{05087C3E-576E-42B6-A947-37D2F8E3216B}" presName="childText" presStyleLbl="conFgAcc1" presStyleIdx="3" presStyleCnt="4">
        <dgm:presLayoutVars>
          <dgm:bulletEnabled val="1"/>
        </dgm:presLayoutVars>
      </dgm:prSet>
      <dgm:spPr/>
    </dgm:pt>
  </dgm:ptLst>
  <dgm:cxnLst>
    <dgm:cxn modelId="{E2887508-579D-4A50-8F2F-9CEB7D10CB55}" type="presOf" srcId="{5DE0A18B-2D01-4B55-8D41-F1122F19C15F}" destId="{68BCB56B-0611-4C04-AC15-5040617B1555}" srcOrd="0" destOrd="0" presId="urn:microsoft.com/office/officeart/2005/8/layout/list1"/>
    <dgm:cxn modelId="{D0C05D0D-806F-4739-972D-70F445731AA4}" srcId="{05087C3E-576E-42B6-A947-37D2F8E3216B}" destId="{9A5AC885-30C0-4B92-AD25-63686BE45081}" srcOrd="1" destOrd="0" parTransId="{0B3C00C2-ADB6-4443-96FA-9855E008B105}" sibTransId="{8AFCF7BA-8E4C-4A55-BA0B-69EDF395315B}"/>
    <dgm:cxn modelId="{5486B323-42A5-441C-8928-22F4BA712D89}" srcId="{11656B45-789C-42C3-ADD9-2AD360B910D9}" destId="{D4183346-4022-4ABC-943C-4F6E9E585B16}" srcOrd="2" destOrd="0" parTransId="{3A948117-DF46-4036-8714-E2CB8D717EA4}" sibTransId="{FD1D0796-7491-4918-94F1-5275E0D34C3F}"/>
    <dgm:cxn modelId="{706C7529-1279-4608-9CB1-A6DBDBDBFD5F}" srcId="{D4183346-4022-4ABC-943C-4F6E9E585B16}" destId="{EC05CD0D-AB2E-462C-A215-B7A628BC4D3D}" srcOrd="1" destOrd="0" parTransId="{CA222A46-36FC-46DA-98CD-29788CFDC18A}" sibTransId="{E763BA06-3C03-4963-B224-C283D27E6F35}"/>
    <dgm:cxn modelId="{7CFF5944-EDFB-45D2-A078-011675F2D08C}" srcId="{05087C3E-576E-42B6-A947-37D2F8E3216B}" destId="{B846CBDC-122C-46CA-904F-AA82AC32C0E1}" srcOrd="2" destOrd="0" parTransId="{6F9512D7-A8FA-4946-9AF5-40ECEB4E80BA}" sibTransId="{35D595D9-CBAC-4377-A515-CC1303ACD338}"/>
    <dgm:cxn modelId="{A4D3EC49-E8D6-4D78-A1B9-1DD1D79E19C5}" type="presOf" srcId="{D4183346-4022-4ABC-943C-4F6E9E585B16}" destId="{BEF6F444-1172-4337-83E1-242598C7F5AD}" srcOrd="0" destOrd="0" presId="urn:microsoft.com/office/officeart/2005/8/layout/list1"/>
    <dgm:cxn modelId="{36131B6A-2ADF-4DAD-A098-68B98BCE4F94}" srcId="{5DE0A18B-2D01-4B55-8D41-F1122F19C15F}" destId="{C75FA3C4-213F-4F2F-B553-CBA3B0AE4D81}" srcOrd="3" destOrd="0" parTransId="{E9589265-1657-44BC-8C9F-38B7FB122574}" sibTransId="{9ABF14DE-8FBA-4655-B875-1BF7F13DB94D}"/>
    <dgm:cxn modelId="{98F31E4A-2A4F-4FC2-8A00-AEFF3119267B}" type="presOf" srcId="{B846CBDC-122C-46CA-904F-AA82AC32C0E1}" destId="{63C0CEAF-1E56-4B08-A2B3-7EC551E7BFB6}" srcOrd="0" destOrd="2" presId="urn:microsoft.com/office/officeart/2005/8/layout/list1"/>
    <dgm:cxn modelId="{BD00A94A-3023-4C50-B99E-0EB8F48D2A42}" srcId="{8E79E24A-9E82-4DB2-A285-23C7ACE1A73E}" destId="{F0EEB462-3B94-4F41-A318-E0778F64487C}" srcOrd="3" destOrd="0" parTransId="{B677577A-29D2-41FD-9760-A0D43AFAC23A}" sibTransId="{320725B5-62D3-4A4D-8B22-34FD2E705FE7}"/>
    <dgm:cxn modelId="{2C1D0C6B-1669-47CE-AE57-FA0FB6329976}" srcId="{11656B45-789C-42C3-ADD9-2AD360B910D9}" destId="{5DE0A18B-2D01-4B55-8D41-F1122F19C15F}" srcOrd="0" destOrd="0" parTransId="{F40F2D7A-4FAF-48A1-96E5-901F0E3F02B2}" sibTransId="{889CA16F-72D4-4269-9C55-87868296C25D}"/>
    <dgm:cxn modelId="{C27EA14D-FE00-4B04-A379-419C8C65AB74}" type="presOf" srcId="{6C5B3E80-BC65-442E-B8E7-78D222BE06C2}" destId="{63C0CEAF-1E56-4B08-A2B3-7EC551E7BFB6}" srcOrd="0" destOrd="0" presId="urn:microsoft.com/office/officeart/2005/8/layout/list1"/>
    <dgm:cxn modelId="{DAE33F6E-6741-4858-9A96-7BB8A1A93CC9}" type="presOf" srcId="{C4931A55-0667-4280-A427-12B73819879C}" destId="{4A650556-65A2-4D39-98F9-970B4EDD1626}" srcOrd="0" destOrd="0" presId="urn:microsoft.com/office/officeart/2005/8/layout/list1"/>
    <dgm:cxn modelId="{6761C351-6EFD-4636-A8A0-692E25AD1ED5}" type="presOf" srcId="{F0EEB462-3B94-4F41-A318-E0778F64487C}" destId="{07F0BDC1-88A0-425F-B6D6-ACCFE5912B09}" srcOrd="0" destOrd="3" presId="urn:microsoft.com/office/officeart/2005/8/layout/list1"/>
    <dgm:cxn modelId="{6EAC1955-B91D-45A2-BB56-D8EFE3D08B20}" srcId="{5DE0A18B-2D01-4B55-8D41-F1122F19C15F}" destId="{1C2EE33E-CD1C-4F24-AFBA-FC46716D1F24}" srcOrd="1" destOrd="0" parTransId="{CDE10377-807B-4229-AA6F-DB37E8D28380}" sibTransId="{08432B42-A58A-4817-8ABC-83991F92599B}"/>
    <dgm:cxn modelId="{416C7675-3547-401A-8F35-9A709CB5013C}" srcId="{D4183346-4022-4ABC-943C-4F6E9E585B16}" destId="{C4931A55-0667-4280-A427-12B73819879C}" srcOrd="0" destOrd="0" parTransId="{36C20434-B051-47D7-8794-B40ADA11D75C}" sibTransId="{8234D7D0-D3A6-4C1D-BA2A-3D6068DFA3F9}"/>
    <dgm:cxn modelId="{6959DB81-D0AC-4BA6-A0E8-1DFA3B7E6CB9}" type="presOf" srcId="{B12E6765-57E6-46C9-96F6-CA8D70367292}" destId="{07F0BDC1-88A0-425F-B6D6-ACCFE5912B09}" srcOrd="0" destOrd="2" presId="urn:microsoft.com/office/officeart/2005/8/layout/list1"/>
    <dgm:cxn modelId="{A0B51F82-B941-4FB5-AC15-FE01D1AA6FC0}" type="presOf" srcId="{5DE0A18B-2D01-4B55-8D41-F1122F19C15F}" destId="{4F63EC1A-88F7-47FE-8003-DD79AC5A1A08}" srcOrd="1" destOrd="0" presId="urn:microsoft.com/office/officeart/2005/8/layout/list1"/>
    <dgm:cxn modelId="{C5446886-E856-45B6-8DCD-F760CB5A08A8}" type="presOf" srcId="{1C2EE33E-CD1C-4F24-AFBA-FC46716D1F24}" destId="{2077440D-4625-43BE-8017-F8DE0DD0FE12}" srcOrd="0" destOrd="1" presId="urn:microsoft.com/office/officeart/2005/8/layout/list1"/>
    <dgm:cxn modelId="{ACD37889-CB87-4CF9-A8EE-F8814E51378B}" type="presOf" srcId="{05087C3E-576E-42B6-A947-37D2F8E3216B}" destId="{B67F7EFD-A0CB-4EF0-A5FE-A19CC4CFAE9F}" srcOrd="0" destOrd="0" presId="urn:microsoft.com/office/officeart/2005/8/layout/list1"/>
    <dgm:cxn modelId="{F1E7FC8B-4604-4124-AE7E-332C6DB1AADF}" type="presOf" srcId="{A9D9BD97-4136-4586-9C75-94B90A7096B0}" destId="{07F0BDC1-88A0-425F-B6D6-ACCFE5912B09}" srcOrd="0" destOrd="0" presId="urn:microsoft.com/office/officeart/2005/8/layout/list1"/>
    <dgm:cxn modelId="{208EB38F-BD1D-434C-9B84-BA8749465C2E}" type="presOf" srcId="{D4183346-4022-4ABC-943C-4F6E9E585B16}" destId="{7A89B925-F035-4028-B447-1C11CE9E49C7}" srcOrd="1" destOrd="0" presId="urn:microsoft.com/office/officeart/2005/8/layout/list1"/>
    <dgm:cxn modelId="{03646797-D904-437B-A2DE-E29E3B5EB601}" srcId="{8E79E24A-9E82-4DB2-A285-23C7ACE1A73E}" destId="{52161570-A986-4D7C-953D-90F3C932C7F8}" srcOrd="1" destOrd="0" parTransId="{8F0A5740-6603-49D6-8321-FCBC935FDD1B}" sibTransId="{34BDEFE6-6290-40B1-86CA-E9598628EDA0}"/>
    <dgm:cxn modelId="{5596BE98-3601-4202-811C-233506F0A8F6}" srcId="{8E79E24A-9E82-4DB2-A285-23C7ACE1A73E}" destId="{A9D9BD97-4136-4586-9C75-94B90A7096B0}" srcOrd="0" destOrd="0" parTransId="{1B99399A-ACA7-410B-9903-ED29991D7B56}" sibTransId="{3AA86FA3-48CC-4A0B-9ACA-638B31FB4848}"/>
    <dgm:cxn modelId="{79B9739B-BFF0-4F0B-B4D7-BD409F46D5AA}" srcId="{8E79E24A-9E82-4DB2-A285-23C7ACE1A73E}" destId="{B12E6765-57E6-46C9-96F6-CA8D70367292}" srcOrd="2" destOrd="0" parTransId="{DC1F8B04-B80D-4315-9029-3054E451862C}" sibTransId="{E3151EDB-B3B1-496E-A9B3-1CCF5CB377C0}"/>
    <dgm:cxn modelId="{3765439C-E627-4041-A377-4B949671AA69}" type="presOf" srcId="{52161570-A986-4D7C-953D-90F3C932C7F8}" destId="{07F0BDC1-88A0-425F-B6D6-ACCFE5912B09}" srcOrd="0" destOrd="1" presId="urn:microsoft.com/office/officeart/2005/8/layout/list1"/>
    <dgm:cxn modelId="{8344ADA0-FE50-4504-B61C-E60F0F19FA30}" srcId="{11656B45-789C-42C3-ADD9-2AD360B910D9}" destId="{8E79E24A-9E82-4DB2-A285-23C7ACE1A73E}" srcOrd="1" destOrd="0" parTransId="{8E0E8CA6-499D-4C17-8694-6DC30E982DC8}" sibTransId="{D1AA61B0-9ACE-4EC8-A7C6-CD2CAD44EBAE}"/>
    <dgm:cxn modelId="{F1E9B0A9-3398-4A6F-A4E7-82111263DAEF}" type="presOf" srcId="{EC05CD0D-AB2E-462C-A215-B7A628BC4D3D}" destId="{4A650556-65A2-4D39-98F9-970B4EDD1626}" srcOrd="0" destOrd="1" presId="urn:microsoft.com/office/officeart/2005/8/layout/list1"/>
    <dgm:cxn modelId="{AEC58BAE-D851-4501-8DC6-8250845E1FCD}" srcId="{11656B45-789C-42C3-ADD9-2AD360B910D9}" destId="{05087C3E-576E-42B6-A947-37D2F8E3216B}" srcOrd="3" destOrd="0" parTransId="{40722954-90C8-4252-8095-FFD9C6B30CFE}" sibTransId="{611762DE-9A84-4A29-9905-2835A5380D70}"/>
    <dgm:cxn modelId="{15EEADB1-6FD9-4E7D-8B93-00E166908B12}" type="presOf" srcId="{9A5AC885-30C0-4B92-AD25-63686BE45081}" destId="{63C0CEAF-1E56-4B08-A2B3-7EC551E7BFB6}" srcOrd="0" destOrd="1" presId="urn:microsoft.com/office/officeart/2005/8/layout/list1"/>
    <dgm:cxn modelId="{60FB37BE-D184-4D82-9DFA-4DC437F69621}" srcId="{5DE0A18B-2D01-4B55-8D41-F1122F19C15F}" destId="{53824C5C-A968-42A0-97C9-B9249A460CC9}" srcOrd="2" destOrd="0" parTransId="{23BD69C6-D95E-4712-805A-D3FE8CD3B35E}" sibTransId="{FD48C421-E8ED-4615-AC92-09416C95348B}"/>
    <dgm:cxn modelId="{7796B2C0-B0E8-4587-A00C-0D5F422109C1}" type="presOf" srcId="{C75FA3C4-213F-4F2F-B553-CBA3B0AE4D81}" destId="{2077440D-4625-43BE-8017-F8DE0DD0FE12}" srcOrd="0" destOrd="3" presId="urn:microsoft.com/office/officeart/2005/8/layout/list1"/>
    <dgm:cxn modelId="{C8A8AEC7-C1CA-44D3-9FC0-10F4FDD5B6B5}" srcId="{5DE0A18B-2D01-4B55-8D41-F1122F19C15F}" destId="{55A711F7-8B5B-458D-9D5B-B03D0038FDAD}" srcOrd="0" destOrd="0" parTransId="{07334716-E050-49BA-9027-5F108C4F93D4}" sibTransId="{6692C330-39A8-4F1C-AC63-EFA491636177}"/>
    <dgm:cxn modelId="{6AB193C9-AD0A-4975-B51A-181E0EFE1F6A}" type="presOf" srcId="{05087C3E-576E-42B6-A947-37D2F8E3216B}" destId="{D3331F01-D3A2-402B-B248-771442241E0E}" srcOrd="1" destOrd="0" presId="urn:microsoft.com/office/officeart/2005/8/layout/list1"/>
    <dgm:cxn modelId="{A4E28FD5-9B7A-4F45-A651-AB780A87B286}" type="presOf" srcId="{11656B45-789C-42C3-ADD9-2AD360B910D9}" destId="{5F173288-7FDE-412E-869A-36834AA0C9E9}" srcOrd="0" destOrd="0" presId="urn:microsoft.com/office/officeart/2005/8/layout/list1"/>
    <dgm:cxn modelId="{96916CDC-CC29-4D11-9744-96829FFB8D8F}" type="presOf" srcId="{53824C5C-A968-42A0-97C9-B9249A460CC9}" destId="{2077440D-4625-43BE-8017-F8DE0DD0FE12}" srcOrd="0" destOrd="2" presId="urn:microsoft.com/office/officeart/2005/8/layout/list1"/>
    <dgm:cxn modelId="{9C34E3DC-2869-4A86-973B-9F6C2AB1413D}" type="presOf" srcId="{8E79E24A-9E82-4DB2-A285-23C7ACE1A73E}" destId="{2DC41345-9BC3-4961-A134-C24C3FF3EDEB}" srcOrd="1" destOrd="0" presId="urn:microsoft.com/office/officeart/2005/8/layout/list1"/>
    <dgm:cxn modelId="{B5F4D7E8-73DB-4504-AC90-C39362403925}" type="presOf" srcId="{8E79E24A-9E82-4DB2-A285-23C7ACE1A73E}" destId="{C09245F3-2C1A-4E0B-88ED-386C2D4129B8}" srcOrd="0" destOrd="0" presId="urn:microsoft.com/office/officeart/2005/8/layout/list1"/>
    <dgm:cxn modelId="{B60DF8FA-02EF-48C7-A535-E111DDF0A591}" type="presOf" srcId="{55A711F7-8B5B-458D-9D5B-B03D0038FDAD}" destId="{2077440D-4625-43BE-8017-F8DE0DD0FE12}" srcOrd="0" destOrd="0" presId="urn:microsoft.com/office/officeart/2005/8/layout/list1"/>
    <dgm:cxn modelId="{0508B7FE-A67A-4A99-979F-2CF8CD501EC7}" srcId="{05087C3E-576E-42B6-A947-37D2F8E3216B}" destId="{6C5B3E80-BC65-442E-B8E7-78D222BE06C2}" srcOrd="0" destOrd="0" parTransId="{B2C74A59-7E15-4CA2-B2C2-4EC7DDFAF971}" sibTransId="{6AF63013-EA6B-457A-9EA4-45DA34B08A04}"/>
    <dgm:cxn modelId="{824661AD-E049-40C9-A4B3-47A68F0CC0A2}" type="presParOf" srcId="{5F173288-7FDE-412E-869A-36834AA0C9E9}" destId="{548FA2C6-496D-4AF4-86A0-E5D2AA252DD0}" srcOrd="0" destOrd="0" presId="urn:microsoft.com/office/officeart/2005/8/layout/list1"/>
    <dgm:cxn modelId="{D70C9A83-E47A-4F55-A511-2A84D95E886A}" type="presParOf" srcId="{548FA2C6-496D-4AF4-86A0-E5D2AA252DD0}" destId="{68BCB56B-0611-4C04-AC15-5040617B1555}" srcOrd="0" destOrd="0" presId="urn:microsoft.com/office/officeart/2005/8/layout/list1"/>
    <dgm:cxn modelId="{D117C4BC-61DA-4FD2-A3B6-4477C550C2F0}" type="presParOf" srcId="{548FA2C6-496D-4AF4-86A0-E5D2AA252DD0}" destId="{4F63EC1A-88F7-47FE-8003-DD79AC5A1A08}" srcOrd="1" destOrd="0" presId="urn:microsoft.com/office/officeart/2005/8/layout/list1"/>
    <dgm:cxn modelId="{FF25B7B4-E9A6-4C15-9EF2-00201A50B395}" type="presParOf" srcId="{5F173288-7FDE-412E-869A-36834AA0C9E9}" destId="{C5AE99AF-B004-4FCB-908A-4F81236FDC2C}" srcOrd="1" destOrd="0" presId="urn:microsoft.com/office/officeart/2005/8/layout/list1"/>
    <dgm:cxn modelId="{00FD2AF4-27F8-45F1-82AC-7D3ED931B523}" type="presParOf" srcId="{5F173288-7FDE-412E-869A-36834AA0C9E9}" destId="{2077440D-4625-43BE-8017-F8DE0DD0FE12}" srcOrd="2" destOrd="0" presId="urn:microsoft.com/office/officeart/2005/8/layout/list1"/>
    <dgm:cxn modelId="{683F7B30-B383-4DB9-8C0E-6D0F40379C2D}" type="presParOf" srcId="{5F173288-7FDE-412E-869A-36834AA0C9E9}" destId="{D292B041-3C36-4104-9DB7-AB5AD42E4543}" srcOrd="3" destOrd="0" presId="urn:microsoft.com/office/officeart/2005/8/layout/list1"/>
    <dgm:cxn modelId="{4CC680F3-E889-4065-B840-211058A411EA}" type="presParOf" srcId="{5F173288-7FDE-412E-869A-36834AA0C9E9}" destId="{697EEDD7-9D24-4E31-B9A7-E8EFA12D0454}" srcOrd="4" destOrd="0" presId="urn:microsoft.com/office/officeart/2005/8/layout/list1"/>
    <dgm:cxn modelId="{9C09B62E-412A-4E2C-AC12-339657819272}" type="presParOf" srcId="{697EEDD7-9D24-4E31-B9A7-E8EFA12D0454}" destId="{C09245F3-2C1A-4E0B-88ED-386C2D4129B8}" srcOrd="0" destOrd="0" presId="urn:microsoft.com/office/officeart/2005/8/layout/list1"/>
    <dgm:cxn modelId="{E669D269-4066-4283-A63D-6A6FA27221DE}" type="presParOf" srcId="{697EEDD7-9D24-4E31-B9A7-E8EFA12D0454}" destId="{2DC41345-9BC3-4961-A134-C24C3FF3EDEB}" srcOrd="1" destOrd="0" presId="urn:microsoft.com/office/officeart/2005/8/layout/list1"/>
    <dgm:cxn modelId="{225553A8-523E-4C39-84B3-F85CD66B30EA}" type="presParOf" srcId="{5F173288-7FDE-412E-869A-36834AA0C9E9}" destId="{80E3EF54-B0C8-409D-898E-384DE388C47D}" srcOrd="5" destOrd="0" presId="urn:microsoft.com/office/officeart/2005/8/layout/list1"/>
    <dgm:cxn modelId="{05E4DD6A-64CB-4480-AC7A-A05AA12D5960}" type="presParOf" srcId="{5F173288-7FDE-412E-869A-36834AA0C9E9}" destId="{07F0BDC1-88A0-425F-B6D6-ACCFE5912B09}" srcOrd="6" destOrd="0" presId="urn:microsoft.com/office/officeart/2005/8/layout/list1"/>
    <dgm:cxn modelId="{3CDA41CA-4A62-401E-97DD-BAE800011D7F}" type="presParOf" srcId="{5F173288-7FDE-412E-869A-36834AA0C9E9}" destId="{57D19C3B-D475-453F-B7E2-44A8425D8FE7}" srcOrd="7" destOrd="0" presId="urn:microsoft.com/office/officeart/2005/8/layout/list1"/>
    <dgm:cxn modelId="{16E3A427-510F-4C85-A1E9-46B84CBA91CB}" type="presParOf" srcId="{5F173288-7FDE-412E-869A-36834AA0C9E9}" destId="{96CD7693-AF54-4159-9490-C79A48D03AA6}" srcOrd="8" destOrd="0" presId="urn:microsoft.com/office/officeart/2005/8/layout/list1"/>
    <dgm:cxn modelId="{3E54C420-6F54-44B0-A45F-C641735B4F56}" type="presParOf" srcId="{96CD7693-AF54-4159-9490-C79A48D03AA6}" destId="{BEF6F444-1172-4337-83E1-242598C7F5AD}" srcOrd="0" destOrd="0" presId="urn:microsoft.com/office/officeart/2005/8/layout/list1"/>
    <dgm:cxn modelId="{A3E22B32-D348-424D-9E29-BCCE4A9B44B2}" type="presParOf" srcId="{96CD7693-AF54-4159-9490-C79A48D03AA6}" destId="{7A89B925-F035-4028-B447-1C11CE9E49C7}" srcOrd="1" destOrd="0" presId="urn:microsoft.com/office/officeart/2005/8/layout/list1"/>
    <dgm:cxn modelId="{2F18B9CB-412E-4D83-B47A-6CB0CEB2ABE7}" type="presParOf" srcId="{5F173288-7FDE-412E-869A-36834AA0C9E9}" destId="{BB2646F2-30A9-428C-B4CA-64D1DB42D5EB}" srcOrd="9" destOrd="0" presId="urn:microsoft.com/office/officeart/2005/8/layout/list1"/>
    <dgm:cxn modelId="{8673C01D-7517-42B6-9787-985D7E37FF9F}" type="presParOf" srcId="{5F173288-7FDE-412E-869A-36834AA0C9E9}" destId="{4A650556-65A2-4D39-98F9-970B4EDD1626}" srcOrd="10" destOrd="0" presId="urn:microsoft.com/office/officeart/2005/8/layout/list1"/>
    <dgm:cxn modelId="{27F583D1-B646-45FA-800E-6E398F3A2A40}" type="presParOf" srcId="{5F173288-7FDE-412E-869A-36834AA0C9E9}" destId="{47562ABD-C883-4295-830D-386FE9A1F33C}" srcOrd="11" destOrd="0" presId="urn:microsoft.com/office/officeart/2005/8/layout/list1"/>
    <dgm:cxn modelId="{C30B4B9D-675B-4C64-8367-FAF658B4FEBE}" type="presParOf" srcId="{5F173288-7FDE-412E-869A-36834AA0C9E9}" destId="{75709BBB-029C-4F3C-AE70-8CF32CED8ACB}" srcOrd="12" destOrd="0" presId="urn:microsoft.com/office/officeart/2005/8/layout/list1"/>
    <dgm:cxn modelId="{38961C32-B16E-4C21-B081-43A48AAB0FA5}" type="presParOf" srcId="{75709BBB-029C-4F3C-AE70-8CF32CED8ACB}" destId="{B67F7EFD-A0CB-4EF0-A5FE-A19CC4CFAE9F}" srcOrd="0" destOrd="0" presId="urn:microsoft.com/office/officeart/2005/8/layout/list1"/>
    <dgm:cxn modelId="{3F65E7C5-AC99-431F-B5C1-BA4C1BE75C52}" type="presParOf" srcId="{75709BBB-029C-4F3C-AE70-8CF32CED8ACB}" destId="{D3331F01-D3A2-402B-B248-771442241E0E}" srcOrd="1" destOrd="0" presId="urn:microsoft.com/office/officeart/2005/8/layout/list1"/>
    <dgm:cxn modelId="{20CF61F2-271F-4573-8308-219943F70341}" type="presParOf" srcId="{5F173288-7FDE-412E-869A-36834AA0C9E9}" destId="{1C683B19-7F5D-4BEA-ABBE-8E79BB598813}" srcOrd="13" destOrd="0" presId="urn:microsoft.com/office/officeart/2005/8/layout/list1"/>
    <dgm:cxn modelId="{76B0B2BF-7491-4E34-9305-8EC2AE17C5EF}" type="presParOf" srcId="{5F173288-7FDE-412E-869A-36834AA0C9E9}" destId="{63C0CEAF-1E56-4B08-A2B3-7EC551E7BFB6}"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656B45-789C-42C3-ADD9-2AD360B910D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DE0A18B-2D01-4B55-8D41-F1122F19C15F}">
      <dgm:prSet/>
      <dgm:spPr/>
      <dgm:t>
        <a:bodyPr/>
        <a:lstStyle/>
        <a:p>
          <a:r>
            <a:rPr lang="en-US" dirty="0"/>
            <a:t>Advantages</a:t>
          </a:r>
        </a:p>
      </dgm:t>
    </dgm:pt>
    <dgm:pt modelId="{F40F2D7A-4FAF-48A1-96E5-901F0E3F02B2}" type="parTrans" cxnId="{2C1D0C6B-1669-47CE-AE57-FA0FB6329976}">
      <dgm:prSet/>
      <dgm:spPr/>
      <dgm:t>
        <a:bodyPr/>
        <a:lstStyle/>
        <a:p>
          <a:endParaRPr lang="en-US"/>
        </a:p>
      </dgm:t>
    </dgm:pt>
    <dgm:pt modelId="{889CA16F-72D4-4269-9C55-87868296C25D}" type="sibTrans" cxnId="{2C1D0C6B-1669-47CE-AE57-FA0FB6329976}">
      <dgm:prSet/>
      <dgm:spPr/>
      <dgm:t>
        <a:bodyPr/>
        <a:lstStyle/>
        <a:p>
          <a:endParaRPr lang="en-US"/>
        </a:p>
      </dgm:t>
    </dgm:pt>
    <dgm:pt modelId="{55A711F7-8B5B-458D-9D5B-B03D0038FDAD}">
      <dgm:prSet/>
      <dgm:spPr/>
      <dgm:t>
        <a:bodyPr/>
        <a:lstStyle/>
        <a:p>
          <a:r>
            <a:rPr lang="en-US" dirty="0"/>
            <a:t> Can estimate impact on poverty and inequality </a:t>
          </a:r>
        </a:p>
      </dgm:t>
    </dgm:pt>
    <dgm:pt modelId="{07334716-E050-49BA-9027-5F108C4F93D4}" type="parTrans" cxnId="{C8A8AEC7-C1CA-44D3-9FC0-10F4FDD5B6B5}">
      <dgm:prSet/>
      <dgm:spPr/>
      <dgm:t>
        <a:bodyPr/>
        <a:lstStyle/>
        <a:p>
          <a:endParaRPr lang="en-US"/>
        </a:p>
      </dgm:t>
    </dgm:pt>
    <dgm:pt modelId="{6692C330-39A8-4F1C-AC63-EFA491636177}" type="sibTrans" cxnId="{C8A8AEC7-C1CA-44D3-9FC0-10F4FDD5B6B5}">
      <dgm:prSet/>
      <dgm:spPr/>
      <dgm:t>
        <a:bodyPr/>
        <a:lstStyle/>
        <a:p>
          <a:endParaRPr lang="en-US"/>
        </a:p>
      </dgm:t>
    </dgm:pt>
    <dgm:pt modelId="{1C2EE33E-CD1C-4F24-AFBA-FC46716D1F24}">
      <dgm:prSet/>
      <dgm:spPr/>
      <dgm:t>
        <a:bodyPr/>
        <a:lstStyle/>
        <a:p>
          <a:r>
            <a:rPr lang="en-US" dirty="0"/>
            <a:t> Ability to separate out the impact of different shocks</a:t>
          </a:r>
        </a:p>
      </dgm:t>
    </dgm:pt>
    <dgm:pt modelId="{CDE10377-807B-4229-AA6F-DB37E8D28380}" type="parTrans" cxnId="{6EAC1955-B91D-45A2-BB56-D8EFE3D08B20}">
      <dgm:prSet/>
      <dgm:spPr/>
      <dgm:t>
        <a:bodyPr/>
        <a:lstStyle/>
        <a:p>
          <a:endParaRPr lang="en-US"/>
        </a:p>
      </dgm:t>
    </dgm:pt>
    <dgm:pt modelId="{08432B42-A58A-4817-8ABC-83991F92599B}" type="sibTrans" cxnId="{6EAC1955-B91D-45A2-BB56-D8EFE3D08B20}">
      <dgm:prSet/>
      <dgm:spPr/>
      <dgm:t>
        <a:bodyPr/>
        <a:lstStyle/>
        <a:p>
          <a:endParaRPr lang="en-US"/>
        </a:p>
      </dgm:t>
    </dgm:pt>
    <dgm:pt modelId="{8E79E24A-9E82-4DB2-A285-23C7ACE1A73E}">
      <dgm:prSet/>
      <dgm:spPr/>
      <dgm:t>
        <a:bodyPr/>
        <a:lstStyle/>
        <a:p>
          <a:r>
            <a:rPr lang="en-US" b="1"/>
            <a:t>Limitations</a:t>
          </a:r>
          <a:endParaRPr lang="en-US"/>
        </a:p>
      </dgm:t>
    </dgm:pt>
    <dgm:pt modelId="{8E0E8CA6-499D-4C17-8694-6DC30E982DC8}" type="parTrans" cxnId="{8344ADA0-FE50-4504-B61C-E60F0F19FA30}">
      <dgm:prSet/>
      <dgm:spPr/>
      <dgm:t>
        <a:bodyPr/>
        <a:lstStyle/>
        <a:p>
          <a:endParaRPr lang="en-US"/>
        </a:p>
      </dgm:t>
    </dgm:pt>
    <dgm:pt modelId="{D1AA61B0-9ACE-4EC8-A7C6-CD2CAD44EBAE}" type="sibTrans" cxnId="{8344ADA0-FE50-4504-B61C-E60F0F19FA30}">
      <dgm:prSet/>
      <dgm:spPr/>
      <dgm:t>
        <a:bodyPr/>
        <a:lstStyle/>
        <a:p>
          <a:endParaRPr lang="en-US"/>
        </a:p>
      </dgm:t>
    </dgm:pt>
    <dgm:pt modelId="{A9D9BD97-4136-4586-9C75-94B90A7096B0}">
      <dgm:prSet/>
      <dgm:spPr/>
      <dgm:t>
        <a:bodyPr/>
        <a:lstStyle/>
        <a:p>
          <a:r>
            <a:rPr lang="en-US" dirty="0"/>
            <a:t> As good as the underlying data &amp; realism of assumptions</a:t>
          </a:r>
        </a:p>
      </dgm:t>
    </dgm:pt>
    <dgm:pt modelId="{1B99399A-ACA7-410B-9903-ED29991D7B56}" type="parTrans" cxnId="{5596BE98-3601-4202-811C-233506F0A8F6}">
      <dgm:prSet/>
      <dgm:spPr/>
      <dgm:t>
        <a:bodyPr/>
        <a:lstStyle/>
        <a:p>
          <a:endParaRPr lang="en-US"/>
        </a:p>
      </dgm:t>
    </dgm:pt>
    <dgm:pt modelId="{3AA86FA3-48CC-4A0B-9ACA-638B31FB4848}" type="sibTrans" cxnId="{5596BE98-3601-4202-811C-233506F0A8F6}">
      <dgm:prSet/>
      <dgm:spPr/>
      <dgm:t>
        <a:bodyPr/>
        <a:lstStyle/>
        <a:p>
          <a:endParaRPr lang="en-US"/>
        </a:p>
      </dgm:t>
    </dgm:pt>
    <dgm:pt modelId="{52161570-A986-4D7C-953D-90F3C932C7F8}">
      <dgm:prSet/>
      <dgm:spPr/>
      <dgm:t>
        <a:bodyPr/>
        <a:lstStyle/>
        <a:p>
          <a:r>
            <a:rPr lang="en-US" dirty="0"/>
            <a:t> Black box</a:t>
          </a:r>
        </a:p>
      </dgm:t>
    </dgm:pt>
    <dgm:pt modelId="{8F0A5740-6603-49D6-8321-FCBC935FDD1B}" type="parTrans" cxnId="{03646797-D904-437B-A2DE-E29E3B5EB601}">
      <dgm:prSet/>
      <dgm:spPr/>
      <dgm:t>
        <a:bodyPr/>
        <a:lstStyle/>
        <a:p>
          <a:endParaRPr lang="en-US"/>
        </a:p>
      </dgm:t>
    </dgm:pt>
    <dgm:pt modelId="{34BDEFE6-6290-40B1-86CA-E9598628EDA0}" type="sibTrans" cxnId="{03646797-D904-437B-A2DE-E29E3B5EB601}">
      <dgm:prSet/>
      <dgm:spPr/>
      <dgm:t>
        <a:bodyPr/>
        <a:lstStyle/>
        <a:p>
          <a:endParaRPr lang="en-US"/>
        </a:p>
      </dgm:t>
    </dgm:pt>
    <dgm:pt modelId="{D4183346-4022-4ABC-943C-4F6E9E585B16}">
      <dgm:prSet/>
      <dgm:spPr/>
      <dgm:t>
        <a:bodyPr/>
        <a:lstStyle/>
        <a:p>
          <a:r>
            <a:rPr lang="en-US" b="1"/>
            <a:t>Common errors</a:t>
          </a:r>
          <a:endParaRPr lang="en-US"/>
        </a:p>
      </dgm:t>
    </dgm:pt>
    <dgm:pt modelId="{3A948117-DF46-4036-8714-E2CB8D717EA4}" type="parTrans" cxnId="{5486B323-42A5-441C-8928-22F4BA712D89}">
      <dgm:prSet/>
      <dgm:spPr/>
      <dgm:t>
        <a:bodyPr/>
        <a:lstStyle/>
        <a:p>
          <a:endParaRPr lang="en-US"/>
        </a:p>
      </dgm:t>
    </dgm:pt>
    <dgm:pt modelId="{FD1D0796-7491-4918-94F1-5275E0D34C3F}" type="sibTrans" cxnId="{5486B323-42A5-441C-8928-22F4BA712D89}">
      <dgm:prSet/>
      <dgm:spPr/>
      <dgm:t>
        <a:bodyPr/>
        <a:lstStyle/>
        <a:p>
          <a:endParaRPr lang="en-US"/>
        </a:p>
      </dgm:t>
    </dgm:pt>
    <dgm:pt modelId="{C4931A55-0667-4280-A427-12B73819879C}">
      <dgm:prSet/>
      <dgm:spPr/>
      <dgm:t>
        <a:bodyPr/>
        <a:lstStyle/>
        <a:p>
          <a:r>
            <a:rPr lang="en-US" dirty="0"/>
            <a:t> Compare data to pre-existing variables collected using a different approach </a:t>
          </a:r>
        </a:p>
      </dgm:t>
    </dgm:pt>
    <dgm:pt modelId="{36C20434-B051-47D7-8794-B40ADA11D75C}" type="parTrans" cxnId="{416C7675-3547-401A-8F35-9A709CB5013C}">
      <dgm:prSet/>
      <dgm:spPr/>
      <dgm:t>
        <a:bodyPr/>
        <a:lstStyle/>
        <a:p>
          <a:endParaRPr lang="en-US"/>
        </a:p>
      </dgm:t>
    </dgm:pt>
    <dgm:pt modelId="{8234D7D0-D3A6-4C1D-BA2A-3D6068DFA3F9}" type="sibTrans" cxnId="{416C7675-3547-401A-8F35-9A709CB5013C}">
      <dgm:prSet/>
      <dgm:spPr/>
      <dgm:t>
        <a:bodyPr/>
        <a:lstStyle/>
        <a:p>
          <a:endParaRPr lang="en-US"/>
        </a:p>
      </dgm:t>
    </dgm:pt>
    <dgm:pt modelId="{05087C3E-576E-42B6-A947-37D2F8E3216B}">
      <dgm:prSet/>
      <dgm:spPr/>
      <dgm:t>
        <a:bodyPr/>
        <a:lstStyle/>
        <a:p>
          <a:r>
            <a:rPr lang="en-US" dirty="0"/>
            <a:t>Simulations are more effective when …</a:t>
          </a:r>
        </a:p>
      </dgm:t>
    </dgm:pt>
    <dgm:pt modelId="{40722954-90C8-4252-8095-FFD9C6B30CFE}" type="parTrans" cxnId="{AEC58BAE-D851-4501-8DC6-8250845E1FCD}">
      <dgm:prSet/>
      <dgm:spPr/>
      <dgm:t>
        <a:bodyPr/>
        <a:lstStyle/>
        <a:p>
          <a:endParaRPr lang="en-US"/>
        </a:p>
      </dgm:t>
    </dgm:pt>
    <dgm:pt modelId="{611762DE-9A84-4A29-9905-2835A5380D70}" type="sibTrans" cxnId="{AEC58BAE-D851-4501-8DC6-8250845E1FCD}">
      <dgm:prSet/>
      <dgm:spPr/>
      <dgm:t>
        <a:bodyPr/>
        <a:lstStyle/>
        <a:p>
          <a:endParaRPr lang="en-US"/>
        </a:p>
      </dgm:t>
    </dgm:pt>
    <dgm:pt modelId="{6C5B3E80-BC65-442E-B8E7-78D222BE06C2}">
      <dgm:prSet/>
      <dgm:spPr/>
      <dgm:t>
        <a:bodyPr/>
        <a:lstStyle/>
        <a:p>
          <a:r>
            <a:rPr lang="en-US" dirty="0"/>
            <a:t> Draw from existing baseline</a:t>
          </a:r>
        </a:p>
      </dgm:t>
    </dgm:pt>
    <dgm:pt modelId="{B2C74A59-7E15-4CA2-B2C2-4EC7DDFAF971}" type="parTrans" cxnId="{0508B7FE-A67A-4A99-979F-2CF8CD501EC7}">
      <dgm:prSet/>
      <dgm:spPr/>
      <dgm:t>
        <a:bodyPr/>
        <a:lstStyle/>
        <a:p>
          <a:endParaRPr lang="en-US"/>
        </a:p>
      </dgm:t>
    </dgm:pt>
    <dgm:pt modelId="{6AF63013-EA6B-457A-9EA4-45DA34B08A04}" type="sibTrans" cxnId="{0508B7FE-A67A-4A99-979F-2CF8CD501EC7}">
      <dgm:prSet/>
      <dgm:spPr/>
      <dgm:t>
        <a:bodyPr/>
        <a:lstStyle/>
        <a:p>
          <a:endParaRPr lang="en-US"/>
        </a:p>
      </dgm:t>
    </dgm:pt>
    <dgm:pt modelId="{9A5AC885-30C0-4B92-AD25-63686BE45081}">
      <dgm:prSet/>
      <dgm:spPr/>
      <dgm:t>
        <a:bodyPr/>
        <a:lstStyle/>
        <a:p>
          <a:r>
            <a:rPr lang="en-US" dirty="0"/>
            <a:t> Have  basic simulation infrastructure ready</a:t>
          </a:r>
        </a:p>
      </dgm:t>
    </dgm:pt>
    <dgm:pt modelId="{0B3C00C2-ADB6-4443-96FA-9855E008B105}" type="parTrans" cxnId="{D0C05D0D-806F-4739-972D-70F445731AA4}">
      <dgm:prSet/>
      <dgm:spPr/>
      <dgm:t>
        <a:bodyPr/>
        <a:lstStyle/>
        <a:p>
          <a:endParaRPr lang="en-US"/>
        </a:p>
      </dgm:t>
    </dgm:pt>
    <dgm:pt modelId="{8AFCF7BA-8E4C-4A55-BA0B-69EDF395315B}" type="sibTrans" cxnId="{D0C05D0D-806F-4739-972D-70F445731AA4}">
      <dgm:prSet/>
      <dgm:spPr/>
      <dgm:t>
        <a:bodyPr/>
        <a:lstStyle/>
        <a:p>
          <a:endParaRPr lang="en-US"/>
        </a:p>
      </dgm:t>
    </dgm:pt>
    <dgm:pt modelId="{34503BCD-37AE-4BDB-888E-1C9564E388D0}">
      <dgm:prSet/>
      <dgm:spPr/>
      <dgm:t>
        <a:bodyPr/>
        <a:lstStyle/>
        <a:p>
          <a:r>
            <a:rPr lang="en-US" dirty="0"/>
            <a:t> Static simulations, </a:t>
          </a:r>
          <a:r>
            <a:rPr lang="en-IN" dirty="0"/>
            <a:t>each one combines information on GDP growth projections by sector with household survey data to impute the loss of employment and income</a:t>
          </a:r>
          <a:endParaRPr lang="en-US" dirty="0"/>
        </a:p>
      </dgm:t>
    </dgm:pt>
    <dgm:pt modelId="{5605D80F-3F54-4F17-B0F0-A585AC94B2F5}" type="parTrans" cxnId="{2C3401A8-E69D-4602-BDDE-B0A34CCC78EF}">
      <dgm:prSet/>
      <dgm:spPr/>
      <dgm:t>
        <a:bodyPr/>
        <a:lstStyle/>
        <a:p>
          <a:endParaRPr lang="en-US"/>
        </a:p>
      </dgm:t>
    </dgm:pt>
    <dgm:pt modelId="{C51FBDC3-0386-4E11-86F5-E520AC66FF2C}" type="sibTrans" cxnId="{2C3401A8-E69D-4602-BDDE-B0A34CCC78EF}">
      <dgm:prSet/>
      <dgm:spPr/>
      <dgm:t>
        <a:bodyPr/>
        <a:lstStyle/>
        <a:p>
          <a:endParaRPr lang="en-US"/>
        </a:p>
      </dgm:t>
    </dgm:pt>
    <dgm:pt modelId="{6C560541-528E-42A9-BEDB-4663B1FB0ADB}">
      <dgm:prSet/>
      <dgm:spPr/>
      <dgm:t>
        <a:bodyPr/>
        <a:lstStyle/>
        <a:p>
          <a:r>
            <a:rPr lang="en-US" dirty="0"/>
            <a:t> Hard to deal with structural breaks</a:t>
          </a:r>
        </a:p>
      </dgm:t>
    </dgm:pt>
    <dgm:pt modelId="{9B8199AA-5664-4074-8391-642FE819C5E9}" type="parTrans" cxnId="{A04BA242-7BBD-4BF6-BBBF-17DB3F5DEF5B}">
      <dgm:prSet/>
      <dgm:spPr/>
      <dgm:t>
        <a:bodyPr/>
        <a:lstStyle/>
        <a:p>
          <a:endParaRPr lang="en-US"/>
        </a:p>
      </dgm:t>
    </dgm:pt>
    <dgm:pt modelId="{0F10A31A-D2A2-465E-AA14-418E9FF50239}" type="sibTrans" cxnId="{A04BA242-7BBD-4BF6-BBBF-17DB3F5DEF5B}">
      <dgm:prSet/>
      <dgm:spPr/>
      <dgm:t>
        <a:bodyPr/>
        <a:lstStyle/>
        <a:p>
          <a:endParaRPr lang="en-US"/>
        </a:p>
      </dgm:t>
    </dgm:pt>
    <dgm:pt modelId="{6BEAA3C8-4FDB-4BB3-B40E-F67394364B9D}">
      <dgm:prSet/>
      <dgm:spPr/>
      <dgm:t>
        <a:bodyPr/>
        <a:lstStyle/>
        <a:p>
          <a:r>
            <a:rPr lang="en-US" dirty="0"/>
            <a:t> Good tool to assess different scenarios, incl. impact of mitigation measures</a:t>
          </a:r>
        </a:p>
      </dgm:t>
    </dgm:pt>
    <dgm:pt modelId="{646E7BE1-36AF-4199-A975-0355C1E8B3D5}" type="parTrans" cxnId="{5926762D-5CE8-4F27-A83D-0388506B5FF2}">
      <dgm:prSet/>
      <dgm:spPr/>
      <dgm:t>
        <a:bodyPr/>
        <a:lstStyle/>
        <a:p>
          <a:endParaRPr lang="en-US"/>
        </a:p>
      </dgm:t>
    </dgm:pt>
    <dgm:pt modelId="{F29C73F6-2228-457E-AF3C-E54287225445}" type="sibTrans" cxnId="{5926762D-5CE8-4F27-A83D-0388506B5FF2}">
      <dgm:prSet/>
      <dgm:spPr/>
      <dgm:t>
        <a:bodyPr/>
        <a:lstStyle/>
        <a:p>
          <a:endParaRPr lang="en-US"/>
        </a:p>
      </dgm:t>
    </dgm:pt>
    <dgm:pt modelId="{5F173288-7FDE-412E-869A-36834AA0C9E9}" type="pres">
      <dgm:prSet presAssocID="{11656B45-789C-42C3-ADD9-2AD360B910D9}" presName="linear" presStyleCnt="0">
        <dgm:presLayoutVars>
          <dgm:dir/>
          <dgm:animLvl val="lvl"/>
          <dgm:resizeHandles val="exact"/>
        </dgm:presLayoutVars>
      </dgm:prSet>
      <dgm:spPr/>
    </dgm:pt>
    <dgm:pt modelId="{548FA2C6-496D-4AF4-86A0-E5D2AA252DD0}" type="pres">
      <dgm:prSet presAssocID="{5DE0A18B-2D01-4B55-8D41-F1122F19C15F}" presName="parentLin" presStyleCnt="0"/>
      <dgm:spPr/>
    </dgm:pt>
    <dgm:pt modelId="{68BCB56B-0611-4C04-AC15-5040617B1555}" type="pres">
      <dgm:prSet presAssocID="{5DE0A18B-2D01-4B55-8D41-F1122F19C15F}" presName="parentLeftMargin" presStyleLbl="node1" presStyleIdx="0" presStyleCnt="4"/>
      <dgm:spPr/>
    </dgm:pt>
    <dgm:pt modelId="{4F63EC1A-88F7-47FE-8003-DD79AC5A1A08}" type="pres">
      <dgm:prSet presAssocID="{5DE0A18B-2D01-4B55-8D41-F1122F19C15F}" presName="parentText" presStyleLbl="node1" presStyleIdx="0" presStyleCnt="4">
        <dgm:presLayoutVars>
          <dgm:chMax val="0"/>
          <dgm:bulletEnabled val="1"/>
        </dgm:presLayoutVars>
      </dgm:prSet>
      <dgm:spPr/>
    </dgm:pt>
    <dgm:pt modelId="{C5AE99AF-B004-4FCB-908A-4F81236FDC2C}" type="pres">
      <dgm:prSet presAssocID="{5DE0A18B-2D01-4B55-8D41-F1122F19C15F}" presName="negativeSpace" presStyleCnt="0"/>
      <dgm:spPr/>
    </dgm:pt>
    <dgm:pt modelId="{2077440D-4625-43BE-8017-F8DE0DD0FE12}" type="pres">
      <dgm:prSet presAssocID="{5DE0A18B-2D01-4B55-8D41-F1122F19C15F}" presName="childText" presStyleLbl="conFgAcc1" presStyleIdx="0" presStyleCnt="4">
        <dgm:presLayoutVars>
          <dgm:bulletEnabled val="1"/>
        </dgm:presLayoutVars>
      </dgm:prSet>
      <dgm:spPr/>
    </dgm:pt>
    <dgm:pt modelId="{D292B041-3C36-4104-9DB7-AB5AD42E4543}" type="pres">
      <dgm:prSet presAssocID="{889CA16F-72D4-4269-9C55-87868296C25D}" presName="spaceBetweenRectangles" presStyleCnt="0"/>
      <dgm:spPr/>
    </dgm:pt>
    <dgm:pt modelId="{697EEDD7-9D24-4E31-B9A7-E8EFA12D0454}" type="pres">
      <dgm:prSet presAssocID="{8E79E24A-9E82-4DB2-A285-23C7ACE1A73E}" presName="parentLin" presStyleCnt="0"/>
      <dgm:spPr/>
    </dgm:pt>
    <dgm:pt modelId="{C09245F3-2C1A-4E0B-88ED-386C2D4129B8}" type="pres">
      <dgm:prSet presAssocID="{8E79E24A-9E82-4DB2-A285-23C7ACE1A73E}" presName="parentLeftMargin" presStyleLbl="node1" presStyleIdx="0" presStyleCnt="4"/>
      <dgm:spPr/>
    </dgm:pt>
    <dgm:pt modelId="{2DC41345-9BC3-4961-A134-C24C3FF3EDEB}" type="pres">
      <dgm:prSet presAssocID="{8E79E24A-9E82-4DB2-A285-23C7ACE1A73E}" presName="parentText" presStyleLbl="node1" presStyleIdx="1" presStyleCnt="4">
        <dgm:presLayoutVars>
          <dgm:chMax val="0"/>
          <dgm:bulletEnabled val="1"/>
        </dgm:presLayoutVars>
      </dgm:prSet>
      <dgm:spPr/>
    </dgm:pt>
    <dgm:pt modelId="{80E3EF54-B0C8-409D-898E-384DE388C47D}" type="pres">
      <dgm:prSet presAssocID="{8E79E24A-9E82-4DB2-A285-23C7ACE1A73E}" presName="negativeSpace" presStyleCnt="0"/>
      <dgm:spPr/>
    </dgm:pt>
    <dgm:pt modelId="{07F0BDC1-88A0-425F-B6D6-ACCFE5912B09}" type="pres">
      <dgm:prSet presAssocID="{8E79E24A-9E82-4DB2-A285-23C7ACE1A73E}" presName="childText" presStyleLbl="conFgAcc1" presStyleIdx="1" presStyleCnt="4">
        <dgm:presLayoutVars>
          <dgm:bulletEnabled val="1"/>
        </dgm:presLayoutVars>
      </dgm:prSet>
      <dgm:spPr/>
    </dgm:pt>
    <dgm:pt modelId="{57D19C3B-D475-453F-B7E2-44A8425D8FE7}" type="pres">
      <dgm:prSet presAssocID="{D1AA61B0-9ACE-4EC8-A7C6-CD2CAD44EBAE}" presName="spaceBetweenRectangles" presStyleCnt="0"/>
      <dgm:spPr/>
    </dgm:pt>
    <dgm:pt modelId="{96CD7693-AF54-4159-9490-C79A48D03AA6}" type="pres">
      <dgm:prSet presAssocID="{D4183346-4022-4ABC-943C-4F6E9E585B16}" presName="parentLin" presStyleCnt="0"/>
      <dgm:spPr/>
    </dgm:pt>
    <dgm:pt modelId="{BEF6F444-1172-4337-83E1-242598C7F5AD}" type="pres">
      <dgm:prSet presAssocID="{D4183346-4022-4ABC-943C-4F6E9E585B16}" presName="parentLeftMargin" presStyleLbl="node1" presStyleIdx="1" presStyleCnt="4"/>
      <dgm:spPr/>
    </dgm:pt>
    <dgm:pt modelId="{7A89B925-F035-4028-B447-1C11CE9E49C7}" type="pres">
      <dgm:prSet presAssocID="{D4183346-4022-4ABC-943C-4F6E9E585B16}" presName="parentText" presStyleLbl="node1" presStyleIdx="2" presStyleCnt="4">
        <dgm:presLayoutVars>
          <dgm:chMax val="0"/>
          <dgm:bulletEnabled val="1"/>
        </dgm:presLayoutVars>
      </dgm:prSet>
      <dgm:spPr/>
    </dgm:pt>
    <dgm:pt modelId="{BB2646F2-30A9-428C-B4CA-64D1DB42D5EB}" type="pres">
      <dgm:prSet presAssocID="{D4183346-4022-4ABC-943C-4F6E9E585B16}" presName="negativeSpace" presStyleCnt="0"/>
      <dgm:spPr/>
    </dgm:pt>
    <dgm:pt modelId="{4A650556-65A2-4D39-98F9-970B4EDD1626}" type="pres">
      <dgm:prSet presAssocID="{D4183346-4022-4ABC-943C-4F6E9E585B16}" presName="childText" presStyleLbl="conFgAcc1" presStyleIdx="2" presStyleCnt="4">
        <dgm:presLayoutVars>
          <dgm:bulletEnabled val="1"/>
        </dgm:presLayoutVars>
      </dgm:prSet>
      <dgm:spPr/>
    </dgm:pt>
    <dgm:pt modelId="{47562ABD-C883-4295-830D-386FE9A1F33C}" type="pres">
      <dgm:prSet presAssocID="{FD1D0796-7491-4918-94F1-5275E0D34C3F}" presName="spaceBetweenRectangles" presStyleCnt="0"/>
      <dgm:spPr/>
    </dgm:pt>
    <dgm:pt modelId="{75709BBB-029C-4F3C-AE70-8CF32CED8ACB}" type="pres">
      <dgm:prSet presAssocID="{05087C3E-576E-42B6-A947-37D2F8E3216B}" presName="parentLin" presStyleCnt="0"/>
      <dgm:spPr/>
    </dgm:pt>
    <dgm:pt modelId="{B67F7EFD-A0CB-4EF0-A5FE-A19CC4CFAE9F}" type="pres">
      <dgm:prSet presAssocID="{05087C3E-576E-42B6-A947-37D2F8E3216B}" presName="parentLeftMargin" presStyleLbl="node1" presStyleIdx="2" presStyleCnt="4"/>
      <dgm:spPr/>
    </dgm:pt>
    <dgm:pt modelId="{D3331F01-D3A2-402B-B248-771442241E0E}" type="pres">
      <dgm:prSet presAssocID="{05087C3E-576E-42B6-A947-37D2F8E3216B}" presName="parentText" presStyleLbl="node1" presStyleIdx="3" presStyleCnt="4">
        <dgm:presLayoutVars>
          <dgm:chMax val="0"/>
          <dgm:bulletEnabled val="1"/>
        </dgm:presLayoutVars>
      </dgm:prSet>
      <dgm:spPr/>
    </dgm:pt>
    <dgm:pt modelId="{1C683B19-7F5D-4BEA-ABBE-8E79BB598813}" type="pres">
      <dgm:prSet presAssocID="{05087C3E-576E-42B6-A947-37D2F8E3216B}" presName="negativeSpace" presStyleCnt="0"/>
      <dgm:spPr/>
    </dgm:pt>
    <dgm:pt modelId="{63C0CEAF-1E56-4B08-A2B3-7EC551E7BFB6}" type="pres">
      <dgm:prSet presAssocID="{05087C3E-576E-42B6-A947-37D2F8E3216B}" presName="childText" presStyleLbl="conFgAcc1" presStyleIdx="3" presStyleCnt="4">
        <dgm:presLayoutVars>
          <dgm:bulletEnabled val="1"/>
        </dgm:presLayoutVars>
      </dgm:prSet>
      <dgm:spPr/>
    </dgm:pt>
  </dgm:ptLst>
  <dgm:cxnLst>
    <dgm:cxn modelId="{E2887508-579D-4A50-8F2F-9CEB7D10CB55}" type="presOf" srcId="{5DE0A18B-2D01-4B55-8D41-F1122F19C15F}" destId="{68BCB56B-0611-4C04-AC15-5040617B1555}" srcOrd="0" destOrd="0" presId="urn:microsoft.com/office/officeart/2005/8/layout/list1"/>
    <dgm:cxn modelId="{D0C05D0D-806F-4739-972D-70F445731AA4}" srcId="{05087C3E-576E-42B6-A947-37D2F8E3216B}" destId="{9A5AC885-30C0-4B92-AD25-63686BE45081}" srcOrd="1" destOrd="0" parTransId="{0B3C00C2-ADB6-4443-96FA-9855E008B105}" sibTransId="{8AFCF7BA-8E4C-4A55-BA0B-69EDF395315B}"/>
    <dgm:cxn modelId="{4AFEC420-9882-4096-B517-C9A4A990A9F5}" type="presOf" srcId="{6C560541-528E-42A9-BEDB-4663B1FB0ADB}" destId="{07F0BDC1-88A0-425F-B6D6-ACCFE5912B09}" srcOrd="0" destOrd="1" presId="urn:microsoft.com/office/officeart/2005/8/layout/list1"/>
    <dgm:cxn modelId="{5486B323-42A5-441C-8928-22F4BA712D89}" srcId="{11656B45-789C-42C3-ADD9-2AD360B910D9}" destId="{D4183346-4022-4ABC-943C-4F6E9E585B16}" srcOrd="2" destOrd="0" parTransId="{3A948117-DF46-4036-8714-E2CB8D717EA4}" sibTransId="{FD1D0796-7491-4918-94F1-5275E0D34C3F}"/>
    <dgm:cxn modelId="{5926762D-5CE8-4F27-A83D-0388506B5FF2}" srcId="{5DE0A18B-2D01-4B55-8D41-F1122F19C15F}" destId="{6BEAA3C8-4FDB-4BB3-B40E-F67394364B9D}" srcOrd="2" destOrd="0" parTransId="{646E7BE1-36AF-4199-A975-0355C1E8B3D5}" sibTransId="{F29C73F6-2228-457E-AF3C-E54287225445}"/>
    <dgm:cxn modelId="{A04BA242-7BBD-4BF6-BBBF-17DB3F5DEF5B}" srcId="{8E79E24A-9E82-4DB2-A285-23C7ACE1A73E}" destId="{6C560541-528E-42A9-BEDB-4663B1FB0ADB}" srcOrd="1" destOrd="0" parTransId="{9B8199AA-5664-4074-8391-642FE819C5E9}" sibTransId="{0F10A31A-D2A2-465E-AA14-418E9FF50239}"/>
    <dgm:cxn modelId="{A4D3EC49-E8D6-4D78-A1B9-1DD1D79E19C5}" type="presOf" srcId="{D4183346-4022-4ABC-943C-4F6E9E585B16}" destId="{BEF6F444-1172-4337-83E1-242598C7F5AD}" srcOrd="0" destOrd="0" presId="urn:microsoft.com/office/officeart/2005/8/layout/list1"/>
    <dgm:cxn modelId="{2C1D0C6B-1669-47CE-AE57-FA0FB6329976}" srcId="{11656B45-789C-42C3-ADD9-2AD360B910D9}" destId="{5DE0A18B-2D01-4B55-8D41-F1122F19C15F}" srcOrd="0" destOrd="0" parTransId="{F40F2D7A-4FAF-48A1-96E5-901F0E3F02B2}" sibTransId="{889CA16F-72D4-4269-9C55-87868296C25D}"/>
    <dgm:cxn modelId="{C27EA14D-FE00-4B04-A379-419C8C65AB74}" type="presOf" srcId="{6C5B3E80-BC65-442E-B8E7-78D222BE06C2}" destId="{63C0CEAF-1E56-4B08-A2B3-7EC551E7BFB6}" srcOrd="0" destOrd="0" presId="urn:microsoft.com/office/officeart/2005/8/layout/list1"/>
    <dgm:cxn modelId="{DAE33F6E-6741-4858-9A96-7BB8A1A93CC9}" type="presOf" srcId="{C4931A55-0667-4280-A427-12B73819879C}" destId="{4A650556-65A2-4D39-98F9-970B4EDD1626}" srcOrd="0" destOrd="0" presId="urn:microsoft.com/office/officeart/2005/8/layout/list1"/>
    <dgm:cxn modelId="{6EAC1955-B91D-45A2-BB56-D8EFE3D08B20}" srcId="{5DE0A18B-2D01-4B55-8D41-F1122F19C15F}" destId="{1C2EE33E-CD1C-4F24-AFBA-FC46716D1F24}" srcOrd="1" destOrd="0" parTransId="{CDE10377-807B-4229-AA6F-DB37E8D28380}" sibTransId="{08432B42-A58A-4817-8ABC-83991F92599B}"/>
    <dgm:cxn modelId="{416C7675-3547-401A-8F35-9A709CB5013C}" srcId="{D4183346-4022-4ABC-943C-4F6E9E585B16}" destId="{C4931A55-0667-4280-A427-12B73819879C}" srcOrd="0" destOrd="0" parTransId="{36C20434-B051-47D7-8794-B40ADA11D75C}" sibTransId="{8234D7D0-D3A6-4C1D-BA2A-3D6068DFA3F9}"/>
    <dgm:cxn modelId="{68983C57-C282-4098-AA77-814D164FE04E}" type="presOf" srcId="{34503BCD-37AE-4BDB-888E-1C9564E388D0}" destId="{07F0BDC1-88A0-425F-B6D6-ACCFE5912B09}" srcOrd="0" destOrd="3" presId="urn:microsoft.com/office/officeart/2005/8/layout/list1"/>
    <dgm:cxn modelId="{A0B51F82-B941-4FB5-AC15-FE01D1AA6FC0}" type="presOf" srcId="{5DE0A18B-2D01-4B55-8D41-F1122F19C15F}" destId="{4F63EC1A-88F7-47FE-8003-DD79AC5A1A08}" srcOrd="1" destOrd="0" presId="urn:microsoft.com/office/officeart/2005/8/layout/list1"/>
    <dgm:cxn modelId="{C5446886-E856-45B6-8DCD-F760CB5A08A8}" type="presOf" srcId="{1C2EE33E-CD1C-4F24-AFBA-FC46716D1F24}" destId="{2077440D-4625-43BE-8017-F8DE0DD0FE12}" srcOrd="0" destOrd="1" presId="urn:microsoft.com/office/officeart/2005/8/layout/list1"/>
    <dgm:cxn modelId="{ACD37889-CB87-4CF9-A8EE-F8814E51378B}" type="presOf" srcId="{05087C3E-576E-42B6-A947-37D2F8E3216B}" destId="{B67F7EFD-A0CB-4EF0-A5FE-A19CC4CFAE9F}" srcOrd="0" destOrd="0" presId="urn:microsoft.com/office/officeart/2005/8/layout/list1"/>
    <dgm:cxn modelId="{F1E7FC8B-4604-4124-AE7E-332C6DB1AADF}" type="presOf" srcId="{A9D9BD97-4136-4586-9C75-94B90A7096B0}" destId="{07F0BDC1-88A0-425F-B6D6-ACCFE5912B09}" srcOrd="0" destOrd="0" presId="urn:microsoft.com/office/officeart/2005/8/layout/list1"/>
    <dgm:cxn modelId="{208EB38F-BD1D-434C-9B84-BA8749465C2E}" type="presOf" srcId="{D4183346-4022-4ABC-943C-4F6E9E585B16}" destId="{7A89B925-F035-4028-B447-1C11CE9E49C7}" srcOrd="1" destOrd="0" presId="urn:microsoft.com/office/officeart/2005/8/layout/list1"/>
    <dgm:cxn modelId="{03646797-D904-437B-A2DE-E29E3B5EB601}" srcId="{8E79E24A-9E82-4DB2-A285-23C7ACE1A73E}" destId="{52161570-A986-4D7C-953D-90F3C932C7F8}" srcOrd="2" destOrd="0" parTransId="{8F0A5740-6603-49D6-8321-FCBC935FDD1B}" sibTransId="{34BDEFE6-6290-40B1-86CA-E9598628EDA0}"/>
    <dgm:cxn modelId="{5596BE98-3601-4202-811C-233506F0A8F6}" srcId="{8E79E24A-9E82-4DB2-A285-23C7ACE1A73E}" destId="{A9D9BD97-4136-4586-9C75-94B90A7096B0}" srcOrd="0" destOrd="0" parTransId="{1B99399A-ACA7-410B-9903-ED29991D7B56}" sibTransId="{3AA86FA3-48CC-4A0B-9ACA-638B31FB4848}"/>
    <dgm:cxn modelId="{3765439C-E627-4041-A377-4B949671AA69}" type="presOf" srcId="{52161570-A986-4D7C-953D-90F3C932C7F8}" destId="{07F0BDC1-88A0-425F-B6D6-ACCFE5912B09}" srcOrd="0" destOrd="2" presId="urn:microsoft.com/office/officeart/2005/8/layout/list1"/>
    <dgm:cxn modelId="{8344ADA0-FE50-4504-B61C-E60F0F19FA30}" srcId="{11656B45-789C-42C3-ADD9-2AD360B910D9}" destId="{8E79E24A-9E82-4DB2-A285-23C7ACE1A73E}" srcOrd="1" destOrd="0" parTransId="{8E0E8CA6-499D-4C17-8694-6DC30E982DC8}" sibTransId="{D1AA61B0-9ACE-4EC8-A7C6-CD2CAD44EBAE}"/>
    <dgm:cxn modelId="{2C3401A8-E69D-4602-BDDE-B0A34CCC78EF}" srcId="{8E79E24A-9E82-4DB2-A285-23C7ACE1A73E}" destId="{34503BCD-37AE-4BDB-888E-1C9564E388D0}" srcOrd="3" destOrd="0" parTransId="{5605D80F-3F54-4F17-B0F0-A585AC94B2F5}" sibTransId="{C51FBDC3-0386-4E11-86F5-E520AC66FF2C}"/>
    <dgm:cxn modelId="{AEC58BAE-D851-4501-8DC6-8250845E1FCD}" srcId="{11656B45-789C-42C3-ADD9-2AD360B910D9}" destId="{05087C3E-576E-42B6-A947-37D2F8E3216B}" srcOrd="3" destOrd="0" parTransId="{40722954-90C8-4252-8095-FFD9C6B30CFE}" sibTransId="{611762DE-9A84-4A29-9905-2835A5380D70}"/>
    <dgm:cxn modelId="{15EEADB1-6FD9-4E7D-8B93-00E166908B12}" type="presOf" srcId="{9A5AC885-30C0-4B92-AD25-63686BE45081}" destId="{63C0CEAF-1E56-4B08-A2B3-7EC551E7BFB6}" srcOrd="0" destOrd="1" presId="urn:microsoft.com/office/officeart/2005/8/layout/list1"/>
    <dgm:cxn modelId="{C8A8AEC7-C1CA-44D3-9FC0-10F4FDD5B6B5}" srcId="{5DE0A18B-2D01-4B55-8D41-F1122F19C15F}" destId="{55A711F7-8B5B-458D-9D5B-B03D0038FDAD}" srcOrd="0" destOrd="0" parTransId="{07334716-E050-49BA-9027-5F108C4F93D4}" sibTransId="{6692C330-39A8-4F1C-AC63-EFA491636177}"/>
    <dgm:cxn modelId="{6AB193C9-AD0A-4975-B51A-181E0EFE1F6A}" type="presOf" srcId="{05087C3E-576E-42B6-A947-37D2F8E3216B}" destId="{D3331F01-D3A2-402B-B248-771442241E0E}" srcOrd="1" destOrd="0" presId="urn:microsoft.com/office/officeart/2005/8/layout/list1"/>
    <dgm:cxn modelId="{A4E28FD5-9B7A-4F45-A651-AB780A87B286}" type="presOf" srcId="{11656B45-789C-42C3-ADD9-2AD360B910D9}" destId="{5F173288-7FDE-412E-869A-36834AA0C9E9}" srcOrd="0" destOrd="0" presId="urn:microsoft.com/office/officeart/2005/8/layout/list1"/>
    <dgm:cxn modelId="{9C34E3DC-2869-4A86-973B-9F6C2AB1413D}" type="presOf" srcId="{8E79E24A-9E82-4DB2-A285-23C7ACE1A73E}" destId="{2DC41345-9BC3-4961-A134-C24C3FF3EDEB}" srcOrd="1" destOrd="0" presId="urn:microsoft.com/office/officeart/2005/8/layout/list1"/>
    <dgm:cxn modelId="{B5F4D7E8-73DB-4504-AC90-C39362403925}" type="presOf" srcId="{8E79E24A-9E82-4DB2-A285-23C7ACE1A73E}" destId="{C09245F3-2C1A-4E0B-88ED-386C2D4129B8}" srcOrd="0" destOrd="0" presId="urn:microsoft.com/office/officeart/2005/8/layout/list1"/>
    <dgm:cxn modelId="{40DF6EF2-BB50-4132-BC12-E33CBBBF4D13}" type="presOf" srcId="{6BEAA3C8-4FDB-4BB3-B40E-F67394364B9D}" destId="{2077440D-4625-43BE-8017-F8DE0DD0FE12}" srcOrd="0" destOrd="2" presId="urn:microsoft.com/office/officeart/2005/8/layout/list1"/>
    <dgm:cxn modelId="{B60DF8FA-02EF-48C7-A535-E111DDF0A591}" type="presOf" srcId="{55A711F7-8B5B-458D-9D5B-B03D0038FDAD}" destId="{2077440D-4625-43BE-8017-F8DE0DD0FE12}" srcOrd="0" destOrd="0" presId="urn:microsoft.com/office/officeart/2005/8/layout/list1"/>
    <dgm:cxn modelId="{0508B7FE-A67A-4A99-979F-2CF8CD501EC7}" srcId="{05087C3E-576E-42B6-A947-37D2F8E3216B}" destId="{6C5B3E80-BC65-442E-B8E7-78D222BE06C2}" srcOrd="0" destOrd="0" parTransId="{B2C74A59-7E15-4CA2-B2C2-4EC7DDFAF971}" sibTransId="{6AF63013-EA6B-457A-9EA4-45DA34B08A04}"/>
    <dgm:cxn modelId="{824661AD-E049-40C9-A4B3-47A68F0CC0A2}" type="presParOf" srcId="{5F173288-7FDE-412E-869A-36834AA0C9E9}" destId="{548FA2C6-496D-4AF4-86A0-E5D2AA252DD0}" srcOrd="0" destOrd="0" presId="urn:microsoft.com/office/officeart/2005/8/layout/list1"/>
    <dgm:cxn modelId="{D70C9A83-E47A-4F55-A511-2A84D95E886A}" type="presParOf" srcId="{548FA2C6-496D-4AF4-86A0-E5D2AA252DD0}" destId="{68BCB56B-0611-4C04-AC15-5040617B1555}" srcOrd="0" destOrd="0" presId="urn:microsoft.com/office/officeart/2005/8/layout/list1"/>
    <dgm:cxn modelId="{D117C4BC-61DA-4FD2-A3B6-4477C550C2F0}" type="presParOf" srcId="{548FA2C6-496D-4AF4-86A0-E5D2AA252DD0}" destId="{4F63EC1A-88F7-47FE-8003-DD79AC5A1A08}" srcOrd="1" destOrd="0" presId="urn:microsoft.com/office/officeart/2005/8/layout/list1"/>
    <dgm:cxn modelId="{FF25B7B4-E9A6-4C15-9EF2-00201A50B395}" type="presParOf" srcId="{5F173288-7FDE-412E-869A-36834AA0C9E9}" destId="{C5AE99AF-B004-4FCB-908A-4F81236FDC2C}" srcOrd="1" destOrd="0" presId="urn:microsoft.com/office/officeart/2005/8/layout/list1"/>
    <dgm:cxn modelId="{00FD2AF4-27F8-45F1-82AC-7D3ED931B523}" type="presParOf" srcId="{5F173288-7FDE-412E-869A-36834AA0C9E9}" destId="{2077440D-4625-43BE-8017-F8DE0DD0FE12}" srcOrd="2" destOrd="0" presId="urn:microsoft.com/office/officeart/2005/8/layout/list1"/>
    <dgm:cxn modelId="{683F7B30-B383-4DB9-8C0E-6D0F40379C2D}" type="presParOf" srcId="{5F173288-7FDE-412E-869A-36834AA0C9E9}" destId="{D292B041-3C36-4104-9DB7-AB5AD42E4543}" srcOrd="3" destOrd="0" presId="urn:microsoft.com/office/officeart/2005/8/layout/list1"/>
    <dgm:cxn modelId="{4CC680F3-E889-4065-B840-211058A411EA}" type="presParOf" srcId="{5F173288-7FDE-412E-869A-36834AA0C9E9}" destId="{697EEDD7-9D24-4E31-B9A7-E8EFA12D0454}" srcOrd="4" destOrd="0" presId="urn:microsoft.com/office/officeart/2005/8/layout/list1"/>
    <dgm:cxn modelId="{9C09B62E-412A-4E2C-AC12-339657819272}" type="presParOf" srcId="{697EEDD7-9D24-4E31-B9A7-E8EFA12D0454}" destId="{C09245F3-2C1A-4E0B-88ED-386C2D4129B8}" srcOrd="0" destOrd="0" presId="urn:microsoft.com/office/officeart/2005/8/layout/list1"/>
    <dgm:cxn modelId="{E669D269-4066-4283-A63D-6A6FA27221DE}" type="presParOf" srcId="{697EEDD7-9D24-4E31-B9A7-E8EFA12D0454}" destId="{2DC41345-9BC3-4961-A134-C24C3FF3EDEB}" srcOrd="1" destOrd="0" presId="urn:microsoft.com/office/officeart/2005/8/layout/list1"/>
    <dgm:cxn modelId="{225553A8-523E-4C39-84B3-F85CD66B30EA}" type="presParOf" srcId="{5F173288-7FDE-412E-869A-36834AA0C9E9}" destId="{80E3EF54-B0C8-409D-898E-384DE388C47D}" srcOrd="5" destOrd="0" presId="urn:microsoft.com/office/officeart/2005/8/layout/list1"/>
    <dgm:cxn modelId="{05E4DD6A-64CB-4480-AC7A-A05AA12D5960}" type="presParOf" srcId="{5F173288-7FDE-412E-869A-36834AA0C9E9}" destId="{07F0BDC1-88A0-425F-B6D6-ACCFE5912B09}" srcOrd="6" destOrd="0" presId="urn:microsoft.com/office/officeart/2005/8/layout/list1"/>
    <dgm:cxn modelId="{3CDA41CA-4A62-401E-97DD-BAE800011D7F}" type="presParOf" srcId="{5F173288-7FDE-412E-869A-36834AA0C9E9}" destId="{57D19C3B-D475-453F-B7E2-44A8425D8FE7}" srcOrd="7" destOrd="0" presId="urn:microsoft.com/office/officeart/2005/8/layout/list1"/>
    <dgm:cxn modelId="{16E3A427-510F-4C85-A1E9-46B84CBA91CB}" type="presParOf" srcId="{5F173288-7FDE-412E-869A-36834AA0C9E9}" destId="{96CD7693-AF54-4159-9490-C79A48D03AA6}" srcOrd="8" destOrd="0" presId="urn:microsoft.com/office/officeart/2005/8/layout/list1"/>
    <dgm:cxn modelId="{3E54C420-6F54-44B0-A45F-C641735B4F56}" type="presParOf" srcId="{96CD7693-AF54-4159-9490-C79A48D03AA6}" destId="{BEF6F444-1172-4337-83E1-242598C7F5AD}" srcOrd="0" destOrd="0" presId="urn:microsoft.com/office/officeart/2005/8/layout/list1"/>
    <dgm:cxn modelId="{A3E22B32-D348-424D-9E29-BCCE4A9B44B2}" type="presParOf" srcId="{96CD7693-AF54-4159-9490-C79A48D03AA6}" destId="{7A89B925-F035-4028-B447-1C11CE9E49C7}" srcOrd="1" destOrd="0" presId="urn:microsoft.com/office/officeart/2005/8/layout/list1"/>
    <dgm:cxn modelId="{2F18B9CB-412E-4D83-B47A-6CB0CEB2ABE7}" type="presParOf" srcId="{5F173288-7FDE-412E-869A-36834AA0C9E9}" destId="{BB2646F2-30A9-428C-B4CA-64D1DB42D5EB}" srcOrd="9" destOrd="0" presId="urn:microsoft.com/office/officeart/2005/8/layout/list1"/>
    <dgm:cxn modelId="{8673C01D-7517-42B6-9787-985D7E37FF9F}" type="presParOf" srcId="{5F173288-7FDE-412E-869A-36834AA0C9E9}" destId="{4A650556-65A2-4D39-98F9-970B4EDD1626}" srcOrd="10" destOrd="0" presId="urn:microsoft.com/office/officeart/2005/8/layout/list1"/>
    <dgm:cxn modelId="{27F583D1-B646-45FA-800E-6E398F3A2A40}" type="presParOf" srcId="{5F173288-7FDE-412E-869A-36834AA0C9E9}" destId="{47562ABD-C883-4295-830D-386FE9A1F33C}" srcOrd="11" destOrd="0" presId="urn:microsoft.com/office/officeart/2005/8/layout/list1"/>
    <dgm:cxn modelId="{C30B4B9D-675B-4C64-8367-FAF658B4FEBE}" type="presParOf" srcId="{5F173288-7FDE-412E-869A-36834AA0C9E9}" destId="{75709BBB-029C-4F3C-AE70-8CF32CED8ACB}" srcOrd="12" destOrd="0" presId="urn:microsoft.com/office/officeart/2005/8/layout/list1"/>
    <dgm:cxn modelId="{38961C32-B16E-4C21-B081-43A48AAB0FA5}" type="presParOf" srcId="{75709BBB-029C-4F3C-AE70-8CF32CED8ACB}" destId="{B67F7EFD-A0CB-4EF0-A5FE-A19CC4CFAE9F}" srcOrd="0" destOrd="0" presId="urn:microsoft.com/office/officeart/2005/8/layout/list1"/>
    <dgm:cxn modelId="{3F65E7C5-AC99-431F-B5C1-BA4C1BE75C52}" type="presParOf" srcId="{75709BBB-029C-4F3C-AE70-8CF32CED8ACB}" destId="{D3331F01-D3A2-402B-B248-771442241E0E}" srcOrd="1" destOrd="0" presId="urn:microsoft.com/office/officeart/2005/8/layout/list1"/>
    <dgm:cxn modelId="{20CF61F2-271F-4573-8308-219943F70341}" type="presParOf" srcId="{5F173288-7FDE-412E-869A-36834AA0C9E9}" destId="{1C683B19-7F5D-4BEA-ABBE-8E79BB598813}" srcOrd="13" destOrd="0" presId="urn:microsoft.com/office/officeart/2005/8/layout/list1"/>
    <dgm:cxn modelId="{76B0B2BF-7491-4E34-9305-8EC2AE17C5EF}" type="presParOf" srcId="{5F173288-7FDE-412E-869A-36834AA0C9E9}" destId="{63C0CEAF-1E56-4B08-A2B3-7EC551E7BFB6}"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7440D-4625-43BE-8017-F8DE0DD0FE12}">
      <dsp:nvSpPr>
        <dsp:cNvPr id="0" name=""/>
        <dsp:cNvSpPr/>
      </dsp:nvSpPr>
      <dsp:spPr>
        <a:xfrm>
          <a:off x="0" y="423118"/>
          <a:ext cx="5568751" cy="10048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2197" tIns="229108" rIns="432197"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Good alternative when face to face surveys cannot be used</a:t>
          </a:r>
        </a:p>
        <a:p>
          <a:pPr marL="57150" lvl="1" indent="-57150" algn="l" defTabSz="488950">
            <a:lnSpc>
              <a:spcPct val="90000"/>
            </a:lnSpc>
            <a:spcBef>
              <a:spcPct val="0"/>
            </a:spcBef>
            <a:spcAft>
              <a:spcPct val="15000"/>
            </a:spcAft>
            <a:buChar char="•"/>
          </a:pPr>
          <a:r>
            <a:rPr lang="en-US" sz="1100" kern="1200" dirty="0"/>
            <a:t>Fast and inexpensive</a:t>
          </a:r>
        </a:p>
        <a:p>
          <a:pPr marL="57150" lvl="1" indent="-57150" algn="l" defTabSz="488950">
            <a:lnSpc>
              <a:spcPct val="90000"/>
            </a:lnSpc>
            <a:spcBef>
              <a:spcPct val="0"/>
            </a:spcBef>
            <a:spcAft>
              <a:spcPct val="15000"/>
            </a:spcAft>
            <a:buChar char="•"/>
          </a:pPr>
          <a:r>
            <a:rPr lang="en-US" sz="1100" kern="1200" dirty="0"/>
            <a:t>Offer new opportunities (e.g. to follow migrants)</a:t>
          </a:r>
        </a:p>
        <a:p>
          <a:pPr marL="57150" lvl="1" indent="-57150" algn="l" defTabSz="488950">
            <a:lnSpc>
              <a:spcPct val="90000"/>
            </a:lnSpc>
            <a:spcBef>
              <a:spcPct val="0"/>
            </a:spcBef>
            <a:spcAft>
              <a:spcPct val="15000"/>
            </a:spcAft>
            <a:buChar char="•"/>
          </a:pPr>
          <a:r>
            <a:rPr lang="en-US" sz="1100" kern="1200" dirty="0"/>
            <a:t>Affordable panel data</a:t>
          </a:r>
        </a:p>
      </dsp:txBody>
      <dsp:txXfrm>
        <a:off x="0" y="423118"/>
        <a:ext cx="5568751" cy="1004850"/>
      </dsp:txXfrm>
    </dsp:sp>
    <dsp:sp modelId="{4F63EC1A-88F7-47FE-8003-DD79AC5A1A08}">
      <dsp:nvSpPr>
        <dsp:cNvPr id="0" name=""/>
        <dsp:cNvSpPr/>
      </dsp:nvSpPr>
      <dsp:spPr>
        <a:xfrm>
          <a:off x="278437" y="260758"/>
          <a:ext cx="3898125"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340" tIns="0" rIns="147340" bIns="0" numCol="1" spcCol="1270" anchor="ctr" anchorCtr="0">
          <a:noAutofit/>
        </a:bodyPr>
        <a:lstStyle/>
        <a:p>
          <a:pPr marL="0" lvl="0" indent="0" algn="l" defTabSz="488950">
            <a:lnSpc>
              <a:spcPct val="90000"/>
            </a:lnSpc>
            <a:spcBef>
              <a:spcPct val="0"/>
            </a:spcBef>
            <a:spcAft>
              <a:spcPct val="35000"/>
            </a:spcAft>
            <a:buNone/>
          </a:pPr>
          <a:r>
            <a:rPr lang="en-US" sz="1100" b="1" kern="1200"/>
            <a:t>Provide quality data</a:t>
          </a:r>
          <a:endParaRPr lang="en-US" sz="1100" kern="1200"/>
        </a:p>
      </dsp:txBody>
      <dsp:txXfrm>
        <a:off x="294289" y="276610"/>
        <a:ext cx="3866421" cy="293016"/>
      </dsp:txXfrm>
    </dsp:sp>
    <dsp:sp modelId="{07F0BDC1-88A0-425F-B6D6-ACCFE5912B09}">
      <dsp:nvSpPr>
        <dsp:cNvPr id="0" name=""/>
        <dsp:cNvSpPr/>
      </dsp:nvSpPr>
      <dsp:spPr>
        <a:xfrm>
          <a:off x="0" y="1649729"/>
          <a:ext cx="5568751" cy="10048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2197" tIns="229108" rIns="432197"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Length of questionnaire is limited; cannot estimate welfare accurately</a:t>
          </a:r>
        </a:p>
        <a:p>
          <a:pPr marL="57150" lvl="1" indent="-57150" algn="l" defTabSz="488950">
            <a:lnSpc>
              <a:spcPct val="90000"/>
            </a:lnSpc>
            <a:spcBef>
              <a:spcPct val="0"/>
            </a:spcBef>
            <a:spcAft>
              <a:spcPct val="15000"/>
            </a:spcAft>
            <a:buChar char="•"/>
          </a:pPr>
          <a:r>
            <a:rPr lang="en-US" sz="1100" kern="1200"/>
            <a:t>Cost per question can be high</a:t>
          </a:r>
        </a:p>
        <a:p>
          <a:pPr marL="57150" lvl="1" indent="-57150" algn="l" defTabSz="488950">
            <a:lnSpc>
              <a:spcPct val="90000"/>
            </a:lnSpc>
            <a:spcBef>
              <a:spcPct val="0"/>
            </a:spcBef>
            <a:spcAft>
              <a:spcPct val="15000"/>
            </a:spcAft>
            <a:buChar char="•"/>
          </a:pPr>
          <a:r>
            <a:rPr lang="en-US" sz="1100" kern="1200"/>
            <a:t>Small samples</a:t>
          </a:r>
        </a:p>
        <a:p>
          <a:pPr marL="57150" lvl="1" indent="-57150" algn="l" defTabSz="488950">
            <a:lnSpc>
              <a:spcPct val="90000"/>
            </a:lnSpc>
            <a:spcBef>
              <a:spcPct val="0"/>
            </a:spcBef>
            <a:spcAft>
              <a:spcPct val="15000"/>
            </a:spcAft>
            <a:buChar char="•"/>
          </a:pPr>
          <a:r>
            <a:rPr lang="en-US" sz="1100" kern="1200"/>
            <a:t>Potential biases, not all of which can be corrected</a:t>
          </a:r>
        </a:p>
      </dsp:txBody>
      <dsp:txXfrm>
        <a:off x="0" y="1649729"/>
        <a:ext cx="5568751" cy="1004850"/>
      </dsp:txXfrm>
    </dsp:sp>
    <dsp:sp modelId="{2DC41345-9BC3-4961-A134-C24C3FF3EDEB}">
      <dsp:nvSpPr>
        <dsp:cNvPr id="0" name=""/>
        <dsp:cNvSpPr/>
      </dsp:nvSpPr>
      <dsp:spPr>
        <a:xfrm>
          <a:off x="278437" y="1487369"/>
          <a:ext cx="3898125"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340" tIns="0" rIns="147340" bIns="0" numCol="1" spcCol="1270" anchor="ctr" anchorCtr="0">
          <a:noAutofit/>
        </a:bodyPr>
        <a:lstStyle/>
        <a:p>
          <a:pPr marL="0" lvl="0" indent="0" algn="l" defTabSz="488950">
            <a:lnSpc>
              <a:spcPct val="90000"/>
            </a:lnSpc>
            <a:spcBef>
              <a:spcPct val="0"/>
            </a:spcBef>
            <a:spcAft>
              <a:spcPct val="35000"/>
            </a:spcAft>
            <a:buNone/>
          </a:pPr>
          <a:r>
            <a:rPr lang="en-US" sz="1100" b="1" kern="1200"/>
            <a:t>Limitations</a:t>
          </a:r>
          <a:endParaRPr lang="en-US" sz="1100" kern="1200"/>
        </a:p>
      </dsp:txBody>
      <dsp:txXfrm>
        <a:off x="294289" y="1503221"/>
        <a:ext cx="3866421" cy="293016"/>
      </dsp:txXfrm>
    </dsp:sp>
    <dsp:sp modelId="{4A650556-65A2-4D39-98F9-970B4EDD1626}">
      <dsp:nvSpPr>
        <dsp:cNvPr id="0" name=""/>
        <dsp:cNvSpPr/>
      </dsp:nvSpPr>
      <dsp:spPr>
        <a:xfrm>
          <a:off x="0" y="2876339"/>
          <a:ext cx="5568751" cy="64102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2197" tIns="229108" rIns="432197"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Compare data to pre-existing variables collected using a different approach</a:t>
          </a:r>
        </a:p>
        <a:p>
          <a:pPr marL="57150" lvl="1" indent="-57150" algn="l" defTabSz="488950">
            <a:lnSpc>
              <a:spcPct val="90000"/>
            </a:lnSpc>
            <a:spcBef>
              <a:spcPct val="0"/>
            </a:spcBef>
            <a:spcAft>
              <a:spcPct val="15000"/>
            </a:spcAft>
            <a:buChar char="•"/>
          </a:pPr>
          <a:r>
            <a:rPr lang="en-US" sz="1100" kern="1200" dirty="0"/>
            <a:t>Data quality is overlooked</a:t>
          </a:r>
        </a:p>
      </dsp:txBody>
      <dsp:txXfrm>
        <a:off x="0" y="2876339"/>
        <a:ext cx="5568751" cy="641024"/>
      </dsp:txXfrm>
    </dsp:sp>
    <dsp:sp modelId="{7A89B925-F035-4028-B447-1C11CE9E49C7}">
      <dsp:nvSpPr>
        <dsp:cNvPr id="0" name=""/>
        <dsp:cNvSpPr/>
      </dsp:nvSpPr>
      <dsp:spPr>
        <a:xfrm>
          <a:off x="278437" y="2713979"/>
          <a:ext cx="3898125"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340" tIns="0" rIns="147340" bIns="0" numCol="1" spcCol="1270" anchor="ctr" anchorCtr="0">
          <a:noAutofit/>
        </a:bodyPr>
        <a:lstStyle/>
        <a:p>
          <a:pPr marL="0" lvl="0" indent="0" algn="l" defTabSz="488950">
            <a:lnSpc>
              <a:spcPct val="90000"/>
            </a:lnSpc>
            <a:spcBef>
              <a:spcPct val="0"/>
            </a:spcBef>
            <a:spcAft>
              <a:spcPct val="35000"/>
            </a:spcAft>
            <a:buNone/>
          </a:pPr>
          <a:r>
            <a:rPr lang="en-US" sz="1100" b="1" kern="1200"/>
            <a:t>Common errors</a:t>
          </a:r>
          <a:endParaRPr lang="en-US" sz="1100" kern="1200"/>
        </a:p>
      </dsp:txBody>
      <dsp:txXfrm>
        <a:off x="294289" y="2729831"/>
        <a:ext cx="3866421" cy="293016"/>
      </dsp:txXfrm>
    </dsp:sp>
    <dsp:sp modelId="{63C0CEAF-1E56-4B08-A2B3-7EC551E7BFB6}">
      <dsp:nvSpPr>
        <dsp:cNvPr id="0" name=""/>
        <dsp:cNvSpPr/>
      </dsp:nvSpPr>
      <dsp:spPr>
        <a:xfrm>
          <a:off x="0" y="3739124"/>
          <a:ext cx="5568751"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2197" tIns="229108" rIns="432197" bIns="78232" numCol="1" spcCol="1270" anchor="t" anchorCtr="0">
          <a:noAutofit/>
        </a:bodyPr>
        <a:lstStyle/>
        <a:p>
          <a:pPr marL="57150" lvl="1" indent="-57150" algn="l" defTabSz="488950">
            <a:lnSpc>
              <a:spcPct val="90000"/>
            </a:lnSpc>
            <a:spcBef>
              <a:spcPct val="0"/>
            </a:spcBef>
            <a:spcAft>
              <a:spcPct val="15000"/>
            </a:spcAft>
            <a:buChar char="•"/>
          </a:pPr>
          <a:r>
            <a:rPr lang="en-US" sz="1100" kern="1200"/>
            <a:t>Draw from existing baseline</a:t>
          </a:r>
        </a:p>
        <a:p>
          <a:pPr marL="57150" lvl="1" indent="-57150" algn="l" defTabSz="488950">
            <a:lnSpc>
              <a:spcPct val="90000"/>
            </a:lnSpc>
            <a:spcBef>
              <a:spcPct val="0"/>
            </a:spcBef>
            <a:spcAft>
              <a:spcPct val="15000"/>
            </a:spcAft>
            <a:buChar char="•"/>
          </a:pPr>
          <a:r>
            <a:rPr lang="en-US" sz="1100" kern="1200" dirty="0"/>
            <a:t>Have infrastructure ready</a:t>
          </a:r>
        </a:p>
        <a:p>
          <a:pPr marL="57150" lvl="1" indent="-57150" algn="l" defTabSz="488950">
            <a:lnSpc>
              <a:spcPct val="90000"/>
            </a:lnSpc>
            <a:spcBef>
              <a:spcPct val="0"/>
            </a:spcBef>
            <a:spcAft>
              <a:spcPct val="15000"/>
            </a:spcAft>
            <a:buChar char="•"/>
          </a:pPr>
          <a:r>
            <a:rPr lang="en-US" sz="1100" kern="1200"/>
            <a:t>Are integrated in tool-box of statistical offices</a:t>
          </a:r>
        </a:p>
      </dsp:txBody>
      <dsp:txXfrm>
        <a:off x="0" y="3739124"/>
        <a:ext cx="5568751" cy="831600"/>
      </dsp:txXfrm>
    </dsp:sp>
    <dsp:sp modelId="{D3331F01-D3A2-402B-B248-771442241E0E}">
      <dsp:nvSpPr>
        <dsp:cNvPr id="0" name=""/>
        <dsp:cNvSpPr/>
      </dsp:nvSpPr>
      <dsp:spPr>
        <a:xfrm>
          <a:off x="278437" y="3576764"/>
          <a:ext cx="3898125" cy="3247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7340" tIns="0" rIns="147340" bIns="0" numCol="1" spcCol="1270" anchor="ctr" anchorCtr="0">
          <a:noAutofit/>
        </a:bodyPr>
        <a:lstStyle/>
        <a:p>
          <a:pPr marL="0" lvl="0" indent="0" algn="l" defTabSz="488950">
            <a:lnSpc>
              <a:spcPct val="90000"/>
            </a:lnSpc>
            <a:spcBef>
              <a:spcPct val="0"/>
            </a:spcBef>
            <a:spcAft>
              <a:spcPct val="35000"/>
            </a:spcAft>
            <a:buNone/>
          </a:pPr>
          <a:r>
            <a:rPr lang="en-US" sz="1100" b="1" kern="1200"/>
            <a:t>Phone surveys work better when</a:t>
          </a:r>
          <a:endParaRPr lang="en-US" sz="1100" kern="1200"/>
        </a:p>
      </dsp:txBody>
      <dsp:txXfrm>
        <a:off x="294289" y="3592616"/>
        <a:ext cx="3866421" cy="293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7440D-4625-43BE-8017-F8DE0DD0FE12}">
      <dsp:nvSpPr>
        <dsp:cNvPr id="0" name=""/>
        <dsp:cNvSpPr/>
      </dsp:nvSpPr>
      <dsp:spPr>
        <a:xfrm>
          <a:off x="0" y="194720"/>
          <a:ext cx="5640778" cy="1077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7787" tIns="249936" rIns="437787"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 Can estimate impact on poverty and inequality </a:t>
          </a:r>
        </a:p>
        <a:p>
          <a:pPr marL="114300" lvl="1" indent="-114300" algn="l" defTabSz="533400">
            <a:lnSpc>
              <a:spcPct val="90000"/>
            </a:lnSpc>
            <a:spcBef>
              <a:spcPct val="0"/>
            </a:spcBef>
            <a:spcAft>
              <a:spcPct val="15000"/>
            </a:spcAft>
            <a:buChar char="•"/>
          </a:pPr>
          <a:r>
            <a:rPr lang="en-US" sz="1200" kern="1200" dirty="0"/>
            <a:t> Ability to separate out the impact of different shocks</a:t>
          </a:r>
        </a:p>
        <a:p>
          <a:pPr marL="114300" lvl="1" indent="-114300" algn="l" defTabSz="533400">
            <a:lnSpc>
              <a:spcPct val="90000"/>
            </a:lnSpc>
            <a:spcBef>
              <a:spcPct val="0"/>
            </a:spcBef>
            <a:spcAft>
              <a:spcPct val="15000"/>
            </a:spcAft>
            <a:buChar char="•"/>
          </a:pPr>
          <a:r>
            <a:rPr lang="en-US" sz="1200" kern="1200" dirty="0"/>
            <a:t> Good tool to assess different scenarios, incl. impact of mitigation measures</a:t>
          </a:r>
        </a:p>
      </dsp:txBody>
      <dsp:txXfrm>
        <a:off x="0" y="194720"/>
        <a:ext cx="5640778" cy="1077300"/>
      </dsp:txXfrm>
    </dsp:sp>
    <dsp:sp modelId="{4F63EC1A-88F7-47FE-8003-DD79AC5A1A08}">
      <dsp:nvSpPr>
        <dsp:cNvPr id="0" name=""/>
        <dsp:cNvSpPr/>
      </dsp:nvSpPr>
      <dsp:spPr>
        <a:xfrm>
          <a:off x="282038" y="17600"/>
          <a:ext cx="3948544"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246" tIns="0" rIns="149246" bIns="0" numCol="1" spcCol="1270" anchor="ctr" anchorCtr="0">
          <a:noAutofit/>
        </a:bodyPr>
        <a:lstStyle/>
        <a:p>
          <a:pPr marL="0" lvl="0" indent="0" algn="l" defTabSz="533400">
            <a:lnSpc>
              <a:spcPct val="90000"/>
            </a:lnSpc>
            <a:spcBef>
              <a:spcPct val="0"/>
            </a:spcBef>
            <a:spcAft>
              <a:spcPct val="35000"/>
            </a:spcAft>
            <a:buNone/>
          </a:pPr>
          <a:r>
            <a:rPr lang="en-US" sz="1200" kern="1200" dirty="0"/>
            <a:t>Advantages</a:t>
          </a:r>
        </a:p>
      </dsp:txBody>
      <dsp:txXfrm>
        <a:off x="299331" y="34893"/>
        <a:ext cx="3913958" cy="319654"/>
      </dsp:txXfrm>
    </dsp:sp>
    <dsp:sp modelId="{07F0BDC1-88A0-425F-B6D6-ACCFE5912B09}">
      <dsp:nvSpPr>
        <dsp:cNvPr id="0" name=""/>
        <dsp:cNvSpPr/>
      </dsp:nvSpPr>
      <dsp:spPr>
        <a:xfrm>
          <a:off x="0" y="1513940"/>
          <a:ext cx="5640778" cy="143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7787" tIns="249936" rIns="437787"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 As good as the underlying data &amp; realism of assumptions</a:t>
          </a:r>
        </a:p>
        <a:p>
          <a:pPr marL="114300" lvl="1" indent="-114300" algn="l" defTabSz="533400">
            <a:lnSpc>
              <a:spcPct val="90000"/>
            </a:lnSpc>
            <a:spcBef>
              <a:spcPct val="0"/>
            </a:spcBef>
            <a:spcAft>
              <a:spcPct val="15000"/>
            </a:spcAft>
            <a:buChar char="•"/>
          </a:pPr>
          <a:r>
            <a:rPr lang="en-US" sz="1200" kern="1200" dirty="0"/>
            <a:t> Hard to deal with structural breaks</a:t>
          </a:r>
        </a:p>
        <a:p>
          <a:pPr marL="114300" lvl="1" indent="-114300" algn="l" defTabSz="533400">
            <a:lnSpc>
              <a:spcPct val="90000"/>
            </a:lnSpc>
            <a:spcBef>
              <a:spcPct val="0"/>
            </a:spcBef>
            <a:spcAft>
              <a:spcPct val="15000"/>
            </a:spcAft>
            <a:buChar char="•"/>
          </a:pPr>
          <a:r>
            <a:rPr lang="en-US" sz="1200" kern="1200" dirty="0"/>
            <a:t> Black box</a:t>
          </a:r>
        </a:p>
        <a:p>
          <a:pPr marL="114300" lvl="1" indent="-114300" algn="l" defTabSz="533400">
            <a:lnSpc>
              <a:spcPct val="90000"/>
            </a:lnSpc>
            <a:spcBef>
              <a:spcPct val="0"/>
            </a:spcBef>
            <a:spcAft>
              <a:spcPct val="15000"/>
            </a:spcAft>
            <a:buChar char="•"/>
          </a:pPr>
          <a:r>
            <a:rPr lang="en-US" sz="1200" kern="1200" dirty="0"/>
            <a:t> Static simulations, </a:t>
          </a:r>
          <a:r>
            <a:rPr lang="en-IN" sz="1200" kern="1200" dirty="0"/>
            <a:t>each one combines information on GDP growth projections by sector with household survey data to impute the loss of employment and income</a:t>
          </a:r>
          <a:endParaRPr lang="en-US" sz="1200" kern="1200" dirty="0"/>
        </a:p>
      </dsp:txBody>
      <dsp:txXfrm>
        <a:off x="0" y="1513940"/>
        <a:ext cx="5640778" cy="1436400"/>
      </dsp:txXfrm>
    </dsp:sp>
    <dsp:sp modelId="{2DC41345-9BC3-4961-A134-C24C3FF3EDEB}">
      <dsp:nvSpPr>
        <dsp:cNvPr id="0" name=""/>
        <dsp:cNvSpPr/>
      </dsp:nvSpPr>
      <dsp:spPr>
        <a:xfrm>
          <a:off x="282038" y="1336820"/>
          <a:ext cx="3948544"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246" tIns="0" rIns="149246" bIns="0" numCol="1" spcCol="1270" anchor="ctr" anchorCtr="0">
          <a:noAutofit/>
        </a:bodyPr>
        <a:lstStyle/>
        <a:p>
          <a:pPr marL="0" lvl="0" indent="0" algn="l" defTabSz="533400">
            <a:lnSpc>
              <a:spcPct val="90000"/>
            </a:lnSpc>
            <a:spcBef>
              <a:spcPct val="0"/>
            </a:spcBef>
            <a:spcAft>
              <a:spcPct val="35000"/>
            </a:spcAft>
            <a:buNone/>
          </a:pPr>
          <a:r>
            <a:rPr lang="en-US" sz="1200" b="1" kern="1200"/>
            <a:t>Limitations</a:t>
          </a:r>
          <a:endParaRPr lang="en-US" sz="1200" kern="1200"/>
        </a:p>
      </dsp:txBody>
      <dsp:txXfrm>
        <a:off x="299331" y="1354113"/>
        <a:ext cx="3913958" cy="319654"/>
      </dsp:txXfrm>
    </dsp:sp>
    <dsp:sp modelId="{4A650556-65A2-4D39-98F9-970B4EDD1626}">
      <dsp:nvSpPr>
        <dsp:cNvPr id="0" name=""/>
        <dsp:cNvSpPr/>
      </dsp:nvSpPr>
      <dsp:spPr>
        <a:xfrm>
          <a:off x="0" y="3192260"/>
          <a:ext cx="5640778"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7787" tIns="249936" rIns="437787"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 Compare data to pre-existing variables collected using a different approach </a:t>
          </a:r>
        </a:p>
      </dsp:txBody>
      <dsp:txXfrm>
        <a:off x="0" y="3192260"/>
        <a:ext cx="5640778" cy="680400"/>
      </dsp:txXfrm>
    </dsp:sp>
    <dsp:sp modelId="{7A89B925-F035-4028-B447-1C11CE9E49C7}">
      <dsp:nvSpPr>
        <dsp:cNvPr id="0" name=""/>
        <dsp:cNvSpPr/>
      </dsp:nvSpPr>
      <dsp:spPr>
        <a:xfrm>
          <a:off x="282038" y="3015140"/>
          <a:ext cx="3948544"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246" tIns="0" rIns="149246" bIns="0" numCol="1" spcCol="1270" anchor="ctr" anchorCtr="0">
          <a:noAutofit/>
        </a:bodyPr>
        <a:lstStyle/>
        <a:p>
          <a:pPr marL="0" lvl="0" indent="0" algn="l" defTabSz="533400">
            <a:lnSpc>
              <a:spcPct val="90000"/>
            </a:lnSpc>
            <a:spcBef>
              <a:spcPct val="0"/>
            </a:spcBef>
            <a:spcAft>
              <a:spcPct val="35000"/>
            </a:spcAft>
            <a:buNone/>
          </a:pPr>
          <a:r>
            <a:rPr lang="en-US" sz="1200" b="1" kern="1200"/>
            <a:t>Common errors</a:t>
          </a:r>
          <a:endParaRPr lang="en-US" sz="1200" kern="1200"/>
        </a:p>
      </dsp:txBody>
      <dsp:txXfrm>
        <a:off x="299331" y="3032433"/>
        <a:ext cx="3913958" cy="319654"/>
      </dsp:txXfrm>
    </dsp:sp>
    <dsp:sp modelId="{63C0CEAF-1E56-4B08-A2B3-7EC551E7BFB6}">
      <dsp:nvSpPr>
        <dsp:cNvPr id="0" name=""/>
        <dsp:cNvSpPr/>
      </dsp:nvSpPr>
      <dsp:spPr>
        <a:xfrm>
          <a:off x="0" y="4114581"/>
          <a:ext cx="5640778" cy="699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7787" tIns="249936" rIns="437787"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 Draw from existing baseline</a:t>
          </a:r>
        </a:p>
        <a:p>
          <a:pPr marL="114300" lvl="1" indent="-114300" algn="l" defTabSz="533400">
            <a:lnSpc>
              <a:spcPct val="90000"/>
            </a:lnSpc>
            <a:spcBef>
              <a:spcPct val="0"/>
            </a:spcBef>
            <a:spcAft>
              <a:spcPct val="15000"/>
            </a:spcAft>
            <a:buChar char="•"/>
          </a:pPr>
          <a:r>
            <a:rPr lang="en-US" sz="1200" kern="1200" dirty="0"/>
            <a:t> Have  basic simulation infrastructure ready</a:t>
          </a:r>
        </a:p>
      </dsp:txBody>
      <dsp:txXfrm>
        <a:off x="0" y="4114581"/>
        <a:ext cx="5640778" cy="699300"/>
      </dsp:txXfrm>
    </dsp:sp>
    <dsp:sp modelId="{D3331F01-D3A2-402B-B248-771442241E0E}">
      <dsp:nvSpPr>
        <dsp:cNvPr id="0" name=""/>
        <dsp:cNvSpPr/>
      </dsp:nvSpPr>
      <dsp:spPr>
        <a:xfrm>
          <a:off x="282038" y="3937461"/>
          <a:ext cx="3948544"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246" tIns="0" rIns="149246" bIns="0" numCol="1" spcCol="1270" anchor="ctr" anchorCtr="0">
          <a:noAutofit/>
        </a:bodyPr>
        <a:lstStyle/>
        <a:p>
          <a:pPr marL="0" lvl="0" indent="0" algn="l" defTabSz="533400">
            <a:lnSpc>
              <a:spcPct val="90000"/>
            </a:lnSpc>
            <a:spcBef>
              <a:spcPct val="0"/>
            </a:spcBef>
            <a:spcAft>
              <a:spcPct val="35000"/>
            </a:spcAft>
            <a:buNone/>
          </a:pPr>
          <a:r>
            <a:rPr lang="en-US" sz="1200" kern="1200" dirty="0"/>
            <a:t>Simulations are more effective when …</a:t>
          </a:r>
        </a:p>
      </dsp:txBody>
      <dsp:txXfrm>
        <a:off x="299331" y="3954754"/>
        <a:ext cx="3913958"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0E9361-D32C-4B13-BB57-D951FBCBCE58}" type="datetimeFigureOut">
              <a:rPr lang="en-US" smtClean="0"/>
              <a:t>12/16/2021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4F2A90-278E-4C5B-9FBF-C0C22AF96F88}" type="slidenum">
              <a:rPr lang="en-US" smtClean="0"/>
              <a:t>‹#›</a:t>
            </a:fld>
            <a:endParaRPr lang="en-US"/>
          </a:p>
        </p:txBody>
      </p:sp>
    </p:spTree>
    <p:extLst>
      <p:ext uri="{BB962C8B-B14F-4D97-AF65-F5344CB8AC3E}">
        <p14:creationId xmlns:p14="http://schemas.microsoft.com/office/powerpoint/2010/main" val="3282667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rban.org/research/publication/2021-poverty-projections-assessing-impact-benefits-and-stimulus-measures/view/full_report"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want to include this picture in the cover? </a:t>
            </a:r>
          </a:p>
        </p:txBody>
      </p:sp>
      <p:sp>
        <p:nvSpPr>
          <p:cNvPr id="4" name="Slide Number Placeholder 3"/>
          <p:cNvSpPr>
            <a:spLocks noGrp="1"/>
          </p:cNvSpPr>
          <p:nvPr>
            <p:ph type="sldNum" sz="quarter" idx="5"/>
          </p:nvPr>
        </p:nvSpPr>
        <p:spPr/>
        <p:txBody>
          <a:bodyPr/>
          <a:lstStyle/>
          <a:p>
            <a:fld id="{E74F2A90-278E-4C5B-9FBF-C0C22AF96F88}" type="slidenum">
              <a:rPr lang="en-US" smtClean="0"/>
              <a:t>1</a:t>
            </a:fld>
            <a:endParaRPr lang="en-US"/>
          </a:p>
        </p:txBody>
      </p:sp>
    </p:spTree>
    <p:extLst>
      <p:ext uri="{BB962C8B-B14F-4D97-AF65-F5344CB8AC3E}">
        <p14:creationId xmlns:p14="http://schemas.microsoft.com/office/powerpoint/2010/main" val="3602662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Open Sans" panose="020B0606030504020204" pitchFamily="34" charset="0"/>
              </a:rPr>
              <a:t>Of the respondents to the 4th round of the Djibouti phone survey, 29% indicated they were tested for COVID-19, yet only 22% of poor respondents were tested at least once for COVID-19 versus 30% of the non-poor. Those with greater exposure to the risk of infection, such as those working in the informal sector, were less likely to have been tested than those engaged in the public sector (25% versus 39%).</a:t>
            </a:r>
          </a:p>
          <a:p>
            <a:br>
              <a:rPr lang="en-US" dirty="0"/>
            </a:br>
            <a:endParaRPr lang="en-US" dirty="0"/>
          </a:p>
        </p:txBody>
      </p:sp>
      <p:sp>
        <p:nvSpPr>
          <p:cNvPr id="4" name="Slide Number Placeholder 3"/>
          <p:cNvSpPr>
            <a:spLocks noGrp="1"/>
          </p:cNvSpPr>
          <p:nvPr>
            <p:ph type="sldNum" sz="quarter" idx="5"/>
          </p:nvPr>
        </p:nvSpPr>
        <p:spPr/>
        <p:txBody>
          <a:bodyPr/>
          <a:lstStyle/>
          <a:p>
            <a:fld id="{E74F2A90-278E-4C5B-9FBF-C0C22AF96F88}" type="slidenum">
              <a:rPr lang="en-US" smtClean="0"/>
              <a:t>12</a:t>
            </a:fld>
            <a:endParaRPr lang="en-US"/>
          </a:p>
        </p:txBody>
      </p:sp>
    </p:spTree>
    <p:extLst>
      <p:ext uri="{BB962C8B-B14F-4D97-AF65-F5344CB8AC3E}">
        <p14:creationId xmlns:p14="http://schemas.microsoft.com/office/powerpoint/2010/main" val="84749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Palestine had a very large survey, allowing for a breakdown by many groups. </a:t>
            </a:r>
          </a:p>
        </p:txBody>
      </p:sp>
      <p:sp>
        <p:nvSpPr>
          <p:cNvPr id="4" name="Slide Number Placeholder 3"/>
          <p:cNvSpPr>
            <a:spLocks noGrp="1"/>
          </p:cNvSpPr>
          <p:nvPr>
            <p:ph type="sldNum" sz="quarter" idx="5"/>
          </p:nvPr>
        </p:nvSpPr>
        <p:spPr/>
        <p:txBody>
          <a:bodyPr/>
          <a:lstStyle/>
          <a:p>
            <a:fld id="{E74F2A90-278E-4C5B-9FBF-C0C22AF96F88}" type="slidenum">
              <a:rPr lang="en-US" smtClean="0"/>
              <a:t>13</a:t>
            </a:fld>
            <a:endParaRPr lang="en-US"/>
          </a:p>
        </p:txBody>
      </p:sp>
    </p:spTree>
    <p:extLst>
      <p:ext uri="{BB962C8B-B14F-4D97-AF65-F5344CB8AC3E}">
        <p14:creationId xmlns:p14="http://schemas.microsoft.com/office/powerpoint/2010/main" val="1126950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Light" panose="020F0302020204030204" pitchFamily="34" charset="0"/>
                <a:ea typeface="Calibri" panose="020F0502020204030204" pitchFamily="34" charset="0"/>
              </a:rPr>
              <a:t>Tunisia, Iran, West Bank and Gaza, and Lebanon</a:t>
            </a:r>
            <a:endParaRPr lang="en-US" dirty="0"/>
          </a:p>
        </p:txBody>
      </p:sp>
      <p:sp>
        <p:nvSpPr>
          <p:cNvPr id="4" name="Slide Number Placeholder 3"/>
          <p:cNvSpPr>
            <a:spLocks noGrp="1"/>
          </p:cNvSpPr>
          <p:nvPr>
            <p:ph type="sldNum" sz="quarter" idx="5"/>
          </p:nvPr>
        </p:nvSpPr>
        <p:spPr/>
        <p:txBody>
          <a:bodyPr/>
          <a:lstStyle/>
          <a:p>
            <a:fld id="{E74F2A90-278E-4C5B-9FBF-C0C22AF96F88}" type="slidenum">
              <a:rPr lang="en-US" smtClean="0"/>
              <a:t>14</a:t>
            </a:fld>
            <a:endParaRPr lang="en-US"/>
          </a:p>
        </p:txBody>
      </p:sp>
    </p:spTree>
    <p:extLst>
      <p:ext uri="{BB962C8B-B14F-4D97-AF65-F5344CB8AC3E}">
        <p14:creationId xmlns:p14="http://schemas.microsoft.com/office/powerpoint/2010/main" val="418085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Tunisia had 5 rounds of phone surveys, drawn from a baseline survey (so poor were pre-identified). Evidence suggests that while the economy rebounds quickly (macro data support this), many households continue to report to be worse off, month after month. This holds especially for the poorest.</a:t>
            </a:r>
          </a:p>
        </p:txBody>
      </p:sp>
      <p:sp>
        <p:nvSpPr>
          <p:cNvPr id="4" name="Slide Number Placeholder 3"/>
          <p:cNvSpPr>
            <a:spLocks noGrp="1"/>
          </p:cNvSpPr>
          <p:nvPr>
            <p:ph type="sldNum" sz="quarter" idx="5"/>
          </p:nvPr>
        </p:nvSpPr>
        <p:spPr/>
        <p:txBody>
          <a:bodyPr/>
          <a:lstStyle/>
          <a:p>
            <a:fld id="{E74F2A90-278E-4C5B-9FBF-C0C22AF96F88}" type="slidenum">
              <a:rPr lang="en-US" smtClean="0"/>
              <a:t>15</a:t>
            </a:fld>
            <a:endParaRPr lang="en-US"/>
          </a:p>
        </p:txBody>
      </p:sp>
    </p:spTree>
    <p:extLst>
      <p:ext uri="{BB962C8B-B14F-4D97-AF65-F5344CB8AC3E}">
        <p14:creationId xmlns:p14="http://schemas.microsoft.com/office/powerpoint/2010/main" val="3690755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biggest impact is in the 2</a:t>
            </a:r>
            <a:r>
              <a:rPr lang="en-US" baseline="30000" dirty="0"/>
              <a:t>nd</a:t>
            </a:r>
            <a:r>
              <a:rPr lang="en-US" dirty="0"/>
              <a:t> and 3</a:t>
            </a:r>
            <a:r>
              <a:rPr lang="en-US" baseline="30000" dirty="0"/>
              <a:t>rd</a:t>
            </a:r>
            <a:r>
              <a:rPr lang="en-US" dirty="0"/>
              <a:t> decile. The future scenarios depend also on how one models coping mechanisms. So far, elasticity to income is used. But once coping runs out, the elasticity increases rapidly and poverty can increase quickly</a:t>
            </a:r>
          </a:p>
        </p:txBody>
      </p:sp>
      <p:sp>
        <p:nvSpPr>
          <p:cNvPr id="4" name="Slide Number Placeholder 3"/>
          <p:cNvSpPr>
            <a:spLocks noGrp="1"/>
          </p:cNvSpPr>
          <p:nvPr>
            <p:ph type="sldNum" sz="quarter" idx="5"/>
          </p:nvPr>
        </p:nvSpPr>
        <p:spPr/>
        <p:txBody>
          <a:bodyPr/>
          <a:lstStyle/>
          <a:p>
            <a:fld id="{E74F2A90-278E-4C5B-9FBF-C0C22AF96F88}" type="slidenum">
              <a:rPr lang="en-US" smtClean="0"/>
              <a:t>16</a:t>
            </a:fld>
            <a:endParaRPr lang="en-US"/>
          </a:p>
        </p:txBody>
      </p:sp>
    </p:spTree>
    <p:extLst>
      <p:ext uri="{BB962C8B-B14F-4D97-AF65-F5344CB8AC3E}">
        <p14:creationId xmlns:p14="http://schemas.microsoft.com/office/powerpoint/2010/main" val="2602499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4F2A90-278E-4C5B-9FBF-C0C22AF96F88}" type="slidenum">
              <a:rPr lang="en-US" smtClean="0"/>
              <a:t>17</a:t>
            </a:fld>
            <a:endParaRPr lang="en-US" dirty="0"/>
          </a:p>
        </p:txBody>
      </p:sp>
    </p:spTree>
    <p:extLst>
      <p:ext uri="{BB962C8B-B14F-4D97-AF65-F5344CB8AC3E}">
        <p14:creationId xmlns:p14="http://schemas.microsoft.com/office/powerpoint/2010/main" val="3980576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4F2A90-278E-4C5B-9FBF-C0C22AF96F88}" type="slidenum">
              <a:rPr lang="en-US" smtClean="0"/>
              <a:t>18</a:t>
            </a:fld>
            <a:endParaRPr lang="en-US"/>
          </a:p>
        </p:txBody>
      </p:sp>
    </p:spTree>
    <p:extLst>
      <p:ext uri="{BB962C8B-B14F-4D97-AF65-F5344CB8AC3E}">
        <p14:creationId xmlns:p14="http://schemas.microsoft.com/office/powerpoint/2010/main" val="3491131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Libya phone survey is good illustration of survey with bias. </a:t>
            </a:r>
          </a:p>
        </p:txBody>
      </p:sp>
      <p:sp>
        <p:nvSpPr>
          <p:cNvPr id="4" name="Slide Number Placeholder 3"/>
          <p:cNvSpPr>
            <a:spLocks noGrp="1"/>
          </p:cNvSpPr>
          <p:nvPr>
            <p:ph type="sldNum" sz="quarter" idx="5"/>
          </p:nvPr>
        </p:nvSpPr>
        <p:spPr/>
        <p:txBody>
          <a:bodyPr/>
          <a:lstStyle/>
          <a:p>
            <a:fld id="{E74F2A90-278E-4C5B-9FBF-C0C22AF96F88}" type="slidenum">
              <a:rPr lang="en-US" smtClean="0"/>
              <a:t>19</a:t>
            </a:fld>
            <a:endParaRPr lang="en-US"/>
          </a:p>
        </p:txBody>
      </p:sp>
    </p:spTree>
    <p:extLst>
      <p:ext uri="{BB962C8B-B14F-4D97-AF65-F5344CB8AC3E}">
        <p14:creationId xmlns:p14="http://schemas.microsoft.com/office/powerpoint/2010/main" val="274997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666666"/>
                </a:solidFill>
                <a:effectLst/>
                <a:latin typeface="Lato" panose="020B0604020202020204" pitchFamily="34" charset="0"/>
              </a:rPr>
              <a:t>Annual poverty rate projection for 2021 of 7.7 percent is well below the rate of 13.9 percent that we estimate for 2018.</a:t>
            </a:r>
            <a:endParaRPr lang="en-US" b="0" i="0" dirty="0">
              <a:solidFill>
                <a:srgbClr val="333333"/>
              </a:solidFill>
              <a:effectLst/>
              <a:latin typeface="Open Sans" panose="020B0606030504020204" pitchFamily="34" charset="0"/>
            </a:endParaRPr>
          </a:p>
          <a:p>
            <a:r>
              <a:rPr lang="en-US" b="0" i="0" dirty="0">
                <a:solidFill>
                  <a:srgbClr val="333333"/>
                </a:solidFill>
                <a:effectLst/>
                <a:latin typeface="Open Sans" panose="020B0606030504020204" pitchFamily="34" charset="0"/>
              </a:rPr>
              <a:t>The number of poor Americans is expected to have fallen by nearly 20 million from 2018 levels, a decline of almost </a:t>
            </a:r>
            <a:r>
              <a:rPr lang="en-US" b="0" i="0" u="none" strike="noStrike" dirty="0">
                <a:solidFill>
                  <a:srgbClr val="337AB7"/>
                </a:solidFill>
                <a:effectLst/>
                <a:latin typeface="Open Sans" panose="020B0606030504020204" pitchFamily="34" charset="0"/>
                <a:hlinkClick r:id="rId3"/>
              </a:rPr>
              <a:t>45</a:t>
            </a:r>
            <a:r>
              <a:rPr lang="en-US" b="0" i="0" dirty="0">
                <a:solidFill>
                  <a:srgbClr val="333333"/>
                </a:solidFill>
                <a:effectLst/>
                <a:latin typeface="Open Sans" panose="020B0606030504020204" pitchFamily="34" charset="0"/>
              </a:rPr>
              <a:t>%.The three programs that cut poverty most in the USA were stimulus checks, increased food stamps, and expanded unemployment insurance.</a:t>
            </a:r>
            <a:endParaRPr lang="en-US" dirty="0"/>
          </a:p>
        </p:txBody>
      </p:sp>
      <p:sp>
        <p:nvSpPr>
          <p:cNvPr id="4" name="Slide Number Placeholder 3"/>
          <p:cNvSpPr>
            <a:spLocks noGrp="1"/>
          </p:cNvSpPr>
          <p:nvPr>
            <p:ph type="sldNum" sz="quarter" idx="5"/>
          </p:nvPr>
        </p:nvSpPr>
        <p:spPr/>
        <p:txBody>
          <a:bodyPr/>
          <a:lstStyle/>
          <a:p>
            <a:fld id="{E74F2A90-278E-4C5B-9FBF-C0C22AF96F88}" type="slidenum">
              <a:rPr lang="en-US" smtClean="0"/>
              <a:t>2</a:t>
            </a:fld>
            <a:endParaRPr lang="en-US"/>
          </a:p>
        </p:txBody>
      </p:sp>
    </p:spTree>
    <p:extLst>
      <p:ext uri="{BB962C8B-B14F-4D97-AF65-F5344CB8AC3E}">
        <p14:creationId xmlns:p14="http://schemas.microsoft.com/office/powerpoint/2010/main" val="2364980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Libya phone survey is good illustration of survey with bias. </a:t>
            </a:r>
          </a:p>
        </p:txBody>
      </p:sp>
      <p:sp>
        <p:nvSpPr>
          <p:cNvPr id="4" name="Slide Number Placeholder 3"/>
          <p:cNvSpPr>
            <a:spLocks noGrp="1"/>
          </p:cNvSpPr>
          <p:nvPr>
            <p:ph type="sldNum" sz="quarter" idx="5"/>
          </p:nvPr>
        </p:nvSpPr>
        <p:spPr/>
        <p:txBody>
          <a:bodyPr/>
          <a:lstStyle/>
          <a:p>
            <a:fld id="{E74F2A90-278E-4C5B-9FBF-C0C22AF96F88}" type="slidenum">
              <a:rPr lang="en-US" smtClean="0"/>
              <a:t>3</a:t>
            </a:fld>
            <a:endParaRPr lang="en-US"/>
          </a:p>
        </p:txBody>
      </p:sp>
    </p:spTree>
    <p:extLst>
      <p:ext uri="{BB962C8B-B14F-4D97-AF65-F5344CB8AC3E}">
        <p14:creationId xmlns:p14="http://schemas.microsoft.com/office/powerpoint/2010/main" val="2771643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ways to assess this: new data collection; simulation exercises</a:t>
            </a:r>
          </a:p>
        </p:txBody>
      </p:sp>
      <p:sp>
        <p:nvSpPr>
          <p:cNvPr id="4" name="Slide Number Placeholder 3"/>
          <p:cNvSpPr>
            <a:spLocks noGrp="1"/>
          </p:cNvSpPr>
          <p:nvPr>
            <p:ph type="sldNum" sz="quarter" idx="5"/>
          </p:nvPr>
        </p:nvSpPr>
        <p:spPr/>
        <p:txBody>
          <a:bodyPr/>
          <a:lstStyle/>
          <a:p>
            <a:fld id="{E74F2A90-278E-4C5B-9FBF-C0C22AF96F88}" type="slidenum">
              <a:rPr lang="en-US" smtClean="0"/>
              <a:t>6</a:t>
            </a:fld>
            <a:endParaRPr lang="en-US"/>
          </a:p>
        </p:txBody>
      </p:sp>
    </p:spTree>
    <p:extLst>
      <p:ext uri="{BB962C8B-B14F-4D97-AF65-F5344CB8AC3E}">
        <p14:creationId xmlns:p14="http://schemas.microsoft.com/office/powerpoint/2010/main" val="2364299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Libya phone survey is good illustration of survey with bias. Short questionnaires are a challenge for doing distributional analysis</a:t>
            </a:r>
          </a:p>
        </p:txBody>
      </p:sp>
      <p:sp>
        <p:nvSpPr>
          <p:cNvPr id="4" name="Slide Number Placeholder 3"/>
          <p:cNvSpPr>
            <a:spLocks noGrp="1"/>
          </p:cNvSpPr>
          <p:nvPr>
            <p:ph type="sldNum" sz="quarter" idx="5"/>
          </p:nvPr>
        </p:nvSpPr>
        <p:spPr/>
        <p:txBody>
          <a:bodyPr/>
          <a:lstStyle/>
          <a:p>
            <a:fld id="{E74F2A90-278E-4C5B-9FBF-C0C22AF96F88}" type="slidenum">
              <a:rPr lang="en-US" smtClean="0"/>
              <a:t>7</a:t>
            </a:fld>
            <a:endParaRPr lang="en-US"/>
          </a:p>
        </p:txBody>
      </p:sp>
    </p:spTree>
    <p:extLst>
      <p:ext uri="{BB962C8B-B14F-4D97-AF65-F5344CB8AC3E}">
        <p14:creationId xmlns:p14="http://schemas.microsoft.com/office/powerpoint/2010/main" val="635078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timing of the survey, relative to the economic lockdown matters a great deal for the impact on finds on labor. Work stoppages very high, but also temporary</a:t>
            </a:r>
          </a:p>
        </p:txBody>
      </p:sp>
      <p:sp>
        <p:nvSpPr>
          <p:cNvPr id="4" name="Slide Number Placeholder 3"/>
          <p:cNvSpPr>
            <a:spLocks noGrp="1"/>
          </p:cNvSpPr>
          <p:nvPr>
            <p:ph type="sldNum" sz="quarter" idx="5"/>
          </p:nvPr>
        </p:nvSpPr>
        <p:spPr/>
        <p:txBody>
          <a:bodyPr/>
          <a:lstStyle/>
          <a:p>
            <a:fld id="{E74F2A90-278E-4C5B-9FBF-C0C22AF96F88}" type="slidenum">
              <a:rPr lang="en-US" smtClean="0"/>
              <a:t>8</a:t>
            </a:fld>
            <a:endParaRPr lang="en-US"/>
          </a:p>
        </p:txBody>
      </p:sp>
    </p:spTree>
    <p:extLst>
      <p:ext uri="{BB962C8B-B14F-4D97-AF65-F5344CB8AC3E}">
        <p14:creationId xmlns:p14="http://schemas.microsoft.com/office/powerpoint/2010/main" val="1704331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Tunisia had 5 rounds of phone surveys, drawn from a baseline survey (so poor were pre-identified). Evidence suggests that while the economy rebounds quickly (macro data support this), many households continue to report to be worse off, month after month. This holds especially for the poorest.</a:t>
            </a:r>
          </a:p>
        </p:txBody>
      </p:sp>
      <p:sp>
        <p:nvSpPr>
          <p:cNvPr id="4" name="Slide Number Placeholder 3"/>
          <p:cNvSpPr>
            <a:spLocks noGrp="1"/>
          </p:cNvSpPr>
          <p:nvPr>
            <p:ph type="sldNum" sz="quarter" idx="5"/>
          </p:nvPr>
        </p:nvSpPr>
        <p:spPr/>
        <p:txBody>
          <a:bodyPr/>
          <a:lstStyle/>
          <a:p>
            <a:fld id="{E74F2A90-278E-4C5B-9FBF-C0C22AF96F88}" type="slidenum">
              <a:rPr lang="en-US" smtClean="0"/>
              <a:t>9</a:t>
            </a:fld>
            <a:endParaRPr lang="en-US"/>
          </a:p>
        </p:txBody>
      </p:sp>
    </p:spTree>
    <p:extLst>
      <p:ext uri="{BB962C8B-B14F-4D97-AF65-F5344CB8AC3E}">
        <p14:creationId xmlns:p14="http://schemas.microsoft.com/office/powerpoint/2010/main" val="2066175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Tunisia had 5 rounds of phone surveys, drawn from a baseline survey (so poor were pre-identified). Evidence suggests that while the economy rebounds quickly (macro data support this), many households continue to report to be worse off, month after month. This holds especially for the poorest.</a:t>
            </a:r>
          </a:p>
        </p:txBody>
      </p:sp>
      <p:sp>
        <p:nvSpPr>
          <p:cNvPr id="4" name="Slide Number Placeholder 3"/>
          <p:cNvSpPr>
            <a:spLocks noGrp="1"/>
          </p:cNvSpPr>
          <p:nvPr>
            <p:ph type="sldNum" sz="quarter" idx="5"/>
          </p:nvPr>
        </p:nvSpPr>
        <p:spPr/>
        <p:txBody>
          <a:bodyPr/>
          <a:lstStyle/>
          <a:p>
            <a:fld id="{E74F2A90-278E-4C5B-9FBF-C0C22AF96F88}" type="slidenum">
              <a:rPr lang="en-US" smtClean="0"/>
              <a:t>10</a:t>
            </a:fld>
            <a:endParaRPr lang="en-US"/>
          </a:p>
        </p:txBody>
      </p:sp>
    </p:spTree>
    <p:extLst>
      <p:ext uri="{BB962C8B-B14F-4D97-AF65-F5344CB8AC3E}">
        <p14:creationId xmlns:p14="http://schemas.microsoft.com/office/powerpoint/2010/main" val="3971813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Palestine had a very large survey, allowing for a breakdown by many groups. </a:t>
            </a:r>
          </a:p>
        </p:txBody>
      </p:sp>
      <p:sp>
        <p:nvSpPr>
          <p:cNvPr id="4" name="Slide Number Placeholder 3"/>
          <p:cNvSpPr>
            <a:spLocks noGrp="1"/>
          </p:cNvSpPr>
          <p:nvPr>
            <p:ph type="sldNum" sz="quarter" idx="5"/>
          </p:nvPr>
        </p:nvSpPr>
        <p:spPr/>
        <p:txBody>
          <a:bodyPr/>
          <a:lstStyle/>
          <a:p>
            <a:fld id="{E74F2A90-278E-4C5B-9FBF-C0C22AF96F88}" type="slidenum">
              <a:rPr lang="en-US" smtClean="0"/>
              <a:t>11</a:t>
            </a:fld>
            <a:endParaRPr lang="en-US"/>
          </a:p>
        </p:txBody>
      </p:sp>
    </p:spTree>
    <p:extLst>
      <p:ext uri="{BB962C8B-B14F-4D97-AF65-F5344CB8AC3E}">
        <p14:creationId xmlns:p14="http://schemas.microsoft.com/office/powerpoint/2010/main" val="2494035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82662-10FF-4357-BB7E-66C164978E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8692F9-026B-4D1F-B6B1-B3E11C4A35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F3E0B3-F6EA-4E80-9A47-E3259CB789BD}"/>
              </a:ext>
            </a:extLst>
          </p:cNvPr>
          <p:cNvSpPr>
            <a:spLocks noGrp="1"/>
          </p:cNvSpPr>
          <p:nvPr>
            <p:ph type="dt" sz="half" idx="10"/>
          </p:nvPr>
        </p:nvSpPr>
        <p:spPr/>
        <p:txBody>
          <a:bodyPr/>
          <a:lstStyle/>
          <a:p>
            <a:fld id="{B61BEF0D-F0BB-DE4B-95CE-6DB70DBA9567}" type="datetimeFigureOut">
              <a:rPr lang="en-US" smtClean="0"/>
              <a:pPr/>
              <a:t>12/16/2021</a:t>
            </a:fld>
            <a:endParaRPr lang="en-US" dirty="0"/>
          </a:p>
        </p:txBody>
      </p:sp>
      <p:sp>
        <p:nvSpPr>
          <p:cNvPr id="5" name="Footer Placeholder 4">
            <a:extLst>
              <a:ext uri="{FF2B5EF4-FFF2-40B4-BE49-F238E27FC236}">
                <a16:creationId xmlns:a16="http://schemas.microsoft.com/office/drawing/2014/main" id="{6EF8DB8C-874E-4996-8A2C-394B7FB70D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D520E1-6AF0-487B-8F7B-6682EB287B5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2283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846EC-0B08-4206-8243-AEA924393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10FA52-C4A4-4633-B6C7-2A0D659412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524D00-D1F5-4427-A01A-4210C2D26709}"/>
              </a:ext>
            </a:extLst>
          </p:cNvPr>
          <p:cNvSpPr>
            <a:spLocks noGrp="1"/>
          </p:cNvSpPr>
          <p:nvPr>
            <p:ph type="dt" sz="half" idx="10"/>
          </p:nvPr>
        </p:nvSpPr>
        <p:spPr/>
        <p:txBody>
          <a:bodyPr/>
          <a:lstStyle/>
          <a:p>
            <a:fld id="{B61BEF0D-F0BB-DE4B-95CE-6DB70DBA9567}" type="datetimeFigureOut">
              <a:rPr lang="en-US" smtClean="0"/>
              <a:pPr/>
              <a:t>12/16/2021</a:t>
            </a:fld>
            <a:endParaRPr lang="en-US" dirty="0"/>
          </a:p>
        </p:txBody>
      </p:sp>
      <p:sp>
        <p:nvSpPr>
          <p:cNvPr id="5" name="Footer Placeholder 4">
            <a:extLst>
              <a:ext uri="{FF2B5EF4-FFF2-40B4-BE49-F238E27FC236}">
                <a16:creationId xmlns:a16="http://schemas.microsoft.com/office/drawing/2014/main" id="{52BC3DC0-65A4-4CA0-9277-4D4F2F4CFC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742B23-8977-4E64-BA23-5E6ABF500AE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3016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4D6A5F-A264-4B69-AD76-9409791884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65CE62-8053-4D75-BFA5-69E2AFDEAE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82579C-0FD2-4A81-968A-11BF87DE671F}"/>
              </a:ext>
            </a:extLst>
          </p:cNvPr>
          <p:cNvSpPr>
            <a:spLocks noGrp="1"/>
          </p:cNvSpPr>
          <p:nvPr>
            <p:ph type="dt" sz="half" idx="10"/>
          </p:nvPr>
        </p:nvSpPr>
        <p:spPr/>
        <p:txBody>
          <a:bodyPr/>
          <a:lstStyle/>
          <a:p>
            <a:fld id="{B61BEF0D-F0BB-DE4B-95CE-6DB70DBA9567}" type="datetimeFigureOut">
              <a:rPr lang="en-US" smtClean="0"/>
              <a:pPr/>
              <a:t>12/16/2021</a:t>
            </a:fld>
            <a:endParaRPr lang="en-US" dirty="0"/>
          </a:p>
        </p:txBody>
      </p:sp>
      <p:sp>
        <p:nvSpPr>
          <p:cNvPr id="5" name="Footer Placeholder 4">
            <a:extLst>
              <a:ext uri="{FF2B5EF4-FFF2-40B4-BE49-F238E27FC236}">
                <a16:creationId xmlns:a16="http://schemas.microsoft.com/office/drawing/2014/main" id="{9282A57D-6C57-4C77-9A9E-DF72DBBCD2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0EE7337-CA8F-402B-9477-F5F7E09C1C8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48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45426-290C-40CE-8F4A-F5045F6847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98B924-BB1D-4471-90BD-6559C84B0D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7E24D1-DF05-4957-8836-BFBBA1517CEC}"/>
              </a:ext>
            </a:extLst>
          </p:cNvPr>
          <p:cNvSpPr>
            <a:spLocks noGrp="1"/>
          </p:cNvSpPr>
          <p:nvPr>
            <p:ph type="dt" sz="half" idx="10"/>
          </p:nvPr>
        </p:nvSpPr>
        <p:spPr/>
        <p:txBody>
          <a:bodyPr/>
          <a:lstStyle/>
          <a:p>
            <a:fld id="{B61BEF0D-F0BB-DE4B-95CE-6DB70DBA9567}" type="datetimeFigureOut">
              <a:rPr lang="en-US" smtClean="0"/>
              <a:pPr/>
              <a:t>12/16/2021</a:t>
            </a:fld>
            <a:endParaRPr lang="en-US" dirty="0"/>
          </a:p>
        </p:txBody>
      </p:sp>
      <p:sp>
        <p:nvSpPr>
          <p:cNvPr id="5" name="Footer Placeholder 4">
            <a:extLst>
              <a:ext uri="{FF2B5EF4-FFF2-40B4-BE49-F238E27FC236}">
                <a16:creationId xmlns:a16="http://schemas.microsoft.com/office/drawing/2014/main" id="{7CC2C8EB-A778-4E72-87A1-3565F0931F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254E38-9AD7-4114-8663-3A8FC2CF334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5894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29033-09F5-4F42-9815-EBB1648DF0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2CCE42-C17F-44B9-B262-63B92CDF82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3F3CC7-0DFA-4F7B-96C1-6DB00C9E5F7A}"/>
              </a:ext>
            </a:extLst>
          </p:cNvPr>
          <p:cNvSpPr>
            <a:spLocks noGrp="1"/>
          </p:cNvSpPr>
          <p:nvPr>
            <p:ph type="dt" sz="half" idx="10"/>
          </p:nvPr>
        </p:nvSpPr>
        <p:spPr/>
        <p:txBody>
          <a:bodyPr/>
          <a:lstStyle/>
          <a:p>
            <a:fld id="{B61BEF0D-F0BB-DE4B-95CE-6DB70DBA9567}" type="datetimeFigureOut">
              <a:rPr lang="en-US" smtClean="0"/>
              <a:pPr/>
              <a:t>12/16/2021</a:t>
            </a:fld>
            <a:endParaRPr lang="en-US" dirty="0"/>
          </a:p>
        </p:txBody>
      </p:sp>
      <p:sp>
        <p:nvSpPr>
          <p:cNvPr id="5" name="Footer Placeholder 4">
            <a:extLst>
              <a:ext uri="{FF2B5EF4-FFF2-40B4-BE49-F238E27FC236}">
                <a16:creationId xmlns:a16="http://schemas.microsoft.com/office/drawing/2014/main" id="{417B2EF6-4200-4D3E-83B5-5F1F9F4C32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19AFEB-BDCA-4165-9662-4DD46F984AB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8826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A2E8F-5BBD-49E2-89EA-D7F444D510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48EA1-D68E-4274-AB0E-B98E43EAAF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594F56-00A4-4A9F-9A6C-6E382CCC5B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28759E-197E-4300-A06E-FA5CEA4A6080}"/>
              </a:ext>
            </a:extLst>
          </p:cNvPr>
          <p:cNvSpPr>
            <a:spLocks noGrp="1"/>
          </p:cNvSpPr>
          <p:nvPr>
            <p:ph type="dt" sz="half" idx="10"/>
          </p:nvPr>
        </p:nvSpPr>
        <p:spPr/>
        <p:txBody>
          <a:bodyPr/>
          <a:lstStyle/>
          <a:p>
            <a:fld id="{B61BEF0D-F0BB-DE4B-95CE-6DB70DBA9567}" type="datetimeFigureOut">
              <a:rPr lang="en-US" smtClean="0"/>
              <a:pPr/>
              <a:t>12/16/2021</a:t>
            </a:fld>
            <a:endParaRPr lang="en-US" dirty="0"/>
          </a:p>
        </p:txBody>
      </p:sp>
      <p:sp>
        <p:nvSpPr>
          <p:cNvPr id="6" name="Footer Placeholder 5">
            <a:extLst>
              <a:ext uri="{FF2B5EF4-FFF2-40B4-BE49-F238E27FC236}">
                <a16:creationId xmlns:a16="http://schemas.microsoft.com/office/drawing/2014/main" id="{A0E142C3-88F5-4B79-9C43-350702B91C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A924D0D-EE5D-4492-B15E-E310F8EC306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0564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1A52C-3AD9-4A82-AAF1-B8AEED0673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D8A64A-EC29-49DD-A7C3-B4F14458A0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CF8A5A-37D1-4B8D-8848-0217F70C5D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31DF94-194F-467C-A93D-968000AD48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0B7FF0-ED25-4557-81A2-01475BDF1E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07B966-B474-477E-921B-01269C2291A6}"/>
              </a:ext>
            </a:extLst>
          </p:cNvPr>
          <p:cNvSpPr>
            <a:spLocks noGrp="1"/>
          </p:cNvSpPr>
          <p:nvPr>
            <p:ph type="dt" sz="half" idx="10"/>
          </p:nvPr>
        </p:nvSpPr>
        <p:spPr/>
        <p:txBody>
          <a:bodyPr/>
          <a:lstStyle/>
          <a:p>
            <a:fld id="{B61BEF0D-F0BB-DE4B-95CE-6DB70DBA9567}" type="datetimeFigureOut">
              <a:rPr lang="en-US" smtClean="0"/>
              <a:pPr/>
              <a:t>12/16/2021</a:t>
            </a:fld>
            <a:endParaRPr lang="en-US" dirty="0"/>
          </a:p>
        </p:txBody>
      </p:sp>
      <p:sp>
        <p:nvSpPr>
          <p:cNvPr id="8" name="Footer Placeholder 7">
            <a:extLst>
              <a:ext uri="{FF2B5EF4-FFF2-40B4-BE49-F238E27FC236}">
                <a16:creationId xmlns:a16="http://schemas.microsoft.com/office/drawing/2014/main" id="{DFA95868-FFF6-46C3-80E8-15EA1C50D2C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A13411E-19D4-4CD7-8BCA-EE2A4A04418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4421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D0608-021E-4F71-9DAC-D93E8B42B8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89CF99-509A-4B45-841C-C900A358595C}"/>
              </a:ext>
            </a:extLst>
          </p:cNvPr>
          <p:cNvSpPr>
            <a:spLocks noGrp="1"/>
          </p:cNvSpPr>
          <p:nvPr>
            <p:ph type="dt" sz="half" idx="10"/>
          </p:nvPr>
        </p:nvSpPr>
        <p:spPr/>
        <p:txBody>
          <a:bodyPr/>
          <a:lstStyle/>
          <a:p>
            <a:fld id="{B61BEF0D-F0BB-DE4B-95CE-6DB70DBA9567}" type="datetimeFigureOut">
              <a:rPr lang="en-US" smtClean="0"/>
              <a:pPr/>
              <a:t>12/16/2021</a:t>
            </a:fld>
            <a:endParaRPr lang="en-US" dirty="0"/>
          </a:p>
        </p:txBody>
      </p:sp>
      <p:sp>
        <p:nvSpPr>
          <p:cNvPr id="4" name="Footer Placeholder 3">
            <a:extLst>
              <a:ext uri="{FF2B5EF4-FFF2-40B4-BE49-F238E27FC236}">
                <a16:creationId xmlns:a16="http://schemas.microsoft.com/office/drawing/2014/main" id="{2F415F41-B965-4A41-BBE9-2AD68B9BD9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0EDD152-095A-45C8-8DBD-8A32E1A8958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3230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E4807-DE77-44F1-A10B-539ED8BBFEF0}"/>
              </a:ext>
            </a:extLst>
          </p:cNvPr>
          <p:cNvSpPr>
            <a:spLocks noGrp="1"/>
          </p:cNvSpPr>
          <p:nvPr>
            <p:ph type="dt" sz="half" idx="10"/>
          </p:nvPr>
        </p:nvSpPr>
        <p:spPr/>
        <p:txBody>
          <a:bodyPr/>
          <a:lstStyle/>
          <a:p>
            <a:fld id="{B61BEF0D-F0BB-DE4B-95CE-6DB70DBA9567}" type="datetimeFigureOut">
              <a:rPr lang="en-US" smtClean="0"/>
              <a:pPr/>
              <a:t>12/16/2021</a:t>
            </a:fld>
            <a:endParaRPr lang="en-US" dirty="0"/>
          </a:p>
        </p:txBody>
      </p:sp>
      <p:sp>
        <p:nvSpPr>
          <p:cNvPr id="3" name="Footer Placeholder 2">
            <a:extLst>
              <a:ext uri="{FF2B5EF4-FFF2-40B4-BE49-F238E27FC236}">
                <a16:creationId xmlns:a16="http://schemas.microsoft.com/office/drawing/2014/main" id="{B4646F7B-9638-4218-9BB3-ACEE0C672DA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1A7E98A-14A8-42DC-A15B-D1C0DA22D3C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7760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80A50-6001-47C0-9C80-A7ECAB1CA0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A43FD7-EC3B-485E-84EF-B604EAAC99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19683E-960A-4EA9-AAD4-1A010AACC2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874484-ED72-4BFC-8821-B7641851CB7F}"/>
              </a:ext>
            </a:extLst>
          </p:cNvPr>
          <p:cNvSpPr>
            <a:spLocks noGrp="1"/>
          </p:cNvSpPr>
          <p:nvPr>
            <p:ph type="dt" sz="half" idx="10"/>
          </p:nvPr>
        </p:nvSpPr>
        <p:spPr/>
        <p:txBody>
          <a:bodyPr/>
          <a:lstStyle/>
          <a:p>
            <a:fld id="{B61BEF0D-F0BB-DE4B-95CE-6DB70DBA9567}" type="datetimeFigureOut">
              <a:rPr lang="en-US" smtClean="0"/>
              <a:pPr/>
              <a:t>12/16/2021</a:t>
            </a:fld>
            <a:endParaRPr lang="en-US" dirty="0"/>
          </a:p>
        </p:txBody>
      </p:sp>
      <p:sp>
        <p:nvSpPr>
          <p:cNvPr id="6" name="Footer Placeholder 5">
            <a:extLst>
              <a:ext uri="{FF2B5EF4-FFF2-40B4-BE49-F238E27FC236}">
                <a16:creationId xmlns:a16="http://schemas.microsoft.com/office/drawing/2014/main" id="{E474E7DC-B8ED-4C2D-92C9-30FE117059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1059AE3-1701-4947-829F-6B89774ED6C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425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E7139-36EF-4596-84A4-2421050EB2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1CAD5B-19DF-4EA1-879A-CB6BE7133E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2692B5-CC31-4A8D-B8FC-02B449BF54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31EFA1-FC31-4229-A4A8-CB1E84AE3C66}"/>
              </a:ext>
            </a:extLst>
          </p:cNvPr>
          <p:cNvSpPr>
            <a:spLocks noGrp="1"/>
          </p:cNvSpPr>
          <p:nvPr>
            <p:ph type="dt" sz="half" idx="10"/>
          </p:nvPr>
        </p:nvSpPr>
        <p:spPr/>
        <p:txBody>
          <a:bodyPr/>
          <a:lstStyle/>
          <a:p>
            <a:fld id="{B61BEF0D-F0BB-DE4B-95CE-6DB70DBA9567}" type="datetimeFigureOut">
              <a:rPr lang="en-US" smtClean="0"/>
              <a:pPr/>
              <a:t>12/16/2021</a:t>
            </a:fld>
            <a:endParaRPr lang="en-US" dirty="0"/>
          </a:p>
        </p:txBody>
      </p:sp>
      <p:sp>
        <p:nvSpPr>
          <p:cNvPr id="6" name="Footer Placeholder 5">
            <a:extLst>
              <a:ext uri="{FF2B5EF4-FFF2-40B4-BE49-F238E27FC236}">
                <a16:creationId xmlns:a16="http://schemas.microsoft.com/office/drawing/2014/main" id="{F97BDE26-5B4B-429D-AC08-C6F2FFC72A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EDB566-2F01-4833-9D5C-33CF08618BC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415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C8E740-78AD-47C1-B843-1F7FB1C145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C5FF20-8D2D-47A7-8531-091C56EBE2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789EE0-749F-4DA8-93D2-89CCAE1EF0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12/16/2021</a:t>
            </a:fld>
            <a:endParaRPr lang="en-US" dirty="0"/>
          </a:p>
        </p:txBody>
      </p:sp>
      <p:sp>
        <p:nvSpPr>
          <p:cNvPr id="5" name="Footer Placeholder 4">
            <a:extLst>
              <a:ext uri="{FF2B5EF4-FFF2-40B4-BE49-F238E27FC236}">
                <a16:creationId xmlns:a16="http://schemas.microsoft.com/office/drawing/2014/main" id="{65E6F3D0-3A73-4B72-92F9-CF443E9427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8E8D3E7-1BD6-4F0F-BD1D-5F7F046007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978215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5.pn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A9EAAE-3C02-4245-84CB-C66985DEE295}"/>
              </a:ext>
            </a:extLst>
          </p:cNvPr>
          <p:cNvSpPr>
            <a:spLocks noGrp="1"/>
          </p:cNvSpPr>
          <p:nvPr>
            <p:ph type="ctrTitle"/>
          </p:nvPr>
        </p:nvSpPr>
        <p:spPr>
          <a:xfrm>
            <a:off x="795867" y="430945"/>
            <a:ext cx="4500033" cy="1618507"/>
          </a:xfrm>
        </p:spPr>
        <p:txBody>
          <a:bodyPr>
            <a:normAutofit/>
          </a:bodyPr>
          <a:lstStyle/>
          <a:p>
            <a:r>
              <a:rPr lang="en-US" sz="2400" dirty="0"/>
              <a:t>Distributional Impacts of COVID19 in the Middle East and North Africa Region</a:t>
            </a:r>
          </a:p>
        </p:txBody>
      </p:sp>
      <p:pic>
        <p:nvPicPr>
          <p:cNvPr id="1026" name="Picture 2" descr="'Tightening their stranglehold': COVID-19 crackdown in ...">
            <a:extLst>
              <a:ext uri="{FF2B5EF4-FFF2-40B4-BE49-F238E27FC236}">
                <a16:creationId xmlns:a16="http://schemas.microsoft.com/office/drawing/2014/main" id="{04FA3412-EEF9-45F5-BC38-C73A3DDD92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84" r="27496"/>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5143310-E971-47C2-9C29-6BDFC7C64B0C}"/>
              </a:ext>
            </a:extLst>
          </p:cNvPr>
          <p:cNvPicPr>
            <a:picLocks noChangeAspect="1"/>
          </p:cNvPicPr>
          <p:nvPr/>
        </p:nvPicPr>
        <p:blipFill>
          <a:blip r:embed="rId4"/>
          <a:stretch>
            <a:fillRect/>
          </a:stretch>
        </p:blipFill>
        <p:spPr>
          <a:xfrm>
            <a:off x="1228725" y="2644729"/>
            <a:ext cx="2838450" cy="3764436"/>
          </a:xfrm>
          <a:prstGeom prst="rect">
            <a:avLst/>
          </a:prstGeom>
        </p:spPr>
      </p:pic>
    </p:spTree>
    <p:extLst>
      <p:ext uri="{BB962C8B-B14F-4D97-AF65-F5344CB8AC3E}">
        <p14:creationId xmlns:p14="http://schemas.microsoft.com/office/powerpoint/2010/main" val="1938109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734AD7-7BF8-4A94-A0B2-C49ADA3D7375}"/>
              </a:ext>
            </a:extLst>
          </p:cNvPr>
          <p:cNvSpPr>
            <a:spLocks noGrp="1"/>
          </p:cNvSpPr>
          <p:nvPr>
            <p:ph type="title"/>
          </p:nvPr>
        </p:nvSpPr>
        <p:spPr>
          <a:xfrm>
            <a:off x="4773802" y="437549"/>
            <a:ext cx="4156268" cy="851716"/>
          </a:xfrm>
        </p:spPr>
        <p:txBody>
          <a:bodyPr vert="horz" lIns="91440" tIns="45720" rIns="91440" bIns="45720" rtlCol="0" anchor="t">
            <a:normAutofit fontScale="90000"/>
          </a:bodyPr>
          <a:lstStyle/>
          <a:p>
            <a:r>
              <a:rPr lang="en-US" sz="3600" dirty="0"/>
              <a:t>Focus on Tunisia</a:t>
            </a:r>
            <a:br>
              <a:rPr lang="en-US" sz="3600" dirty="0"/>
            </a:br>
            <a:br>
              <a:rPr lang="en-US" sz="3600" dirty="0"/>
            </a:br>
            <a:endParaRPr lang="en-US" sz="3600" kern="1200" dirty="0">
              <a:solidFill>
                <a:schemeClr val="tx1"/>
              </a:solidFill>
              <a:latin typeface="+mj-lt"/>
              <a:ea typeface="+mj-ea"/>
              <a:cs typeface="+mj-cs"/>
            </a:endParaRPr>
          </a:p>
        </p:txBody>
      </p:sp>
      <p:sp>
        <p:nvSpPr>
          <p:cNvPr id="54" name="Rectangle 53">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8" name="Freeform: Shape 57">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Rectangle 59">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Isosceles Triangle 61">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Isosceles Triangle 63">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19" name="Chart 18">
            <a:extLst>
              <a:ext uri="{FF2B5EF4-FFF2-40B4-BE49-F238E27FC236}">
                <a16:creationId xmlns:a16="http://schemas.microsoft.com/office/drawing/2014/main" id="{F864FAAD-D188-40CA-8DE7-6F00FBE870A6}"/>
              </a:ext>
            </a:extLst>
          </p:cNvPr>
          <p:cNvGraphicFramePr>
            <a:graphicFrameLocks/>
          </p:cNvGraphicFramePr>
          <p:nvPr>
            <p:extLst>
              <p:ext uri="{D42A27DB-BD31-4B8C-83A1-F6EECF244321}">
                <p14:modId xmlns:p14="http://schemas.microsoft.com/office/powerpoint/2010/main" val="1163540694"/>
              </p:ext>
            </p:extLst>
          </p:nvPr>
        </p:nvGraphicFramePr>
        <p:xfrm>
          <a:off x="3171825" y="4029289"/>
          <a:ext cx="3992562"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1">
            <a:extLst>
              <a:ext uri="{FF2B5EF4-FFF2-40B4-BE49-F238E27FC236}">
                <a16:creationId xmlns:a16="http://schemas.microsoft.com/office/drawing/2014/main" id="{04160329-A143-4F06-97E8-E50B6BC0305C}"/>
              </a:ext>
            </a:extLst>
          </p:cNvPr>
          <p:cNvSpPr txBox="1">
            <a:spLocks/>
          </p:cNvSpPr>
          <p:nvPr/>
        </p:nvSpPr>
        <p:spPr>
          <a:xfrm>
            <a:off x="193289" y="1899357"/>
            <a:ext cx="2978536" cy="3406067"/>
          </a:xfrm>
          <a:prstGeom prst="rect">
            <a:avLst/>
          </a:prstGeom>
        </p:spPr>
        <p:txBody>
          <a:bodyPr vert="horz" lIns="91440" tIns="45720" rIns="91440" bIns="45720" rtlCol="0" anchor="t">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As the economy rebounds, many report to be worse off. </a:t>
            </a:r>
          </a:p>
          <a:p>
            <a:endParaRPr lang="en-US" sz="3600" dirty="0"/>
          </a:p>
          <a:p>
            <a:r>
              <a:rPr lang="en-US" sz="3600" dirty="0"/>
              <a:t>Especially the self-employed </a:t>
            </a:r>
            <a:r>
              <a:rPr lang="en-US" sz="3600"/>
              <a:t>and the </a:t>
            </a:r>
            <a:r>
              <a:rPr lang="en-US" sz="3600" dirty="0"/>
              <a:t>poorest</a:t>
            </a:r>
            <a:br>
              <a:rPr lang="en-US" sz="3600" dirty="0"/>
            </a:br>
            <a:endParaRPr lang="en-US" sz="3600" dirty="0"/>
          </a:p>
        </p:txBody>
      </p:sp>
      <p:graphicFrame>
        <p:nvGraphicFramePr>
          <p:cNvPr id="21" name="Chart 20">
            <a:extLst>
              <a:ext uri="{FF2B5EF4-FFF2-40B4-BE49-F238E27FC236}">
                <a16:creationId xmlns:a16="http://schemas.microsoft.com/office/drawing/2014/main" id="{81CB1B48-91C6-4CD9-973E-B3E3ACB22E1B}"/>
              </a:ext>
            </a:extLst>
          </p:cNvPr>
          <p:cNvGraphicFramePr>
            <a:graphicFrameLocks/>
          </p:cNvGraphicFramePr>
          <p:nvPr>
            <p:extLst>
              <p:ext uri="{D42A27DB-BD31-4B8C-83A1-F6EECF244321}">
                <p14:modId xmlns:p14="http://schemas.microsoft.com/office/powerpoint/2010/main" val="98456225"/>
              </p:ext>
            </p:extLst>
          </p:nvPr>
        </p:nvGraphicFramePr>
        <p:xfrm>
          <a:off x="3301985" y="1327257"/>
          <a:ext cx="3354388" cy="2746375"/>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a:extLst>
              <a:ext uri="{FF2B5EF4-FFF2-40B4-BE49-F238E27FC236}">
                <a16:creationId xmlns:a16="http://schemas.microsoft.com/office/drawing/2014/main" id="{1494EA15-6F08-479E-A673-8FE2C1E3325E}"/>
              </a:ext>
            </a:extLst>
          </p:cNvPr>
          <p:cNvPicPr>
            <a:picLocks noChangeAspect="1"/>
          </p:cNvPicPr>
          <p:nvPr/>
        </p:nvPicPr>
        <p:blipFill>
          <a:blip r:embed="rId5"/>
          <a:stretch>
            <a:fillRect/>
          </a:stretch>
        </p:blipFill>
        <p:spPr>
          <a:xfrm>
            <a:off x="7396539" y="2760353"/>
            <a:ext cx="4055295" cy="2905125"/>
          </a:xfrm>
          <a:prstGeom prst="rect">
            <a:avLst/>
          </a:prstGeom>
        </p:spPr>
      </p:pic>
      <p:sp>
        <p:nvSpPr>
          <p:cNvPr id="5" name="TextBox 4">
            <a:extLst>
              <a:ext uri="{FF2B5EF4-FFF2-40B4-BE49-F238E27FC236}">
                <a16:creationId xmlns:a16="http://schemas.microsoft.com/office/drawing/2014/main" id="{B0560495-E175-495C-861D-0F64CBD7807E}"/>
              </a:ext>
            </a:extLst>
          </p:cNvPr>
          <p:cNvSpPr txBox="1"/>
          <p:nvPr/>
        </p:nvSpPr>
        <p:spPr>
          <a:xfrm>
            <a:off x="7930711" y="2164876"/>
            <a:ext cx="4055294" cy="276999"/>
          </a:xfrm>
          <a:prstGeom prst="rect">
            <a:avLst/>
          </a:prstGeom>
          <a:noFill/>
        </p:spPr>
        <p:txBody>
          <a:bodyPr wrap="square" rtlCol="0">
            <a:spAutoFit/>
          </a:bodyPr>
          <a:lstStyle/>
          <a:p>
            <a:r>
              <a:rPr lang="en-US" sz="1200" dirty="0"/>
              <a:t>Probability of declaring a deterioration in living standards</a:t>
            </a:r>
          </a:p>
        </p:txBody>
      </p:sp>
    </p:spTree>
    <p:extLst>
      <p:ext uri="{BB962C8B-B14F-4D97-AF65-F5344CB8AC3E}">
        <p14:creationId xmlns:p14="http://schemas.microsoft.com/office/powerpoint/2010/main" val="508582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734AD7-7BF8-4A94-A0B2-C49ADA3D7375}"/>
              </a:ext>
            </a:extLst>
          </p:cNvPr>
          <p:cNvSpPr>
            <a:spLocks noGrp="1"/>
          </p:cNvSpPr>
          <p:nvPr>
            <p:ph type="title"/>
          </p:nvPr>
        </p:nvSpPr>
        <p:spPr>
          <a:xfrm>
            <a:off x="4773802" y="437549"/>
            <a:ext cx="4156268" cy="851716"/>
          </a:xfrm>
        </p:spPr>
        <p:txBody>
          <a:bodyPr vert="horz" lIns="91440" tIns="45720" rIns="91440" bIns="45720" rtlCol="0" anchor="t">
            <a:normAutofit fontScale="90000"/>
          </a:bodyPr>
          <a:lstStyle/>
          <a:p>
            <a:r>
              <a:rPr lang="en-US" sz="3600" dirty="0"/>
              <a:t>Focus on Palestine</a:t>
            </a:r>
            <a:br>
              <a:rPr lang="en-US" sz="3600" dirty="0"/>
            </a:br>
            <a:br>
              <a:rPr lang="en-US" sz="3600" dirty="0"/>
            </a:br>
            <a:endParaRPr lang="en-US" sz="3600" kern="1200" dirty="0">
              <a:solidFill>
                <a:schemeClr val="tx1"/>
              </a:solidFill>
              <a:latin typeface="+mj-lt"/>
              <a:ea typeface="+mj-ea"/>
              <a:cs typeface="+mj-cs"/>
            </a:endParaRPr>
          </a:p>
        </p:txBody>
      </p:sp>
      <p:sp>
        <p:nvSpPr>
          <p:cNvPr id="54" name="Rectangle 53">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8" name="Freeform: Shape 57">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Rectangle 59">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Isosceles Triangle 61">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Isosceles Triangle 63">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itle 1">
            <a:extLst>
              <a:ext uri="{FF2B5EF4-FFF2-40B4-BE49-F238E27FC236}">
                <a16:creationId xmlns:a16="http://schemas.microsoft.com/office/drawing/2014/main" id="{04160329-A143-4F06-97E8-E50B6BC0305C}"/>
              </a:ext>
            </a:extLst>
          </p:cNvPr>
          <p:cNvSpPr txBox="1">
            <a:spLocks/>
          </p:cNvSpPr>
          <p:nvPr/>
        </p:nvSpPr>
        <p:spPr>
          <a:xfrm>
            <a:off x="198047" y="2272279"/>
            <a:ext cx="2978536" cy="3406067"/>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Working poor more severely affected</a:t>
            </a:r>
          </a:p>
          <a:p>
            <a:endParaRPr lang="en-US" sz="2400" dirty="0"/>
          </a:p>
          <a:p>
            <a:r>
              <a:rPr lang="en-US" sz="2400" dirty="0"/>
              <a:t>Those who do work only paid in part</a:t>
            </a:r>
          </a:p>
          <a:p>
            <a:endParaRPr lang="en-US" sz="2400" dirty="0"/>
          </a:p>
          <a:p>
            <a:r>
              <a:rPr lang="en-US" sz="2400" dirty="0"/>
              <a:t>Large increase in food insecurity in West Bank but not in Gaza where it was already very high</a:t>
            </a:r>
            <a:br>
              <a:rPr lang="en-US" sz="2400" dirty="0"/>
            </a:br>
            <a:endParaRPr lang="en-US" sz="2400" dirty="0"/>
          </a:p>
        </p:txBody>
      </p:sp>
      <p:graphicFrame>
        <p:nvGraphicFramePr>
          <p:cNvPr id="13" name="Chart 12">
            <a:extLst>
              <a:ext uri="{FF2B5EF4-FFF2-40B4-BE49-F238E27FC236}">
                <a16:creationId xmlns:a16="http://schemas.microsoft.com/office/drawing/2014/main" id="{36624378-183E-4480-9022-FE7539FF8423}"/>
              </a:ext>
            </a:extLst>
          </p:cNvPr>
          <p:cNvGraphicFramePr>
            <a:graphicFrameLocks/>
          </p:cNvGraphicFramePr>
          <p:nvPr>
            <p:extLst>
              <p:ext uri="{D42A27DB-BD31-4B8C-83A1-F6EECF244321}">
                <p14:modId xmlns:p14="http://schemas.microsoft.com/office/powerpoint/2010/main" val="3272881223"/>
              </p:ext>
            </p:extLst>
          </p:nvPr>
        </p:nvGraphicFramePr>
        <p:xfrm>
          <a:off x="3444879" y="1273389"/>
          <a:ext cx="3598863" cy="2701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6C0CC6F5-A4BC-4B34-AC81-E582B6BF5655}"/>
              </a:ext>
            </a:extLst>
          </p:cNvPr>
          <p:cNvGraphicFramePr>
            <a:graphicFrameLocks/>
          </p:cNvGraphicFramePr>
          <p:nvPr>
            <p:extLst>
              <p:ext uri="{D42A27DB-BD31-4B8C-83A1-F6EECF244321}">
                <p14:modId xmlns:p14="http://schemas.microsoft.com/office/powerpoint/2010/main" val="2843517368"/>
              </p:ext>
            </p:extLst>
          </p:nvPr>
        </p:nvGraphicFramePr>
        <p:xfrm>
          <a:off x="7377621" y="1273388"/>
          <a:ext cx="3598863" cy="27019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966B1060-7607-4AF0-B235-6F14CB2C0DD6}"/>
              </a:ext>
            </a:extLst>
          </p:cNvPr>
          <p:cNvGraphicFramePr>
            <a:graphicFrameLocks/>
          </p:cNvGraphicFramePr>
          <p:nvPr>
            <p:extLst>
              <p:ext uri="{D42A27DB-BD31-4B8C-83A1-F6EECF244321}">
                <p14:modId xmlns:p14="http://schemas.microsoft.com/office/powerpoint/2010/main" val="424480633"/>
              </p:ext>
            </p:extLst>
          </p:nvPr>
        </p:nvGraphicFramePr>
        <p:xfrm>
          <a:off x="3608581" y="4046644"/>
          <a:ext cx="3446463" cy="27400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a:extLst>
              <a:ext uri="{FF2B5EF4-FFF2-40B4-BE49-F238E27FC236}">
                <a16:creationId xmlns:a16="http://schemas.microsoft.com/office/drawing/2014/main" id="{EB3B2C1C-528A-4D81-84AC-E830C1052E2B}"/>
              </a:ext>
            </a:extLst>
          </p:cNvPr>
          <p:cNvGraphicFramePr>
            <a:graphicFrameLocks/>
          </p:cNvGraphicFramePr>
          <p:nvPr>
            <p:extLst>
              <p:ext uri="{D42A27DB-BD31-4B8C-83A1-F6EECF244321}">
                <p14:modId xmlns:p14="http://schemas.microsoft.com/office/powerpoint/2010/main" val="1691541366"/>
              </p:ext>
            </p:extLst>
          </p:nvPr>
        </p:nvGraphicFramePr>
        <p:xfrm>
          <a:off x="7487042" y="4045662"/>
          <a:ext cx="3446463" cy="274002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74675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734AD7-7BF8-4A94-A0B2-C49ADA3D7375}"/>
              </a:ext>
            </a:extLst>
          </p:cNvPr>
          <p:cNvSpPr>
            <a:spLocks noGrp="1"/>
          </p:cNvSpPr>
          <p:nvPr>
            <p:ph type="title"/>
          </p:nvPr>
        </p:nvSpPr>
        <p:spPr>
          <a:xfrm>
            <a:off x="4773802" y="437549"/>
            <a:ext cx="4156268" cy="851716"/>
          </a:xfrm>
        </p:spPr>
        <p:txBody>
          <a:bodyPr vert="horz" lIns="91440" tIns="45720" rIns="91440" bIns="45720" rtlCol="0" anchor="t">
            <a:normAutofit fontScale="90000"/>
          </a:bodyPr>
          <a:lstStyle/>
          <a:p>
            <a:r>
              <a:rPr lang="en-US" sz="3600" dirty="0"/>
              <a:t>Other COVID19 impacts</a:t>
            </a:r>
            <a:br>
              <a:rPr lang="en-US" sz="3600" dirty="0"/>
            </a:br>
            <a:br>
              <a:rPr lang="en-US" sz="3600" dirty="0"/>
            </a:br>
            <a:endParaRPr lang="en-US" sz="3600" kern="1200" dirty="0">
              <a:solidFill>
                <a:schemeClr val="tx1"/>
              </a:solidFill>
              <a:latin typeface="+mj-lt"/>
              <a:ea typeface="+mj-ea"/>
              <a:cs typeface="+mj-cs"/>
            </a:endParaRPr>
          </a:p>
        </p:txBody>
      </p:sp>
      <p:sp>
        <p:nvSpPr>
          <p:cNvPr id="54" name="Rectangle 53">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8" name="Freeform: Shape 57">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Rectangle 59">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Isosceles Triangle 61">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Isosceles Triangle 63">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itle 1">
            <a:extLst>
              <a:ext uri="{FF2B5EF4-FFF2-40B4-BE49-F238E27FC236}">
                <a16:creationId xmlns:a16="http://schemas.microsoft.com/office/drawing/2014/main" id="{04160329-A143-4F06-97E8-E50B6BC0305C}"/>
              </a:ext>
            </a:extLst>
          </p:cNvPr>
          <p:cNvSpPr txBox="1">
            <a:spLocks/>
          </p:cNvSpPr>
          <p:nvPr/>
        </p:nvSpPr>
        <p:spPr>
          <a:xfrm>
            <a:off x="273054" y="2464308"/>
            <a:ext cx="3400301" cy="3406067"/>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COVID19 inequities carry over into access to testing.</a:t>
            </a:r>
          </a:p>
          <a:p>
            <a:endParaRPr lang="en-US" sz="2400" dirty="0"/>
          </a:p>
          <a:p>
            <a:r>
              <a:rPr lang="en-US" sz="2400" dirty="0"/>
              <a:t>Those with greatest exposure to risk of infection are tested least</a:t>
            </a:r>
            <a:br>
              <a:rPr lang="en-US" sz="2400" dirty="0"/>
            </a:br>
            <a:endParaRPr lang="en-US" sz="2400" dirty="0"/>
          </a:p>
        </p:txBody>
      </p:sp>
      <p:graphicFrame>
        <p:nvGraphicFramePr>
          <p:cNvPr id="14" name="Chart 13">
            <a:extLst>
              <a:ext uri="{FF2B5EF4-FFF2-40B4-BE49-F238E27FC236}">
                <a16:creationId xmlns:a16="http://schemas.microsoft.com/office/drawing/2014/main" id="{C18CF9E1-FA44-4636-BA06-10AD27467A1D}"/>
              </a:ext>
            </a:extLst>
          </p:cNvPr>
          <p:cNvGraphicFramePr>
            <a:graphicFrameLocks/>
          </p:cNvGraphicFramePr>
          <p:nvPr>
            <p:extLst>
              <p:ext uri="{D42A27DB-BD31-4B8C-83A1-F6EECF244321}">
                <p14:modId xmlns:p14="http://schemas.microsoft.com/office/powerpoint/2010/main" val="916085503"/>
              </p:ext>
            </p:extLst>
          </p:nvPr>
        </p:nvGraphicFramePr>
        <p:xfrm>
          <a:off x="3440644" y="1567832"/>
          <a:ext cx="3938270" cy="30516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ECFFC614-05FA-4C51-9BF2-ACE860661260}"/>
              </a:ext>
            </a:extLst>
          </p:cNvPr>
          <p:cNvGraphicFramePr>
            <a:graphicFrameLocks/>
          </p:cNvGraphicFramePr>
          <p:nvPr>
            <p:extLst>
              <p:ext uri="{D42A27DB-BD31-4B8C-83A1-F6EECF244321}">
                <p14:modId xmlns:p14="http://schemas.microsoft.com/office/powerpoint/2010/main" val="197411376"/>
              </p:ext>
            </p:extLst>
          </p:nvPr>
        </p:nvGraphicFramePr>
        <p:xfrm>
          <a:off x="7505700" y="1567833"/>
          <a:ext cx="4345874" cy="41566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4501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734AD7-7BF8-4A94-A0B2-C49ADA3D7375}"/>
              </a:ext>
            </a:extLst>
          </p:cNvPr>
          <p:cNvSpPr>
            <a:spLocks noGrp="1"/>
          </p:cNvSpPr>
          <p:nvPr>
            <p:ph type="title"/>
          </p:nvPr>
        </p:nvSpPr>
        <p:spPr>
          <a:xfrm>
            <a:off x="4773802" y="437549"/>
            <a:ext cx="4156268" cy="851716"/>
          </a:xfrm>
        </p:spPr>
        <p:txBody>
          <a:bodyPr vert="horz" lIns="91440" tIns="45720" rIns="91440" bIns="45720" rtlCol="0" anchor="t">
            <a:normAutofit fontScale="90000"/>
          </a:bodyPr>
          <a:lstStyle/>
          <a:p>
            <a:r>
              <a:rPr lang="en-US" sz="3600" dirty="0"/>
              <a:t>Other COVID19 impacts</a:t>
            </a:r>
            <a:br>
              <a:rPr lang="en-US" sz="3600" dirty="0"/>
            </a:br>
            <a:br>
              <a:rPr lang="en-US" sz="3600" dirty="0"/>
            </a:br>
            <a:endParaRPr lang="en-US" sz="3600" kern="1200" dirty="0">
              <a:solidFill>
                <a:schemeClr val="tx1"/>
              </a:solidFill>
              <a:latin typeface="+mj-lt"/>
              <a:ea typeface="+mj-ea"/>
              <a:cs typeface="+mj-cs"/>
            </a:endParaRPr>
          </a:p>
        </p:txBody>
      </p:sp>
      <p:sp>
        <p:nvSpPr>
          <p:cNvPr id="54" name="Rectangle 53">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8" name="Freeform: Shape 57">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Rectangle 59">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Isosceles Triangle 61">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Isosceles Triangle 63">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itle 1">
            <a:extLst>
              <a:ext uri="{FF2B5EF4-FFF2-40B4-BE49-F238E27FC236}">
                <a16:creationId xmlns:a16="http://schemas.microsoft.com/office/drawing/2014/main" id="{04160329-A143-4F06-97E8-E50B6BC0305C}"/>
              </a:ext>
            </a:extLst>
          </p:cNvPr>
          <p:cNvSpPr txBox="1">
            <a:spLocks/>
          </p:cNvSpPr>
          <p:nvPr/>
        </p:nvSpPr>
        <p:spPr>
          <a:xfrm>
            <a:off x="240192" y="2272279"/>
            <a:ext cx="2978536" cy="3406067"/>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Large impact on education of children, with children from the poorest households affected more</a:t>
            </a:r>
          </a:p>
          <a:p>
            <a:endParaRPr lang="en-US" sz="2400" dirty="0"/>
          </a:p>
          <a:p>
            <a:r>
              <a:rPr lang="en-US" sz="2400" dirty="0"/>
              <a:t>No clear relation between food security and stringency index</a:t>
            </a:r>
            <a:br>
              <a:rPr lang="en-US" sz="2400" dirty="0"/>
            </a:br>
            <a:endParaRPr lang="en-US" sz="2400" dirty="0"/>
          </a:p>
        </p:txBody>
      </p:sp>
      <p:graphicFrame>
        <p:nvGraphicFramePr>
          <p:cNvPr id="17" name="Chart 16">
            <a:extLst>
              <a:ext uri="{FF2B5EF4-FFF2-40B4-BE49-F238E27FC236}">
                <a16:creationId xmlns:a16="http://schemas.microsoft.com/office/drawing/2014/main" id="{837A5E68-4DF1-42F7-A705-AE3BB47BE025}"/>
              </a:ext>
            </a:extLst>
          </p:cNvPr>
          <p:cNvGraphicFramePr>
            <a:graphicFrameLocks/>
          </p:cNvGraphicFramePr>
          <p:nvPr>
            <p:extLst>
              <p:ext uri="{D42A27DB-BD31-4B8C-83A1-F6EECF244321}">
                <p14:modId xmlns:p14="http://schemas.microsoft.com/office/powerpoint/2010/main" val="3821289432"/>
              </p:ext>
            </p:extLst>
          </p:nvPr>
        </p:nvGraphicFramePr>
        <p:xfrm>
          <a:off x="3218728" y="1814657"/>
          <a:ext cx="3371274" cy="3168939"/>
        </p:xfrm>
        <a:graphic>
          <a:graphicData uri="http://schemas.openxmlformats.org/drawingml/2006/chart">
            <c:chart xmlns:c="http://schemas.openxmlformats.org/drawingml/2006/chart" xmlns:r="http://schemas.openxmlformats.org/officeDocument/2006/relationships" r:id="rId3"/>
          </a:graphicData>
        </a:graphic>
      </p:graphicFrame>
      <p:pic>
        <p:nvPicPr>
          <p:cNvPr id="18" name="Picture 17">
            <a:extLst>
              <a:ext uri="{FF2B5EF4-FFF2-40B4-BE49-F238E27FC236}">
                <a16:creationId xmlns:a16="http://schemas.microsoft.com/office/drawing/2014/main" id="{45C05E93-5143-4EEF-BAE0-54D3F4BB9EEE}"/>
              </a:ext>
            </a:extLst>
          </p:cNvPr>
          <p:cNvPicPr>
            <a:picLocks noChangeAspect="1"/>
          </p:cNvPicPr>
          <p:nvPr/>
        </p:nvPicPr>
        <p:blipFill>
          <a:blip r:embed="rId4"/>
          <a:stretch>
            <a:fillRect/>
          </a:stretch>
        </p:blipFill>
        <p:spPr>
          <a:xfrm>
            <a:off x="6756282" y="1790100"/>
            <a:ext cx="5269437" cy="2996148"/>
          </a:xfrm>
          <a:prstGeom prst="rect">
            <a:avLst/>
          </a:prstGeom>
        </p:spPr>
      </p:pic>
      <p:sp>
        <p:nvSpPr>
          <p:cNvPr id="3" name="TextBox 2">
            <a:extLst>
              <a:ext uri="{FF2B5EF4-FFF2-40B4-BE49-F238E27FC236}">
                <a16:creationId xmlns:a16="http://schemas.microsoft.com/office/drawing/2014/main" id="{8E4710C6-D209-49F3-A876-63F508B88514}"/>
              </a:ext>
            </a:extLst>
          </p:cNvPr>
          <p:cNvSpPr txBox="1"/>
          <p:nvPr/>
        </p:nvSpPr>
        <p:spPr>
          <a:xfrm>
            <a:off x="7548794" y="4823850"/>
            <a:ext cx="4219229" cy="369332"/>
          </a:xfrm>
          <a:prstGeom prst="rect">
            <a:avLst/>
          </a:prstGeom>
          <a:noFill/>
        </p:spPr>
        <p:txBody>
          <a:bodyPr wrap="square" rtlCol="0">
            <a:spAutoFit/>
          </a:bodyPr>
          <a:lstStyle/>
          <a:p>
            <a:r>
              <a:rPr lang="en-US" dirty="0"/>
              <a:t>Stringency index and food security score</a:t>
            </a:r>
          </a:p>
        </p:txBody>
      </p:sp>
    </p:spTree>
    <p:extLst>
      <p:ext uri="{BB962C8B-B14F-4D97-AF65-F5344CB8AC3E}">
        <p14:creationId xmlns:p14="http://schemas.microsoft.com/office/powerpoint/2010/main" val="4166666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734AD7-7BF8-4A94-A0B2-C49ADA3D7375}"/>
              </a:ext>
            </a:extLst>
          </p:cNvPr>
          <p:cNvSpPr>
            <a:spLocks noGrp="1"/>
          </p:cNvSpPr>
          <p:nvPr>
            <p:ph type="title"/>
          </p:nvPr>
        </p:nvSpPr>
        <p:spPr>
          <a:xfrm>
            <a:off x="6513788" y="212725"/>
            <a:ext cx="4840010" cy="1807305"/>
          </a:xfrm>
        </p:spPr>
        <p:txBody>
          <a:bodyPr vert="horz" lIns="91440" tIns="45720" rIns="91440" bIns="45720" rtlCol="0" anchor="ctr">
            <a:normAutofit/>
          </a:bodyPr>
          <a:lstStyle/>
          <a:p>
            <a:r>
              <a:rPr lang="en-US" dirty="0"/>
              <a:t>On simulations:</a:t>
            </a:r>
          </a:p>
        </p:txBody>
      </p:sp>
      <p:pic>
        <p:nvPicPr>
          <p:cNvPr id="17" name="Picture 2">
            <a:extLst>
              <a:ext uri="{FF2B5EF4-FFF2-40B4-BE49-F238E27FC236}">
                <a16:creationId xmlns:a16="http://schemas.microsoft.com/office/drawing/2014/main" id="{B8DDD00B-E451-487F-A5F9-D44CA07AE2B5}"/>
              </a:ext>
            </a:extLst>
          </p:cNvPr>
          <p:cNvPicPr>
            <a:picLocks noChangeAspect="1" noChangeArrowheads="1"/>
          </p:cNvPicPr>
          <p:nvPr/>
        </p:nvPicPr>
        <p:blipFill>
          <a:blip r:embed="rId3"/>
          <a:srcRect l="26668" r="26668"/>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graphicFrame>
        <p:nvGraphicFramePr>
          <p:cNvPr id="71" name="TextBox 4">
            <a:extLst>
              <a:ext uri="{FF2B5EF4-FFF2-40B4-BE49-F238E27FC236}">
                <a16:creationId xmlns:a16="http://schemas.microsoft.com/office/drawing/2014/main" id="{E4D2DD02-17C0-443E-B5EF-7182DCD80B30}"/>
              </a:ext>
            </a:extLst>
          </p:cNvPr>
          <p:cNvGraphicFramePr/>
          <p:nvPr>
            <p:extLst>
              <p:ext uri="{D42A27DB-BD31-4B8C-83A1-F6EECF244321}">
                <p14:modId xmlns:p14="http://schemas.microsoft.com/office/powerpoint/2010/main" val="1864393410"/>
              </p:ext>
            </p:extLst>
          </p:nvPr>
        </p:nvGraphicFramePr>
        <p:xfrm>
          <a:off x="6258297" y="1723697"/>
          <a:ext cx="5640778" cy="48314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60366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734AD7-7BF8-4A94-A0B2-C49ADA3D7375}"/>
              </a:ext>
            </a:extLst>
          </p:cNvPr>
          <p:cNvSpPr>
            <a:spLocks noGrp="1"/>
          </p:cNvSpPr>
          <p:nvPr>
            <p:ph type="title"/>
          </p:nvPr>
        </p:nvSpPr>
        <p:spPr>
          <a:xfrm>
            <a:off x="3551492" y="458568"/>
            <a:ext cx="4156268" cy="851716"/>
          </a:xfrm>
        </p:spPr>
        <p:txBody>
          <a:bodyPr vert="horz" lIns="91440" tIns="45720" rIns="91440" bIns="45720" rtlCol="0" anchor="t">
            <a:normAutofit fontScale="90000"/>
          </a:bodyPr>
          <a:lstStyle/>
          <a:p>
            <a:pPr algn="ctr"/>
            <a:r>
              <a:rPr lang="en-US" sz="3600" dirty="0"/>
              <a:t>Focus on Tunisia</a:t>
            </a:r>
            <a:br>
              <a:rPr lang="en-US" sz="3600" dirty="0"/>
            </a:br>
            <a:br>
              <a:rPr lang="en-US" sz="3600" dirty="0"/>
            </a:br>
            <a:endParaRPr lang="en-US" sz="3600" kern="1200" dirty="0">
              <a:solidFill>
                <a:schemeClr val="tx1"/>
              </a:solidFill>
              <a:latin typeface="+mj-lt"/>
              <a:ea typeface="+mj-ea"/>
              <a:cs typeface="+mj-cs"/>
            </a:endParaRPr>
          </a:p>
        </p:txBody>
      </p:sp>
      <p:sp>
        <p:nvSpPr>
          <p:cNvPr id="54" name="Rectangle 53">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8" name="Freeform: Shape 57">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Rectangle 59">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Isosceles Triangle 61">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Isosceles Triangle 63">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itle 1">
            <a:extLst>
              <a:ext uri="{FF2B5EF4-FFF2-40B4-BE49-F238E27FC236}">
                <a16:creationId xmlns:a16="http://schemas.microsoft.com/office/drawing/2014/main" id="{04160329-A143-4F06-97E8-E50B6BC0305C}"/>
              </a:ext>
            </a:extLst>
          </p:cNvPr>
          <p:cNvSpPr txBox="1">
            <a:spLocks/>
          </p:cNvSpPr>
          <p:nvPr/>
        </p:nvSpPr>
        <p:spPr>
          <a:xfrm>
            <a:off x="193289" y="1899357"/>
            <a:ext cx="2512589" cy="340606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t>Model different sectoral growth rates, its impact on employment and consumption. Investigate the impact of mitigation measures</a:t>
            </a:r>
          </a:p>
          <a:p>
            <a:endParaRPr lang="en-US" sz="1600" dirty="0"/>
          </a:p>
          <a:p>
            <a:r>
              <a:rPr lang="en-US" sz="1600" dirty="0"/>
              <a:t>Large increase in poverty; limited impact of mitigation</a:t>
            </a:r>
            <a:br>
              <a:rPr lang="en-US" sz="2800" dirty="0"/>
            </a:br>
            <a:endParaRPr lang="en-US" sz="2800" dirty="0"/>
          </a:p>
        </p:txBody>
      </p:sp>
      <p:pic>
        <p:nvPicPr>
          <p:cNvPr id="6" name="Picture 5">
            <a:extLst>
              <a:ext uri="{FF2B5EF4-FFF2-40B4-BE49-F238E27FC236}">
                <a16:creationId xmlns:a16="http://schemas.microsoft.com/office/drawing/2014/main" id="{7C29E0D7-AE28-405D-8FDD-F8556E0910B2}"/>
              </a:ext>
            </a:extLst>
          </p:cNvPr>
          <p:cNvPicPr>
            <a:picLocks noChangeAspect="1"/>
          </p:cNvPicPr>
          <p:nvPr/>
        </p:nvPicPr>
        <p:blipFill>
          <a:blip r:embed="rId3"/>
          <a:stretch>
            <a:fillRect/>
          </a:stretch>
        </p:blipFill>
        <p:spPr>
          <a:xfrm>
            <a:off x="2811879" y="2403872"/>
            <a:ext cx="3887298" cy="3157864"/>
          </a:xfrm>
          <a:prstGeom prst="rect">
            <a:avLst/>
          </a:prstGeom>
        </p:spPr>
      </p:pic>
      <p:graphicFrame>
        <p:nvGraphicFramePr>
          <p:cNvPr id="17" name="Chart 16">
            <a:extLst>
              <a:ext uri="{FF2B5EF4-FFF2-40B4-BE49-F238E27FC236}">
                <a16:creationId xmlns:a16="http://schemas.microsoft.com/office/drawing/2014/main" id="{6B577BC9-93F7-489F-BE73-8DBA0ECF4DBC}"/>
              </a:ext>
            </a:extLst>
          </p:cNvPr>
          <p:cNvGraphicFramePr>
            <a:graphicFrameLocks/>
          </p:cNvGraphicFramePr>
          <p:nvPr>
            <p:extLst>
              <p:ext uri="{D42A27DB-BD31-4B8C-83A1-F6EECF244321}">
                <p14:modId xmlns:p14="http://schemas.microsoft.com/office/powerpoint/2010/main" val="631948918"/>
              </p:ext>
            </p:extLst>
          </p:nvPr>
        </p:nvGraphicFramePr>
        <p:xfrm>
          <a:off x="6932675" y="998876"/>
          <a:ext cx="3587464" cy="2774508"/>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a:extLst>
              <a:ext uri="{FF2B5EF4-FFF2-40B4-BE49-F238E27FC236}">
                <a16:creationId xmlns:a16="http://schemas.microsoft.com/office/drawing/2014/main" id="{64E59AA3-A0F9-4957-977C-DF3E5A849C74}"/>
              </a:ext>
            </a:extLst>
          </p:cNvPr>
          <p:cNvPicPr>
            <a:picLocks noChangeAspect="1"/>
          </p:cNvPicPr>
          <p:nvPr/>
        </p:nvPicPr>
        <p:blipFill>
          <a:blip r:embed="rId5"/>
          <a:stretch>
            <a:fillRect/>
          </a:stretch>
        </p:blipFill>
        <p:spPr>
          <a:xfrm>
            <a:off x="6932675" y="3843623"/>
            <a:ext cx="3687700" cy="2647490"/>
          </a:xfrm>
          <a:prstGeom prst="rect">
            <a:avLst/>
          </a:prstGeom>
        </p:spPr>
      </p:pic>
    </p:spTree>
    <p:extLst>
      <p:ext uri="{BB962C8B-B14F-4D97-AF65-F5344CB8AC3E}">
        <p14:creationId xmlns:p14="http://schemas.microsoft.com/office/powerpoint/2010/main" val="3039870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734AD7-7BF8-4A94-A0B2-C49ADA3D7375}"/>
              </a:ext>
            </a:extLst>
          </p:cNvPr>
          <p:cNvSpPr>
            <a:spLocks noGrp="1"/>
          </p:cNvSpPr>
          <p:nvPr>
            <p:ph type="title"/>
          </p:nvPr>
        </p:nvSpPr>
        <p:spPr>
          <a:xfrm>
            <a:off x="3685977" y="142994"/>
            <a:ext cx="5868733" cy="851716"/>
          </a:xfrm>
        </p:spPr>
        <p:txBody>
          <a:bodyPr vert="horz" lIns="91440" tIns="45720" rIns="91440" bIns="45720" rtlCol="0" anchor="t">
            <a:normAutofit fontScale="90000"/>
          </a:bodyPr>
          <a:lstStyle/>
          <a:p>
            <a:pPr algn="ctr"/>
            <a:r>
              <a:rPr lang="en-US" sz="3600" dirty="0"/>
              <a:t>Focus on West Bank and Gaza</a:t>
            </a:r>
            <a:br>
              <a:rPr lang="en-US" sz="3600" dirty="0"/>
            </a:br>
            <a:br>
              <a:rPr lang="en-US" sz="3600" dirty="0"/>
            </a:br>
            <a:endParaRPr lang="en-US" sz="3600" kern="1200" dirty="0">
              <a:solidFill>
                <a:schemeClr val="tx1"/>
              </a:solidFill>
              <a:latin typeface="+mj-lt"/>
              <a:ea typeface="+mj-ea"/>
              <a:cs typeface="+mj-cs"/>
            </a:endParaRPr>
          </a:p>
        </p:txBody>
      </p:sp>
      <p:sp>
        <p:nvSpPr>
          <p:cNvPr id="54" name="Rectangle 53">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8" name="Freeform: Shape 57">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Rectangle 59">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Isosceles Triangle 61">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Isosceles Triangle 63">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itle 1">
            <a:extLst>
              <a:ext uri="{FF2B5EF4-FFF2-40B4-BE49-F238E27FC236}">
                <a16:creationId xmlns:a16="http://schemas.microsoft.com/office/drawing/2014/main" id="{04160329-A143-4F06-97E8-E50B6BC0305C}"/>
              </a:ext>
            </a:extLst>
          </p:cNvPr>
          <p:cNvSpPr txBox="1">
            <a:spLocks/>
          </p:cNvSpPr>
          <p:nvPr/>
        </p:nvSpPr>
        <p:spPr>
          <a:xfrm>
            <a:off x="220241" y="2532737"/>
            <a:ext cx="2835357" cy="340606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t>Model  employment shocks for workers with different characteristics and its impact on income &amp; consumption for Palestinians and refugees</a:t>
            </a:r>
          </a:p>
          <a:p>
            <a:endParaRPr lang="en-US" sz="2800" dirty="0"/>
          </a:p>
        </p:txBody>
      </p:sp>
      <p:pic>
        <p:nvPicPr>
          <p:cNvPr id="4" name="Picture 3">
            <a:extLst>
              <a:ext uri="{FF2B5EF4-FFF2-40B4-BE49-F238E27FC236}">
                <a16:creationId xmlns:a16="http://schemas.microsoft.com/office/drawing/2014/main" id="{BA824BA0-2892-4BB9-8647-B1015E559B1F}"/>
              </a:ext>
            </a:extLst>
          </p:cNvPr>
          <p:cNvPicPr>
            <a:picLocks noChangeAspect="1"/>
          </p:cNvPicPr>
          <p:nvPr/>
        </p:nvPicPr>
        <p:blipFill>
          <a:blip r:embed="rId3"/>
          <a:stretch>
            <a:fillRect/>
          </a:stretch>
        </p:blipFill>
        <p:spPr>
          <a:xfrm>
            <a:off x="3559586" y="1226936"/>
            <a:ext cx="2961543" cy="1724062"/>
          </a:xfrm>
          <a:prstGeom prst="rect">
            <a:avLst/>
          </a:prstGeom>
        </p:spPr>
      </p:pic>
      <p:sp>
        <p:nvSpPr>
          <p:cNvPr id="5" name="TextBox 4">
            <a:extLst>
              <a:ext uri="{FF2B5EF4-FFF2-40B4-BE49-F238E27FC236}">
                <a16:creationId xmlns:a16="http://schemas.microsoft.com/office/drawing/2014/main" id="{1E65CCD9-81D9-4E9C-928C-F689EDFFBA15}"/>
              </a:ext>
            </a:extLst>
          </p:cNvPr>
          <p:cNvSpPr txBox="1"/>
          <p:nvPr/>
        </p:nvSpPr>
        <p:spPr>
          <a:xfrm>
            <a:off x="3136200" y="810044"/>
            <a:ext cx="3687700" cy="369332"/>
          </a:xfrm>
          <a:prstGeom prst="rect">
            <a:avLst/>
          </a:prstGeom>
          <a:noFill/>
        </p:spPr>
        <p:txBody>
          <a:bodyPr wrap="square" rtlCol="0">
            <a:spAutoFit/>
          </a:bodyPr>
          <a:lstStyle/>
          <a:p>
            <a:r>
              <a:rPr lang="en-US" dirty="0"/>
              <a:t>Simulation results: impact on poverty</a:t>
            </a:r>
          </a:p>
        </p:txBody>
      </p:sp>
      <p:pic>
        <p:nvPicPr>
          <p:cNvPr id="9" name="Picture 8">
            <a:extLst>
              <a:ext uri="{FF2B5EF4-FFF2-40B4-BE49-F238E27FC236}">
                <a16:creationId xmlns:a16="http://schemas.microsoft.com/office/drawing/2014/main" id="{2F187D0C-42E7-49D2-B945-8D38E9402803}"/>
              </a:ext>
            </a:extLst>
          </p:cNvPr>
          <p:cNvPicPr>
            <a:picLocks noChangeAspect="1"/>
          </p:cNvPicPr>
          <p:nvPr/>
        </p:nvPicPr>
        <p:blipFill>
          <a:blip r:embed="rId4"/>
          <a:stretch>
            <a:fillRect/>
          </a:stretch>
        </p:blipFill>
        <p:spPr>
          <a:xfrm>
            <a:off x="3609975" y="3135664"/>
            <a:ext cx="2997797" cy="1881979"/>
          </a:xfrm>
          <a:prstGeom prst="rect">
            <a:avLst/>
          </a:prstGeom>
        </p:spPr>
      </p:pic>
      <p:pic>
        <p:nvPicPr>
          <p:cNvPr id="11" name="Picture 10">
            <a:extLst>
              <a:ext uri="{FF2B5EF4-FFF2-40B4-BE49-F238E27FC236}">
                <a16:creationId xmlns:a16="http://schemas.microsoft.com/office/drawing/2014/main" id="{F162692F-27AC-40EB-8FF8-395EBF6992B6}"/>
              </a:ext>
            </a:extLst>
          </p:cNvPr>
          <p:cNvPicPr>
            <a:picLocks noChangeAspect="1"/>
          </p:cNvPicPr>
          <p:nvPr/>
        </p:nvPicPr>
        <p:blipFill>
          <a:blip r:embed="rId5"/>
          <a:stretch>
            <a:fillRect/>
          </a:stretch>
        </p:blipFill>
        <p:spPr>
          <a:xfrm>
            <a:off x="3609975" y="5017643"/>
            <a:ext cx="2911154" cy="1806261"/>
          </a:xfrm>
          <a:prstGeom prst="rect">
            <a:avLst/>
          </a:prstGeom>
        </p:spPr>
      </p:pic>
      <p:sp>
        <p:nvSpPr>
          <p:cNvPr id="23" name="TextBox 22">
            <a:extLst>
              <a:ext uri="{FF2B5EF4-FFF2-40B4-BE49-F238E27FC236}">
                <a16:creationId xmlns:a16="http://schemas.microsoft.com/office/drawing/2014/main" id="{8FCB04B0-1062-4FFA-A3B1-173DE5A4E89A}"/>
              </a:ext>
            </a:extLst>
          </p:cNvPr>
          <p:cNvSpPr txBox="1"/>
          <p:nvPr/>
        </p:nvSpPr>
        <p:spPr>
          <a:xfrm>
            <a:off x="7371748" y="833359"/>
            <a:ext cx="4547198" cy="369332"/>
          </a:xfrm>
          <a:prstGeom prst="rect">
            <a:avLst/>
          </a:prstGeom>
          <a:noFill/>
        </p:spPr>
        <p:txBody>
          <a:bodyPr wrap="square" rtlCol="0">
            <a:spAutoFit/>
          </a:bodyPr>
          <a:lstStyle/>
          <a:p>
            <a:r>
              <a:rPr lang="en-US" dirty="0"/>
              <a:t>Simulation results: incidence curve of income</a:t>
            </a:r>
          </a:p>
        </p:txBody>
      </p:sp>
      <p:pic>
        <p:nvPicPr>
          <p:cNvPr id="15" name="Picture 14">
            <a:extLst>
              <a:ext uri="{FF2B5EF4-FFF2-40B4-BE49-F238E27FC236}">
                <a16:creationId xmlns:a16="http://schemas.microsoft.com/office/drawing/2014/main" id="{F3ABB9ED-9F76-4E16-A58D-2F6ECA46B849}"/>
              </a:ext>
            </a:extLst>
          </p:cNvPr>
          <p:cNvPicPr>
            <a:picLocks noChangeAspect="1"/>
          </p:cNvPicPr>
          <p:nvPr/>
        </p:nvPicPr>
        <p:blipFill>
          <a:blip r:embed="rId6"/>
          <a:stretch>
            <a:fillRect/>
          </a:stretch>
        </p:blipFill>
        <p:spPr>
          <a:xfrm>
            <a:off x="7573201" y="1489659"/>
            <a:ext cx="3954541" cy="4197295"/>
          </a:xfrm>
          <a:prstGeom prst="rect">
            <a:avLst/>
          </a:prstGeom>
        </p:spPr>
      </p:pic>
    </p:spTree>
    <p:extLst>
      <p:ext uri="{BB962C8B-B14F-4D97-AF65-F5344CB8AC3E}">
        <p14:creationId xmlns:p14="http://schemas.microsoft.com/office/powerpoint/2010/main" val="3365627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34AD7-7BF8-4A94-A0B2-C49ADA3D7375}"/>
              </a:ext>
            </a:extLst>
          </p:cNvPr>
          <p:cNvSpPr>
            <a:spLocks noGrp="1"/>
          </p:cNvSpPr>
          <p:nvPr>
            <p:ph type="title"/>
          </p:nvPr>
        </p:nvSpPr>
        <p:spPr>
          <a:xfrm>
            <a:off x="4104842" y="323155"/>
            <a:ext cx="5172631" cy="851716"/>
          </a:xfrm>
        </p:spPr>
        <p:txBody>
          <a:bodyPr vert="horz" lIns="91440" tIns="45720" rIns="91440" bIns="45720" rtlCol="0" anchor="t">
            <a:normAutofit fontScale="90000"/>
          </a:bodyPr>
          <a:lstStyle/>
          <a:p>
            <a:pPr algn="ctr"/>
            <a:r>
              <a:rPr lang="en-US" sz="3600" dirty="0"/>
              <a:t>Focus on Iran</a:t>
            </a:r>
            <a:br>
              <a:rPr lang="en-US" sz="3600" dirty="0"/>
            </a:br>
            <a:br>
              <a:rPr lang="en-US" sz="3600" dirty="0"/>
            </a:br>
            <a:endParaRPr lang="en-US" sz="3600" kern="1200" dirty="0">
              <a:solidFill>
                <a:schemeClr val="tx1"/>
              </a:solidFill>
              <a:latin typeface="+mj-lt"/>
              <a:ea typeface="+mj-ea"/>
              <a:cs typeface="+mj-cs"/>
            </a:endParaRPr>
          </a:p>
        </p:txBody>
      </p:sp>
      <p:sp>
        <p:nvSpPr>
          <p:cNvPr id="20" name="Title 1">
            <a:extLst>
              <a:ext uri="{FF2B5EF4-FFF2-40B4-BE49-F238E27FC236}">
                <a16:creationId xmlns:a16="http://schemas.microsoft.com/office/drawing/2014/main" id="{04160329-A143-4F06-97E8-E50B6BC0305C}"/>
              </a:ext>
            </a:extLst>
          </p:cNvPr>
          <p:cNvSpPr txBox="1">
            <a:spLocks/>
          </p:cNvSpPr>
          <p:nvPr/>
        </p:nvSpPr>
        <p:spPr>
          <a:xfrm>
            <a:off x="304259" y="1075630"/>
            <a:ext cx="3115216" cy="387450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t>Model impact of income shocks for different categories of workers, along with changes in prices (for different categories of workers)</a:t>
            </a:r>
          </a:p>
          <a:p>
            <a:endParaRPr lang="en-US" sz="2000" dirty="0"/>
          </a:p>
          <a:p>
            <a:r>
              <a:rPr lang="en-US" sz="2000" dirty="0"/>
              <a:t>Poverty increases substantially as a result of the fall in income and high inflation.</a:t>
            </a:r>
          </a:p>
          <a:p>
            <a:endParaRPr lang="en-US" sz="2000" dirty="0"/>
          </a:p>
          <a:p>
            <a:r>
              <a:rPr lang="en-US" sz="2000" dirty="0"/>
              <a:t>Mitigation measures are effective in reducing the poverty increasing effects of COVID and inflation</a:t>
            </a:r>
          </a:p>
        </p:txBody>
      </p:sp>
      <p:graphicFrame>
        <p:nvGraphicFramePr>
          <p:cNvPr id="21" name="Chart 20">
            <a:extLst>
              <a:ext uri="{FF2B5EF4-FFF2-40B4-BE49-F238E27FC236}">
                <a16:creationId xmlns:a16="http://schemas.microsoft.com/office/drawing/2014/main" id="{A9B1D945-B6E8-4ADF-B084-68EFF72E5402}"/>
              </a:ext>
            </a:extLst>
          </p:cNvPr>
          <p:cNvGraphicFramePr>
            <a:graphicFrameLocks/>
          </p:cNvGraphicFramePr>
          <p:nvPr>
            <p:extLst>
              <p:ext uri="{D42A27DB-BD31-4B8C-83A1-F6EECF244321}">
                <p14:modId xmlns:p14="http://schemas.microsoft.com/office/powerpoint/2010/main" val="4236292868"/>
              </p:ext>
            </p:extLst>
          </p:nvPr>
        </p:nvGraphicFramePr>
        <p:xfrm>
          <a:off x="7867650" y="4010025"/>
          <a:ext cx="3325973" cy="284797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DC23B638-8E3D-4A0D-9DC5-5170BCABB2B0}"/>
              </a:ext>
            </a:extLst>
          </p:cNvPr>
          <p:cNvPicPr>
            <a:picLocks noChangeAspect="1"/>
          </p:cNvPicPr>
          <p:nvPr/>
        </p:nvPicPr>
        <p:blipFill>
          <a:blip r:embed="rId4"/>
          <a:stretch>
            <a:fillRect/>
          </a:stretch>
        </p:blipFill>
        <p:spPr>
          <a:xfrm>
            <a:off x="3914775" y="1075630"/>
            <a:ext cx="6607795" cy="2573630"/>
          </a:xfrm>
          <a:prstGeom prst="rect">
            <a:avLst/>
          </a:prstGeom>
        </p:spPr>
      </p:pic>
      <p:sp>
        <p:nvSpPr>
          <p:cNvPr id="6" name="TextBox 5">
            <a:extLst>
              <a:ext uri="{FF2B5EF4-FFF2-40B4-BE49-F238E27FC236}">
                <a16:creationId xmlns:a16="http://schemas.microsoft.com/office/drawing/2014/main" id="{8C143240-FD3C-46E3-9DB5-C77346ADDB38}"/>
              </a:ext>
            </a:extLst>
          </p:cNvPr>
          <p:cNvSpPr txBox="1"/>
          <p:nvPr/>
        </p:nvSpPr>
        <p:spPr>
          <a:xfrm>
            <a:off x="5386722" y="805041"/>
            <a:ext cx="4659598" cy="276999"/>
          </a:xfrm>
          <a:prstGeom prst="rect">
            <a:avLst/>
          </a:prstGeom>
          <a:noFill/>
        </p:spPr>
        <p:txBody>
          <a:bodyPr wrap="square" rtlCol="0">
            <a:spAutoFit/>
          </a:bodyPr>
          <a:lstStyle/>
          <a:p>
            <a:r>
              <a:rPr lang="en-US" sz="1200" dirty="0"/>
              <a:t>Expenditure shares by type </a:t>
            </a:r>
          </a:p>
        </p:txBody>
      </p:sp>
      <p:pic>
        <p:nvPicPr>
          <p:cNvPr id="8" name="Picture 7">
            <a:extLst>
              <a:ext uri="{FF2B5EF4-FFF2-40B4-BE49-F238E27FC236}">
                <a16:creationId xmlns:a16="http://schemas.microsoft.com/office/drawing/2014/main" id="{7BB3378B-DC19-430B-8087-D3ED60393AB7}"/>
              </a:ext>
            </a:extLst>
          </p:cNvPr>
          <p:cNvPicPr>
            <a:picLocks noChangeAspect="1"/>
          </p:cNvPicPr>
          <p:nvPr/>
        </p:nvPicPr>
        <p:blipFill>
          <a:blip r:embed="rId5"/>
          <a:stretch>
            <a:fillRect/>
          </a:stretch>
        </p:blipFill>
        <p:spPr>
          <a:xfrm>
            <a:off x="4129691" y="4401735"/>
            <a:ext cx="3238500" cy="2238963"/>
          </a:xfrm>
          <a:prstGeom prst="rect">
            <a:avLst/>
          </a:prstGeom>
        </p:spPr>
      </p:pic>
      <p:sp>
        <p:nvSpPr>
          <p:cNvPr id="9" name="TextBox 8">
            <a:extLst>
              <a:ext uri="{FF2B5EF4-FFF2-40B4-BE49-F238E27FC236}">
                <a16:creationId xmlns:a16="http://schemas.microsoft.com/office/drawing/2014/main" id="{73797910-6DEF-4961-8875-8EB5D1F54EC1}"/>
              </a:ext>
            </a:extLst>
          </p:cNvPr>
          <p:cNvSpPr txBox="1"/>
          <p:nvPr/>
        </p:nvSpPr>
        <p:spPr>
          <a:xfrm>
            <a:off x="4869354" y="4010025"/>
            <a:ext cx="2624741" cy="276999"/>
          </a:xfrm>
          <a:prstGeom prst="rect">
            <a:avLst/>
          </a:prstGeom>
          <a:noFill/>
        </p:spPr>
        <p:txBody>
          <a:bodyPr wrap="square" rtlCol="0">
            <a:spAutoFit/>
          </a:bodyPr>
          <a:lstStyle/>
          <a:p>
            <a:r>
              <a:rPr lang="en-US" sz="1200" dirty="0"/>
              <a:t>Changes in income by decile</a:t>
            </a:r>
          </a:p>
        </p:txBody>
      </p:sp>
    </p:spTree>
    <p:extLst>
      <p:ext uri="{BB962C8B-B14F-4D97-AF65-F5344CB8AC3E}">
        <p14:creationId xmlns:p14="http://schemas.microsoft.com/office/powerpoint/2010/main" val="1910597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734AD7-7BF8-4A94-A0B2-C49ADA3D7375}"/>
              </a:ext>
            </a:extLst>
          </p:cNvPr>
          <p:cNvSpPr>
            <a:spLocks noGrp="1"/>
          </p:cNvSpPr>
          <p:nvPr>
            <p:ph type="title"/>
          </p:nvPr>
        </p:nvSpPr>
        <p:spPr>
          <a:xfrm>
            <a:off x="4317856" y="288485"/>
            <a:ext cx="5172631" cy="851716"/>
          </a:xfrm>
        </p:spPr>
        <p:txBody>
          <a:bodyPr vert="horz" lIns="91440" tIns="45720" rIns="91440" bIns="45720" rtlCol="0" anchor="t">
            <a:normAutofit fontScale="90000"/>
          </a:bodyPr>
          <a:lstStyle/>
          <a:p>
            <a:pPr algn="ctr"/>
            <a:r>
              <a:rPr lang="en-US" sz="3600" dirty="0"/>
              <a:t>Focus on Lebanon</a:t>
            </a:r>
            <a:br>
              <a:rPr lang="en-US" sz="3600" dirty="0"/>
            </a:br>
            <a:br>
              <a:rPr lang="en-US" sz="3600" dirty="0"/>
            </a:br>
            <a:endParaRPr lang="en-US" sz="3600" kern="1200" dirty="0">
              <a:solidFill>
                <a:schemeClr val="tx1"/>
              </a:solidFill>
              <a:latin typeface="+mj-lt"/>
              <a:ea typeface="+mj-ea"/>
              <a:cs typeface="+mj-cs"/>
            </a:endParaRPr>
          </a:p>
        </p:txBody>
      </p:sp>
      <p:sp>
        <p:nvSpPr>
          <p:cNvPr id="54" name="Rectangle 53">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8" name="Freeform: Shape 57">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Rectangle 59">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Isosceles Triangle 61">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Isosceles Triangle 63">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itle 1">
            <a:extLst>
              <a:ext uri="{FF2B5EF4-FFF2-40B4-BE49-F238E27FC236}">
                <a16:creationId xmlns:a16="http://schemas.microsoft.com/office/drawing/2014/main" id="{04160329-A143-4F06-97E8-E50B6BC0305C}"/>
              </a:ext>
            </a:extLst>
          </p:cNvPr>
          <p:cNvSpPr txBox="1">
            <a:spLocks/>
          </p:cNvSpPr>
          <p:nvPr/>
        </p:nvSpPr>
        <p:spPr>
          <a:xfrm>
            <a:off x="161383" y="1567832"/>
            <a:ext cx="4401092" cy="340606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t>Model impact of multiple shocks:</a:t>
            </a:r>
          </a:p>
          <a:p>
            <a:pPr marL="457200" indent="-457200">
              <a:buFont typeface="Arial" panose="020B0604020202020204" pitchFamily="34" charset="0"/>
              <a:buChar char="•"/>
              <a:tabLst>
                <a:tab pos="182880" algn="l"/>
              </a:tabLst>
            </a:pPr>
            <a:r>
              <a:rPr lang="en-US" sz="2000" dirty="0"/>
              <a:t>COVID19 </a:t>
            </a:r>
          </a:p>
          <a:p>
            <a:pPr marL="457200" indent="-457200">
              <a:buFont typeface="Arial" panose="020B0604020202020204" pitchFamily="34" charset="0"/>
              <a:buChar char="•"/>
              <a:tabLst>
                <a:tab pos="182880" algn="l"/>
              </a:tabLst>
            </a:pPr>
            <a:r>
              <a:rPr lang="en-US" sz="2000" dirty="0"/>
              <a:t>Port of Beirut blast </a:t>
            </a:r>
          </a:p>
          <a:p>
            <a:pPr marL="457200" indent="-457200">
              <a:buFont typeface="Arial" panose="020B0604020202020204" pitchFamily="34" charset="0"/>
              <a:buChar char="•"/>
              <a:tabLst>
                <a:tab pos="182880" algn="l"/>
              </a:tabLst>
            </a:pPr>
            <a:r>
              <a:rPr lang="en-US" sz="2000" dirty="0"/>
              <a:t>Recession </a:t>
            </a:r>
          </a:p>
          <a:p>
            <a:pPr marL="457200" indent="-457200">
              <a:buFont typeface="Arial" panose="020B0604020202020204" pitchFamily="34" charset="0"/>
              <a:buChar char="•"/>
              <a:tabLst>
                <a:tab pos="182880" algn="l"/>
              </a:tabLst>
            </a:pPr>
            <a:r>
              <a:rPr lang="en-US" sz="2000" dirty="0"/>
              <a:t>Inflation</a:t>
            </a:r>
            <a:r>
              <a:rPr lang="en-US" sz="2700" dirty="0"/>
              <a:t> </a:t>
            </a:r>
          </a:p>
          <a:p>
            <a:r>
              <a:rPr lang="en-US" sz="2400" dirty="0"/>
              <a:t>and mitigation measures on host and refugees</a:t>
            </a:r>
          </a:p>
          <a:p>
            <a:endParaRPr lang="en-US" sz="2400" dirty="0"/>
          </a:p>
          <a:p>
            <a:r>
              <a:rPr lang="en-US" sz="2400" dirty="0"/>
              <a:t>Huge increase in poverty, largely driven by food price increases</a:t>
            </a:r>
          </a:p>
          <a:p>
            <a:endParaRPr lang="en-US" sz="2400" dirty="0"/>
          </a:p>
          <a:p>
            <a:r>
              <a:rPr lang="en-US" sz="2400" dirty="0"/>
              <a:t>Mitigation measures have limited impact</a:t>
            </a:r>
          </a:p>
        </p:txBody>
      </p:sp>
      <p:sp>
        <p:nvSpPr>
          <p:cNvPr id="5" name="TextBox 4">
            <a:extLst>
              <a:ext uri="{FF2B5EF4-FFF2-40B4-BE49-F238E27FC236}">
                <a16:creationId xmlns:a16="http://schemas.microsoft.com/office/drawing/2014/main" id="{40CFCE56-2F0C-4DAA-80E8-C888274B5EA1}"/>
              </a:ext>
            </a:extLst>
          </p:cNvPr>
          <p:cNvSpPr txBox="1"/>
          <p:nvPr/>
        </p:nvSpPr>
        <p:spPr>
          <a:xfrm>
            <a:off x="10253328" y="1880887"/>
            <a:ext cx="1257911" cy="646331"/>
          </a:xfrm>
          <a:prstGeom prst="rect">
            <a:avLst/>
          </a:prstGeom>
          <a:noFill/>
        </p:spPr>
        <p:txBody>
          <a:bodyPr wrap="square" rtlCol="0">
            <a:spAutoFit/>
          </a:bodyPr>
          <a:lstStyle/>
          <a:p>
            <a:r>
              <a:rPr lang="en-US" dirty="0"/>
              <a:t>Change in poverty </a:t>
            </a:r>
          </a:p>
        </p:txBody>
      </p:sp>
      <p:pic>
        <p:nvPicPr>
          <p:cNvPr id="8" name="Picture 7">
            <a:extLst>
              <a:ext uri="{FF2B5EF4-FFF2-40B4-BE49-F238E27FC236}">
                <a16:creationId xmlns:a16="http://schemas.microsoft.com/office/drawing/2014/main" id="{25FDC71B-E9CC-412A-A63F-8F2B058B86ED}"/>
              </a:ext>
            </a:extLst>
          </p:cNvPr>
          <p:cNvPicPr>
            <a:picLocks noChangeAspect="1"/>
          </p:cNvPicPr>
          <p:nvPr/>
        </p:nvPicPr>
        <p:blipFill>
          <a:blip r:embed="rId3"/>
          <a:stretch>
            <a:fillRect/>
          </a:stretch>
        </p:blipFill>
        <p:spPr>
          <a:xfrm>
            <a:off x="4317856" y="894326"/>
            <a:ext cx="5608130" cy="3093517"/>
          </a:xfrm>
          <a:prstGeom prst="rect">
            <a:avLst/>
          </a:prstGeom>
        </p:spPr>
      </p:pic>
      <p:pic>
        <p:nvPicPr>
          <p:cNvPr id="10" name="Picture 9">
            <a:extLst>
              <a:ext uri="{FF2B5EF4-FFF2-40B4-BE49-F238E27FC236}">
                <a16:creationId xmlns:a16="http://schemas.microsoft.com/office/drawing/2014/main" id="{C54AF1D7-478C-4714-9F26-6FB16A1225D6}"/>
              </a:ext>
            </a:extLst>
          </p:cNvPr>
          <p:cNvPicPr>
            <a:picLocks noChangeAspect="1"/>
          </p:cNvPicPr>
          <p:nvPr/>
        </p:nvPicPr>
        <p:blipFill>
          <a:blip r:embed="rId4"/>
          <a:stretch>
            <a:fillRect/>
          </a:stretch>
        </p:blipFill>
        <p:spPr>
          <a:xfrm>
            <a:off x="4369233" y="3987844"/>
            <a:ext cx="5883169" cy="2870155"/>
          </a:xfrm>
          <a:prstGeom prst="rect">
            <a:avLst/>
          </a:prstGeom>
        </p:spPr>
      </p:pic>
      <p:sp>
        <p:nvSpPr>
          <p:cNvPr id="19" name="TextBox 18">
            <a:extLst>
              <a:ext uri="{FF2B5EF4-FFF2-40B4-BE49-F238E27FC236}">
                <a16:creationId xmlns:a16="http://schemas.microsoft.com/office/drawing/2014/main" id="{2F2E6C75-8758-4457-BDD3-16C8E1306CFC}"/>
              </a:ext>
            </a:extLst>
          </p:cNvPr>
          <p:cNvSpPr txBox="1"/>
          <p:nvPr/>
        </p:nvSpPr>
        <p:spPr>
          <a:xfrm>
            <a:off x="10347528" y="4499591"/>
            <a:ext cx="1257911" cy="923330"/>
          </a:xfrm>
          <a:prstGeom prst="rect">
            <a:avLst/>
          </a:prstGeom>
          <a:noFill/>
        </p:spPr>
        <p:txBody>
          <a:bodyPr wrap="square" rtlCol="0">
            <a:spAutoFit/>
          </a:bodyPr>
          <a:lstStyle/>
          <a:p>
            <a:r>
              <a:rPr lang="en-US" dirty="0"/>
              <a:t>Food price inflation </a:t>
            </a:r>
          </a:p>
          <a:p>
            <a:r>
              <a:rPr lang="en-US" dirty="0"/>
              <a:t>(y-o-y)</a:t>
            </a:r>
          </a:p>
        </p:txBody>
      </p:sp>
    </p:spTree>
    <p:extLst>
      <p:ext uri="{BB962C8B-B14F-4D97-AF65-F5344CB8AC3E}">
        <p14:creationId xmlns:p14="http://schemas.microsoft.com/office/powerpoint/2010/main" val="1654515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2" name="Rectangle 19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734AD7-7BF8-4A94-A0B2-C49ADA3D7375}"/>
              </a:ext>
            </a:extLst>
          </p:cNvPr>
          <p:cNvSpPr>
            <a:spLocks noGrp="1"/>
          </p:cNvSpPr>
          <p:nvPr>
            <p:ph type="title"/>
          </p:nvPr>
        </p:nvSpPr>
        <p:spPr>
          <a:xfrm>
            <a:off x="6513788" y="365125"/>
            <a:ext cx="4840010" cy="1807305"/>
          </a:xfrm>
        </p:spPr>
        <p:txBody>
          <a:bodyPr vert="horz" lIns="91440" tIns="45720" rIns="91440" bIns="45720" rtlCol="0" anchor="ctr">
            <a:normAutofit/>
          </a:bodyPr>
          <a:lstStyle/>
          <a:p>
            <a:r>
              <a:rPr lang="en-US"/>
              <a:t>Key messages</a:t>
            </a:r>
          </a:p>
        </p:txBody>
      </p:sp>
      <p:pic>
        <p:nvPicPr>
          <p:cNvPr id="3" name="Picture 6">
            <a:extLst>
              <a:ext uri="{FF2B5EF4-FFF2-40B4-BE49-F238E27FC236}">
                <a16:creationId xmlns:a16="http://schemas.microsoft.com/office/drawing/2014/main" id="{0C97FD43-D79E-44DD-865A-C427F1F287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5157"/>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141E59C-433B-4563-9BE2-E8F1553E8587}"/>
              </a:ext>
            </a:extLst>
          </p:cNvPr>
          <p:cNvSpPr txBox="1"/>
          <p:nvPr/>
        </p:nvSpPr>
        <p:spPr>
          <a:xfrm>
            <a:off x="5678213" y="2047547"/>
            <a:ext cx="6339616" cy="4578884"/>
          </a:xfrm>
          <a:prstGeom prst="rect">
            <a:avLst/>
          </a:prstGeom>
        </p:spPr>
        <p:txBody>
          <a:bodyPr vert="horz" lIns="91440" tIns="45720" rIns="91440" bIns="45720" rtlCol="0">
            <a:normAutofit fontScale="92500" lnSpcReduction="20000"/>
          </a:bodyPr>
          <a:lstStyle/>
          <a:p>
            <a:pPr indent="-228600">
              <a:lnSpc>
                <a:spcPct val="90000"/>
              </a:lnSpc>
              <a:spcAft>
                <a:spcPts val="600"/>
              </a:spcAft>
              <a:buFont typeface="Arial" panose="020B0604020202020204" pitchFamily="34" charset="0"/>
              <a:buChar char="•"/>
            </a:pPr>
            <a:r>
              <a:rPr lang="en-US" sz="1400" b="1" dirty="0"/>
              <a:t>COVID19 affected some groups much harder than others</a:t>
            </a:r>
          </a:p>
          <a:p>
            <a:pPr marL="742950" lvl="1" indent="-285750">
              <a:lnSpc>
                <a:spcPct val="90000"/>
              </a:lnSpc>
              <a:spcAft>
                <a:spcPts val="600"/>
              </a:spcAft>
              <a:buFont typeface="Arial" panose="020B0604020202020204" pitchFamily="34" charset="0"/>
              <a:buChar char="•"/>
            </a:pPr>
            <a:r>
              <a:rPr lang="en-US" sz="1400" dirty="0"/>
              <a:t>Those in public and private sector relatively protected</a:t>
            </a:r>
          </a:p>
          <a:p>
            <a:pPr marL="742950" lvl="1" indent="-285750">
              <a:lnSpc>
                <a:spcPct val="90000"/>
              </a:lnSpc>
              <a:spcAft>
                <a:spcPts val="600"/>
              </a:spcAft>
              <a:buFont typeface="Arial" panose="020B0604020202020204" pitchFamily="34" charset="0"/>
              <a:buChar char="•"/>
            </a:pPr>
            <a:r>
              <a:rPr lang="en-US" sz="1400" dirty="0"/>
              <a:t>Those already receiving benefits, better protected</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b="1" dirty="0"/>
              <a:t>COVID19 is often just one of various severe challenges</a:t>
            </a:r>
          </a:p>
          <a:p>
            <a:pPr lvl="2" indent="-228600">
              <a:lnSpc>
                <a:spcPct val="90000"/>
              </a:lnSpc>
              <a:spcAft>
                <a:spcPts val="600"/>
              </a:spcAft>
              <a:buFont typeface="Arial" panose="020B0604020202020204" pitchFamily="34" charset="0"/>
              <a:buChar char="•"/>
            </a:pPr>
            <a:r>
              <a:rPr lang="en-US" sz="1400" dirty="0"/>
              <a:t>Conflict </a:t>
            </a:r>
          </a:p>
          <a:p>
            <a:pPr lvl="2" indent="-228600">
              <a:lnSpc>
                <a:spcPct val="90000"/>
              </a:lnSpc>
              <a:spcAft>
                <a:spcPts val="600"/>
              </a:spcAft>
              <a:buFont typeface="Arial" panose="020B0604020202020204" pitchFamily="34" charset="0"/>
              <a:buChar char="•"/>
            </a:pPr>
            <a:r>
              <a:rPr lang="en-US" sz="1400" dirty="0"/>
              <a:t>Inflation</a:t>
            </a:r>
          </a:p>
          <a:p>
            <a:pPr lvl="2" indent="-228600">
              <a:lnSpc>
                <a:spcPct val="90000"/>
              </a:lnSpc>
              <a:spcAft>
                <a:spcPts val="600"/>
              </a:spcAft>
              <a:buFont typeface="Arial" panose="020B0604020202020204" pitchFamily="34" charset="0"/>
              <a:buChar char="•"/>
            </a:pPr>
            <a:r>
              <a:rPr lang="en-US" sz="1400" dirty="0"/>
              <a:t>Economic recession</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b="1" dirty="0"/>
              <a:t>Risk of Unequal recovery </a:t>
            </a:r>
          </a:p>
          <a:p>
            <a:pPr lvl="1" indent="-228600">
              <a:lnSpc>
                <a:spcPct val="90000"/>
              </a:lnSpc>
              <a:spcAft>
                <a:spcPts val="600"/>
              </a:spcAft>
              <a:buFont typeface="Arial" panose="020B0604020202020204" pitchFamily="34" charset="0"/>
              <a:buChar char="•"/>
            </a:pPr>
            <a:r>
              <a:rPr lang="en-US" sz="1400" dirty="0"/>
              <a:t>Mitigation measures fall short to undo the impact on poverty</a:t>
            </a:r>
          </a:p>
          <a:p>
            <a:pPr lvl="1" indent="-228600">
              <a:lnSpc>
                <a:spcPct val="90000"/>
              </a:lnSpc>
              <a:spcAft>
                <a:spcPts val="600"/>
              </a:spcAft>
              <a:buFont typeface="Arial" panose="020B0604020202020204" pitchFamily="34" charset="0"/>
              <a:buChar char="•"/>
            </a:pPr>
            <a:r>
              <a:rPr lang="en-US" sz="1400" dirty="0"/>
              <a:t>Most vulnerable are affected most and recover least</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b="1" dirty="0"/>
              <a:t>More work is needed to truly understand impact of COVID19</a:t>
            </a:r>
          </a:p>
          <a:p>
            <a:pPr lvl="1" indent="-228600">
              <a:lnSpc>
                <a:spcPct val="90000"/>
              </a:lnSpc>
              <a:spcAft>
                <a:spcPts val="600"/>
              </a:spcAft>
              <a:buFont typeface="Arial" panose="020B0604020202020204" pitchFamily="34" charset="0"/>
              <a:buChar char="•"/>
            </a:pPr>
            <a:r>
              <a:rPr lang="en-US" sz="1400" dirty="0"/>
              <a:t>Post-COVID19 new face-to-face welfare surveys are needed</a:t>
            </a:r>
          </a:p>
          <a:p>
            <a:pPr lvl="1" indent="-228600">
              <a:lnSpc>
                <a:spcPct val="90000"/>
              </a:lnSpc>
              <a:spcAft>
                <a:spcPts val="600"/>
              </a:spcAft>
              <a:buFont typeface="Arial" panose="020B0604020202020204" pitchFamily="34" charset="0"/>
              <a:buChar char="•"/>
            </a:pPr>
            <a:r>
              <a:rPr lang="en-US" sz="1400" dirty="0"/>
              <a:t>Ongoing in Algeria, Lebanon, Iraq, Jordan; advanced planning in Saudi Arabia and Palestine</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b="1" dirty="0"/>
              <a:t>Region needs to prepare better for future (climate) shocks</a:t>
            </a:r>
          </a:p>
          <a:p>
            <a:pPr lvl="1" indent="-228600">
              <a:lnSpc>
                <a:spcPct val="90000"/>
              </a:lnSpc>
              <a:spcAft>
                <a:spcPts val="600"/>
              </a:spcAft>
              <a:buFont typeface="Arial" panose="020B0604020202020204" pitchFamily="34" charset="0"/>
              <a:buChar char="•"/>
            </a:pPr>
            <a:r>
              <a:rPr lang="en-US" sz="1400" dirty="0"/>
              <a:t>Social safety nets</a:t>
            </a:r>
          </a:p>
          <a:p>
            <a:pPr lvl="1" indent="-228600">
              <a:lnSpc>
                <a:spcPct val="90000"/>
              </a:lnSpc>
              <a:spcAft>
                <a:spcPts val="600"/>
              </a:spcAft>
              <a:buFont typeface="Arial" panose="020B0604020202020204" pitchFamily="34" charset="0"/>
              <a:buChar char="•"/>
            </a:pPr>
            <a:r>
              <a:rPr lang="en-US" sz="1400" dirty="0"/>
              <a:t>Real-time data collection capacity</a:t>
            </a:r>
          </a:p>
          <a:p>
            <a:pPr lvl="1" indent="-2286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93107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734AD7-7BF8-4A94-A0B2-C49ADA3D7375}"/>
              </a:ext>
            </a:extLst>
          </p:cNvPr>
          <p:cNvSpPr>
            <a:spLocks noGrp="1"/>
          </p:cNvSpPr>
          <p:nvPr>
            <p:ph type="title"/>
          </p:nvPr>
        </p:nvSpPr>
        <p:spPr>
          <a:xfrm>
            <a:off x="2740257" y="268803"/>
            <a:ext cx="7020711" cy="851716"/>
          </a:xfrm>
        </p:spPr>
        <p:txBody>
          <a:bodyPr vert="horz" lIns="91440" tIns="45720" rIns="91440" bIns="45720" rtlCol="0" anchor="t">
            <a:normAutofit/>
          </a:bodyPr>
          <a:lstStyle/>
          <a:p>
            <a:r>
              <a:rPr lang="en-US" sz="3600" dirty="0"/>
              <a:t>Pre-amble: COVID19 in the USA</a:t>
            </a:r>
            <a:endParaRPr lang="en-US" sz="3600" kern="1200" dirty="0">
              <a:solidFill>
                <a:schemeClr val="tx1"/>
              </a:solidFill>
              <a:latin typeface="+mj-lt"/>
              <a:ea typeface="+mj-ea"/>
              <a:cs typeface="+mj-cs"/>
            </a:endParaRPr>
          </a:p>
        </p:txBody>
      </p:sp>
      <p:sp>
        <p:nvSpPr>
          <p:cNvPr id="54" name="Rectangle 53">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8" name="Freeform: Shape 57">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Rectangle 59">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Isosceles Triangle 61">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Isosceles Triangle 63">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F2F7B9A8-7917-4E84-BEBA-C11C3EB1F276}"/>
              </a:ext>
            </a:extLst>
          </p:cNvPr>
          <p:cNvPicPr>
            <a:picLocks noChangeAspect="1"/>
          </p:cNvPicPr>
          <p:nvPr/>
        </p:nvPicPr>
        <p:blipFill>
          <a:blip r:embed="rId3"/>
          <a:stretch>
            <a:fillRect/>
          </a:stretch>
        </p:blipFill>
        <p:spPr>
          <a:xfrm>
            <a:off x="1417678" y="1472193"/>
            <a:ext cx="4548179" cy="2266016"/>
          </a:xfrm>
          <a:prstGeom prst="rect">
            <a:avLst/>
          </a:prstGeom>
        </p:spPr>
      </p:pic>
      <p:pic>
        <p:nvPicPr>
          <p:cNvPr id="6" name="Picture 5">
            <a:extLst>
              <a:ext uri="{FF2B5EF4-FFF2-40B4-BE49-F238E27FC236}">
                <a16:creationId xmlns:a16="http://schemas.microsoft.com/office/drawing/2014/main" id="{352A38FF-DAD5-4229-A200-7BDB30FD162E}"/>
              </a:ext>
            </a:extLst>
          </p:cNvPr>
          <p:cNvPicPr>
            <a:picLocks noChangeAspect="1"/>
          </p:cNvPicPr>
          <p:nvPr/>
        </p:nvPicPr>
        <p:blipFill>
          <a:blip r:embed="rId4"/>
          <a:stretch>
            <a:fillRect/>
          </a:stretch>
        </p:blipFill>
        <p:spPr>
          <a:xfrm>
            <a:off x="1676150" y="3776314"/>
            <a:ext cx="4548179" cy="2339187"/>
          </a:xfrm>
          <a:prstGeom prst="rect">
            <a:avLst/>
          </a:prstGeom>
        </p:spPr>
      </p:pic>
      <p:pic>
        <p:nvPicPr>
          <p:cNvPr id="8" name="Picture 7">
            <a:extLst>
              <a:ext uri="{FF2B5EF4-FFF2-40B4-BE49-F238E27FC236}">
                <a16:creationId xmlns:a16="http://schemas.microsoft.com/office/drawing/2014/main" id="{AF3491CE-7E7C-4782-AA90-565EE92148A3}"/>
              </a:ext>
            </a:extLst>
          </p:cNvPr>
          <p:cNvPicPr>
            <a:picLocks noChangeAspect="1"/>
          </p:cNvPicPr>
          <p:nvPr/>
        </p:nvPicPr>
        <p:blipFill>
          <a:blip r:embed="rId5"/>
          <a:stretch>
            <a:fillRect/>
          </a:stretch>
        </p:blipFill>
        <p:spPr>
          <a:xfrm>
            <a:off x="6485821" y="1267716"/>
            <a:ext cx="4888498" cy="2674970"/>
          </a:xfrm>
          <a:prstGeom prst="rect">
            <a:avLst/>
          </a:prstGeom>
        </p:spPr>
      </p:pic>
      <p:sp>
        <p:nvSpPr>
          <p:cNvPr id="9" name="TextBox 8">
            <a:extLst>
              <a:ext uri="{FF2B5EF4-FFF2-40B4-BE49-F238E27FC236}">
                <a16:creationId xmlns:a16="http://schemas.microsoft.com/office/drawing/2014/main" id="{B425E1BB-1908-4A2C-A607-5667DBD083C8}"/>
              </a:ext>
            </a:extLst>
          </p:cNvPr>
          <p:cNvSpPr txBox="1"/>
          <p:nvPr/>
        </p:nvSpPr>
        <p:spPr>
          <a:xfrm>
            <a:off x="6485820" y="4213978"/>
            <a:ext cx="4548179" cy="1754326"/>
          </a:xfrm>
          <a:prstGeom prst="rect">
            <a:avLst/>
          </a:prstGeom>
          <a:noFill/>
          <a:ln>
            <a:solidFill>
              <a:schemeClr val="tx1"/>
            </a:solidFill>
          </a:ln>
        </p:spPr>
        <p:txBody>
          <a:bodyPr wrap="square" rtlCol="0">
            <a:spAutoFit/>
          </a:bodyPr>
          <a:lstStyle/>
          <a:p>
            <a:endParaRPr lang="en-US" dirty="0"/>
          </a:p>
          <a:p>
            <a:endParaRPr lang="en-US" dirty="0"/>
          </a:p>
          <a:p>
            <a:pPr algn="ctr"/>
            <a:r>
              <a:rPr lang="en-US" dirty="0"/>
              <a:t>What happened to poverty in the USA?</a:t>
            </a:r>
          </a:p>
          <a:p>
            <a:endParaRPr lang="en-US" dirty="0"/>
          </a:p>
          <a:p>
            <a:endParaRPr lang="en-US" dirty="0"/>
          </a:p>
          <a:p>
            <a:endParaRPr lang="en-US" dirty="0"/>
          </a:p>
        </p:txBody>
      </p:sp>
      <p:sp>
        <p:nvSpPr>
          <p:cNvPr id="10" name="TextBox 9">
            <a:extLst>
              <a:ext uri="{FF2B5EF4-FFF2-40B4-BE49-F238E27FC236}">
                <a16:creationId xmlns:a16="http://schemas.microsoft.com/office/drawing/2014/main" id="{913D8A87-4841-40EF-84CB-368FC915BE09}"/>
              </a:ext>
            </a:extLst>
          </p:cNvPr>
          <p:cNvSpPr txBox="1"/>
          <p:nvPr/>
        </p:nvSpPr>
        <p:spPr>
          <a:xfrm rot="16200000">
            <a:off x="569134" y="4334783"/>
            <a:ext cx="1809661" cy="292388"/>
          </a:xfrm>
          <a:prstGeom prst="rect">
            <a:avLst/>
          </a:prstGeom>
          <a:noFill/>
        </p:spPr>
        <p:txBody>
          <a:bodyPr wrap="square" rtlCol="0">
            <a:spAutoFit/>
          </a:bodyPr>
          <a:lstStyle/>
          <a:p>
            <a:r>
              <a:rPr lang="en-US" sz="1300" dirty="0"/>
              <a:t>Unemployment</a:t>
            </a:r>
          </a:p>
        </p:txBody>
      </p:sp>
    </p:spTree>
    <p:extLst>
      <p:ext uri="{BB962C8B-B14F-4D97-AF65-F5344CB8AC3E}">
        <p14:creationId xmlns:p14="http://schemas.microsoft.com/office/powerpoint/2010/main" val="2340891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34AD7-7BF8-4A94-A0B2-C49ADA3D7375}"/>
              </a:ext>
            </a:extLst>
          </p:cNvPr>
          <p:cNvSpPr>
            <a:spLocks noGrp="1"/>
          </p:cNvSpPr>
          <p:nvPr>
            <p:ph type="title"/>
          </p:nvPr>
        </p:nvSpPr>
        <p:spPr>
          <a:xfrm>
            <a:off x="6761438" y="129725"/>
            <a:ext cx="4840010" cy="1807305"/>
          </a:xfrm>
        </p:spPr>
        <p:txBody>
          <a:bodyPr vert="horz" lIns="91440" tIns="45720" rIns="91440" bIns="45720" rtlCol="0" anchor="ctr">
            <a:normAutofit/>
          </a:bodyPr>
          <a:lstStyle/>
          <a:p>
            <a:r>
              <a:rPr lang="en-US" dirty="0"/>
              <a:t>Main take-aways</a:t>
            </a:r>
          </a:p>
        </p:txBody>
      </p:sp>
      <p:pic>
        <p:nvPicPr>
          <p:cNvPr id="3" name="Picture 6">
            <a:extLst>
              <a:ext uri="{FF2B5EF4-FFF2-40B4-BE49-F238E27FC236}">
                <a16:creationId xmlns:a16="http://schemas.microsoft.com/office/drawing/2014/main" id="{0C97FD43-D79E-44DD-865A-C427F1F28764}"/>
              </a:ext>
            </a:extLst>
          </p:cNvPr>
          <p:cNvPicPr>
            <a:picLocks noChangeAspect="1" noChangeArrowheads="1"/>
          </p:cNvPicPr>
          <p:nvPr/>
        </p:nvPicPr>
        <p:blipFill>
          <a:blip r:embed="rId3"/>
          <a:srcRect l="20270" r="20270"/>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87D961B-7F4C-4963-98C1-8DADDA38985C}"/>
              </a:ext>
            </a:extLst>
          </p:cNvPr>
          <p:cNvSpPr txBox="1"/>
          <p:nvPr/>
        </p:nvSpPr>
        <p:spPr>
          <a:xfrm>
            <a:off x="5885793" y="1457219"/>
            <a:ext cx="6096000" cy="5042727"/>
          </a:xfrm>
          <a:prstGeom prst="rect">
            <a:avLst/>
          </a:prstGeom>
          <a:noFill/>
        </p:spPr>
        <p:txBody>
          <a:bodyPr wrap="square">
            <a:spAutoFit/>
          </a:bodyPr>
          <a:lstStyle/>
          <a:p>
            <a:pPr marL="342900" marR="0" lvl="0" indent="-342900" algn="just">
              <a:spcBef>
                <a:spcPts val="0"/>
              </a:spcBef>
              <a:buFont typeface="Symbol" panose="05050102010706020507" pitchFamily="18" charset="2"/>
              <a:buChar char=""/>
            </a:pPr>
            <a:r>
              <a:rPr lang="en-US" sz="1600" dirty="0">
                <a:effectLst/>
                <a:latin typeface="Calibri Light" panose="020F0302020204030204" pitchFamily="34" charset="0"/>
                <a:ea typeface="Calibri" panose="020F0502020204030204" pitchFamily="34" charset="0"/>
                <a:cs typeface="Times New Roman" panose="02020603050405020304" pitchFamily="18" charset="0"/>
              </a:rPr>
              <a:t>COVID-19 has had unequal impacts, often affecting the poor and vulnerable disproportionately. The results suggest: </a:t>
            </a:r>
          </a:p>
          <a:p>
            <a:pPr marL="800100" lvl="1" indent="-342900" algn="just">
              <a:buFont typeface="Symbol" panose="05050102010706020507" pitchFamily="18" charset="2"/>
              <a:buChar char=""/>
            </a:pPr>
            <a:r>
              <a:rPr lang="en-US" sz="1600" dirty="0">
                <a:effectLst/>
                <a:latin typeface="Calibri Light" panose="020F0302020204030204" pitchFamily="34" charset="0"/>
                <a:ea typeface="Calibri" panose="020F0502020204030204" pitchFamily="34" charset="0"/>
                <a:cs typeface="Times New Roman" panose="02020603050405020304" pitchFamily="18" charset="0"/>
              </a:rPr>
              <a:t>a substantial rise in poverty; </a:t>
            </a:r>
          </a:p>
          <a:p>
            <a:pPr marL="800100" lvl="1" indent="-342900" algn="just">
              <a:buFont typeface="Symbol" panose="05050102010706020507" pitchFamily="18" charset="2"/>
              <a:buChar char=""/>
            </a:pPr>
            <a:r>
              <a:rPr lang="en-US" sz="1600" dirty="0">
                <a:effectLst/>
                <a:latin typeface="Calibri Light" panose="020F0302020204030204" pitchFamily="34" charset="0"/>
                <a:ea typeface="Calibri" panose="020F0502020204030204" pitchFamily="34" charset="0"/>
                <a:cs typeface="Times New Roman" panose="02020603050405020304" pitchFamily="18" charset="0"/>
              </a:rPr>
              <a:t>greater inequality; </a:t>
            </a:r>
          </a:p>
          <a:p>
            <a:pPr marL="800100" lvl="1" indent="-342900" algn="just">
              <a:buFont typeface="Symbol" panose="05050102010706020507" pitchFamily="18" charset="2"/>
              <a:buChar char=""/>
            </a:pPr>
            <a:r>
              <a:rPr lang="en-US" sz="1600" dirty="0">
                <a:effectLst/>
                <a:latin typeface="Calibri Light" panose="020F0302020204030204" pitchFamily="34" charset="0"/>
                <a:ea typeface="Calibri" panose="020F0502020204030204" pitchFamily="34" charset="0"/>
                <a:cs typeface="Times New Roman" panose="02020603050405020304" pitchFamily="18" charset="0"/>
              </a:rPr>
              <a:t>the emergence of a group of “new poor”; </a:t>
            </a:r>
          </a:p>
          <a:p>
            <a:pPr marL="800100" lvl="1" indent="-342900" algn="just">
              <a:buFont typeface="Symbol" panose="05050102010706020507" pitchFamily="18" charset="2"/>
              <a:buChar char=""/>
            </a:pPr>
            <a:r>
              <a:rPr lang="en-US" sz="1600" dirty="0">
                <a:effectLst/>
                <a:latin typeface="Calibri Light" panose="020F0302020204030204" pitchFamily="34" charset="0"/>
                <a:ea typeface="Calibri" panose="020F0502020204030204" pitchFamily="34" charset="0"/>
                <a:cs typeface="Calibri Light" panose="020F0302020204030204" pitchFamily="34" charset="0"/>
              </a:rPr>
              <a:t>changes in the labor market at both the intensive (how hard people work) and extensive (how many people work) margins. </a:t>
            </a:r>
            <a:endParaRPr lang="en-US" sz="1600" dirty="0">
              <a:effectLst/>
              <a:latin typeface="Calibri Light" panose="020F0302020204030204" pitchFamily="34" charset="0"/>
              <a:ea typeface="Calibri" panose="020F0502020204030204" pitchFamily="34" charset="0"/>
              <a:cs typeface="Calibri" panose="020F0502020204030204" pitchFamily="34" charset="0"/>
            </a:endParaRPr>
          </a:p>
          <a:p>
            <a:pPr marL="342900" marR="0" lvl="0" indent="-342900" algn="just">
              <a:lnSpc>
                <a:spcPct val="107000"/>
              </a:lnSpc>
              <a:spcBef>
                <a:spcPts val="600"/>
              </a:spcBef>
              <a:buFont typeface="Symbol" panose="05050102010706020507" pitchFamily="18" charset="2"/>
              <a:buChar char=""/>
            </a:pPr>
            <a:r>
              <a:rPr lang="en-US" sz="1600" dirty="0">
                <a:effectLst/>
                <a:latin typeface="Calibri Light" panose="020F0302020204030204" pitchFamily="34" charset="0"/>
                <a:ea typeface="Calibri" panose="020F0502020204030204" pitchFamily="34" charset="0"/>
                <a:cs typeface="Times New Roman" panose="02020603050405020304" pitchFamily="18" charset="0"/>
              </a:rPr>
              <a:t>Besides the pandemic, some countries are struggling with: (i) inflation; (ii) macroeconomic crises; (iii) food insecurity; and (iv) fragility and conflict (with large refugee populations).</a:t>
            </a:r>
          </a:p>
          <a:p>
            <a:pPr marL="342900" marR="0" lvl="0" indent="-342900" algn="just">
              <a:lnSpc>
                <a:spcPct val="107000"/>
              </a:lnSpc>
              <a:spcBef>
                <a:spcPts val="0"/>
              </a:spcBef>
              <a:spcAft>
                <a:spcPts val="0"/>
              </a:spcAft>
              <a:buFont typeface="Symbol" panose="05050102010706020507" pitchFamily="18" charset="2"/>
              <a:buChar char=""/>
            </a:pPr>
            <a:endParaRPr lang="en-US" sz="1600" dirty="0">
              <a:effectLst/>
              <a:latin typeface="Calibri Light" panose="020F0302020204030204" pitchFamily="34" charset="0"/>
              <a:ea typeface="Calibri" panose="020F0502020204030204" pitchFamily="34" charset="0"/>
              <a:cs typeface="Calibri" panose="020F0502020204030204" pitchFamily="34" charset="0"/>
            </a:endParaRPr>
          </a:p>
          <a:p>
            <a:pPr marL="342900" marR="0" lvl="0" indent="-342900" algn="just">
              <a:lnSpc>
                <a:spcPct val="107000"/>
              </a:lnSpc>
              <a:spcBef>
                <a:spcPts val="0"/>
              </a:spcBef>
              <a:spcAft>
                <a:spcPts val="0"/>
              </a:spcAft>
              <a:buFont typeface="Symbol" panose="05050102010706020507" pitchFamily="18" charset="2"/>
              <a:buChar char=""/>
            </a:pPr>
            <a:r>
              <a:rPr lang="en-US" sz="1600" dirty="0">
                <a:effectLst/>
                <a:latin typeface="Calibri Light" panose="020F0302020204030204" pitchFamily="34" charset="0"/>
                <a:ea typeface="Calibri" panose="020F0502020204030204" pitchFamily="34" charset="0"/>
                <a:cs typeface="Calibri Light" panose="020F0302020204030204" pitchFamily="34" charset="0"/>
              </a:rPr>
              <a:t>There is a risk that recoveries will further increase inequality, given that the informal sector – in which many less well-off people work – tends to recover more slowly. </a:t>
            </a:r>
          </a:p>
          <a:p>
            <a:pPr marL="342900" marR="0" lvl="0" indent="-342900" algn="just">
              <a:lnSpc>
                <a:spcPct val="107000"/>
              </a:lnSpc>
              <a:spcBef>
                <a:spcPts val="0"/>
              </a:spcBef>
              <a:spcAft>
                <a:spcPts val="0"/>
              </a:spcAft>
              <a:buFont typeface="Symbol" panose="05050102010706020507" pitchFamily="18" charset="2"/>
              <a:buChar char=""/>
            </a:pPr>
            <a:endParaRPr lang="en-US" sz="1600" dirty="0">
              <a:latin typeface="Calibri Light" panose="020F0302020204030204" pitchFamily="34" charset="0"/>
              <a:ea typeface="Calibri" panose="020F0502020204030204" pitchFamily="34" charset="0"/>
              <a:cs typeface="Calibri" panose="020F0502020204030204" pitchFamily="34" charset="0"/>
            </a:endParaRPr>
          </a:p>
          <a:p>
            <a:pPr marL="342900" indent="-342900" algn="just">
              <a:lnSpc>
                <a:spcPct val="107000"/>
              </a:lnSpc>
              <a:spcBef>
                <a:spcPts val="0"/>
              </a:spcBef>
              <a:buFont typeface="Symbol" panose="05050102010706020507" pitchFamily="18" charset="2"/>
              <a:buChar char=""/>
            </a:pPr>
            <a:r>
              <a:rPr lang="en-US" sz="1600" dirty="0">
                <a:latin typeface="Calibri Light" panose="020F0302020204030204" pitchFamily="34" charset="0"/>
                <a:cs typeface="Times New Roman" panose="02020603050405020304" pitchFamily="18" charset="0"/>
              </a:rPr>
              <a:t>More pandemics will occur, along with bigger, more frequent climate change shocks – hence, there is a need for adaptation</a:t>
            </a:r>
          </a:p>
          <a:p>
            <a:pPr marL="800100" lvl="1" indent="-342900" algn="just">
              <a:lnSpc>
                <a:spcPct val="107000"/>
              </a:lnSpc>
              <a:buFont typeface="Symbol" panose="05050102010706020507" pitchFamily="18" charset="2"/>
              <a:buChar char=""/>
            </a:pPr>
            <a:r>
              <a:rPr lang="en-US" sz="1600" dirty="0">
                <a:latin typeface="Calibri Light" panose="020F0302020204030204" pitchFamily="34" charset="0"/>
                <a:cs typeface="Times New Roman" panose="02020603050405020304" pitchFamily="18" charset="0"/>
              </a:rPr>
              <a:t>Social protection</a:t>
            </a:r>
          </a:p>
          <a:p>
            <a:pPr marL="800100" lvl="1" indent="-342900" algn="just">
              <a:lnSpc>
                <a:spcPct val="107000"/>
              </a:lnSpc>
              <a:buFont typeface="Symbol" panose="05050102010706020507" pitchFamily="18" charset="2"/>
              <a:buChar char=""/>
            </a:pPr>
            <a:r>
              <a:rPr lang="en-US" sz="1600" dirty="0">
                <a:latin typeface="Calibri Light" panose="020F0302020204030204" pitchFamily="34" charset="0"/>
                <a:cs typeface="Times New Roman" panose="02020603050405020304" pitchFamily="18" charset="0"/>
              </a:rPr>
              <a:t>Data</a:t>
            </a:r>
          </a:p>
        </p:txBody>
      </p:sp>
    </p:spTree>
    <p:extLst>
      <p:ext uri="{BB962C8B-B14F-4D97-AF65-F5344CB8AC3E}">
        <p14:creationId xmlns:p14="http://schemas.microsoft.com/office/powerpoint/2010/main" val="448405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734AD7-7BF8-4A94-A0B2-C49ADA3D7375}"/>
              </a:ext>
            </a:extLst>
          </p:cNvPr>
          <p:cNvSpPr>
            <a:spLocks noGrp="1"/>
          </p:cNvSpPr>
          <p:nvPr>
            <p:ph type="title"/>
          </p:nvPr>
        </p:nvSpPr>
        <p:spPr>
          <a:xfrm>
            <a:off x="2589225" y="434824"/>
            <a:ext cx="7020711" cy="851716"/>
          </a:xfrm>
        </p:spPr>
        <p:txBody>
          <a:bodyPr vert="horz" lIns="91440" tIns="45720" rIns="91440" bIns="45720" rtlCol="0" anchor="t">
            <a:normAutofit fontScale="90000"/>
          </a:bodyPr>
          <a:lstStyle/>
          <a:p>
            <a:r>
              <a:rPr lang="en-US" sz="3600" dirty="0"/>
              <a:t>Pre-COVID19, MENA already faced serious welfare challenges</a:t>
            </a:r>
            <a:endParaRPr lang="en-US" sz="3600" kern="1200" dirty="0">
              <a:solidFill>
                <a:schemeClr val="tx1"/>
              </a:solidFill>
              <a:latin typeface="+mj-lt"/>
              <a:ea typeface="+mj-ea"/>
              <a:cs typeface="+mj-cs"/>
            </a:endParaRPr>
          </a:p>
        </p:txBody>
      </p:sp>
      <p:sp>
        <p:nvSpPr>
          <p:cNvPr id="54" name="Rectangle 53">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8" name="Freeform: Shape 57">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Rectangle 59">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Isosceles Triangle 61">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Isosceles Triangle 63">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18" name="Content Placeholder 11">
            <a:extLst>
              <a:ext uri="{FF2B5EF4-FFF2-40B4-BE49-F238E27FC236}">
                <a16:creationId xmlns:a16="http://schemas.microsoft.com/office/drawing/2014/main" id="{D0D1B38C-2484-4922-8AB3-E24D7487FDA1}"/>
              </a:ext>
            </a:extLst>
          </p:cNvPr>
          <p:cNvGraphicFramePr>
            <a:graphicFrameLocks/>
          </p:cNvGraphicFramePr>
          <p:nvPr>
            <p:extLst>
              <p:ext uri="{D42A27DB-BD31-4B8C-83A1-F6EECF244321}">
                <p14:modId xmlns:p14="http://schemas.microsoft.com/office/powerpoint/2010/main" val="1241054348"/>
              </p:ext>
            </p:extLst>
          </p:nvPr>
        </p:nvGraphicFramePr>
        <p:xfrm>
          <a:off x="942858" y="1915662"/>
          <a:ext cx="4486760" cy="39117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ontent Placeholder 8">
            <a:extLst>
              <a:ext uri="{FF2B5EF4-FFF2-40B4-BE49-F238E27FC236}">
                <a16:creationId xmlns:a16="http://schemas.microsoft.com/office/drawing/2014/main" id="{C3F4B9D8-33FA-484D-A992-97292D155AF5}"/>
              </a:ext>
            </a:extLst>
          </p:cNvPr>
          <p:cNvGraphicFramePr>
            <a:graphicFrameLocks/>
          </p:cNvGraphicFramePr>
          <p:nvPr>
            <p:extLst>
              <p:ext uri="{D42A27DB-BD31-4B8C-83A1-F6EECF244321}">
                <p14:modId xmlns:p14="http://schemas.microsoft.com/office/powerpoint/2010/main" val="467927268"/>
              </p:ext>
            </p:extLst>
          </p:nvPr>
        </p:nvGraphicFramePr>
        <p:xfrm>
          <a:off x="5945786" y="1745146"/>
          <a:ext cx="4362194" cy="39117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3770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734AD7-7BF8-4A94-A0B2-C49ADA3D7375}"/>
              </a:ext>
            </a:extLst>
          </p:cNvPr>
          <p:cNvSpPr>
            <a:spLocks noGrp="1"/>
          </p:cNvSpPr>
          <p:nvPr>
            <p:ph type="title"/>
          </p:nvPr>
        </p:nvSpPr>
        <p:spPr>
          <a:xfrm>
            <a:off x="2589225" y="434824"/>
            <a:ext cx="7020711" cy="851716"/>
          </a:xfrm>
        </p:spPr>
        <p:txBody>
          <a:bodyPr vert="horz" lIns="91440" tIns="45720" rIns="91440" bIns="45720" rtlCol="0" anchor="t">
            <a:normAutofit fontScale="90000"/>
          </a:bodyPr>
          <a:lstStyle/>
          <a:p>
            <a:r>
              <a:rPr lang="en-US" sz="3600" dirty="0"/>
              <a:t>A sharp and varied economic impact since the onset of COVID19 (Feb 2021)</a:t>
            </a:r>
            <a:endParaRPr lang="en-US" sz="3600" kern="1200" dirty="0">
              <a:solidFill>
                <a:schemeClr val="tx1"/>
              </a:solidFill>
              <a:latin typeface="+mj-lt"/>
              <a:ea typeface="+mj-ea"/>
              <a:cs typeface="+mj-cs"/>
            </a:endParaRPr>
          </a:p>
        </p:txBody>
      </p:sp>
      <p:sp>
        <p:nvSpPr>
          <p:cNvPr id="54" name="Rectangle 53">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8" name="Freeform: Shape 57">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Rectangle 59">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Isosceles Triangle 61">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Isosceles Triangle 63">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011D3812-9A8D-4EAE-9ECB-86F7599769F3}"/>
              </a:ext>
            </a:extLst>
          </p:cNvPr>
          <p:cNvPicPr>
            <a:picLocks noChangeAspect="1"/>
          </p:cNvPicPr>
          <p:nvPr/>
        </p:nvPicPr>
        <p:blipFill>
          <a:blip r:embed="rId2"/>
          <a:stretch>
            <a:fillRect/>
          </a:stretch>
        </p:blipFill>
        <p:spPr>
          <a:xfrm>
            <a:off x="6316759" y="1635999"/>
            <a:ext cx="5465666" cy="3629025"/>
          </a:xfrm>
          <a:prstGeom prst="rect">
            <a:avLst/>
          </a:prstGeom>
        </p:spPr>
      </p:pic>
      <p:pic>
        <p:nvPicPr>
          <p:cNvPr id="11" name="Picture 10">
            <a:extLst>
              <a:ext uri="{FF2B5EF4-FFF2-40B4-BE49-F238E27FC236}">
                <a16:creationId xmlns:a16="http://schemas.microsoft.com/office/drawing/2014/main" id="{3C87C22A-50BE-4448-9C3A-EA39620AB180}"/>
              </a:ext>
            </a:extLst>
          </p:cNvPr>
          <p:cNvPicPr>
            <a:picLocks noChangeAspect="1"/>
          </p:cNvPicPr>
          <p:nvPr/>
        </p:nvPicPr>
        <p:blipFill>
          <a:blip r:embed="rId3"/>
          <a:stretch>
            <a:fillRect/>
          </a:stretch>
        </p:blipFill>
        <p:spPr>
          <a:xfrm>
            <a:off x="474128" y="2179021"/>
            <a:ext cx="5433056" cy="2884618"/>
          </a:xfrm>
          <a:prstGeom prst="rect">
            <a:avLst/>
          </a:prstGeom>
        </p:spPr>
      </p:pic>
      <p:sp>
        <p:nvSpPr>
          <p:cNvPr id="13" name="TextBox 12">
            <a:extLst>
              <a:ext uri="{FF2B5EF4-FFF2-40B4-BE49-F238E27FC236}">
                <a16:creationId xmlns:a16="http://schemas.microsoft.com/office/drawing/2014/main" id="{A5505C54-E3DD-43E4-8F7F-44D463385050}"/>
              </a:ext>
            </a:extLst>
          </p:cNvPr>
          <p:cNvSpPr txBox="1"/>
          <p:nvPr/>
        </p:nvSpPr>
        <p:spPr>
          <a:xfrm>
            <a:off x="2303367" y="1567832"/>
            <a:ext cx="3571875" cy="292388"/>
          </a:xfrm>
          <a:prstGeom prst="rect">
            <a:avLst/>
          </a:prstGeom>
          <a:noFill/>
        </p:spPr>
        <p:txBody>
          <a:bodyPr wrap="square" rtlCol="0">
            <a:spAutoFit/>
          </a:bodyPr>
          <a:lstStyle/>
          <a:p>
            <a:r>
              <a:rPr lang="en-US" sz="1300" b="1" dirty="0">
                <a:solidFill>
                  <a:schemeClr val="accent1">
                    <a:lumMod val="50000"/>
                  </a:schemeClr>
                </a:solidFill>
                <a:latin typeface="Arial Nova Light" panose="020B0304020202020204" pitchFamily="34" charset="0"/>
                <a:cs typeface="Arial" panose="020B0604020202020204" pitchFamily="34" charset="0"/>
              </a:rPr>
              <a:t>COVID19 stringency index</a:t>
            </a:r>
          </a:p>
        </p:txBody>
      </p:sp>
    </p:spTree>
    <p:extLst>
      <p:ext uri="{BB962C8B-B14F-4D97-AF65-F5344CB8AC3E}">
        <p14:creationId xmlns:p14="http://schemas.microsoft.com/office/powerpoint/2010/main" val="1153266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8" name="Freeform: Shape 57">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Rectangle 59">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Isosceles Triangle 61">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Isosceles Triangle 63">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a:extLst>
              <a:ext uri="{FF2B5EF4-FFF2-40B4-BE49-F238E27FC236}">
                <a16:creationId xmlns:a16="http://schemas.microsoft.com/office/drawing/2014/main" id="{E87D35B9-943D-4ABD-9F2F-33D75607FEF7}"/>
              </a:ext>
            </a:extLst>
          </p:cNvPr>
          <p:cNvPicPr>
            <a:picLocks noChangeAspect="1"/>
          </p:cNvPicPr>
          <p:nvPr/>
        </p:nvPicPr>
        <p:blipFill>
          <a:blip r:embed="rId3"/>
          <a:stretch>
            <a:fillRect/>
          </a:stretch>
        </p:blipFill>
        <p:spPr>
          <a:xfrm>
            <a:off x="4654296" y="998388"/>
            <a:ext cx="7214616" cy="4833791"/>
          </a:xfrm>
          <a:prstGeom prst="rect">
            <a:avLst/>
          </a:prstGeom>
        </p:spPr>
      </p:pic>
      <p:sp>
        <p:nvSpPr>
          <p:cNvPr id="13" name="TextBox 12">
            <a:extLst>
              <a:ext uri="{FF2B5EF4-FFF2-40B4-BE49-F238E27FC236}">
                <a16:creationId xmlns:a16="http://schemas.microsoft.com/office/drawing/2014/main" id="{D69FAE78-2D67-48A3-B27C-2505E8E99FB6}"/>
              </a:ext>
            </a:extLst>
          </p:cNvPr>
          <p:cNvSpPr txBox="1"/>
          <p:nvPr/>
        </p:nvSpPr>
        <p:spPr>
          <a:xfrm>
            <a:off x="894457" y="1272557"/>
            <a:ext cx="3571810" cy="357351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100" kern="1200" dirty="0">
                <a:solidFill>
                  <a:schemeClr val="tx1"/>
                </a:solidFill>
                <a:latin typeface="+mj-lt"/>
                <a:ea typeface="+mj-ea"/>
                <a:cs typeface="+mj-cs"/>
              </a:rPr>
              <a:t>Main channels for short-term impacts of COVID19 on welfare</a:t>
            </a:r>
          </a:p>
        </p:txBody>
      </p:sp>
    </p:spTree>
    <p:extLst>
      <p:ext uri="{BB962C8B-B14F-4D97-AF65-F5344CB8AC3E}">
        <p14:creationId xmlns:p14="http://schemas.microsoft.com/office/powerpoint/2010/main" val="421064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734AD7-7BF8-4A94-A0B2-C49ADA3D7375}"/>
              </a:ext>
            </a:extLst>
          </p:cNvPr>
          <p:cNvSpPr>
            <a:spLocks noGrp="1"/>
          </p:cNvSpPr>
          <p:nvPr>
            <p:ph type="title"/>
          </p:nvPr>
        </p:nvSpPr>
        <p:spPr>
          <a:xfrm>
            <a:off x="6513788" y="212725"/>
            <a:ext cx="4840010" cy="1807305"/>
          </a:xfrm>
        </p:spPr>
        <p:txBody>
          <a:bodyPr vert="horz" lIns="91440" tIns="45720" rIns="91440" bIns="45720" rtlCol="0" anchor="ctr">
            <a:normAutofit/>
          </a:bodyPr>
          <a:lstStyle/>
          <a:p>
            <a:r>
              <a:rPr lang="en-US" dirty="0"/>
              <a:t>On phone surveys:</a:t>
            </a:r>
          </a:p>
        </p:txBody>
      </p:sp>
      <p:pic>
        <p:nvPicPr>
          <p:cNvPr id="17" name="Picture 2">
            <a:extLst>
              <a:ext uri="{FF2B5EF4-FFF2-40B4-BE49-F238E27FC236}">
                <a16:creationId xmlns:a16="http://schemas.microsoft.com/office/drawing/2014/main" id="{B8DDD00B-E451-487F-A5F9-D44CA07AE2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743" r="22182"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graphicFrame>
        <p:nvGraphicFramePr>
          <p:cNvPr id="71" name="TextBox 4">
            <a:extLst>
              <a:ext uri="{FF2B5EF4-FFF2-40B4-BE49-F238E27FC236}">
                <a16:creationId xmlns:a16="http://schemas.microsoft.com/office/drawing/2014/main" id="{E4D2DD02-17C0-443E-B5EF-7182DCD80B30}"/>
              </a:ext>
            </a:extLst>
          </p:cNvPr>
          <p:cNvGraphicFramePr/>
          <p:nvPr>
            <p:extLst>
              <p:ext uri="{D42A27DB-BD31-4B8C-83A1-F6EECF244321}">
                <p14:modId xmlns:p14="http://schemas.microsoft.com/office/powerpoint/2010/main" val="3948341120"/>
              </p:ext>
            </p:extLst>
          </p:nvPr>
        </p:nvGraphicFramePr>
        <p:xfrm>
          <a:off x="6149417" y="1545565"/>
          <a:ext cx="5568751" cy="48314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83898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734AD7-7BF8-4A94-A0B2-C49ADA3D7375}"/>
              </a:ext>
            </a:extLst>
          </p:cNvPr>
          <p:cNvSpPr>
            <a:spLocks noGrp="1"/>
          </p:cNvSpPr>
          <p:nvPr>
            <p:ph type="title"/>
          </p:nvPr>
        </p:nvSpPr>
        <p:spPr>
          <a:xfrm>
            <a:off x="2817243" y="383262"/>
            <a:ext cx="7146843" cy="851716"/>
          </a:xfrm>
        </p:spPr>
        <p:txBody>
          <a:bodyPr vert="horz" lIns="91440" tIns="45720" rIns="91440" bIns="45720" rtlCol="0" anchor="t">
            <a:normAutofit fontScale="90000"/>
          </a:bodyPr>
          <a:lstStyle/>
          <a:p>
            <a:pPr algn="ctr"/>
            <a:r>
              <a:rPr lang="en-US" sz="3600" dirty="0"/>
              <a:t>Timing of phone surveys matters for observed impact</a:t>
            </a:r>
            <a:endParaRPr lang="en-US" sz="3600" kern="1200" dirty="0">
              <a:solidFill>
                <a:schemeClr val="tx1"/>
              </a:solidFill>
              <a:latin typeface="+mj-lt"/>
              <a:ea typeface="+mj-ea"/>
              <a:cs typeface="+mj-cs"/>
            </a:endParaRPr>
          </a:p>
        </p:txBody>
      </p:sp>
      <p:sp>
        <p:nvSpPr>
          <p:cNvPr id="54" name="Rectangle 53">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8" name="Freeform: Shape 57">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Rectangle 59">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Isosceles Triangle 61">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Isosceles Triangle 63">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90C2DD90-2BC1-4ED7-AA08-07F234E0258B}"/>
              </a:ext>
            </a:extLst>
          </p:cNvPr>
          <p:cNvPicPr>
            <a:picLocks noChangeAspect="1"/>
          </p:cNvPicPr>
          <p:nvPr/>
        </p:nvPicPr>
        <p:blipFill>
          <a:blip r:embed="rId3"/>
          <a:stretch>
            <a:fillRect/>
          </a:stretch>
        </p:blipFill>
        <p:spPr>
          <a:xfrm>
            <a:off x="600814" y="1741756"/>
            <a:ext cx="6142888" cy="3492783"/>
          </a:xfrm>
          <a:prstGeom prst="rect">
            <a:avLst/>
          </a:prstGeom>
        </p:spPr>
      </p:pic>
      <p:pic>
        <p:nvPicPr>
          <p:cNvPr id="14" name="Picture 13">
            <a:extLst>
              <a:ext uri="{FF2B5EF4-FFF2-40B4-BE49-F238E27FC236}">
                <a16:creationId xmlns:a16="http://schemas.microsoft.com/office/drawing/2014/main" id="{8A43FB96-0B3B-4416-BB57-7D6C2F6D13D3}"/>
              </a:ext>
            </a:extLst>
          </p:cNvPr>
          <p:cNvPicPr>
            <a:picLocks noChangeAspect="1"/>
          </p:cNvPicPr>
          <p:nvPr/>
        </p:nvPicPr>
        <p:blipFill>
          <a:blip r:embed="rId4"/>
          <a:stretch>
            <a:fillRect/>
          </a:stretch>
        </p:blipFill>
        <p:spPr>
          <a:xfrm>
            <a:off x="7389994" y="1974743"/>
            <a:ext cx="3554606" cy="3492783"/>
          </a:xfrm>
          <a:prstGeom prst="rect">
            <a:avLst/>
          </a:prstGeom>
        </p:spPr>
      </p:pic>
      <p:sp>
        <p:nvSpPr>
          <p:cNvPr id="5" name="TextBox 4">
            <a:extLst>
              <a:ext uri="{FF2B5EF4-FFF2-40B4-BE49-F238E27FC236}">
                <a16:creationId xmlns:a16="http://schemas.microsoft.com/office/drawing/2014/main" id="{B4B79CD7-0340-4793-83E3-9067FAFDDF8C}"/>
              </a:ext>
            </a:extLst>
          </p:cNvPr>
          <p:cNvSpPr txBox="1"/>
          <p:nvPr/>
        </p:nvSpPr>
        <p:spPr>
          <a:xfrm>
            <a:off x="1038225" y="5676900"/>
            <a:ext cx="4410075" cy="369332"/>
          </a:xfrm>
          <a:prstGeom prst="rect">
            <a:avLst/>
          </a:prstGeom>
          <a:noFill/>
        </p:spPr>
        <p:txBody>
          <a:bodyPr wrap="square" rtlCol="0">
            <a:spAutoFit/>
          </a:bodyPr>
          <a:lstStyle/>
          <a:p>
            <a:r>
              <a:rPr lang="en-US" dirty="0"/>
              <a:t>Stringency index and timing of phone survey</a:t>
            </a:r>
          </a:p>
        </p:txBody>
      </p:sp>
      <p:sp>
        <p:nvSpPr>
          <p:cNvPr id="16" name="TextBox 15">
            <a:extLst>
              <a:ext uri="{FF2B5EF4-FFF2-40B4-BE49-F238E27FC236}">
                <a16:creationId xmlns:a16="http://schemas.microsoft.com/office/drawing/2014/main" id="{50CBF9DB-AC76-4632-BFD1-B749721E4D47}"/>
              </a:ext>
            </a:extLst>
          </p:cNvPr>
          <p:cNvSpPr txBox="1"/>
          <p:nvPr/>
        </p:nvSpPr>
        <p:spPr>
          <a:xfrm>
            <a:off x="6743702" y="5676900"/>
            <a:ext cx="5019675" cy="369332"/>
          </a:xfrm>
          <a:prstGeom prst="rect">
            <a:avLst/>
          </a:prstGeom>
          <a:noFill/>
        </p:spPr>
        <p:txBody>
          <a:bodyPr wrap="square" rtlCol="0">
            <a:spAutoFit/>
          </a:bodyPr>
          <a:lstStyle/>
          <a:p>
            <a:r>
              <a:rPr lang="en-US" dirty="0"/>
              <a:t>Stringency index and percent who stopped working</a:t>
            </a:r>
          </a:p>
        </p:txBody>
      </p:sp>
    </p:spTree>
    <p:extLst>
      <p:ext uri="{BB962C8B-B14F-4D97-AF65-F5344CB8AC3E}">
        <p14:creationId xmlns:p14="http://schemas.microsoft.com/office/powerpoint/2010/main" val="3622750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734AD7-7BF8-4A94-A0B2-C49ADA3D7375}"/>
              </a:ext>
            </a:extLst>
          </p:cNvPr>
          <p:cNvSpPr>
            <a:spLocks noGrp="1"/>
          </p:cNvSpPr>
          <p:nvPr>
            <p:ph type="title"/>
          </p:nvPr>
        </p:nvSpPr>
        <p:spPr>
          <a:xfrm>
            <a:off x="4773802" y="437549"/>
            <a:ext cx="4156268" cy="851716"/>
          </a:xfrm>
        </p:spPr>
        <p:txBody>
          <a:bodyPr vert="horz" lIns="91440" tIns="45720" rIns="91440" bIns="45720" rtlCol="0" anchor="t">
            <a:normAutofit fontScale="90000"/>
          </a:bodyPr>
          <a:lstStyle/>
          <a:p>
            <a:r>
              <a:rPr lang="en-US" sz="3600" dirty="0"/>
              <a:t>Focus on Djibouti</a:t>
            </a:r>
            <a:br>
              <a:rPr lang="en-US" sz="3600" dirty="0"/>
            </a:br>
            <a:br>
              <a:rPr lang="en-US" sz="3600" dirty="0"/>
            </a:br>
            <a:endParaRPr lang="en-US" sz="3600" kern="1200" dirty="0">
              <a:solidFill>
                <a:schemeClr val="tx1"/>
              </a:solidFill>
              <a:latin typeface="+mj-lt"/>
              <a:ea typeface="+mj-ea"/>
              <a:cs typeface="+mj-cs"/>
            </a:endParaRPr>
          </a:p>
        </p:txBody>
      </p:sp>
      <p:sp>
        <p:nvSpPr>
          <p:cNvPr id="54" name="Rectangle 53">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8" name="Freeform: Shape 57">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Rectangle 59">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Isosceles Triangle 61">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Isosceles Triangle 63">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itle 1">
            <a:extLst>
              <a:ext uri="{FF2B5EF4-FFF2-40B4-BE49-F238E27FC236}">
                <a16:creationId xmlns:a16="http://schemas.microsoft.com/office/drawing/2014/main" id="{04160329-A143-4F06-97E8-E50B6BC0305C}"/>
              </a:ext>
            </a:extLst>
          </p:cNvPr>
          <p:cNvSpPr txBox="1">
            <a:spLocks/>
          </p:cNvSpPr>
          <p:nvPr/>
        </p:nvSpPr>
        <p:spPr>
          <a:xfrm>
            <a:off x="193289" y="1899357"/>
            <a:ext cx="2978536" cy="3406067"/>
          </a:xfrm>
          <a:prstGeom prst="rect">
            <a:avLst/>
          </a:prstGeom>
        </p:spPr>
        <p:txBody>
          <a:bodyPr vert="horz" lIns="91440" tIns="45720" rIns="91440" bIns="45720" rtlCol="0" anchor="t">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Recovery, but many who worked were not paid, or paid less</a:t>
            </a:r>
          </a:p>
          <a:p>
            <a:endParaRPr lang="en-US" sz="3600" dirty="0"/>
          </a:p>
          <a:p>
            <a:r>
              <a:rPr lang="en-US" sz="3600" dirty="0"/>
              <a:t>Refugees are more affected by partial or non-payment</a:t>
            </a:r>
            <a:br>
              <a:rPr lang="en-US" sz="3600" dirty="0"/>
            </a:br>
            <a:endParaRPr lang="en-US" sz="3600" dirty="0"/>
          </a:p>
        </p:txBody>
      </p:sp>
      <p:graphicFrame>
        <p:nvGraphicFramePr>
          <p:cNvPr id="13" name="Chart 12">
            <a:extLst>
              <a:ext uri="{FF2B5EF4-FFF2-40B4-BE49-F238E27FC236}">
                <a16:creationId xmlns:a16="http://schemas.microsoft.com/office/drawing/2014/main" id="{5D0939F1-4B79-45CC-9484-5200F5DF604D}"/>
              </a:ext>
            </a:extLst>
          </p:cNvPr>
          <p:cNvGraphicFramePr>
            <a:graphicFrameLocks/>
          </p:cNvGraphicFramePr>
          <p:nvPr>
            <p:extLst>
              <p:ext uri="{D42A27DB-BD31-4B8C-83A1-F6EECF244321}">
                <p14:modId xmlns:p14="http://schemas.microsoft.com/office/powerpoint/2010/main" val="2714823225"/>
              </p:ext>
            </p:extLst>
          </p:nvPr>
        </p:nvGraphicFramePr>
        <p:xfrm>
          <a:off x="3702049" y="1973427"/>
          <a:ext cx="3755515" cy="28652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03D7BFE0-4685-47B9-8C3E-2A77772112CC}"/>
              </a:ext>
            </a:extLst>
          </p:cNvPr>
          <p:cNvGraphicFramePr>
            <a:graphicFrameLocks/>
          </p:cNvGraphicFramePr>
          <p:nvPr>
            <p:extLst>
              <p:ext uri="{D42A27DB-BD31-4B8C-83A1-F6EECF244321}">
                <p14:modId xmlns:p14="http://schemas.microsoft.com/office/powerpoint/2010/main" val="3561701365"/>
              </p:ext>
            </p:extLst>
          </p:nvPr>
        </p:nvGraphicFramePr>
        <p:xfrm>
          <a:off x="7897631" y="1970150"/>
          <a:ext cx="3755515" cy="26733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4840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1012</TotalTime>
  <Words>1507</Words>
  <Application>Microsoft Office PowerPoint</Application>
  <PresentationFormat>Widescreen</PresentationFormat>
  <Paragraphs>187</Paragraphs>
  <Slides>19</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Nova Light</vt:lpstr>
      <vt:lpstr>Calibri</vt:lpstr>
      <vt:lpstr>Calibri Light</vt:lpstr>
      <vt:lpstr>Lato</vt:lpstr>
      <vt:lpstr>Open Sans</vt:lpstr>
      <vt:lpstr>Symbol</vt:lpstr>
      <vt:lpstr>Office Theme</vt:lpstr>
      <vt:lpstr>Distributional Impacts of COVID19 in the Middle East and North Africa Region</vt:lpstr>
      <vt:lpstr>Pre-amble: COVID19 in the USA</vt:lpstr>
      <vt:lpstr>Main take-aways</vt:lpstr>
      <vt:lpstr>Pre-COVID19, MENA already faced serious welfare challenges</vt:lpstr>
      <vt:lpstr>A sharp and varied economic impact since the onset of COVID19 (Feb 2021)</vt:lpstr>
      <vt:lpstr>PowerPoint Presentation</vt:lpstr>
      <vt:lpstr>On phone surveys:</vt:lpstr>
      <vt:lpstr>Timing of phone surveys matters for observed impact</vt:lpstr>
      <vt:lpstr>Focus on Djibouti  </vt:lpstr>
      <vt:lpstr>Focus on Tunisia  </vt:lpstr>
      <vt:lpstr>Focus on Palestine  </vt:lpstr>
      <vt:lpstr>Other COVID19 impacts  </vt:lpstr>
      <vt:lpstr>Other COVID19 impacts  </vt:lpstr>
      <vt:lpstr>On simulations:</vt:lpstr>
      <vt:lpstr>Focus on Tunisia  </vt:lpstr>
      <vt:lpstr>Focus on West Bank and Gaza  </vt:lpstr>
      <vt:lpstr>Focus on Iran  </vt:lpstr>
      <vt:lpstr>Focus on Lebanon  </vt:lpstr>
      <vt:lpstr>Key messages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MENA Statistics Compact</dc:title>
  <dc:creator>Johannes G. Hoogeveen</dc:creator>
  <cp:lastModifiedBy>Heran Getachew Negatu</cp:lastModifiedBy>
  <cp:revision>12</cp:revision>
  <dcterms:created xsi:type="dcterms:W3CDTF">2021-09-21T22:32:28Z</dcterms:created>
  <dcterms:modified xsi:type="dcterms:W3CDTF">2021-12-16T19:52:45Z</dcterms:modified>
</cp:coreProperties>
</file>