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7" r:id="rId2"/>
    <p:sldId id="259" r:id="rId3"/>
    <p:sldId id="260" r:id="rId4"/>
    <p:sldId id="266" r:id="rId5"/>
    <p:sldId id="263" r:id="rId6"/>
    <p:sldId id="264" r:id="rId7"/>
    <p:sldId id="262" r:id="rId8"/>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30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F4DA40-09F0-4F28-B8E9-20069A9B1082}" v="423" dt="2023-12-13T05:10:02.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51157" autoAdjust="0"/>
  </p:normalViewPr>
  <p:slideViewPr>
    <p:cSldViewPr snapToGrid="0">
      <p:cViewPr varScale="1">
        <p:scale>
          <a:sx n="56" d="100"/>
          <a:sy n="56" d="100"/>
        </p:scale>
        <p:origin x="26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namika Singh" userId="fcb33933-7fe5-42bc-8860-f382d204a69c" providerId="ADAL" clId="{FFF4DA40-09F0-4F28-B8E9-20069A9B1082}"/>
    <pc:docChg chg="undo redo custSel delSld modSld">
      <pc:chgData name="Sunamika Singh" userId="fcb33933-7fe5-42bc-8860-f382d204a69c" providerId="ADAL" clId="{FFF4DA40-09F0-4F28-B8E9-20069A9B1082}" dt="2023-12-13T05:10:18.149" v="5942" actId="14100"/>
      <pc:docMkLst>
        <pc:docMk/>
      </pc:docMkLst>
      <pc:sldChg chg="addSp modSp mod modNotesTx">
        <pc:chgData name="Sunamika Singh" userId="fcb33933-7fe5-42bc-8860-f382d204a69c" providerId="ADAL" clId="{FFF4DA40-09F0-4F28-B8E9-20069A9B1082}" dt="2023-12-13T03:40:37.645" v="1917" actId="6549"/>
        <pc:sldMkLst>
          <pc:docMk/>
          <pc:sldMk cId="2576017373" sldId="260"/>
        </pc:sldMkLst>
        <pc:spChg chg="mod">
          <ac:chgData name="Sunamika Singh" userId="fcb33933-7fe5-42bc-8860-f382d204a69c" providerId="ADAL" clId="{FFF4DA40-09F0-4F28-B8E9-20069A9B1082}" dt="2023-12-13T03:37:44.087" v="1810" actId="114"/>
          <ac:spMkLst>
            <pc:docMk/>
            <pc:sldMk cId="2576017373" sldId="260"/>
            <ac:spMk id="5" creationId="{98BA6C5A-7780-52DE-B12C-6BC9003742E5}"/>
          </ac:spMkLst>
        </pc:spChg>
        <pc:spChg chg="add mod">
          <ac:chgData name="Sunamika Singh" userId="fcb33933-7fe5-42bc-8860-f382d204a69c" providerId="ADAL" clId="{FFF4DA40-09F0-4F28-B8E9-20069A9B1082}" dt="2023-12-13T03:40:37.645" v="1917" actId="6549"/>
          <ac:spMkLst>
            <pc:docMk/>
            <pc:sldMk cId="2576017373" sldId="260"/>
            <ac:spMk id="7" creationId="{774D1DBA-7417-A3AC-861C-9BA90E0D9780}"/>
          </ac:spMkLst>
        </pc:spChg>
        <pc:cxnChg chg="mod">
          <ac:chgData name="Sunamika Singh" userId="fcb33933-7fe5-42bc-8860-f382d204a69c" providerId="ADAL" clId="{FFF4DA40-09F0-4F28-B8E9-20069A9B1082}" dt="2023-12-13T03:37:51.190" v="1812" actId="1076"/>
          <ac:cxnSpMkLst>
            <pc:docMk/>
            <pc:sldMk cId="2576017373" sldId="260"/>
            <ac:cxnSpMk id="6" creationId="{D6C3CA9E-AC3E-7FC2-6A78-1D5A589AAF85}"/>
          </ac:cxnSpMkLst>
        </pc:cxnChg>
      </pc:sldChg>
      <pc:sldChg chg="del">
        <pc:chgData name="Sunamika Singh" userId="fcb33933-7fe5-42bc-8860-f382d204a69c" providerId="ADAL" clId="{FFF4DA40-09F0-4F28-B8E9-20069A9B1082}" dt="2023-12-13T03:20:20.811" v="808" actId="47"/>
        <pc:sldMkLst>
          <pc:docMk/>
          <pc:sldMk cId="58751229" sldId="261"/>
        </pc:sldMkLst>
      </pc:sldChg>
      <pc:sldChg chg="modSp mod modNotesTx">
        <pc:chgData name="Sunamika Singh" userId="fcb33933-7fe5-42bc-8860-f382d204a69c" providerId="ADAL" clId="{FFF4DA40-09F0-4F28-B8E9-20069A9B1082}" dt="2023-12-13T04:25:54.177" v="3937" actId="20577"/>
        <pc:sldMkLst>
          <pc:docMk/>
          <pc:sldMk cId="3148438904" sldId="263"/>
        </pc:sldMkLst>
        <pc:spChg chg="mod">
          <ac:chgData name="Sunamika Singh" userId="fcb33933-7fe5-42bc-8860-f382d204a69c" providerId="ADAL" clId="{FFF4DA40-09F0-4F28-B8E9-20069A9B1082}" dt="2023-12-13T03:38:26.609" v="1820" actId="1076"/>
          <ac:spMkLst>
            <pc:docMk/>
            <pc:sldMk cId="3148438904" sldId="263"/>
            <ac:spMk id="5" creationId="{DF82F25A-034A-4D0E-2FE3-62D34DBD4F93}"/>
          </ac:spMkLst>
        </pc:spChg>
        <pc:graphicFrameChg chg="mod">
          <ac:chgData name="Sunamika Singh" userId="fcb33933-7fe5-42bc-8860-f382d204a69c" providerId="ADAL" clId="{FFF4DA40-09F0-4F28-B8E9-20069A9B1082}" dt="2023-12-13T03:58:04.733" v="2893" actId="20577"/>
          <ac:graphicFrameMkLst>
            <pc:docMk/>
            <pc:sldMk cId="3148438904" sldId="263"/>
            <ac:graphicFrameMk id="3" creationId="{71EA82BE-432C-711C-62E9-0DC979A37FE0}"/>
          </ac:graphicFrameMkLst>
        </pc:graphicFrameChg>
      </pc:sldChg>
      <pc:sldChg chg="addSp delSp modSp mod modNotesTx">
        <pc:chgData name="Sunamika Singh" userId="fcb33933-7fe5-42bc-8860-f382d204a69c" providerId="ADAL" clId="{FFF4DA40-09F0-4F28-B8E9-20069A9B1082}" dt="2023-12-13T05:10:18.149" v="5942" actId="14100"/>
        <pc:sldMkLst>
          <pc:docMk/>
          <pc:sldMk cId="3697301353" sldId="264"/>
        </pc:sldMkLst>
        <pc:spChg chg="mod">
          <ac:chgData name="Sunamika Singh" userId="fcb33933-7fe5-42bc-8860-f382d204a69c" providerId="ADAL" clId="{FFF4DA40-09F0-4F28-B8E9-20069A9B1082}" dt="2023-12-13T04:02:24.482" v="3075" actId="14100"/>
          <ac:spMkLst>
            <pc:docMk/>
            <pc:sldMk cId="3697301353" sldId="264"/>
            <ac:spMk id="5" creationId="{DF82F25A-034A-4D0E-2FE3-62D34DBD4F93}"/>
          </ac:spMkLst>
        </pc:spChg>
        <pc:spChg chg="add mod">
          <ac:chgData name="Sunamika Singh" userId="fcb33933-7fe5-42bc-8860-f382d204a69c" providerId="ADAL" clId="{FFF4DA40-09F0-4F28-B8E9-20069A9B1082}" dt="2023-12-13T05:10:06.479" v="5939" actId="1076"/>
          <ac:spMkLst>
            <pc:docMk/>
            <pc:sldMk cId="3697301353" sldId="264"/>
            <ac:spMk id="15" creationId="{191090E7-6822-0D04-CA68-79459F43EFFA}"/>
          </ac:spMkLst>
        </pc:spChg>
        <pc:spChg chg="add mod">
          <ac:chgData name="Sunamika Singh" userId="fcb33933-7fe5-42bc-8860-f382d204a69c" providerId="ADAL" clId="{FFF4DA40-09F0-4F28-B8E9-20069A9B1082}" dt="2023-12-13T05:10:18.149" v="5942" actId="14100"/>
          <ac:spMkLst>
            <pc:docMk/>
            <pc:sldMk cId="3697301353" sldId="264"/>
            <ac:spMk id="17" creationId="{7074D61A-D2AB-A620-7D53-7B5045C985EC}"/>
          </ac:spMkLst>
        </pc:spChg>
        <pc:spChg chg="add mod">
          <ac:chgData name="Sunamika Singh" userId="fcb33933-7fe5-42bc-8860-f382d204a69c" providerId="ADAL" clId="{FFF4DA40-09F0-4F28-B8E9-20069A9B1082}" dt="2023-12-13T05:10:06.576" v="5940" actId="1076"/>
          <ac:spMkLst>
            <pc:docMk/>
            <pc:sldMk cId="3697301353" sldId="264"/>
            <ac:spMk id="18" creationId="{207801B9-ED4F-5FFF-B001-73AAB9386E92}"/>
          </ac:spMkLst>
        </pc:spChg>
        <pc:graphicFrameChg chg="mod">
          <ac:chgData name="Sunamika Singh" userId="fcb33933-7fe5-42bc-8860-f382d204a69c" providerId="ADAL" clId="{FFF4DA40-09F0-4F28-B8E9-20069A9B1082}" dt="2023-12-13T05:09:59.841" v="5938"/>
          <ac:graphicFrameMkLst>
            <pc:docMk/>
            <pc:sldMk cId="3697301353" sldId="264"/>
            <ac:graphicFrameMk id="3" creationId="{66372BAF-A88C-26AD-5318-9E759DC66EB5}"/>
          </ac:graphicFrameMkLst>
        </pc:graphicFrameChg>
        <pc:graphicFrameChg chg="add del mod modGraphic">
          <ac:chgData name="Sunamika Singh" userId="fcb33933-7fe5-42bc-8860-f382d204a69c" providerId="ADAL" clId="{FFF4DA40-09F0-4F28-B8E9-20069A9B1082}" dt="2023-12-13T05:00:15.490" v="5448" actId="21"/>
          <ac:graphicFrameMkLst>
            <pc:docMk/>
            <pc:sldMk cId="3697301353" sldId="264"/>
            <ac:graphicFrameMk id="16" creationId="{D0A938BF-DC79-671C-581A-FF0A2DABE586}"/>
          </ac:graphicFrameMkLst>
        </pc:graphicFrameChg>
        <pc:picChg chg="mod">
          <ac:chgData name="Sunamika Singh" userId="fcb33933-7fe5-42bc-8860-f382d204a69c" providerId="ADAL" clId="{FFF4DA40-09F0-4F28-B8E9-20069A9B1082}" dt="2023-12-13T05:07:56.677" v="5848" actId="1076"/>
          <ac:picMkLst>
            <pc:docMk/>
            <pc:sldMk cId="3697301353" sldId="264"/>
            <ac:picMk id="14" creationId="{8DF888C0-514D-D016-B28A-4739CB7BE575}"/>
          </ac:picMkLst>
        </pc:picChg>
        <pc:cxnChg chg="add del mod">
          <ac:chgData name="Sunamika Singh" userId="fcb33933-7fe5-42bc-8860-f382d204a69c" providerId="ADAL" clId="{FFF4DA40-09F0-4F28-B8E9-20069A9B1082}" dt="2023-12-13T04:57:38.034" v="5324" actId="478"/>
          <ac:cxnSpMkLst>
            <pc:docMk/>
            <pc:sldMk cId="3697301353" sldId="264"/>
            <ac:cxnSpMk id="8" creationId="{20BDEF27-311D-ADD3-2A3F-26E57E5483CF}"/>
          </ac:cxnSpMkLst>
        </pc:cxnChg>
      </pc:sldChg>
      <pc:sldChg chg="modSp mod modNotesTx">
        <pc:chgData name="Sunamika Singh" userId="fcb33933-7fe5-42bc-8860-f382d204a69c" providerId="ADAL" clId="{FFF4DA40-09F0-4F28-B8E9-20069A9B1082}" dt="2023-12-13T04:22:36.119" v="3830" actId="20577"/>
        <pc:sldMkLst>
          <pc:docMk/>
          <pc:sldMk cId="489283124" sldId="266"/>
        </pc:sldMkLst>
        <pc:spChg chg="mod">
          <ac:chgData name="Sunamika Singh" userId="fcb33933-7fe5-42bc-8860-f382d204a69c" providerId="ADAL" clId="{FFF4DA40-09F0-4F28-B8E9-20069A9B1082}" dt="2023-12-13T03:41:42.556" v="2037" actId="14100"/>
          <ac:spMkLst>
            <pc:docMk/>
            <pc:sldMk cId="489283124" sldId="266"/>
            <ac:spMk id="5" creationId="{DF82F25A-034A-4D0E-2FE3-62D34DBD4F93}"/>
          </ac:spMkLst>
        </pc:spChg>
        <pc:graphicFrameChg chg="mod modGraphic">
          <ac:chgData name="Sunamika Singh" userId="fcb33933-7fe5-42bc-8860-f382d204a69c" providerId="ADAL" clId="{FFF4DA40-09F0-4F28-B8E9-20069A9B1082}" dt="2023-12-13T03:15:57.142" v="692" actId="403"/>
          <ac:graphicFrameMkLst>
            <pc:docMk/>
            <pc:sldMk cId="489283124" sldId="266"/>
            <ac:graphicFrameMk id="7" creationId="{81C16AEC-EA41-25F4-B089-ACE87FF8F53F}"/>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175934-046E-40EB-AFA1-ABA9609B2FCE}"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US"/>
        </a:p>
      </dgm:t>
    </dgm:pt>
    <dgm:pt modelId="{1D1EB52B-709B-4385-A294-8CA03FB3C40B}">
      <dgm:prSet custT="1"/>
      <dgm:spPr/>
      <dgm:t>
        <a:bodyPr/>
        <a:lstStyle/>
        <a:p>
          <a:r>
            <a:rPr lang="en-US" sz="3600" dirty="0"/>
            <a:t>Research shows otherwise </a:t>
          </a:r>
        </a:p>
      </dgm:t>
    </dgm:pt>
    <dgm:pt modelId="{A287BA09-2CB6-4D5C-A5E8-8E1819A5BBD1}" type="parTrans" cxnId="{6E8E9791-6B40-4697-BB33-AD8ADD172080}">
      <dgm:prSet/>
      <dgm:spPr/>
      <dgm:t>
        <a:bodyPr/>
        <a:lstStyle/>
        <a:p>
          <a:endParaRPr lang="en-US" sz="3600"/>
        </a:p>
      </dgm:t>
    </dgm:pt>
    <dgm:pt modelId="{3A3B8ABE-CC9F-4ACA-8DD7-0B768287527C}" type="sibTrans" cxnId="{6E8E9791-6B40-4697-BB33-AD8ADD172080}">
      <dgm:prSet/>
      <dgm:spPr/>
      <dgm:t>
        <a:bodyPr/>
        <a:lstStyle/>
        <a:p>
          <a:endParaRPr lang="en-US" sz="3600"/>
        </a:p>
      </dgm:t>
    </dgm:pt>
    <dgm:pt modelId="{57FE3BB8-7365-450C-AAB2-434F47368B2F}">
      <dgm:prSet custT="1"/>
      <dgm:spPr/>
      <dgm:t>
        <a:bodyPr/>
        <a:lstStyle/>
        <a:p>
          <a:r>
            <a:rPr lang="en-US" sz="3600" dirty="0"/>
            <a:t>Youth are more agile, educated and adaptive to labor market conditions</a:t>
          </a:r>
        </a:p>
      </dgm:t>
    </dgm:pt>
    <dgm:pt modelId="{F38A12AE-A5DB-41CD-81F3-E6C4FCC2AEFB}" type="parTrans" cxnId="{A4F68A52-D0BD-494D-BF14-F6E880BD0D39}">
      <dgm:prSet/>
      <dgm:spPr/>
      <dgm:t>
        <a:bodyPr/>
        <a:lstStyle/>
        <a:p>
          <a:endParaRPr lang="en-US" sz="3600"/>
        </a:p>
      </dgm:t>
    </dgm:pt>
    <dgm:pt modelId="{2B2031B9-DB08-4444-B8E8-5287755A0648}" type="sibTrans" cxnId="{A4F68A52-D0BD-494D-BF14-F6E880BD0D39}">
      <dgm:prSet/>
      <dgm:spPr/>
      <dgm:t>
        <a:bodyPr/>
        <a:lstStyle/>
        <a:p>
          <a:endParaRPr lang="en-US" sz="3600"/>
        </a:p>
      </dgm:t>
    </dgm:pt>
    <dgm:pt modelId="{BC71AC06-F078-4941-B285-A550A34D4740}" type="pres">
      <dgm:prSet presAssocID="{E1175934-046E-40EB-AFA1-ABA9609B2FCE}" presName="Name0" presStyleCnt="0">
        <dgm:presLayoutVars>
          <dgm:chMax val="7"/>
          <dgm:chPref val="7"/>
          <dgm:dir/>
        </dgm:presLayoutVars>
      </dgm:prSet>
      <dgm:spPr/>
    </dgm:pt>
    <dgm:pt modelId="{6A11CA6B-7CE1-4103-B814-1D34787B0E78}" type="pres">
      <dgm:prSet presAssocID="{E1175934-046E-40EB-AFA1-ABA9609B2FCE}" presName="Name1" presStyleCnt="0"/>
      <dgm:spPr/>
    </dgm:pt>
    <dgm:pt modelId="{73A825EC-E90D-4691-A627-FD7A7F0A5C40}" type="pres">
      <dgm:prSet presAssocID="{E1175934-046E-40EB-AFA1-ABA9609B2FCE}" presName="cycle" presStyleCnt="0"/>
      <dgm:spPr/>
    </dgm:pt>
    <dgm:pt modelId="{7C2A3635-CEDF-455B-8854-115C3CDFE43F}" type="pres">
      <dgm:prSet presAssocID="{E1175934-046E-40EB-AFA1-ABA9609B2FCE}" presName="srcNode" presStyleLbl="node1" presStyleIdx="0" presStyleCnt="2"/>
      <dgm:spPr/>
    </dgm:pt>
    <dgm:pt modelId="{05732D27-9FB1-4A86-B551-7EAFE8972CD0}" type="pres">
      <dgm:prSet presAssocID="{E1175934-046E-40EB-AFA1-ABA9609B2FCE}" presName="conn" presStyleLbl="parChTrans1D2" presStyleIdx="0" presStyleCnt="1"/>
      <dgm:spPr/>
    </dgm:pt>
    <dgm:pt modelId="{7638B328-7922-404A-A0CF-432F998FF3AB}" type="pres">
      <dgm:prSet presAssocID="{E1175934-046E-40EB-AFA1-ABA9609B2FCE}" presName="extraNode" presStyleLbl="node1" presStyleIdx="0" presStyleCnt="2"/>
      <dgm:spPr/>
    </dgm:pt>
    <dgm:pt modelId="{A667FEB5-F69B-4E11-BD3A-150FFDC2B2BD}" type="pres">
      <dgm:prSet presAssocID="{E1175934-046E-40EB-AFA1-ABA9609B2FCE}" presName="dstNode" presStyleLbl="node1" presStyleIdx="0" presStyleCnt="2"/>
      <dgm:spPr/>
    </dgm:pt>
    <dgm:pt modelId="{37D58250-4149-45D0-A47F-A641B622A48F}" type="pres">
      <dgm:prSet presAssocID="{1D1EB52B-709B-4385-A294-8CA03FB3C40B}" presName="text_1" presStyleLbl="node1" presStyleIdx="0" presStyleCnt="2">
        <dgm:presLayoutVars>
          <dgm:bulletEnabled val="1"/>
        </dgm:presLayoutVars>
      </dgm:prSet>
      <dgm:spPr/>
    </dgm:pt>
    <dgm:pt modelId="{CBB46EE4-D3F5-4B79-83A2-DBE45712036C}" type="pres">
      <dgm:prSet presAssocID="{1D1EB52B-709B-4385-A294-8CA03FB3C40B}" presName="accent_1" presStyleCnt="0"/>
      <dgm:spPr/>
    </dgm:pt>
    <dgm:pt modelId="{D1478A17-A62C-440B-81E7-EAAC4DF80CBC}" type="pres">
      <dgm:prSet presAssocID="{1D1EB52B-709B-4385-A294-8CA03FB3C40B}" presName="accentRepeatNode" presStyleLbl="solidFgAcc1" presStyleIdx="0" presStyleCnt="2"/>
      <dgm:spPr/>
    </dgm:pt>
    <dgm:pt modelId="{6915B543-59BD-411F-83F6-B8E83CCED15A}" type="pres">
      <dgm:prSet presAssocID="{57FE3BB8-7365-450C-AAB2-434F47368B2F}" presName="text_2" presStyleLbl="node1" presStyleIdx="1" presStyleCnt="2">
        <dgm:presLayoutVars>
          <dgm:bulletEnabled val="1"/>
        </dgm:presLayoutVars>
      </dgm:prSet>
      <dgm:spPr/>
    </dgm:pt>
    <dgm:pt modelId="{97DF488C-8E35-4F9E-804D-B17855828BEA}" type="pres">
      <dgm:prSet presAssocID="{57FE3BB8-7365-450C-AAB2-434F47368B2F}" presName="accent_2" presStyleCnt="0"/>
      <dgm:spPr/>
    </dgm:pt>
    <dgm:pt modelId="{8387BCF2-ABCB-4588-9B11-1CD4CF4D6183}" type="pres">
      <dgm:prSet presAssocID="{57FE3BB8-7365-450C-AAB2-434F47368B2F}" presName="accentRepeatNode" presStyleLbl="solidFgAcc1" presStyleIdx="1" presStyleCnt="2"/>
      <dgm:spPr/>
    </dgm:pt>
  </dgm:ptLst>
  <dgm:cxnLst>
    <dgm:cxn modelId="{AFFC7143-F32B-4E77-987A-877A9F262614}" type="presOf" srcId="{1D1EB52B-709B-4385-A294-8CA03FB3C40B}" destId="{37D58250-4149-45D0-A47F-A641B622A48F}" srcOrd="0" destOrd="0" presId="urn:microsoft.com/office/officeart/2008/layout/VerticalCurvedList"/>
    <dgm:cxn modelId="{52E5CA45-FC8B-4B30-BF7D-2C1CB915F9BA}" type="presOf" srcId="{E1175934-046E-40EB-AFA1-ABA9609B2FCE}" destId="{BC71AC06-F078-4941-B285-A550A34D4740}" srcOrd="0" destOrd="0" presId="urn:microsoft.com/office/officeart/2008/layout/VerticalCurvedList"/>
    <dgm:cxn modelId="{60F7F16C-BFFD-46DE-8B9C-2706BD9289F4}" type="presOf" srcId="{3A3B8ABE-CC9F-4ACA-8DD7-0B768287527C}" destId="{05732D27-9FB1-4A86-B551-7EAFE8972CD0}" srcOrd="0" destOrd="0" presId="urn:microsoft.com/office/officeart/2008/layout/VerticalCurvedList"/>
    <dgm:cxn modelId="{A4F68A52-D0BD-494D-BF14-F6E880BD0D39}" srcId="{E1175934-046E-40EB-AFA1-ABA9609B2FCE}" destId="{57FE3BB8-7365-450C-AAB2-434F47368B2F}" srcOrd="1" destOrd="0" parTransId="{F38A12AE-A5DB-41CD-81F3-E6C4FCC2AEFB}" sibTransId="{2B2031B9-DB08-4444-B8E8-5287755A0648}"/>
    <dgm:cxn modelId="{6E8E9791-6B40-4697-BB33-AD8ADD172080}" srcId="{E1175934-046E-40EB-AFA1-ABA9609B2FCE}" destId="{1D1EB52B-709B-4385-A294-8CA03FB3C40B}" srcOrd="0" destOrd="0" parTransId="{A287BA09-2CB6-4D5C-A5E8-8E1819A5BBD1}" sibTransId="{3A3B8ABE-CC9F-4ACA-8DD7-0B768287527C}"/>
    <dgm:cxn modelId="{30720CC2-D62E-4DCD-A2B0-36ECE481FD9E}" type="presOf" srcId="{57FE3BB8-7365-450C-AAB2-434F47368B2F}" destId="{6915B543-59BD-411F-83F6-B8E83CCED15A}" srcOrd="0" destOrd="0" presId="urn:microsoft.com/office/officeart/2008/layout/VerticalCurvedList"/>
    <dgm:cxn modelId="{E5C96699-C077-4EE5-8771-B6CF7BC160D1}" type="presParOf" srcId="{BC71AC06-F078-4941-B285-A550A34D4740}" destId="{6A11CA6B-7CE1-4103-B814-1D34787B0E78}" srcOrd="0" destOrd="0" presId="urn:microsoft.com/office/officeart/2008/layout/VerticalCurvedList"/>
    <dgm:cxn modelId="{C1AC4036-E70A-424D-A0B4-1EB7CA291D17}" type="presParOf" srcId="{6A11CA6B-7CE1-4103-B814-1D34787B0E78}" destId="{73A825EC-E90D-4691-A627-FD7A7F0A5C40}" srcOrd="0" destOrd="0" presId="urn:microsoft.com/office/officeart/2008/layout/VerticalCurvedList"/>
    <dgm:cxn modelId="{6B541863-8D2D-4FA6-BDF5-91F9D52C408B}" type="presParOf" srcId="{73A825EC-E90D-4691-A627-FD7A7F0A5C40}" destId="{7C2A3635-CEDF-455B-8854-115C3CDFE43F}" srcOrd="0" destOrd="0" presId="urn:microsoft.com/office/officeart/2008/layout/VerticalCurvedList"/>
    <dgm:cxn modelId="{F46EEC4C-1BD0-44A9-96CB-985BD5519C0B}" type="presParOf" srcId="{73A825EC-E90D-4691-A627-FD7A7F0A5C40}" destId="{05732D27-9FB1-4A86-B551-7EAFE8972CD0}" srcOrd="1" destOrd="0" presId="urn:microsoft.com/office/officeart/2008/layout/VerticalCurvedList"/>
    <dgm:cxn modelId="{B1F9D318-11A0-4181-8149-64BFA5DFA782}" type="presParOf" srcId="{73A825EC-E90D-4691-A627-FD7A7F0A5C40}" destId="{7638B328-7922-404A-A0CF-432F998FF3AB}" srcOrd="2" destOrd="0" presId="urn:microsoft.com/office/officeart/2008/layout/VerticalCurvedList"/>
    <dgm:cxn modelId="{504587BD-5EFF-40BE-820D-95EDE08EFE82}" type="presParOf" srcId="{73A825EC-E90D-4691-A627-FD7A7F0A5C40}" destId="{A667FEB5-F69B-4E11-BD3A-150FFDC2B2BD}" srcOrd="3" destOrd="0" presId="urn:microsoft.com/office/officeart/2008/layout/VerticalCurvedList"/>
    <dgm:cxn modelId="{F6026015-363A-4E22-A35B-69EFAD10EB54}" type="presParOf" srcId="{6A11CA6B-7CE1-4103-B814-1D34787B0E78}" destId="{37D58250-4149-45D0-A47F-A641B622A48F}" srcOrd="1" destOrd="0" presId="urn:microsoft.com/office/officeart/2008/layout/VerticalCurvedList"/>
    <dgm:cxn modelId="{A002BAD0-B667-434C-9B15-2C6BE1CA4F4C}" type="presParOf" srcId="{6A11CA6B-7CE1-4103-B814-1D34787B0E78}" destId="{CBB46EE4-D3F5-4B79-83A2-DBE45712036C}" srcOrd="2" destOrd="0" presId="urn:microsoft.com/office/officeart/2008/layout/VerticalCurvedList"/>
    <dgm:cxn modelId="{8FF5D549-B92D-4A88-9805-136DF7D4CB19}" type="presParOf" srcId="{CBB46EE4-D3F5-4B79-83A2-DBE45712036C}" destId="{D1478A17-A62C-440B-81E7-EAAC4DF80CBC}" srcOrd="0" destOrd="0" presId="urn:microsoft.com/office/officeart/2008/layout/VerticalCurvedList"/>
    <dgm:cxn modelId="{5C8CFAF0-0C2E-4911-B2AF-185CF1530718}" type="presParOf" srcId="{6A11CA6B-7CE1-4103-B814-1D34787B0E78}" destId="{6915B543-59BD-411F-83F6-B8E83CCED15A}" srcOrd="3" destOrd="0" presId="urn:microsoft.com/office/officeart/2008/layout/VerticalCurvedList"/>
    <dgm:cxn modelId="{4C7CAD7D-6F94-4E53-8AB4-6FDFE708D24D}" type="presParOf" srcId="{6A11CA6B-7CE1-4103-B814-1D34787B0E78}" destId="{97DF488C-8E35-4F9E-804D-B17855828BEA}" srcOrd="4" destOrd="0" presId="urn:microsoft.com/office/officeart/2008/layout/VerticalCurvedList"/>
    <dgm:cxn modelId="{F227C1A0-02BD-4EE2-9306-9D24B5AA140A}" type="presParOf" srcId="{97DF488C-8E35-4F9E-804D-B17855828BEA}" destId="{8387BCF2-ABCB-4588-9B11-1CD4CF4D6183}"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8485FF-2981-4A36-B127-05976010E766}"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BBBDDD0E-073C-45B0-A36F-D5196A90C13C}">
      <dgm:prSet phldrT="[Text]"/>
      <dgm:spPr/>
      <dgm:t>
        <a:bodyPr/>
        <a:lstStyle/>
        <a:p>
          <a:r>
            <a:rPr lang="en-US" dirty="0"/>
            <a:t>1. Youth are a potential human resource</a:t>
          </a:r>
        </a:p>
      </dgm:t>
    </dgm:pt>
    <dgm:pt modelId="{FDE9E839-4544-456B-B8BA-9B2E99C53212}" type="parTrans" cxnId="{AFDB4A3E-610B-43F2-AC33-3E9B1288C630}">
      <dgm:prSet/>
      <dgm:spPr/>
      <dgm:t>
        <a:bodyPr/>
        <a:lstStyle/>
        <a:p>
          <a:endParaRPr lang="en-US"/>
        </a:p>
      </dgm:t>
    </dgm:pt>
    <dgm:pt modelId="{5E4E758A-CF13-468F-B4C8-FB0D9899A3C3}" type="sibTrans" cxnId="{AFDB4A3E-610B-43F2-AC33-3E9B1288C630}">
      <dgm:prSet/>
      <dgm:spPr/>
      <dgm:t>
        <a:bodyPr/>
        <a:lstStyle/>
        <a:p>
          <a:endParaRPr lang="en-US"/>
        </a:p>
      </dgm:t>
    </dgm:pt>
    <dgm:pt modelId="{6A0C6FF8-012B-49AB-B490-147D20D50E3A}">
      <dgm:prSet phldrT="[Text]"/>
      <dgm:spPr/>
      <dgm:t>
        <a:bodyPr/>
        <a:lstStyle/>
        <a:p>
          <a:r>
            <a:rPr lang="en-US" dirty="0"/>
            <a:t>2. Youth form a significant consumer base	</a:t>
          </a:r>
        </a:p>
      </dgm:t>
    </dgm:pt>
    <dgm:pt modelId="{0D7EC555-13F0-4F23-A08E-CABE5385EB8A}" type="parTrans" cxnId="{1ED509A8-389F-4D45-B456-62987B30D12F}">
      <dgm:prSet/>
      <dgm:spPr/>
      <dgm:t>
        <a:bodyPr/>
        <a:lstStyle/>
        <a:p>
          <a:endParaRPr lang="en-US"/>
        </a:p>
      </dgm:t>
    </dgm:pt>
    <dgm:pt modelId="{D5FC9E6E-989F-4D85-A2AC-3A130024E10F}" type="sibTrans" cxnId="{1ED509A8-389F-4D45-B456-62987B30D12F}">
      <dgm:prSet/>
      <dgm:spPr/>
      <dgm:t>
        <a:bodyPr/>
        <a:lstStyle/>
        <a:p>
          <a:endParaRPr lang="en-US"/>
        </a:p>
      </dgm:t>
    </dgm:pt>
    <dgm:pt modelId="{AAA290FB-6B98-4C7B-84AE-B7979DB1B006}">
      <dgm:prSet phldrT="[Text]"/>
      <dgm:spPr/>
      <dgm:t>
        <a:bodyPr/>
        <a:lstStyle/>
        <a:p>
          <a:r>
            <a:rPr lang="en-US" dirty="0"/>
            <a:t>3. Business thrive in peaceful, cohesive societies </a:t>
          </a:r>
        </a:p>
      </dgm:t>
    </dgm:pt>
    <dgm:pt modelId="{7003C582-6747-4B0F-8C6D-DA76C09C11AB}" type="parTrans" cxnId="{D09BF251-6F15-4DF8-AC91-0247AC5221CE}">
      <dgm:prSet/>
      <dgm:spPr/>
      <dgm:t>
        <a:bodyPr/>
        <a:lstStyle/>
        <a:p>
          <a:endParaRPr lang="en-US"/>
        </a:p>
      </dgm:t>
    </dgm:pt>
    <dgm:pt modelId="{F92CDD7D-010C-4EDA-B074-FB2FC7CCA61C}" type="sibTrans" cxnId="{D09BF251-6F15-4DF8-AC91-0247AC5221CE}">
      <dgm:prSet/>
      <dgm:spPr/>
      <dgm:t>
        <a:bodyPr/>
        <a:lstStyle/>
        <a:p>
          <a:endParaRPr lang="en-US"/>
        </a:p>
      </dgm:t>
    </dgm:pt>
    <dgm:pt modelId="{01E90573-0978-4075-B9EB-6CDEEE86EDCD}" type="pres">
      <dgm:prSet presAssocID="{2C8485FF-2981-4A36-B127-05976010E766}" presName="linear" presStyleCnt="0">
        <dgm:presLayoutVars>
          <dgm:animLvl val="lvl"/>
          <dgm:resizeHandles val="exact"/>
        </dgm:presLayoutVars>
      </dgm:prSet>
      <dgm:spPr/>
    </dgm:pt>
    <dgm:pt modelId="{A92B51BA-9D42-4502-B97C-C860B3EA00AA}" type="pres">
      <dgm:prSet presAssocID="{BBBDDD0E-073C-45B0-A36F-D5196A90C13C}" presName="parentText" presStyleLbl="node1" presStyleIdx="0" presStyleCnt="3">
        <dgm:presLayoutVars>
          <dgm:chMax val="0"/>
          <dgm:bulletEnabled val="1"/>
        </dgm:presLayoutVars>
      </dgm:prSet>
      <dgm:spPr/>
    </dgm:pt>
    <dgm:pt modelId="{BC7595E2-3B88-4B98-8BA2-26C7A4960620}" type="pres">
      <dgm:prSet presAssocID="{5E4E758A-CF13-468F-B4C8-FB0D9899A3C3}" presName="spacer" presStyleCnt="0"/>
      <dgm:spPr/>
    </dgm:pt>
    <dgm:pt modelId="{A16F01A6-C6AE-4DEC-8441-DF90A38EDD48}" type="pres">
      <dgm:prSet presAssocID="{6A0C6FF8-012B-49AB-B490-147D20D50E3A}" presName="parentText" presStyleLbl="node1" presStyleIdx="1" presStyleCnt="3">
        <dgm:presLayoutVars>
          <dgm:chMax val="0"/>
          <dgm:bulletEnabled val="1"/>
        </dgm:presLayoutVars>
      </dgm:prSet>
      <dgm:spPr/>
    </dgm:pt>
    <dgm:pt modelId="{ED6F80AB-021E-4099-A80A-B4E173A5BD22}" type="pres">
      <dgm:prSet presAssocID="{D5FC9E6E-989F-4D85-A2AC-3A130024E10F}" presName="spacer" presStyleCnt="0"/>
      <dgm:spPr/>
    </dgm:pt>
    <dgm:pt modelId="{BE8E0FCE-60C5-4A8F-8B00-5408D0D1E51E}" type="pres">
      <dgm:prSet presAssocID="{AAA290FB-6B98-4C7B-84AE-B7979DB1B006}" presName="parentText" presStyleLbl="node1" presStyleIdx="2" presStyleCnt="3">
        <dgm:presLayoutVars>
          <dgm:chMax val="0"/>
          <dgm:bulletEnabled val="1"/>
        </dgm:presLayoutVars>
      </dgm:prSet>
      <dgm:spPr/>
    </dgm:pt>
  </dgm:ptLst>
  <dgm:cxnLst>
    <dgm:cxn modelId="{6F36213B-3ADA-4AB7-994C-6BA8D33B81F3}" type="presOf" srcId="{BBBDDD0E-073C-45B0-A36F-D5196A90C13C}" destId="{A92B51BA-9D42-4502-B97C-C860B3EA00AA}" srcOrd="0" destOrd="0" presId="urn:microsoft.com/office/officeart/2005/8/layout/vList2"/>
    <dgm:cxn modelId="{AFDB4A3E-610B-43F2-AC33-3E9B1288C630}" srcId="{2C8485FF-2981-4A36-B127-05976010E766}" destId="{BBBDDD0E-073C-45B0-A36F-D5196A90C13C}" srcOrd="0" destOrd="0" parTransId="{FDE9E839-4544-456B-B8BA-9B2E99C53212}" sibTransId="{5E4E758A-CF13-468F-B4C8-FB0D9899A3C3}"/>
    <dgm:cxn modelId="{BA485C65-D9FF-4F62-A5BC-9514999D1A9F}" type="presOf" srcId="{AAA290FB-6B98-4C7B-84AE-B7979DB1B006}" destId="{BE8E0FCE-60C5-4A8F-8B00-5408D0D1E51E}" srcOrd="0" destOrd="0" presId="urn:microsoft.com/office/officeart/2005/8/layout/vList2"/>
    <dgm:cxn modelId="{D09BF251-6F15-4DF8-AC91-0247AC5221CE}" srcId="{2C8485FF-2981-4A36-B127-05976010E766}" destId="{AAA290FB-6B98-4C7B-84AE-B7979DB1B006}" srcOrd="2" destOrd="0" parTransId="{7003C582-6747-4B0F-8C6D-DA76C09C11AB}" sibTransId="{F92CDD7D-010C-4EDA-B074-FB2FC7CCA61C}"/>
    <dgm:cxn modelId="{A1433D78-687C-4366-ABA3-04839830F05B}" type="presOf" srcId="{2C8485FF-2981-4A36-B127-05976010E766}" destId="{01E90573-0978-4075-B9EB-6CDEEE86EDCD}" srcOrd="0" destOrd="0" presId="urn:microsoft.com/office/officeart/2005/8/layout/vList2"/>
    <dgm:cxn modelId="{59D93AA1-DDAD-43B0-9394-1BE78F5CF2CF}" type="presOf" srcId="{6A0C6FF8-012B-49AB-B490-147D20D50E3A}" destId="{A16F01A6-C6AE-4DEC-8441-DF90A38EDD48}" srcOrd="0" destOrd="0" presId="urn:microsoft.com/office/officeart/2005/8/layout/vList2"/>
    <dgm:cxn modelId="{1ED509A8-389F-4D45-B456-62987B30D12F}" srcId="{2C8485FF-2981-4A36-B127-05976010E766}" destId="{6A0C6FF8-012B-49AB-B490-147D20D50E3A}" srcOrd="1" destOrd="0" parTransId="{0D7EC555-13F0-4F23-A08E-CABE5385EB8A}" sibTransId="{D5FC9E6E-989F-4D85-A2AC-3A130024E10F}"/>
    <dgm:cxn modelId="{FD370AAA-6EEB-4317-8FF0-EC32B6F577AB}" type="presParOf" srcId="{01E90573-0978-4075-B9EB-6CDEEE86EDCD}" destId="{A92B51BA-9D42-4502-B97C-C860B3EA00AA}" srcOrd="0" destOrd="0" presId="urn:microsoft.com/office/officeart/2005/8/layout/vList2"/>
    <dgm:cxn modelId="{58227F66-DEC7-41C9-AB9E-3612E141913B}" type="presParOf" srcId="{01E90573-0978-4075-B9EB-6CDEEE86EDCD}" destId="{BC7595E2-3B88-4B98-8BA2-26C7A4960620}" srcOrd="1" destOrd="0" presId="urn:microsoft.com/office/officeart/2005/8/layout/vList2"/>
    <dgm:cxn modelId="{6DF2BC40-02FD-423F-892D-489BBE6311E0}" type="presParOf" srcId="{01E90573-0978-4075-B9EB-6CDEEE86EDCD}" destId="{A16F01A6-C6AE-4DEC-8441-DF90A38EDD48}" srcOrd="2" destOrd="0" presId="urn:microsoft.com/office/officeart/2005/8/layout/vList2"/>
    <dgm:cxn modelId="{709A1D58-2F7A-4F2C-BE36-4706BAC06327}" type="presParOf" srcId="{01E90573-0978-4075-B9EB-6CDEEE86EDCD}" destId="{ED6F80AB-021E-4099-A80A-B4E173A5BD22}" srcOrd="3" destOrd="0" presId="urn:microsoft.com/office/officeart/2005/8/layout/vList2"/>
    <dgm:cxn modelId="{D0990A1C-DD62-4661-9292-F0138D0064C9}" type="presParOf" srcId="{01E90573-0978-4075-B9EB-6CDEEE86EDCD}" destId="{BE8E0FCE-60C5-4A8F-8B00-5408D0D1E51E}"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18BAF8-7BC4-42E0-B602-31DAB5E747F5}"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B71EA9E8-2A9A-427B-ADCB-D156D2C029C3}">
      <dgm:prSet phldrT="[Text]" custT="1"/>
      <dgm:spPr/>
      <dgm:t>
        <a:bodyPr/>
        <a:lstStyle/>
        <a:p>
          <a:r>
            <a:rPr lang="en-US" sz="2000" dirty="0"/>
            <a:t>1. Support Skills Development </a:t>
          </a:r>
        </a:p>
      </dgm:t>
    </dgm:pt>
    <dgm:pt modelId="{D259D309-A023-48D0-8D1F-59D826890FD1}" type="parTrans" cxnId="{7761736C-6E6E-41D3-B133-91AD3E9B0DC3}">
      <dgm:prSet/>
      <dgm:spPr/>
      <dgm:t>
        <a:bodyPr/>
        <a:lstStyle/>
        <a:p>
          <a:endParaRPr lang="en-US" sz="1600"/>
        </a:p>
      </dgm:t>
    </dgm:pt>
    <dgm:pt modelId="{E77BA8C9-2C31-4EFA-8B89-7567C80A5522}" type="sibTrans" cxnId="{7761736C-6E6E-41D3-B133-91AD3E9B0DC3}">
      <dgm:prSet/>
      <dgm:spPr/>
      <dgm:t>
        <a:bodyPr/>
        <a:lstStyle/>
        <a:p>
          <a:endParaRPr lang="en-US" sz="1600"/>
        </a:p>
      </dgm:t>
    </dgm:pt>
    <dgm:pt modelId="{E82CF003-AD4F-46C8-A5F4-3689BBEBAAC8}">
      <dgm:prSet phldrT="[Text]" custT="1"/>
      <dgm:spPr/>
      <dgm:t>
        <a:bodyPr/>
        <a:lstStyle/>
        <a:p>
          <a:r>
            <a:rPr lang="en-US" sz="2000" dirty="0"/>
            <a:t>2. Promote youth groups/associations</a:t>
          </a:r>
        </a:p>
      </dgm:t>
    </dgm:pt>
    <dgm:pt modelId="{4575B9AC-701F-4EB9-AC46-D4E4787B854A}" type="parTrans" cxnId="{09BF31C0-DAD3-4881-BA32-6D0DECE8E039}">
      <dgm:prSet/>
      <dgm:spPr/>
      <dgm:t>
        <a:bodyPr/>
        <a:lstStyle/>
        <a:p>
          <a:endParaRPr lang="en-US" sz="1600"/>
        </a:p>
      </dgm:t>
    </dgm:pt>
    <dgm:pt modelId="{AB24489C-9BF2-42CA-9730-C2B54093FE98}" type="sibTrans" cxnId="{09BF31C0-DAD3-4881-BA32-6D0DECE8E039}">
      <dgm:prSet/>
      <dgm:spPr/>
      <dgm:t>
        <a:bodyPr/>
        <a:lstStyle/>
        <a:p>
          <a:endParaRPr lang="en-US" sz="1600"/>
        </a:p>
      </dgm:t>
    </dgm:pt>
    <dgm:pt modelId="{8F415D1F-2079-4884-8B0F-BB9119CEC753}">
      <dgm:prSet phldrT="[Text]" custT="1"/>
      <dgm:spPr/>
      <dgm:t>
        <a:bodyPr/>
        <a:lstStyle/>
        <a:p>
          <a:r>
            <a:rPr lang="en-US" sz="2000" dirty="0"/>
            <a:t>3. Provide structured apprenticeship</a:t>
          </a:r>
        </a:p>
      </dgm:t>
    </dgm:pt>
    <dgm:pt modelId="{382B5912-3414-415F-B220-86AFFB425B65}" type="parTrans" cxnId="{B1722388-F457-4D36-A07A-50831E0790A0}">
      <dgm:prSet/>
      <dgm:spPr/>
      <dgm:t>
        <a:bodyPr/>
        <a:lstStyle/>
        <a:p>
          <a:endParaRPr lang="en-US" sz="1600"/>
        </a:p>
      </dgm:t>
    </dgm:pt>
    <dgm:pt modelId="{B15072EA-4857-4166-AB44-62461E440F74}" type="sibTrans" cxnId="{B1722388-F457-4D36-A07A-50831E0790A0}">
      <dgm:prSet/>
      <dgm:spPr/>
      <dgm:t>
        <a:bodyPr/>
        <a:lstStyle/>
        <a:p>
          <a:endParaRPr lang="en-US" sz="1600"/>
        </a:p>
      </dgm:t>
    </dgm:pt>
    <dgm:pt modelId="{E6C5312A-0454-43DC-87C0-75A218ECEEBE}">
      <dgm:prSet phldrT="[Text]" custT="1"/>
      <dgm:spPr/>
      <dgm:t>
        <a:bodyPr/>
        <a:lstStyle/>
        <a:p>
          <a:r>
            <a:rPr lang="en-US" sz="2000" dirty="0"/>
            <a:t>4. Business Incubation</a:t>
          </a:r>
        </a:p>
      </dgm:t>
    </dgm:pt>
    <dgm:pt modelId="{3D45442B-83F9-419B-9E67-DC9ABFE81D87}" type="parTrans" cxnId="{77D52DB1-583F-4204-977C-11B7E5A7E5AF}">
      <dgm:prSet/>
      <dgm:spPr/>
      <dgm:t>
        <a:bodyPr/>
        <a:lstStyle/>
        <a:p>
          <a:endParaRPr lang="en-US"/>
        </a:p>
      </dgm:t>
    </dgm:pt>
    <dgm:pt modelId="{2D5D39B4-1C46-433A-8CB2-BBAA1BF96E34}" type="sibTrans" cxnId="{77D52DB1-583F-4204-977C-11B7E5A7E5AF}">
      <dgm:prSet/>
      <dgm:spPr/>
      <dgm:t>
        <a:bodyPr/>
        <a:lstStyle/>
        <a:p>
          <a:endParaRPr lang="en-US"/>
        </a:p>
      </dgm:t>
    </dgm:pt>
    <dgm:pt modelId="{A5829D53-A4D2-4A1B-8A82-61A5407141DF}" type="pres">
      <dgm:prSet presAssocID="{7218BAF8-7BC4-42E0-B602-31DAB5E747F5}" presName="diagram" presStyleCnt="0">
        <dgm:presLayoutVars>
          <dgm:dir/>
          <dgm:resizeHandles val="exact"/>
        </dgm:presLayoutVars>
      </dgm:prSet>
      <dgm:spPr/>
    </dgm:pt>
    <dgm:pt modelId="{9AE19C2F-8AE9-49F9-952B-5EAE96F11DC2}" type="pres">
      <dgm:prSet presAssocID="{B71EA9E8-2A9A-427B-ADCB-D156D2C029C3}" presName="node" presStyleLbl="node1" presStyleIdx="0" presStyleCnt="4">
        <dgm:presLayoutVars>
          <dgm:bulletEnabled val="1"/>
        </dgm:presLayoutVars>
      </dgm:prSet>
      <dgm:spPr/>
    </dgm:pt>
    <dgm:pt modelId="{B5AEA79B-7D02-446E-B1AF-20179890CEFD}" type="pres">
      <dgm:prSet presAssocID="{E77BA8C9-2C31-4EFA-8B89-7567C80A5522}" presName="sibTrans" presStyleCnt="0"/>
      <dgm:spPr/>
    </dgm:pt>
    <dgm:pt modelId="{4D8839E3-2A52-4825-A664-4BD7A4C899BD}" type="pres">
      <dgm:prSet presAssocID="{E82CF003-AD4F-46C8-A5F4-3689BBEBAAC8}" presName="node" presStyleLbl="node1" presStyleIdx="1" presStyleCnt="4">
        <dgm:presLayoutVars>
          <dgm:bulletEnabled val="1"/>
        </dgm:presLayoutVars>
      </dgm:prSet>
      <dgm:spPr/>
    </dgm:pt>
    <dgm:pt modelId="{00762DCB-DBA2-4DF4-976B-DAD90AE9168E}" type="pres">
      <dgm:prSet presAssocID="{AB24489C-9BF2-42CA-9730-C2B54093FE98}" presName="sibTrans" presStyleCnt="0"/>
      <dgm:spPr/>
    </dgm:pt>
    <dgm:pt modelId="{A9D5CC49-D0F2-428E-8D48-CA3C4521FD69}" type="pres">
      <dgm:prSet presAssocID="{8F415D1F-2079-4884-8B0F-BB9119CEC753}" presName="node" presStyleLbl="node1" presStyleIdx="2" presStyleCnt="4">
        <dgm:presLayoutVars>
          <dgm:bulletEnabled val="1"/>
        </dgm:presLayoutVars>
      </dgm:prSet>
      <dgm:spPr/>
    </dgm:pt>
    <dgm:pt modelId="{3BF33BAA-1722-4586-B953-AB6CF8C27DCB}" type="pres">
      <dgm:prSet presAssocID="{B15072EA-4857-4166-AB44-62461E440F74}" presName="sibTrans" presStyleCnt="0"/>
      <dgm:spPr/>
    </dgm:pt>
    <dgm:pt modelId="{2C22C285-5CE4-4883-80F5-BBA757263607}" type="pres">
      <dgm:prSet presAssocID="{E6C5312A-0454-43DC-87C0-75A218ECEEBE}" presName="node" presStyleLbl="node1" presStyleIdx="3" presStyleCnt="4">
        <dgm:presLayoutVars>
          <dgm:bulletEnabled val="1"/>
        </dgm:presLayoutVars>
      </dgm:prSet>
      <dgm:spPr/>
    </dgm:pt>
  </dgm:ptLst>
  <dgm:cxnLst>
    <dgm:cxn modelId="{8C6C752B-5A2F-48CD-8C0A-1D782574565F}" type="presOf" srcId="{E6C5312A-0454-43DC-87C0-75A218ECEEBE}" destId="{2C22C285-5CE4-4883-80F5-BBA757263607}" srcOrd="0" destOrd="0" presId="urn:microsoft.com/office/officeart/2005/8/layout/default"/>
    <dgm:cxn modelId="{7761736C-6E6E-41D3-B133-91AD3E9B0DC3}" srcId="{7218BAF8-7BC4-42E0-B602-31DAB5E747F5}" destId="{B71EA9E8-2A9A-427B-ADCB-D156D2C029C3}" srcOrd="0" destOrd="0" parTransId="{D259D309-A023-48D0-8D1F-59D826890FD1}" sibTransId="{E77BA8C9-2C31-4EFA-8B89-7567C80A5522}"/>
    <dgm:cxn modelId="{B1722388-F457-4D36-A07A-50831E0790A0}" srcId="{7218BAF8-7BC4-42E0-B602-31DAB5E747F5}" destId="{8F415D1F-2079-4884-8B0F-BB9119CEC753}" srcOrd="2" destOrd="0" parTransId="{382B5912-3414-415F-B220-86AFFB425B65}" sibTransId="{B15072EA-4857-4166-AB44-62461E440F74}"/>
    <dgm:cxn modelId="{9E42888F-5FAF-44EF-B307-48054022E27D}" type="presOf" srcId="{B71EA9E8-2A9A-427B-ADCB-D156D2C029C3}" destId="{9AE19C2F-8AE9-49F9-952B-5EAE96F11DC2}" srcOrd="0" destOrd="0" presId="urn:microsoft.com/office/officeart/2005/8/layout/default"/>
    <dgm:cxn modelId="{77D52DB1-583F-4204-977C-11B7E5A7E5AF}" srcId="{7218BAF8-7BC4-42E0-B602-31DAB5E747F5}" destId="{E6C5312A-0454-43DC-87C0-75A218ECEEBE}" srcOrd="3" destOrd="0" parTransId="{3D45442B-83F9-419B-9E67-DC9ABFE81D87}" sibTransId="{2D5D39B4-1C46-433A-8CB2-BBAA1BF96E34}"/>
    <dgm:cxn modelId="{09BF31C0-DAD3-4881-BA32-6D0DECE8E039}" srcId="{7218BAF8-7BC4-42E0-B602-31DAB5E747F5}" destId="{E82CF003-AD4F-46C8-A5F4-3689BBEBAAC8}" srcOrd="1" destOrd="0" parTransId="{4575B9AC-701F-4EB9-AC46-D4E4787B854A}" sibTransId="{AB24489C-9BF2-42CA-9730-C2B54093FE98}"/>
    <dgm:cxn modelId="{679E77CC-C8DA-4693-9793-1E177E6FB5BB}" type="presOf" srcId="{8F415D1F-2079-4884-8B0F-BB9119CEC753}" destId="{A9D5CC49-D0F2-428E-8D48-CA3C4521FD69}" srcOrd="0" destOrd="0" presId="urn:microsoft.com/office/officeart/2005/8/layout/default"/>
    <dgm:cxn modelId="{7E2FCFDC-9A69-4FF8-93F4-9F88E3F0C1A8}" type="presOf" srcId="{7218BAF8-7BC4-42E0-B602-31DAB5E747F5}" destId="{A5829D53-A4D2-4A1B-8A82-61A5407141DF}" srcOrd="0" destOrd="0" presId="urn:microsoft.com/office/officeart/2005/8/layout/default"/>
    <dgm:cxn modelId="{5E1138ED-E36E-4E74-AC25-01AB73F2B8C8}" type="presOf" srcId="{E82CF003-AD4F-46C8-A5F4-3689BBEBAAC8}" destId="{4D8839E3-2A52-4825-A664-4BD7A4C899BD}" srcOrd="0" destOrd="0" presId="urn:microsoft.com/office/officeart/2005/8/layout/default"/>
    <dgm:cxn modelId="{738A2DA5-6147-4EA5-A397-FB8338CFDAC7}" type="presParOf" srcId="{A5829D53-A4D2-4A1B-8A82-61A5407141DF}" destId="{9AE19C2F-8AE9-49F9-952B-5EAE96F11DC2}" srcOrd="0" destOrd="0" presId="urn:microsoft.com/office/officeart/2005/8/layout/default"/>
    <dgm:cxn modelId="{8FB288A1-F9CA-43A6-8F07-F936E5C8C6DA}" type="presParOf" srcId="{A5829D53-A4D2-4A1B-8A82-61A5407141DF}" destId="{B5AEA79B-7D02-446E-B1AF-20179890CEFD}" srcOrd="1" destOrd="0" presId="urn:microsoft.com/office/officeart/2005/8/layout/default"/>
    <dgm:cxn modelId="{22711CC9-75E7-457B-8D13-32CBA4A75F2B}" type="presParOf" srcId="{A5829D53-A4D2-4A1B-8A82-61A5407141DF}" destId="{4D8839E3-2A52-4825-A664-4BD7A4C899BD}" srcOrd="2" destOrd="0" presId="urn:microsoft.com/office/officeart/2005/8/layout/default"/>
    <dgm:cxn modelId="{B3658549-2268-4D75-96FB-A83268895786}" type="presParOf" srcId="{A5829D53-A4D2-4A1B-8A82-61A5407141DF}" destId="{00762DCB-DBA2-4DF4-976B-DAD90AE9168E}" srcOrd="3" destOrd="0" presId="urn:microsoft.com/office/officeart/2005/8/layout/default"/>
    <dgm:cxn modelId="{9B9DE45B-430C-49A8-8342-8211DFB6195F}" type="presParOf" srcId="{A5829D53-A4D2-4A1B-8A82-61A5407141DF}" destId="{A9D5CC49-D0F2-428E-8D48-CA3C4521FD69}" srcOrd="4" destOrd="0" presId="urn:microsoft.com/office/officeart/2005/8/layout/default"/>
    <dgm:cxn modelId="{340E391C-B598-4021-8E5A-81D51D3DB4E1}" type="presParOf" srcId="{A5829D53-A4D2-4A1B-8A82-61A5407141DF}" destId="{3BF33BAA-1722-4586-B953-AB6CF8C27DCB}" srcOrd="5" destOrd="0" presId="urn:microsoft.com/office/officeart/2005/8/layout/default"/>
    <dgm:cxn modelId="{AE989A38-0404-4F82-83B1-6DDF90F3C21F}" type="presParOf" srcId="{A5829D53-A4D2-4A1B-8A82-61A5407141DF}" destId="{2C22C285-5CE4-4883-80F5-BBA757263607}"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32D27-9FB1-4A86-B551-7EAFE8972CD0}">
      <dsp:nvSpPr>
        <dsp:cNvPr id="0" name=""/>
        <dsp:cNvSpPr/>
      </dsp:nvSpPr>
      <dsp:spPr>
        <a:xfrm>
          <a:off x="-4821327" y="-744419"/>
          <a:ext cx="5785464" cy="5785464"/>
        </a:xfrm>
        <a:prstGeom prst="blockArc">
          <a:avLst>
            <a:gd name="adj1" fmla="val 18900000"/>
            <a:gd name="adj2" fmla="val 2700000"/>
            <a:gd name="adj3" fmla="val 373"/>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D58250-4149-45D0-A47F-A641B622A48F}">
      <dsp:nvSpPr>
        <dsp:cNvPr id="0" name=""/>
        <dsp:cNvSpPr/>
      </dsp:nvSpPr>
      <dsp:spPr>
        <a:xfrm>
          <a:off x="789827" y="613815"/>
          <a:ext cx="10948253" cy="122745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4296" tIns="91440" rIns="91440" bIns="91440" numCol="1" spcCol="1270" anchor="ctr" anchorCtr="0">
          <a:noAutofit/>
        </a:bodyPr>
        <a:lstStyle/>
        <a:p>
          <a:pPr marL="0" lvl="0" indent="0" algn="l" defTabSz="1600200">
            <a:lnSpc>
              <a:spcPct val="90000"/>
            </a:lnSpc>
            <a:spcBef>
              <a:spcPct val="0"/>
            </a:spcBef>
            <a:spcAft>
              <a:spcPct val="35000"/>
            </a:spcAft>
            <a:buNone/>
          </a:pPr>
          <a:r>
            <a:rPr lang="en-US" sz="3600" kern="1200" dirty="0"/>
            <a:t>Research shows otherwise </a:t>
          </a:r>
        </a:p>
      </dsp:txBody>
      <dsp:txXfrm>
        <a:off x="789827" y="613815"/>
        <a:ext cx="10948253" cy="1227459"/>
      </dsp:txXfrm>
    </dsp:sp>
    <dsp:sp modelId="{D1478A17-A62C-440B-81E7-EAAC4DF80CBC}">
      <dsp:nvSpPr>
        <dsp:cNvPr id="0" name=""/>
        <dsp:cNvSpPr/>
      </dsp:nvSpPr>
      <dsp:spPr>
        <a:xfrm>
          <a:off x="22664" y="460383"/>
          <a:ext cx="1534324" cy="1534324"/>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15B543-59BD-411F-83F6-B8E83CCED15A}">
      <dsp:nvSpPr>
        <dsp:cNvPr id="0" name=""/>
        <dsp:cNvSpPr/>
      </dsp:nvSpPr>
      <dsp:spPr>
        <a:xfrm>
          <a:off x="789827" y="2455349"/>
          <a:ext cx="10948253" cy="122745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4296" tIns="91440" rIns="91440" bIns="91440" numCol="1" spcCol="1270" anchor="ctr" anchorCtr="0">
          <a:noAutofit/>
        </a:bodyPr>
        <a:lstStyle/>
        <a:p>
          <a:pPr marL="0" lvl="0" indent="0" algn="l" defTabSz="1600200">
            <a:lnSpc>
              <a:spcPct val="90000"/>
            </a:lnSpc>
            <a:spcBef>
              <a:spcPct val="0"/>
            </a:spcBef>
            <a:spcAft>
              <a:spcPct val="35000"/>
            </a:spcAft>
            <a:buNone/>
          </a:pPr>
          <a:r>
            <a:rPr lang="en-US" sz="3600" kern="1200" dirty="0"/>
            <a:t>Youth are more agile, educated and adaptive to labor market conditions</a:t>
          </a:r>
        </a:p>
      </dsp:txBody>
      <dsp:txXfrm>
        <a:off x="789827" y="2455349"/>
        <a:ext cx="10948253" cy="1227459"/>
      </dsp:txXfrm>
    </dsp:sp>
    <dsp:sp modelId="{8387BCF2-ABCB-4588-9B11-1CD4CF4D6183}">
      <dsp:nvSpPr>
        <dsp:cNvPr id="0" name=""/>
        <dsp:cNvSpPr/>
      </dsp:nvSpPr>
      <dsp:spPr>
        <a:xfrm>
          <a:off x="22664" y="2301916"/>
          <a:ext cx="1534324" cy="1534324"/>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2B51BA-9D42-4502-B97C-C860B3EA00AA}">
      <dsp:nvSpPr>
        <dsp:cNvPr id="0" name=""/>
        <dsp:cNvSpPr/>
      </dsp:nvSpPr>
      <dsp:spPr>
        <a:xfrm>
          <a:off x="0" y="441437"/>
          <a:ext cx="11369770" cy="105534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dirty="0"/>
            <a:t>1. Youth are a potential human resource</a:t>
          </a:r>
        </a:p>
      </dsp:txBody>
      <dsp:txXfrm>
        <a:off x="51517" y="492954"/>
        <a:ext cx="11266736" cy="952306"/>
      </dsp:txXfrm>
    </dsp:sp>
    <dsp:sp modelId="{A16F01A6-C6AE-4DEC-8441-DF90A38EDD48}">
      <dsp:nvSpPr>
        <dsp:cNvPr id="0" name=""/>
        <dsp:cNvSpPr/>
      </dsp:nvSpPr>
      <dsp:spPr>
        <a:xfrm>
          <a:off x="0" y="1623497"/>
          <a:ext cx="11369770" cy="105534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dirty="0"/>
            <a:t>2. Youth form a significant consumer base	</a:t>
          </a:r>
        </a:p>
      </dsp:txBody>
      <dsp:txXfrm>
        <a:off x="51517" y="1675014"/>
        <a:ext cx="11266736" cy="952306"/>
      </dsp:txXfrm>
    </dsp:sp>
    <dsp:sp modelId="{BE8E0FCE-60C5-4A8F-8B00-5408D0D1E51E}">
      <dsp:nvSpPr>
        <dsp:cNvPr id="0" name=""/>
        <dsp:cNvSpPr/>
      </dsp:nvSpPr>
      <dsp:spPr>
        <a:xfrm>
          <a:off x="0" y="2805557"/>
          <a:ext cx="11369770" cy="105534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dirty="0"/>
            <a:t>3. Business thrive in peaceful, cohesive societies </a:t>
          </a:r>
        </a:p>
      </dsp:txBody>
      <dsp:txXfrm>
        <a:off x="51517" y="2857074"/>
        <a:ext cx="11266736" cy="9523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19C2F-8AE9-49F9-952B-5EAE96F11DC2}">
      <dsp:nvSpPr>
        <dsp:cNvPr id="0" name=""/>
        <dsp:cNvSpPr/>
      </dsp:nvSpPr>
      <dsp:spPr>
        <a:xfrm>
          <a:off x="3110" y="575399"/>
          <a:ext cx="2467698" cy="148061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1. Support Skills Development </a:t>
          </a:r>
        </a:p>
      </dsp:txBody>
      <dsp:txXfrm>
        <a:off x="3110" y="575399"/>
        <a:ext cx="2467698" cy="1480619"/>
      </dsp:txXfrm>
    </dsp:sp>
    <dsp:sp modelId="{4D8839E3-2A52-4825-A664-4BD7A4C899BD}">
      <dsp:nvSpPr>
        <dsp:cNvPr id="0" name=""/>
        <dsp:cNvSpPr/>
      </dsp:nvSpPr>
      <dsp:spPr>
        <a:xfrm>
          <a:off x="2717579" y="575399"/>
          <a:ext cx="2467698" cy="148061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2. Promote youth groups/associations</a:t>
          </a:r>
        </a:p>
      </dsp:txBody>
      <dsp:txXfrm>
        <a:off x="2717579" y="575399"/>
        <a:ext cx="2467698" cy="1480619"/>
      </dsp:txXfrm>
    </dsp:sp>
    <dsp:sp modelId="{A9D5CC49-D0F2-428E-8D48-CA3C4521FD69}">
      <dsp:nvSpPr>
        <dsp:cNvPr id="0" name=""/>
        <dsp:cNvSpPr/>
      </dsp:nvSpPr>
      <dsp:spPr>
        <a:xfrm>
          <a:off x="5432047" y="575399"/>
          <a:ext cx="2467698" cy="148061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3. Provide structured apprenticeship</a:t>
          </a:r>
        </a:p>
      </dsp:txBody>
      <dsp:txXfrm>
        <a:off x="5432047" y="575399"/>
        <a:ext cx="2467698" cy="1480619"/>
      </dsp:txXfrm>
    </dsp:sp>
    <dsp:sp modelId="{2C22C285-5CE4-4883-80F5-BBA757263607}">
      <dsp:nvSpPr>
        <dsp:cNvPr id="0" name=""/>
        <dsp:cNvSpPr/>
      </dsp:nvSpPr>
      <dsp:spPr>
        <a:xfrm>
          <a:off x="8146516" y="575399"/>
          <a:ext cx="2467698" cy="148061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4. Business Incubation</a:t>
          </a:r>
        </a:p>
      </dsp:txBody>
      <dsp:txXfrm>
        <a:off x="8146516" y="575399"/>
        <a:ext cx="2467698" cy="148061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3CE7D1-433F-4503-AAE0-AB68DC70277B}" type="datetimeFigureOut">
              <a:rPr lang="en-US" smtClean="0"/>
              <a:t>12/12/2023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E9EDE-2CCF-4C44-9AE6-1E1F044B3949}" type="slidenum">
              <a:rPr lang="en-US" smtClean="0"/>
              <a:t>‹#›</a:t>
            </a:fld>
            <a:endParaRPr lang="en-US"/>
          </a:p>
        </p:txBody>
      </p:sp>
    </p:spTree>
    <p:extLst>
      <p:ext uri="{BB962C8B-B14F-4D97-AF65-F5344CB8AC3E}">
        <p14:creationId xmlns:p14="http://schemas.microsoft.com/office/powerpoint/2010/main" val="2924618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just">
              <a:lnSpc>
                <a:spcPct val="107000"/>
              </a:lnSpc>
              <a:spcBef>
                <a:spcPts val="0"/>
              </a:spcBef>
              <a:spcAft>
                <a:spcPts val="0"/>
              </a:spcAft>
              <a:buFont typeface="Symbol" panose="05050102010706020507" pitchFamily="18" charset="2"/>
              <a:buChar char=""/>
            </a:pPr>
            <a:r>
              <a:rPr lang="en-US" sz="1800" b="0" dirty="0">
                <a:effectLst/>
                <a:latin typeface="Calibri" panose="020F0502020204030204" pitchFamily="34" charset="0"/>
                <a:ea typeface="Calibri" panose="020F0502020204030204" pitchFamily="34" charset="0"/>
                <a:cs typeface="Calibri" panose="020F0502020204030204" pitchFamily="34" charset="0"/>
              </a:rPr>
              <a:t>Many of you may already know about Solutions for Youth Employment </a:t>
            </a:r>
          </a:p>
          <a:p>
            <a:pPr marL="342900" marR="0" lvl="0" indent="-342900" algn="just">
              <a:lnSpc>
                <a:spcPct val="107000"/>
              </a:lnSpc>
              <a:spcBef>
                <a:spcPts val="0"/>
              </a:spcBef>
              <a:spcAft>
                <a:spcPts val="0"/>
              </a:spcAft>
              <a:buFont typeface="Symbol" panose="05050102010706020507" pitchFamily="18" charset="2"/>
              <a:buChar char=""/>
            </a:pPr>
            <a:endParaRPr lang="en-US" sz="1800" b="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b="0" dirty="0">
                <a:effectLst/>
                <a:latin typeface="Calibri" panose="020F0502020204030204" pitchFamily="34" charset="0"/>
                <a:ea typeface="Calibri" panose="020F0502020204030204" pitchFamily="34" charset="0"/>
                <a:cs typeface="Calibri" panose="020F0502020204030204" pitchFamily="34" charset="0"/>
              </a:rPr>
              <a:t>For those who are new to our webinars, very quickly, we are the World Banks’ flagship global partnership on youth employment.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1800" b="0" dirty="0">
                <a:effectLst/>
                <a:latin typeface="Calibri" panose="020F0502020204030204" pitchFamily="34" charset="0"/>
                <a:ea typeface="Calibri" panose="020F0502020204030204" pitchFamily="34" charset="0"/>
                <a:cs typeface="Calibri" panose="020F0502020204030204" pitchFamily="34" charset="0"/>
              </a:rPr>
              <a: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b="0" dirty="0">
                <a:effectLst/>
                <a:latin typeface="Calibri" panose="020F0502020204030204" pitchFamily="34" charset="0"/>
                <a:ea typeface="Calibri" panose="020F0502020204030204" pitchFamily="34" charset="0"/>
                <a:cs typeface="Calibri" panose="020F0502020204030204" pitchFamily="34" charset="0"/>
              </a:rPr>
              <a:t>We are also known as  S 4 Y E</a:t>
            </a:r>
          </a:p>
          <a:p>
            <a:pPr marL="342900" marR="0" lvl="0" indent="-342900" algn="just">
              <a:lnSpc>
                <a:spcPct val="107000"/>
              </a:lnSpc>
              <a:spcBef>
                <a:spcPts val="0"/>
              </a:spcBef>
              <a:spcAft>
                <a:spcPts val="0"/>
              </a:spcAft>
              <a:buFont typeface="Symbol" panose="05050102010706020507" pitchFamily="18" charset="2"/>
              <a:buChar char=""/>
            </a:pPr>
            <a:endParaRPr lang="en-US" sz="1800" b="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b="0" dirty="0">
                <a:effectLst/>
                <a:latin typeface="Calibri" panose="020F0502020204030204" pitchFamily="34" charset="0"/>
                <a:ea typeface="Calibri" panose="020F0502020204030204" pitchFamily="34" charset="0"/>
                <a:cs typeface="Calibri" panose="020F0502020204030204" pitchFamily="34" charset="0"/>
              </a:rPr>
              <a:t>Part of the Jobs Group within the World Bank.</a:t>
            </a:r>
          </a:p>
          <a:p>
            <a:pPr marL="342900" marR="0" lvl="0" indent="-342900" algn="just">
              <a:lnSpc>
                <a:spcPct val="107000"/>
              </a:lnSpc>
              <a:spcBef>
                <a:spcPts val="0"/>
              </a:spcBef>
              <a:spcAft>
                <a:spcPts val="0"/>
              </a:spcAft>
              <a:buFont typeface="Symbol" panose="05050102010706020507" pitchFamily="18" charset="2"/>
              <a:buChar char=""/>
            </a:pPr>
            <a:endParaRPr lang="en-US" sz="1800" b="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b="0" dirty="0">
                <a:effectLst/>
                <a:latin typeface="Calibri" panose="020F0502020204030204" pitchFamily="34" charset="0"/>
                <a:ea typeface="Calibri" panose="020F0502020204030204" pitchFamily="34" charset="0"/>
                <a:cs typeface="Calibri" panose="020F0502020204030204" pitchFamily="34" charset="0"/>
              </a:rPr>
              <a:t>We bring together multiple stakeholders like the private sector, donors, governments, foundations, NGOs, and huge network of youth leaders to support the youth employment ecosystem  and help it become more impactful.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1800" b="0" dirty="0">
                <a:effectLst/>
                <a:latin typeface="Calibri" panose="020F0502020204030204" pitchFamily="34" charset="0"/>
                <a:ea typeface="Calibri" panose="020F0502020204030204" pitchFamily="34" charset="0"/>
                <a:cs typeface="Calibri" panose="020F0502020204030204" pitchFamily="34" charset="0"/>
              </a:rPr>
              <a: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b="0" dirty="0">
                <a:effectLst/>
                <a:latin typeface="Calibri" panose="020F0502020204030204" pitchFamily="34" charset="0"/>
                <a:ea typeface="Calibri" panose="020F0502020204030204" pitchFamily="34" charset="0"/>
                <a:cs typeface="Calibri" panose="020F0502020204030204" pitchFamily="34" charset="0"/>
              </a:rPr>
              <a:t>To achieve this, we highlight innovations, we facilitate knowledge exchanges, and we also build partnerships within and outside the Bank </a:t>
            </a:r>
          </a:p>
          <a:p>
            <a:pPr marL="342900" marR="0" lvl="0" indent="-342900" algn="just">
              <a:lnSpc>
                <a:spcPct val="107000"/>
              </a:lnSpc>
              <a:spcBef>
                <a:spcPts val="0"/>
              </a:spcBef>
              <a:spcAft>
                <a:spcPts val="0"/>
              </a:spcAft>
              <a:buFont typeface="Symbol" panose="05050102010706020507" pitchFamily="18" charset="2"/>
              <a:buChar char=""/>
            </a:pPr>
            <a:endParaRPr lang="en-US" sz="1800" b="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b="0" dirty="0">
                <a:effectLst/>
                <a:latin typeface="Calibri" panose="020F0502020204030204" pitchFamily="34" charset="0"/>
                <a:ea typeface="Calibri" panose="020F0502020204030204" pitchFamily="34" charset="0"/>
                <a:cs typeface="Calibri" panose="020F0502020204030204" pitchFamily="34" charset="0"/>
              </a:rPr>
              <a:t>This chapter we did with the IFC is one such example of our partnership, collaborative efforts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09E9EDE-2CCF-4C44-9AE6-1E1F044B3949}" type="slidenum">
              <a:rPr lang="en-US" smtClean="0"/>
              <a:t>3</a:t>
            </a:fld>
            <a:endParaRPr lang="en-US"/>
          </a:p>
        </p:txBody>
      </p:sp>
    </p:spTree>
    <p:extLst>
      <p:ext uri="{BB962C8B-B14F-4D97-AF65-F5344CB8AC3E}">
        <p14:creationId xmlns:p14="http://schemas.microsoft.com/office/powerpoint/2010/main" val="1330773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endParaRPr lang="en-US" b="0" i="0" dirty="0">
              <a:solidFill>
                <a:srgbClr val="111111"/>
              </a:solidFill>
              <a:effectLst/>
              <a:latin typeface="-apple-system"/>
            </a:endParaRPr>
          </a:p>
          <a:p>
            <a:pPr marL="171450" indent="-171450" algn="l">
              <a:buFont typeface="Arial" panose="020B0604020202020204" pitchFamily="34" charset="0"/>
              <a:buChar char="•"/>
            </a:pPr>
            <a:r>
              <a:rPr lang="en-US" b="0" i="0" dirty="0">
                <a:solidFill>
                  <a:srgbClr val="111111"/>
                </a:solidFill>
                <a:effectLst/>
                <a:latin typeface="-apple-system"/>
              </a:rPr>
              <a:t>So, before we make the business case for increasing youth participation in smallholder supply chains </a:t>
            </a:r>
          </a:p>
          <a:p>
            <a:pPr marL="171450" indent="-171450" algn="l">
              <a:buFont typeface="Arial" panose="020B0604020202020204" pitchFamily="34" charset="0"/>
              <a:buChar char="•"/>
            </a:pPr>
            <a:endParaRPr lang="en-US" b="0" i="0" dirty="0">
              <a:solidFill>
                <a:srgbClr val="111111"/>
              </a:solidFill>
              <a:effectLst/>
              <a:latin typeface="-apple-system"/>
            </a:endParaRPr>
          </a:p>
          <a:p>
            <a:pPr marL="171450" indent="-171450" algn="l">
              <a:buFont typeface="Arial" panose="020B0604020202020204" pitchFamily="34" charset="0"/>
              <a:buChar char="•"/>
            </a:pPr>
            <a:r>
              <a:rPr lang="en-US" b="0" i="0" dirty="0">
                <a:solidFill>
                  <a:srgbClr val="111111"/>
                </a:solidFill>
                <a:effectLst/>
                <a:latin typeface="-apple-system"/>
              </a:rPr>
              <a:t>It is important to ask, whether youth are actually fleeing agriculture?</a:t>
            </a:r>
          </a:p>
          <a:p>
            <a:pPr marL="0" indent="0" algn="l">
              <a:buFont typeface="Arial" panose="020B0604020202020204" pitchFamily="34" charset="0"/>
              <a:buNone/>
            </a:pPr>
            <a:endParaRPr lang="en-US" b="0" i="0" dirty="0">
              <a:solidFill>
                <a:srgbClr val="111111"/>
              </a:solidFill>
              <a:effectLst/>
              <a:latin typeface="-apple-system"/>
            </a:endParaRPr>
          </a:p>
          <a:p>
            <a:pPr marL="171450" indent="-171450" algn="l">
              <a:buFont typeface="Arial" panose="020B0604020202020204" pitchFamily="34" charset="0"/>
              <a:buChar char="•"/>
            </a:pPr>
            <a:r>
              <a:rPr lang="en-US" b="0" i="0" dirty="0">
                <a:solidFill>
                  <a:srgbClr val="111111"/>
                </a:solidFill>
                <a:effectLst/>
                <a:latin typeface="-apple-system"/>
              </a:rPr>
              <a:t>Now, there is a general  perception that youth in emerging markets may no longer interested in agriculture </a:t>
            </a:r>
          </a:p>
          <a:p>
            <a:pPr marL="171450" indent="-171450" algn="l">
              <a:buFont typeface="Arial" panose="020B0604020202020204" pitchFamily="34" charset="0"/>
              <a:buChar char="•"/>
            </a:pPr>
            <a:endParaRPr lang="en-US" b="0" i="0" dirty="0">
              <a:solidFill>
                <a:srgbClr val="111111"/>
              </a:solidFill>
              <a:effectLst/>
              <a:latin typeface="-apple-system"/>
            </a:endParaRPr>
          </a:p>
          <a:p>
            <a:pPr marL="171450" indent="-171450" algn="l">
              <a:buFont typeface="Arial" panose="020B0604020202020204" pitchFamily="34" charset="0"/>
              <a:buChar char="•"/>
            </a:pPr>
            <a:r>
              <a:rPr lang="en-US" b="0" i="0" dirty="0">
                <a:solidFill>
                  <a:srgbClr val="111111"/>
                </a:solidFill>
                <a:effectLst/>
                <a:latin typeface="-apple-system"/>
              </a:rPr>
              <a:t>That they are moving from agriculture to seek opportunities in more urban centers, other sectors </a:t>
            </a:r>
          </a:p>
          <a:p>
            <a:pPr marL="171450" indent="-171450" algn="l">
              <a:buFont typeface="Arial" panose="020B0604020202020204" pitchFamily="34" charset="0"/>
              <a:buChar char="•"/>
            </a:pPr>
            <a:endParaRPr lang="en-US" b="0" i="0" dirty="0">
              <a:solidFill>
                <a:srgbClr val="111111"/>
              </a:solidFill>
              <a:effectLst/>
              <a:latin typeface="-apple-system"/>
            </a:endParaRPr>
          </a:p>
          <a:p>
            <a:pPr marL="171450" indent="-171450" algn="l">
              <a:buFont typeface="Arial" panose="020B0604020202020204" pitchFamily="34" charset="0"/>
              <a:buChar char="•"/>
            </a:pPr>
            <a:r>
              <a:rPr lang="en-US" b="0" i="0" dirty="0">
                <a:solidFill>
                  <a:srgbClr val="111111"/>
                </a:solidFill>
                <a:effectLst/>
                <a:latin typeface="-apple-system"/>
              </a:rPr>
              <a:t>However, recent research, which we have cited in our chapter, has shown that there is no sudden, no accelerated exit of youth from the sector. </a:t>
            </a:r>
          </a:p>
          <a:p>
            <a:pPr marL="171450" indent="-171450" algn="l">
              <a:buFont typeface="Arial" panose="020B0604020202020204" pitchFamily="34" charset="0"/>
              <a:buChar char="•"/>
            </a:pPr>
            <a:endParaRPr lang="en-US" b="0" i="0" dirty="0">
              <a:solidFill>
                <a:srgbClr val="111111"/>
              </a:solidFill>
              <a:effectLst/>
              <a:latin typeface="-apple-system"/>
            </a:endParaRPr>
          </a:p>
          <a:p>
            <a:pPr marL="171450" indent="-171450" algn="l">
              <a:buFont typeface="Arial" panose="020B0604020202020204" pitchFamily="34" charset="0"/>
              <a:buChar char="•"/>
            </a:pPr>
            <a:r>
              <a:rPr lang="en-US" b="0" i="0" dirty="0">
                <a:solidFill>
                  <a:srgbClr val="111111"/>
                </a:solidFill>
                <a:effectLst/>
                <a:latin typeface="-apple-system"/>
              </a:rPr>
              <a:t>In fact,  </a:t>
            </a:r>
            <a:r>
              <a:rPr lang="en-US" dirty="0"/>
              <a:t>the absolute number of youth in agriculture, in regions like Africa, is expected to rise in the coming decades</a:t>
            </a:r>
          </a:p>
          <a:p>
            <a:pPr marL="171450" indent="-171450" algn="l">
              <a:buFont typeface="Arial" panose="020B0604020202020204" pitchFamily="34" charset="0"/>
              <a:buChar char="•"/>
            </a:pPr>
            <a:endParaRPr lang="en-US" b="0" i="0" dirty="0">
              <a:solidFill>
                <a:srgbClr val="111111"/>
              </a:solidFill>
              <a:effectLst/>
              <a:latin typeface="-apple-system"/>
            </a:endParaRPr>
          </a:p>
          <a:p>
            <a:pPr marL="171450" indent="-171450" algn="l">
              <a:buFont typeface="Arial" panose="020B0604020202020204" pitchFamily="34" charset="0"/>
              <a:buChar char="•"/>
            </a:pPr>
            <a:r>
              <a:rPr lang="en-US" b="0" i="0" dirty="0">
                <a:solidFill>
                  <a:srgbClr val="111111"/>
                </a:solidFill>
                <a:effectLst/>
                <a:latin typeface="-apple-system"/>
              </a:rPr>
              <a:t>And many of these  youths who remain in agriculture and, when given the right support, are likely to take the lead in modernizing, transforming the sector, increasing productivity, the range of products ….</a:t>
            </a:r>
            <a:endParaRPr lang="en-US" b="0" i="0" baseline="30000" dirty="0">
              <a:solidFill>
                <a:srgbClr val="111111"/>
              </a:solidFill>
              <a:effectLst/>
              <a:latin typeface="-apple-system"/>
            </a:endParaRPr>
          </a:p>
          <a:p>
            <a:pPr marL="171450" indent="-171450" algn="l">
              <a:buFont typeface="Arial" panose="020B0604020202020204" pitchFamily="34" charset="0"/>
              <a:buChar char="•"/>
            </a:pPr>
            <a:endParaRPr lang="en-US" b="0" i="0" baseline="30000" dirty="0">
              <a:solidFill>
                <a:srgbClr val="111111"/>
              </a:solidFill>
              <a:effectLst/>
              <a:latin typeface="-apple-system"/>
            </a:endParaRPr>
          </a:p>
          <a:p>
            <a:pPr marL="171450" indent="-171450" algn="l">
              <a:buFont typeface="Arial" panose="020B0604020202020204" pitchFamily="34" charset="0"/>
              <a:buChar char="•"/>
            </a:pPr>
            <a:r>
              <a:rPr lang="en-US" b="0" i="0" dirty="0">
                <a:solidFill>
                  <a:srgbClr val="111111"/>
                </a:solidFill>
                <a:effectLst/>
                <a:latin typeface="-apple-system"/>
              </a:rPr>
              <a:t>They might move into jobs in agribusiness services, like processing, preservation, handling processes like packaging and marketing , which are an important part of the agrifood chain as well</a:t>
            </a:r>
            <a:endParaRPr lang="en-US" dirty="0"/>
          </a:p>
        </p:txBody>
      </p:sp>
      <p:sp>
        <p:nvSpPr>
          <p:cNvPr id="4" name="Slide Number Placeholder 3"/>
          <p:cNvSpPr>
            <a:spLocks noGrp="1"/>
          </p:cNvSpPr>
          <p:nvPr>
            <p:ph type="sldNum" sz="quarter" idx="5"/>
          </p:nvPr>
        </p:nvSpPr>
        <p:spPr/>
        <p:txBody>
          <a:bodyPr/>
          <a:lstStyle/>
          <a:p>
            <a:fld id="{509E9EDE-2CCF-4C44-9AE6-1E1F044B3949}" type="slidenum">
              <a:rPr lang="en-US" smtClean="0"/>
              <a:t>4</a:t>
            </a:fld>
            <a:endParaRPr lang="en-US"/>
          </a:p>
        </p:txBody>
      </p:sp>
    </p:spTree>
    <p:extLst>
      <p:ext uri="{BB962C8B-B14F-4D97-AF65-F5344CB8AC3E}">
        <p14:creationId xmlns:p14="http://schemas.microsoft.com/office/powerpoint/2010/main" val="2747684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next question we explore is why should companies, private sector  invest in youth</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What is the benefit they derive by investing in this young cohort of people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We highlight three key such reasons in our chapter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First, these youth are a potential human resource: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For an employer in any sector, human capital creates value, growth, and prosperity. </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Youth are a critical source of innovation, creativity, and very important for future of businesses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For this reason, many agribusinesses are  now addressing the youth jobs and skills aspect in this sector.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They are engaging with youth during their education phase, school-to – work transition age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For example, companies like Cargill, and Olam are all partners this program led by Mondelēz,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Mondelez Cocoa Life program, which focuses on transforming cocoa farming</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0" i="0" dirty="0">
                <a:solidFill>
                  <a:srgbClr val="222222"/>
                </a:solidFill>
                <a:effectLst/>
                <a:latin typeface="Brandon Grotesque"/>
              </a:rPr>
              <a:t>The program focusses on three areas - more sustainable cocoa farming businesses; empowered cocoa communities; conserved and restored forests</a:t>
            </a: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Thus making it a more attractive profession for youth.</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i="1" dirty="0"/>
              <a:t>So just want to mention, these case studies are detailed in our chapter </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Second, reason why companies invest is-  because youth are also their consumers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Youth represent a significant customer segment for the private sector,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Engaging with youth as potential buyers,  requires an understanding of their preferences, tastes, habits,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Which one can develop by engaging them as suppliers.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Such types of investments in engagement with youth create a sort of  shared value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On the one hand, the company gains commercially , on the other social value is also created.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Third reason is essentially the importance of Social cohesion: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Businesses thrive in peaceful, cohesive, societies.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In any society when young people feel safe, when they have access to education, good economic opportunities, they become builders of the future in their communities.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That is why the private sector has a crucial contribution to make toward advancing youth as partners and contributing to such stable, prosperous communities.</a:t>
            </a:r>
          </a:p>
          <a:p>
            <a:endParaRPr lang="en-US" dirty="0"/>
          </a:p>
          <a:p>
            <a:endParaRPr lang="en-US" dirty="0"/>
          </a:p>
        </p:txBody>
      </p:sp>
      <p:sp>
        <p:nvSpPr>
          <p:cNvPr id="4" name="Slide Number Placeholder 3"/>
          <p:cNvSpPr>
            <a:spLocks noGrp="1"/>
          </p:cNvSpPr>
          <p:nvPr>
            <p:ph type="sldNum" sz="quarter" idx="5"/>
          </p:nvPr>
        </p:nvSpPr>
        <p:spPr/>
        <p:txBody>
          <a:bodyPr/>
          <a:lstStyle/>
          <a:p>
            <a:fld id="{509E9EDE-2CCF-4C44-9AE6-1E1F044B3949}" type="slidenum">
              <a:rPr lang="en-US" smtClean="0"/>
              <a:t>5</a:t>
            </a:fld>
            <a:endParaRPr lang="en-US"/>
          </a:p>
        </p:txBody>
      </p:sp>
    </p:spTree>
    <p:extLst>
      <p:ext uri="{BB962C8B-B14F-4D97-AF65-F5344CB8AC3E}">
        <p14:creationId xmlns:p14="http://schemas.microsoft.com/office/powerpoint/2010/main" val="2680392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and the last aspect we have focused on our chapter is what are some good practices used by the private sector in increasing youth participation </a:t>
            </a:r>
          </a:p>
          <a:p>
            <a:endParaRPr lang="en-US" dirty="0"/>
          </a:p>
          <a:p>
            <a:r>
              <a:rPr lang="en-US" dirty="0"/>
              <a:t>Our panel discussion will go into more programmatic level details of such efforts</a:t>
            </a:r>
          </a:p>
          <a:p>
            <a:endParaRPr lang="en-US" dirty="0"/>
          </a:p>
          <a:p>
            <a:r>
              <a:rPr lang="en-US" dirty="0"/>
              <a:t>But just want to mention some of the common approaches we have seen</a:t>
            </a:r>
          </a:p>
          <a:p>
            <a:endParaRPr lang="en-US" dirty="0"/>
          </a:p>
          <a:p>
            <a:pPr marL="228600" indent="-228600">
              <a:buAutoNum type="arabicPeriod"/>
            </a:pPr>
            <a:r>
              <a:rPr lang="en-US" dirty="0"/>
              <a:t>First, Many private sector companies invest directly in vocational education, education programs and other ongoing public private initiatives </a:t>
            </a:r>
          </a:p>
          <a:p>
            <a:pPr marL="228600" indent="-228600">
              <a:buAutoNum type="arabicPeriod"/>
            </a:pPr>
            <a:endParaRPr lang="en-US" dirty="0"/>
          </a:p>
          <a:p>
            <a:pPr marL="228600" indent="-228600">
              <a:buAutoNum type="arabicPeriod"/>
            </a:pPr>
            <a:r>
              <a:rPr lang="en-US" dirty="0"/>
              <a:t>Second, the private sector can promote youth groups or associations so that youth are able to easily access agricultural extension and advisory services, financial services, and agricultural inputs such as improved seeds and fertilizers.</a:t>
            </a:r>
          </a:p>
          <a:p>
            <a:pPr marL="228600" indent="-228600">
              <a:buAutoNum type="arabicPeriod"/>
            </a:pPr>
            <a:endParaRPr lang="en-US" dirty="0"/>
          </a:p>
          <a:p>
            <a:pPr marL="0" indent="0">
              <a:buNone/>
            </a:pPr>
            <a:r>
              <a:rPr lang="en-US" dirty="0"/>
              <a:t>Such groups also ease the marketing of produce. </a:t>
            </a:r>
          </a:p>
          <a:p>
            <a:pPr marL="0" indent="0">
              <a:buNone/>
            </a:pPr>
            <a:endParaRPr lang="en-US" dirty="0"/>
          </a:p>
          <a:p>
            <a:pPr marL="0" indent="0">
              <a:buNone/>
            </a:pPr>
            <a:r>
              <a:rPr lang="en-US" dirty="0"/>
              <a:t>An example of this is the USAID Kenya Horticulture Project, organizes youth into groups as suppliers and links them with local  agribusinesses like </a:t>
            </a:r>
            <a:r>
              <a:rPr lang="en-US" dirty="0" err="1"/>
              <a:t>Canken</a:t>
            </a:r>
            <a:r>
              <a:rPr lang="en-US" dirty="0"/>
              <a:t>, Mace. These businesses also support youth offer finance and technical training to youth </a:t>
            </a:r>
          </a:p>
          <a:p>
            <a:pPr marL="0" indent="0">
              <a:buNone/>
            </a:pPr>
            <a:endParaRPr lang="en-US" dirty="0"/>
          </a:p>
          <a:p>
            <a:pPr marL="0" indent="0">
              <a:buNone/>
            </a:pPr>
            <a:r>
              <a:rPr lang="en-US" dirty="0"/>
              <a:t>3. Third, is investment in apprenticeships .</a:t>
            </a:r>
          </a:p>
          <a:p>
            <a:pPr marL="0" indent="0">
              <a:buNone/>
            </a:pPr>
            <a:endParaRPr lang="en-US" dirty="0"/>
          </a:p>
          <a:p>
            <a:pPr marL="0" indent="0">
              <a:buNone/>
            </a:pPr>
            <a:r>
              <a:rPr lang="en-US" dirty="0"/>
              <a:t>So many young farmers do not have up-to-date knowledge and skills on farming best practices. </a:t>
            </a:r>
          </a:p>
          <a:p>
            <a:pPr marL="0" indent="0">
              <a:buNone/>
            </a:pPr>
            <a:endParaRPr lang="en-US" dirty="0"/>
          </a:p>
          <a:p>
            <a:pPr marL="0" indent="0">
              <a:buNone/>
            </a:pPr>
            <a:r>
              <a:rPr lang="en-US" dirty="0"/>
              <a:t>Programs that provide apprenticeship and on-the-job training opportunities for rural youth can increase their employability</a:t>
            </a:r>
          </a:p>
          <a:p>
            <a:pPr marL="0" indent="0">
              <a:buNone/>
            </a:pPr>
            <a:endParaRPr lang="en-US" dirty="0"/>
          </a:p>
          <a:p>
            <a:pPr marL="0" indent="0">
              <a:buNone/>
            </a:pPr>
            <a:r>
              <a:rPr lang="en-US" dirty="0"/>
              <a:t>Judy from Future Farmers Foundation is here</a:t>
            </a:r>
          </a:p>
          <a:p>
            <a:pPr marL="0" indent="0">
              <a:buNone/>
            </a:pPr>
            <a:endParaRPr lang="en-US" dirty="0"/>
          </a:p>
          <a:p>
            <a:pPr marL="0" indent="0">
              <a:buNone/>
            </a:pPr>
            <a:r>
              <a:rPr lang="en-US" dirty="0"/>
              <a:t>She will speak about creating a structured apprenticeship opportunities in partnership with agricultural buyers  for youth from disadvantaged backgrounds in South Africa and the role of mentors. </a:t>
            </a:r>
          </a:p>
          <a:p>
            <a:pPr marL="0" indent="0">
              <a:buNone/>
            </a:pPr>
            <a:endParaRPr lang="en-US" dirty="0"/>
          </a:p>
          <a:p>
            <a:pPr marL="0" indent="0">
              <a:buNone/>
            </a:pPr>
            <a:r>
              <a:rPr lang="en-US" dirty="0"/>
              <a:t>4. Another approach we saw was promotion of mentorship by supporting business incubation </a:t>
            </a:r>
          </a:p>
          <a:p>
            <a:pPr marL="0" indent="0">
              <a:buNone/>
            </a:pPr>
            <a:endParaRPr lang="en-US" dirty="0"/>
          </a:p>
          <a:p>
            <a:pPr marL="0" indent="0">
              <a:buNone/>
            </a:pPr>
            <a:r>
              <a:rPr lang="en-US" dirty="0"/>
              <a:t>In conclusion, The private sector can support youth to engage meaningfully in agricultural activities, leading to a mutually beneficial relationship. </a:t>
            </a:r>
          </a:p>
          <a:p>
            <a:pPr marL="0" indent="0">
              <a:buNone/>
            </a:pPr>
            <a:endParaRPr lang="en-US" dirty="0"/>
          </a:p>
          <a:p>
            <a:pPr marL="0" indent="0">
              <a:buNone/>
            </a:pPr>
            <a:r>
              <a:rPr lang="en-US" dirty="0"/>
              <a:t>This can be done through, what we call the general success factors of any intervention, by </a:t>
            </a:r>
          </a:p>
          <a:p>
            <a:pPr marL="0" indent="0">
              <a:buNone/>
            </a:pPr>
            <a:endParaRPr lang="en-US" dirty="0"/>
          </a:p>
          <a:p>
            <a:pPr marL="228600" indent="-228600">
              <a:buAutoNum type="arabicParenR"/>
            </a:pPr>
            <a:r>
              <a:rPr lang="en-US" dirty="0"/>
              <a:t>rural youth profiling - identify their needs and design a youth sensitive project.  It is important to remember youth are not a homogenous group </a:t>
            </a:r>
          </a:p>
          <a:p>
            <a:pPr marL="228600" indent="-228600">
              <a:buAutoNum type="arabicParenR"/>
            </a:pPr>
            <a:r>
              <a:rPr lang="en-US" dirty="0"/>
              <a:t>peer-to-peer learning is very important for youth </a:t>
            </a:r>
          </a:p>
          <a:p>
            <a:pPr marL="228600" indent="-228600">
              <a:buAutoNum type="arabicParenR"/>
            </a:pPr>
            <a:r>
              <a:rPr lang="en-US" dirty="0"/>
              <a:t>awareness campaigns to inform youth about the career potential, prospects  in this sector  </a:t>
            </a:r>
          </a:p>
          <a:p>
            <a:pPr marL="228600" indent="-228600">
              <a:buAutoNum type="arabicParenR"/>
            </a:pPr>
            <a:r>
              <a:rPr lang="en-US" dirty="0"/>
              <a:t>and undertaking activities in close proximity to youths. This is especially relevant for young women who cannot travel far to attend training or take a job.</a:t>
            </a:r>
          </a:p>
        </p:txBody>
      </p:sp>
      <p:sp>
        <p:nvSpPr>
          <p:cNvPr id="4" name="Slide Number Placeholder 3"/>
          <p:cNvSpPr>
            <a:spLocks noGrp="1"/>
          </p:cNvSpPr>
          <p:nvPr>
            <p:ph type="sldNum" sz="quarter" idx="5"/>
          </p:nvPr>
        </p:nvSpPr>
        <p:spPr/>
        <p:txBody>
          <a:bodyPr/>
          <a:lstStyle/>
          <a:p>
            <a:fld id="{509E9EDE-2CCF-4C44-9AE6-1E1F044B3949}" type="slidenum">
              <a:rPr lang="en-US" smtClean="0"/>
              <a:t>6</a:t>
            </a:fld>
            <a:endParaRPr lang="en-US"/>
          </a:p>
        </p:txBody>
      </p:sp>
    </p:spTree>
    <p:extLst>
      <p:ext uri="{BB962C8B-B14F-4D97-AF65-F5344CB8AC3E}">
        <p14:creationId xmlns:p14="http://schemas.microsoft.com/office/powerpoint/2010/main" val="1005074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0A5AD-2B1B-5B70-A26E-030DEED1C8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F181E75-ABB7-7885-67A9-24008EC8F9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10605-36D6-0414-975B-A31BB47C7C3B}"/>
              </a:ext>
            </a:extLst>
          </p:cNvPr>
          <p:cNvSpPr>
            <a:spLocks noGrp="1"/>
          </p:cNvSpPr>
          <p:nvPr>
            <p:ph type="dt" sz="half" idx="10"/>
          </p:nvPr>
        </p:nvSpPr>
        <p:spPr/>
        <p:txBody>
          <a:bodyPr/>
          <a:lstStyle/>
          <a:p>
            <a:fld id="{E45434BF-94EF-944B-8B19-2791A16AFF94}" type="datetimeFigureOut">
              <a:rPr lang="en-GB" smtClean="0"/>
              <a:t>12/12/2023</a:t>
            </a:fld>
            <a:endParaRPr lang="en-GB"/>
          </a:p>
        </p:txBody>
      </p:sp>
      <p:sp>
        <p:nvSpPr>
          <p:cNvPr id="5" name="Footer Placeholder 4">
            <a:extLst>
              <a:ext uri="{FF2B5EF4-FFF2-40B4-BE49-F238E27FC236}">
                <a16:creationId xmlns:a16="http://schemas.microsoft.com/office/drawing/2014/main" id="{A64DE642-1687-00C8-F6C9-35F72BD284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AAC50A-3650-2898-FFB1-39A12E48CDD7}"/>
              </a:ext>
            </a:extLst>
          </p:cNvPr>
          <p:cNvSpPr>
            <a:spLocks noGrp="1"/>
          </p:cNvSpPr>
          <p:nvPr>
            <p:ph type="sldNum" sz="quarter" idx="12"/>
          </p:nvPr>
        </p:nvSpPr>
        <p:spPr/>
        <p:txBody>
          <a:bodyPr/>
          <a:lstStyle/>
          <a:p>
            <a:fld id="{4FF3E2BA-E153-904E-B27A-3DA3CFC5075A}" type="slidenum">
              <a:rPr lang="en-GB" smtClean="0"/>
              <a:t>‹#›</a:t>
            </a:fld>
            <a:endParaRPr lang="en-GB"/>
          </a:p>
        </p:txBody>
      </p:sp>
    </p:spTree>
    <p:extLst>
      <p:ext uri="{BB962C8B-B14F-4D97-AF65-F5344CB8AC3E}">
        <p14:creationId xmlns:p14="http://schemas.microsoft.com/office/powerpoint/2010/main" val="3038818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5EEC4-D9B9-91F0-C397-092C7B51515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1359A2-16A1-B817-3604-4BA3D39A64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105A81-E3E8-963A-96D4-CDB4667DD1B7}"/>
              </a:ext>
            </a:extLst>
          </p:cNvPr>
          <p:cNvSpPr>
            <a:spLocks noGrp="1"/>
          </p:cNvSpPr>
          <p:nvPr>
            <p:ph type="dt" sz="half" idx="10"/>
          </p:nvPr>
        </p:nvSpPr>
        <p:spPr/>
        <p:txBody>
          <a:bodyPr/>
          <a:lstStyle/>
          <a:p>
            <a:fld id="{E45434BF-94EF-944B-8B19-2791A16AFF94}" type="datetimeFigureOut">
              <a:rPr lang="en-GB" smtClean="0"/>
              <a:t>12/12/2023</a:t>
            </a:fld>
            <a:endParaRPr lang="en-GB"/>
          </a:p>
        </p:txBody>
      </p:sp>
      <p:sp>
        <p:nvSpPr>
          <p:cNvPr id="5" name="Footer Placeholder 4">
            <a:extLst>
              <a:ext uri="{FF2B5EF4-FFF2-40B4-BE49-F238E27FC236}">
                <a16:creationId xmlns:a16="http://schemas.microsoft.com/office/drawing/2014/main" id="{77BACB51-014F-5A3C-CFC7-32056D9313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A07296-2D65-906A-7088-DCB6FD0F90E6}"/>
              </a:ext>
            </a:extLst>
          </p:cNvPr>
          <p:cNvSpPr>
            <a:spLocks noGrp="1"/>
          </p:cNvSpPr>
          <p:nvPr>
            <p:ph type="sldNum" sz="quarter" idx="12"/>
          </p:nvPr>
        </p:nvSpPr>
        <p:spPr/>
        <p:txBody>
          <a:bodyPr/>
          <a:lstStyle/>
          <a:p>
            <a:fld id="{4FF3E2BA-E153-904E-B27A-3DA3CFC5075A}" type="slidenum">
              <a:rPr lang="en-GB" smtClean="0"/>
              <a:t>‹#›</a:t>
            </a:fld>
            <a:endParaRPr lang="en-GB"/>
          </a:p>
        </p:txBody>
      </p:sp>
    </p:spTree>
    <p:extLst>
      <p:ext uri="{BB962C8B-B14F-4D97-AF65-F5344CB8AC3E}">
        <p14:creationId xmlns:p14="http://schemas.microsoft.com/office/powerpoint/2010/main" val="241123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080BD4-8F31-79EE-840F-84BCDCC9641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B8EC61-4788-CB38-ABFD-6ACA274848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8E2C16-C691-F808-F81F-C1A8EDBC0A31}"/>
              </a:ext>
            </a:extLst>
          </p:cNvPr>
          <p:cNvSpPr>
            <a:spLocks noGrp="1"/>
          </p:cNvSpPr>
          <p:nvPr>
            <p:ph type="dt" sz="half" idx="10"/>
          </p:nvPr>
        </p:nvSpPr>
        <p:spPr/>
        <p:txBody>
          <a:bodyPr/>
          <a:lstStyle/>
          <a:p>
            <a:fld id="{E45434BF-94EF-944B-8B19-2791A16AFF94}" type="datetimeFigureOut">
              <a:rPr lang="en-GB" smtClean="0"/>
              <a:t>12/12/2023</a:t>
            </a:fld>
            <a:endParaRPr lang="en-GB"/>
          </a:p>
        </p:txBody>
      </p:sp>
      <p:sp>
        <p:nvSpPr>
          <p:cNvPr id="5" name="Footer Placeholder 4">
            <a:extLst>
              <a:ext uri="{FF2B5EF4-FFF2-40B4-BE49-F238E27FC236}">
                <a16:creationId xmlns:a16="http://schemas.microsoft.com/office/drawing/2014/main" id="{F5C09CA3-6C65-6051-DF71-9FD3BEDD4C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27CE33-9211-6ACC-73C0-3F6921D39F08}"/>
              </a:ext>
            </a:extLst>
          </p:cNvPr>
          <p:cNvSpPr>
            <a:spLocks noGrp="1"/>
          </p:cNvSpPr>
          <p:nvPr>
            <p:ph type="sldNum" sz="quarter" idx="12"/>
          </p:nvPr>
        </p:nvSpPr>
        <p:spPr/>
        <p:txBody>
          <a:bodyPr/>
          <a:lstStyle/>
          <a:p>
            <a:fld id="{4FF3E2BA-E153-904E-B27A-3DA3CFC5075A}" type="slidenum">
              <a:rPr lang="en-GB" smtClean="0"/>
              <a:t>‹#›</a:t>
            </a:fld>
            <a:endParaRPr lang="en-GB"/>
          </a:p>
        </p:txBody>
      </p:sp>
    </p:spTree>
    <p:extLst>
      <p:ext uri="{BB962C8B-B14F-4D97-AF65-F5344CB8AC3E}">
        <p14:creationId xmlns:p14="http://schemas.microsoft.com/office/powerpoint/2010/main" val="305931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E676F-DE35-34C6-CF8E-200E6CC433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C8AF91-8ACB-63EE-1FD4-09CC00D06F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CDA878-F518-E9C4-9E56-EDEF4CF27875}"/>
              </a:ext>
            </a:extLst>
          </p:cNvPr>
          <p:cNvSpPr>
            <a:spLocks noGrp="1"/>
          </p:cNvSpPr>
          <p:nvPr>
            <p:ph type="dt" sz="half" idx="10"/>
          </p:nvPr>
        </p:nvSpPr>
        <p:spPr/>
        <p:txBody>
          <a:bodyPr/>
          <a:lstStyle/>
          <a:p>
            <a:fld id="{E45434BF-94EF-944B-8B19-2791A16AFF94}" type="datetimeFigureOut">
              <a:rPr lang="en-GB" smtClean="0"/>
              <a:t>12/12/2023</a:t>
            </a:fld>
            <a:endParaRPr lang="en-GB"/>
          </a:p>
        </p:txBody>
      </p:sp>
      <p:sp>
        <p:nvSpPr>
          <p:cNvPr id="5" name="Footer Placeholder 4">
            <a:extLst>
              <a:ext uri="{FF2B5EF4-FFF2-40B4-BE49-F238E27FC236}">
                <a16:creationId xmlns:a16="http://schemas.microsoft.com/office/drawing/2014/main" id="{74A5671D-A0D3-9D34-AD32-AEB19A9BC0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E6BE78-6A96-1FB4-2972-F814659979FA}"/>
              </a:ext>
            </a:extLst>
          </p:cNvPr>
          <p:cNvSpPr>
            <a:spLocks noGrp="1"/>
          </p:cNvSpPr>
          <p:nvPr>
            <p:ph type="sldNum" sz="quarter" idx="12"/>
          </p:nvPr>
        </p:nvSpPr>
        <p:spPr/>
        <p:txBody>
          <a:bodyPr/>
          <a:lstStyle/>
          <a:p>
            <a:fld id="{4FF3E2BA-E153-904E-B27A-3DA3CFC5075A}" type="slidenum">
              <a:rPr lang="en-GB" smtClean="0"/>
              <a:t>‹#›</a:t>
            </a:fld>
            <a:endParaRPr lang="en-GB"/>
          </a:p>
        </p:txBody>
      </p:sp>
    </p:spTree>
    <p:extLst>
      <p:ext uri="{BB962C8B-B14F-4D97-AF65-F5344CB8AC3E}">
        <p14:creationId xmlns:p14="http://schemas.microsoft.com/office/powerpoint/2010/main" val="221505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B6DC-5095-5E1A-A7FE-AD2E039D4F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929F477-FE02-0CF5-1399-4BC10B8DA8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D2C835-081E-A008-5FD1-0A76F2B52B8D}"/>
              </a:ext>
            </a:extLst>
          </p:cNvPr>
          <p:cNvSpPr>
            <a:spLocks noGrp="1"/>
          </p:cNvSpPr>
          <p:nvPr>
            <p:ph type="dt" sz="half" idx="10"/>
          </p:nvPr>
        </p:nvSpPr>
        <p:spPr/>
        <p:txBody>
          <a:bodyPr/>
          <a:lstStyle/>
          <a:p>
            <a:fld id="{E45434BF-94EF-944B-8B19-2791A16AFF94}" type="datetimeFigureOut">
              <a:rPr lang="en-GB" smtClean="0"/>
              <a:t>12/12/2023</a:t>
            </a:fld>
            <a:endParaRPr lang="en-GB"/>
          </a:p>
        </p:txBody>
      </p:sp>
      <p:sp>
        <p:nvSpPr>
          <p:cNvPr id="5" name="Footer Placeholder 4">
            <a:extLst>
              <a:ext uri="{FF2B5EF4-FFF2-40B4-BE49-F238E27FC236}">
                <a16:creationId xmlns:a16="http://schemas.microsoft.com/office/drawing/2014/main" id="{29575C8B-C900-1B6C-6B4D-DC0E75935A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9BD3F2-5FF3-EB45-A454-57B6FFC0304E}"/>
              </a:ext>
            </a:extLst>
          </p:cNvPr>
          <p:cNvSpPr>
            <a:spLocks noGrp="1"/>
          </p:cNvSpPr>
          <p:nvPr>
            <p:ph type="sldNum" sz="quarter" idx="12"/>
          </p:nvPr>
        </p:nvSpPr>
        <p:spPr/>
        <p:txBody>
          <a:bodyPr/>
          <a:lstStyle/>
          <a:p>
            <a:fld id="{4FF3E2BA-E153-904E-B27A-3DA3CFC5075A}" type="slidenum">
              <a:rPr lang="en-GB" smtClean="0"/>
              <a:t>‹#›</a:t>
            </a:fld>
            <a:endParaRPr lang="en-GB"/>
          </a:p>
        </p:txBody>
      </p:sp>
    </p:spTree>
    <p:extLst>
      <p:ext uri="{BB962C8B-B14F-4D97-AF65-F5344CB8AC3E}">
        <p14:creationId xmlns:p14="http://schemas.microsoft.com/office/powerpoint/2010/main" val="4266356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B5149-FA1A-4C89-86C7-5F99B03F22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7EAEF6-284D-DA25-02F5-9427B5594D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95032FC-5696-6909-587A-201DC8935D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936553E-78D7-4BE7-08E4-D13AC65B5CBE}"/>
              </a:ext>
            </a:extLst>
          </p:cNvPr>
          <p:cNvSpPr>
            <a:spLocks noGrp="1"/>
          </p:cNvSpPr>
          <p:nvPr>
            <p:ph type="dt" sz="half" idx="10"/>
          </p:nvPr>
        </p:nvSpPr>
        <p:spPr/>
        <p:txBody>
          <a:bodyPr/>
          <a:lstStyle/>
          <a:p>
            <a:fld id="{E45434BF-94EF-944B-8B19-2791A16AFF94}" type="datetimeFigureOut">
              <a:rPr lang="en-GB" smtClean="0"/>
              <a:t>12/12/2023</a:t>
            </a:fld>
            <a:endParaRPr lang="en-GB"/>
          </a:p>
        </p:txBody>
      </p:sp>
      <p:sp>
        <p:nvSpPr>
          <p:cNvPr id="6" name="Footer Placeholder 5">
            <a:extLst>
              <a:ext uri="{FF2B5EF4-FFF2-40B4-BE49-F238E27FC236}">
                <a16:creationId xmlns:a16="http://schemas.microsoft.com/office/drawing/2014/main" id="{76F762A2-AB5B-5BA6-16DF-33856FB811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CD8EF1-9847-93A3-D79B-964E210BAA08}"/>
              </a:ext>
            </a:extLst>
          </p:cNvPr>
          <p:cNvSpPr>
            <a:spLocks noGrp="1"/>
          </p:cNvSpPr>
          <p:nvPr>
            <p:ph type="sldNum" sz="quarter" idx="12"/>
          </p:nvPr>
        </p:nvSpPr>
        <p:spPr/>
        <p:txBody>
          <a:bodyPr/>
          <a:lstStyle/>
          <a:p>
            <a:fld id="{4FF3E2BA-E153-904E-B27A-3DA3CFC5075A}" type="slidenum">
              <a:rPr lang="en-GB" smtClean="0"/>
              <a:t>‹#›</a:t>
            </a:fld>
            <a:endParaRPr lang="en-GB"/>
          </a:p>
        </p:txBody>
      </p:sp>
    </p:spTree>
    <p:extLst>
      <p:ext uri="{BB962C8B-B14F-4D97-AF65-F5344CB8AC3E}">
        <p14:creationId xmlns:p14="http://schemas.microsoft.com/office/powerpoint/2010/main" val="4111611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69152-5D97-DC40-B24F-255BEFB9E81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CC9C53-BB74-91E9-F8CC-EB19600267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2842ED-6605-E142-15A6-6D4935135D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4A21045-9C7C-74C7-0A17-ED7A79BDFE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65509C-49B7-D151-D588-12CD2B6370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6117A4F-B70F-37B8-FE46-D5F7CB0F6F0D}"/>
              </a:ext>
            </a:extLst>
          </p:cNvPr>
          <p:cNvSpPr>
            <a:spLocks noGrp="1"/>
          </p:cNvSpPr>
          <p:nvPr>
            <p:ph type="dt" sz="half" idx="10"/>
          </p:nvPr>
        </p:nvSpPr>
        <p:spPr/>
        <p:txBody>
          <a:bodyPr/>
          <a:lstStyle/>
          <a:p>
            <a:fld id="{E45434BF-94EF-944B-8B19-2791A16AFF94}" type="datetimeFigureOut">
              <a:rPr lang="en-GB" smtClean="0"/>
              <a:t>12/12/2023</a:t>
            </a:fld>
            <a:endParaRPr lang="en-GB"/>
          </a:p>
        </p:txBody>
      </p:sp>
      <p:sp>
        <p:nvSpPr>
          <p:cNvPr id="8" name="Footer Placeholder 7">
            <a:extLst>
              <a:ext uri="{FF2B5EF4-FFF2-40B4-BE49-F238E27FC236}">
                <a16:creationId xmlns:a16="http://schemas.microsoft.com/office/drawing/2014/main" id="{26FB2210-C2F2-5C13-8872-A6D0ED0785B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3EFAA5-1BFF-4FA6-4726-328CA34F6556}"/>
              </a:ext>
            </a:extLst>
          </p:cNvPr>
          <p:cNvSpPr>
            <a:spLocks noGrp="1"/>
          </p:cNvSpPr>
          <p:nvPr>
            <p:ph type="sldNum" sz="quarter" idx="12"/>
          </p:nvPr>
        </p:nvSpPr>
        <p:spPr/>
        <p:txBody>
          <a:bodyPr/>
          <a:lstStyle/>
          <a:p>
            <a:fld id="{4FF3E2BA-E153-904E-B27A-3DA3CFC5075A}" type="slidenum">
              <a:rPr lang="en-GB" smtClean="0"/>
              <a:t>‹#›</a:t>
            </a:fld>
            <a:endParaRPr lang="en-GB"/>
          </a:p>
        </p:txBody>
      </p:sp>
    </p:spTree>
    <p:extLst>
      <p:ext uri="{BB962C8B-B14F-4D97-AF65-F5344CB8AC3E}">
        <p14:creationId xmlns:p14="http://schemas.microsoft.com/office/powerpoint/2010/main" val="249120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DC1E7-9BCB-C189-D57F-6D7190CD9C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B5CFF27-9CB7-DB22-22FC-6B8DA7A6D502}"/>
              </a:ext>
            </a:extLst>
          </p:cNvPr>
          <p:cNvSpPr>
            <a:spLocks noGrp="1"/>
          </p:cNvSpPr>
          <p:nvPr>
            <p:ph type="dt" sz="half" idx="10"/>
          </p:nvPr>
        </p:nvSpPr>
        <p:spPr/>
        <p:txBody>
          <a:bodyPr/>
          <a:lstStyle/>
          <a:p>
            <a:fld id="{E45434BF-94EF-944B-8B19-2791A16AFF94}" type="datetimeFigureOut">
              <a:rPr lang="en-GB" smtClean="0"/>
              <a:t>12/12/2023</a:t>
            </a:fld>
            <a:endParaRPr lang="en-GB"/>
          </a:p>
        </p:txBody>
      </p:sp>
      <p:sp>
        <p:nvSpPr>
          <p:cNvPr id="4" name="Footer Placeholder 3">
            <a:extLst>
              <a:ext uri="{FF2B5EF4-FFF2-40B4-BE49-F238E27FC236}">
                <a16:creationId xmlns:a16="http://schemas.microsoft.com/office/drawing/2014/main" id="{F0D4BFB4-CD64-A239-29FD-8F376B3F3BD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2B63D0-14A0-499F-F53C-CB39FE0C8047}"/>
              </a:ext>
            </a:extLst>
          </p:cNvPr>
          <p:cNvSpPr>
            <a:spLocks noGrp="1"/>
          </p:cNvSpPr>
          <p:nvPr>
            <p:ph type="sldNum" sz="quarter" idx="12"/>
          </p:nvPr>
        </p:nvSpPr>
        <p:spPr/>
        <p:txBody>
          <a:bodyPr/>
          <a:lstStyle/>
          <a:p>
            <a:fld id="{4FF3E2BA-E153-904E-B27A-3DA3CFC5075A}" type="slidenum">
              <a:rPr lang="en-GB" smtClean="0"/>
              <a:t>‹#›</a:t>
            </a:fld>
            <a:endParaRPr lang="en-GB"/>
          </a:p>
        </p:txBody>
      </p:sp>
    </p:spTree>
    <p:extLst>
      <p:ext uri="{BB962C8B-B14F-4D97-AF65-F5344CB8AC3E}">
        <p14:creationId xmlns:p14="http://schemas.microsoft.com/office/powerpoint/2010/main" val="3167670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5F5886-2D63-808B-F7DF-03ED2BE8DE71}"/>
              </a:ext>
            </a:extLst>
          </p:cNvPr>
          <p:cNvSpPr>
            <a:spLocks noGrp="1"/>
          </p:cNvSpPr>
          <p:nvPr>
            <p:ph type="dt" sz="half" idx="10"/>
          </p:nvPr>
        </p:nvSpPr>
        <p:spPr/>
        <p:txBody>
          <a:bodyPr/>
          <a:lstStyle/>
          <a:p>
            <a:fld id="{E45434BF-94EF-944B-8B19-2791A16AFF94}" type="datetimeFigureOut">
              <a:rPr lang="en-GB" smtClean="0"/>
              <a:t>12/12/2023</a:t>
            </a:fld>
            <a:endParaRPr lang="en-GB"/>
          </a:p>
        </p:txBody>
      </p:sp>
      <p:sp>
        <p:nvSpPr>
          <p:cNvPr id="3" name="Footer Placeholder 2">
            <a:extLst>
              <a:ext uri="{FF2B5EF4-FFF2-40B4-BE49-F238E27FC236}">
                <a16:creationId xmlns:a16="http://schemas.microsoft.com/office/drawing/2014/main" id="{5717D0F6-D9A0-DDAF-5265-D557487F32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B4423A8-53A7-FCD0-0EB3-1F54FF8CA632}"/>
              </a:ext>
            </a:extLst>
          </p:cNvPr>
          <p:cNvSpPr>
            <a:spLocks noGrp="1"/>
          </p:cNvSpPr>
          <p:nvPr>
            <p:ph type="sldNum" sz="quarter" idx="12"/>
          </p:nvPr>
        </p:nvSpPr>
        <p:spPr/>
        <p:txBody>
          <a:bodyPr/>
          <a:lstStyle/>
          <a:p>
            <a:fld id="{4FF3E2BA-E153-904E-B27A-3DA3CFC5075A}" type="slidenum">
              <a:rPr lang="en-GB" smtClean="0"/>
              <a:t>‹#›</a:t>
            </a:fld>
            <a:endParaRPr lang="en-GB"/>
          </a:p>
        </p:txBody>
      </p:sp>
    </p:spTree>
    <p:extLst>
      <p:ext uri="{BB962C8B-B14F-4D97-AF65-F5344CB8AC3E}">
        <p14:creationId xmlns:p14="http://schemas.microsoft.com/office/powerpoint/2010/main" val="352629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90990-66B5-BDDC-FF1B-EC0315CD93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0E9C56F-44B9-6152-EAC5-5B911ED460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112E6DE-BF6A-5BB3-686D-337C335BF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8B1BC-2C7E-CB39-DF78-D9FBCDFD0606}"/>
              </a:ext>
            </a:extLst>
          </p:cNvPr>
          <p:cNvSpPr>
            <a:spLocks noGrp="1"/>
          </p:cNvSpPr>
          <p:nvPr>
            <p:ph type="dt" sz="half" idx="10"/>
          </p:nvPr>
        </p:nvSpPr>
        <p:spPr/>
        <p:txBody>
          <a:bodyPr/>
          <a:lstStyle/>
          <a:p>
            <a:fld id="{E45434BF-94EF-944B-8B19-2791A16AFF94}" type="datetimeFigureOut">
              <a:rPr lang="en-GB" smtClean="0"/>
              <a:t>12/12/2023</a:t>
            </a:fld>
            <a:endParaRPr lang="en-GB"/>
          </a:p>
        </p:txBody>
      </p:sp>
      <p:sp>
        <p:nvSpPr>
          <p:cNvPr id="6" name="Footer Placeholder 5">
            <a:extLst>
              <a:ext uri="{FF2B5EF4-FFF2-40B4-BE49-F238E27FC236}">
                <a16:creationId xmlns:a16="http://schemas.microsoft.com/office/drawing/2014/main" id="{E09E6929-4CE2-68EA-2F82-2054B98E7A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AB7094-DD87-D8A7-5F32-F7DD78CDE4E9}"/>
              </a:ext>
            </a:extLst>
          </p:cNvPr>
          <p:cNvSpPr>
            <a:spLocks noGrp="1"/>
          </p:cNvSpPr>
          <p:nvPr>
            <p:ph type="sldNum" sz="quarter" idx="12"/>
          </p:nvPr>
        </p:nvSpPr>
        <p:spPr/>
        <p:txBody>
          <a:bodyPr/>
          <a:lstStyle/>
          <a:p>
            <a:fld id="{4FF3E2BA-E153-904E-B27A-3DA3CFC5075A}" type="slidenum">
              <a:rPr lang="en-GB" smtClean="0"/>
              <a:t>‹#›</a:t>
            </a:fld>
            <a:endParaRPr lang="en-GB"/>
          </a:p>
        </p:txBody>
      </p:sp>
    </p:spTree>
    <p:extLst>
      <p:ext uri="{BB962C8B-B14F-4D97-AF65-F5344CB8AC3E}">
        <p14:creationId xmlns:p14="http://schemas.microsoft.com/office/powerpoint/2010/main" val="2902670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FB5DB-4E0A-F8F0-3802-D27EE56D69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7955D81-D671-5FBB-291A-564E8D7383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A2EA50E-2714-7A03-9C2C-E147FBBF65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88C9BA-1CC5-E463-D804-758828E1A632}"/>
              </a:ext>
            </a:extLst>
          </p:cNvPr>
          <p:cNvSpPr>
            <a:spLocks noGrp="1"/>
          </p:cNvSpPr>
          <p:nvPr>
            <p:ph type="dt" sz="half" idx="10"/>
          </p:nvPr>
        </p:nvSpPr>
        <p:spPr/>
        <p:txBody>
          <a:bodyPr/>
          <a:lstStyle/>
          <a:p>
            <a:fld id="{E45434BF-94EF-944B-8B19-2791A16AFF94}" type="datetimeFigureOut">
              <a:rPr lang="en-GB" smtClean="0"/>
              <a:t>12/12/2023</a:t>
            </a:fld>
            <a:endParaRPr lang="en-GB"/>
          </a:p>
        </p:txBody>
      </p:sp>
      <p:sp>
        <p:nvSpPr>
          <p:cNvPr id="6" name="Footer Placeholder 5">
            <a:extLst>
              <a:ext uri="{FF2B5EF4-FFF2-40B4-BE49-F238E27FC236}">
                <a16:creationId xmlns:a16="http://schemas.microsoft.com/office/drawing/2014/main" id="{CB5001F2-8D72-2361-E387-20B0996726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9E72E0-483E-4D8B-5A94-B3649FD31C02}"/>
              </a:ext>
            </a:extLst>
          </p:cNvPr>
          <p:cNvSpPr>
            <a:spLocks noGrp="1"/>
          </p:cNvSpPr>
          <p:nvPr>
            <p:ph type="sldNum" sz="quarter" idx="12"/>
          </p:nvPr>
        </p:nvSpPr>
        <p:spPr/>
        <p:txBody>
          <a:bodyPr/>
          <a:lstStyle/>
          <a:p>
            <a:fld id="{4FF3E2BA-E153-904E-B27A-3DA3CFC5075A}" type="slidenum">
              <a:rPr lang="en-GB" smtClean="0"/>
              <a:t>‹#›</a:t>
            </a:fld>
            <a:endParaRPr lang="en-GB"/>
          </a:p>
        </p:txBody>
      </p:sp>
    </p:spTree>
    <p:extLst>
      <p:ext uri="{BB962C8B-B14F-4D97-AF65-F5344CB8AC3E}">
        <p14:creationId xmlns:p14="http://schemas.microsoft.com/office/powerpoint/2010/main" val="104129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C4B18A-CEE8-B8CE-A824-FEE2167558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62C137-4AC5-D466-EEA5-5279F2A23C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8172AF-6C1C-7554-ACA1-C505B2FEC1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434BF-94EF-944B-8B19-2791A16AFF94}" type="datetimeFigureOut">
              <a:rPr lang="en-GB" smtClean="0"/>
              <a:t>12/12/2023</a:t>
            </a:fld>
            <a:endParaRPr lang="en-GB"/>
          </a:p>
        </p:txBody>
      </p:sp>
      <p:sp>
        <p:nvSpPr>
          <p:cNvPr id="5" name="Footer Placeholder 4">
            <a:extLst>
              <a:ext uri="{FF2B5EF4-FFF2-40B4-BE49-F238E27FC236}">
                <a16:creationId xmlns:a16="http://schemas.microsoft.com/office/drawing/2014/main" id="{25198371-7FF9-A5CD-E815-D2D8A4AA49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F7860FA-D3F2-3DC2-ECA7-18A951550E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3E2BA-E153-904E-B27A-3DA3CFC5075A}" type="slidenum">
              <a:rPr lang="en-GB" smtClean="0"/>
              <a:t>‹#›</a:t>
            </a:fld>
            <a:endParaRPr lang="en-GB"/>
          </a:p>
        </p:txBody>
      </p:sp>
    </p:spTree>
    <p:extLst>
      <p:ext uri="{BB962C8B-B14F-4D97-AF65-F5344CB8AC3E}">
        <p14:creationId xmlns:p14="http://schemas.microsoft.com/office/powerpoint/2010/main" val="2730259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3.png"/><Relationship Id="rId7"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11" Type="http://schemas.microsoft.com/office/2007/relationships/diagramDrawing" Target="../diagrams/drawing1.xml"/><Relationship Id="rId5" Type="http://schemas.openxmlformats.org/officeDocument/2006/relationships/image" Target="../media/image6.png"/><Relationship Id="rId10" Type="http://schemas.openxmlformats.org/officeDocument/2006/relationships/diagramColors" Target="../diagrams/colors1.xml"/><Relationship Id="rId4" Type="http://schemas.openxmlformats.org/officeDocument/2006/relationships/image" Target="../media/image5.png"/><Relationship Id="rId9"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image" Target="../media/image3.png"/><Relationship Id="rId7" Type="http://schemas.openxmlformats.org/officeDocument/2006/relationships/diagramData" Target="../diagrams/data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png"/><Relationship Id="rId11" Type="http://schemas.microsoft.com/office/2007/relationships/diagramDrawing" Target="../diagrams/drawing2.xml"/><Relationship Id="rId5" Type="http://schemas.openxmlformats.org/officeDocument/2006/relationships/image" Target="../media/image6.png"/><Relationship Id="rId10" Type="http://schemas.openxmlformats.org/officeDocument/2006/relationships/diagramColors" Target="../diagrams/colors2.xml"/><Relationship Id="rId4" Type="http://schemas.openxmlformats.org/officeDocument/2006/relationships/image" Target="../media/image5.png"/><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image" Target="../media/image3.png"/><Relationship Id="rId7" Type="http://schemas.openxmlformats.org/officeDocument/2006/relationships/diagramData" Target="../diagrams/data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11" Type="http://schemas.microsoft.com/office/2007/relationships/diagramDrawing" Target="../diagrams/drawing3.xml"/><Relationship Id="rId5" Type="http://schemas.openxmlformats.org/officeDocument/2006/relationships/image" Target="../media/image6.png"/><Relationship Id="rId10" Type="http://schemas.openxmlformats.org/officeDocument/2006/relationships/diagramColors" Target="../diagrams/colors3.xml"/><Relationship Id="rId4" Type="http://schemas.openxmlformats.org/officeDocument/2006/relationships/image" Target="../media/image5.png"/><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03052"/>
        </a:solidFill>
        <a:effectLst/>
      </p:bgPr>
    </p:bg>
    <p:spTree>
      <p:nvGrpSpPr>
        <p:cNvPr id="1" name=""/>
        <p:cNvGrpSpPr/>
        <p:nvPr/>
      </p:nvGrpSpPr>
      <p:grpSpPr>
        <a:xfrm>
          <a:off x="0" y="0"/>
          <a:ext cx="0" cy="0"/>
          <a:chOff x="0" y="0"/>
          <a:chExt cx="0" cy="0"/>
        </a:xfrm>
      </p:grpSpPr>
      <p:pic>
        <p:nvPicPr>
          <p:cNvPr id="5" name="Picture 4" descr="A blue cover with colorful squares and a qr code&#10;&#10;Description automatically generated">
            <a:extLst>
              <a:ext uri="{FF2B5EF4-FFF2-40B4-BE49-F238E27FC236}">
                <a16:creationId xmlns:a16="http://schemas.microsoft.com/office/drawing/2014/main" id="{383F8202-A5D9-74C6-D2A6-2235D27AD92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672943" y="0"/>
            <a:ext cx="5519057" cy="6858000"/>
          </a:xfrm>
          <a:prstGeom prst="rect">
            <a:avLst/>
          </a:prstGeom>
        </p:spPr>
      </p:pic>
      <p:pic>
        <p:nvPicPr>
          <p:cNvPr id="3" name="Picture 2" descr="A blue cover with colorful squares and a qr code&#10;&#10;Description automatically generated">
            <a:extLst>
              <a:ext uri="{FF2B5EF4-FFF2-40B4-BE49-F238E27FC236}">
                <a16:creationId xmlns:a16="http://schemas.microsoft.com/office/drawing/2014/main" id="{B92DFC82-EFB0-75B4-EFF9-712D87BA9B5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59230" y="304800"/>
            <a:ext cx="3886199" cy="707796"/>
          </a:xfrm>
          <a:prstGeom prst="rect">
            <a:avLst/>
          </a:prstGeom>
        </p:spPr>
      </p:pic>
      <p:pic>
        <p:nvPicPr>
          <p:cNvPr id="8" name="Picture 7" descr="Blue text on a black background&#10;&#10;Description automatically generated">
            <a:extLst>
              <a:ext uri="{FF2B5EF4-FFF2-40B4-BE49-F238E27FC236}">
                <a16:creationId xmlns:a16="http://schemas.microsoft.com/office/drawing/2014/main" id="{869832C6-BF1D-0E43-6265-20B6DA03413E}"/>
              </a:ext>
            </a:extLst>
          </p:cNvPr>
          <p:cNvPicPr>
            <a:picLocks noChangeAspect="1"/>
          </p:cNvPicPr>
          <p:nvPr/>
        </p:nvPicPr>
        <p:blipFill>
          <a:blip r:embed="rId4" cstate="screen">
            <a:biLevel thresh="25000"/>
            <a:extLst>
              <a:ext uri="{28A0092B-C50C-407E-A947-70E740481C1C}">
                <a14:useLocalDpi xmlns:a14="http://schemas.microsoft.com/office/drawing/2010/main"/>
              </a:ext>
            </a:extLst>
          </a:blip>
          <a:stretch>
            <a:fillRect/>
          </a:stretch>
        </p:blipFill>
        <p:spPr>
          <a:xfrm>
            <a:off x="4659089" y="409646"/>
            <a:ext cx="1658257" cy="432787"/>
          </a:xfrm>
          <a:prstGeom prst="rect">
            <a:avLst/>
          </a:prstGeom>
        </p:spPr>
      </p:pic>
      <p:sp>
        <p:nvSpPr>
          <p:cNvPr id="9" name="TextBox 8">
            <a:extLst>
              <a:ext uri="{FF2B5EF4-FFF2-40B4-BE49-F238E27FC236}">
                <a16:creationId xmlns:a16="http://schemas.microsoft.com/office/drawing/2014/main" id="{88966BC1-24C8-2945-AAAC-C9998A11C141}"/>
              </a:ext>
            </a:extLst>
          </p:cNvPr>
          <p:cNvSpPr txBox="1"/>
          <p:nvPr/>
        </p:nvSpPr>
        <p:spPr>
          <a:xfrm>
            <a:off x="508005" y="1719943"/>
            <a:ext cx="3987798" cy="369332"/>
          </a:xfrm>
          <a:prstGeom prst="rect">
            <a:avLst/>
          </a:prstGeom>
          <a:noFill/>
        </p:spPr>
        <p:txBody>
          <a:bodyPr wrap="square" rtlCol="0">
            <a:spAutoFit/>
          </a:bodyPr>
          <a:lstStyle/>
          <a:p>
            <a:r>
              <a:rPr lang="en-GB" b="1" dirty="0">
                <a:solidFill>
                  <a:srgbClr val="00B0F0"/>
                </a:solidFill>
                <a:latin typeface="Segoe UI" panose="020B0502040204020203" pitchFamily="34" charset="0"/>
                <a:cs typeface="Segoe UI" panose="020B0502040204020203" pitchFamily="34" charset="0"/>
              </a:rPr>
              <a:t>WEBINAR</a:t>
            </a:r>
          </a:p>
        </p:txBody>
      </p:sp>
      <p:sp>
        <p:nvSpPr>
          <p:cNvPr id="10" name="TextBox 9">
            <a:extLst>
              <a:ext uri="{FF2B5EF4-FFF2-40B4-BE49-F238E27FC236}">
                <a16:creationId xmlns:a16="http://schemas.microsoft.com/office/drawing/2014/main" id="{83FA4057-9CED-5FD4-59EA-80648AC30E5B}"/>
              </a:ext>
            </a:extLst>
          </p:cNvPr>
          <p:cNvSpPr txBox="1"/>
          <p:nvPr/>
        </p:nvSpPr>
        <p:spPr>
          <a:xfrm>
            <a:off x="508004" y="2427461"/>
            <a:ext cx="5809341" cy="1200329"/>
          </a:xfrm>
          <a:prstGeom prst="rect">
            <a:avLst/>
          </a:prstGeom>
          <a:noFill/>
        </p:spPr>
        <p:txBody>
          <a:bodyPr wrap="square" rtlCol="0">
            <a:spAutoFit/>
          </a:bodyPr>
          <a:lstStyle/>
          <a:p>
            <a:r>
              <a:rPr lang="en-GB" sz="3600" dirty="0">
                <a:solidFill>
                  <a:schemeClr val="bg1"/>
                </a:solidFill>
                <a:latin typeface="Segoe UI" panose="020B0502040204020203" pitchFamily="34" charset="0"/>
                <a:cs typeface="Segoe UI" panose="020B0502040204020203" pitchFamily="34" charset="0"/>
              </a:rPr>
              <a:t>YOUTH IN SMALLHOLDER SUPPLY CHAINS</a:t>
            </a:r>
          </a:p>
        </p:txBody>
      </p:sp>
      <p:sp>
        <p:nvSpPr>
          <p:cNvPr id="11" name="TextBox 10">
            <a:extLst>
              <a:ext uri="{FF2B5EF4-FFF2-40B4-BE49-F238E27FC236}">
                <a16:creationId xmlns:a16="http://schemas.microsoft.com/office/drawing/2014/main" id="{D86B0ED8-6C0F-DC05-735B-4073C9AF1B32}"/>
              </a:ext>
            </a:extLst>
          </p:cNvPr>
          <p:cNvSpPr txBox="1"/>
          <p:nvPr/>
        </p:nvSpPr>
        <p:spPr>
          <a:xfrm>
            <a:off x="771072" y="4713515"/>
            <a:ext cx="4488538" cy="707886"/>
          </a:xfrm>
          <a:prstGeom prst="rect">
            <a:avLst/>
          </a:prstGeom>
          <a:noFill/>
        </p:spPr>
        <p:txBody>
          <a:bodyPr wrap="square" rtlCol="0">
            <a:spAutoFit/>
          </a:bodyPr>
          <a:lstStyle/>
          <a:p>
            <a:r>
              <a:rPr lang="en-GB" sz="2000">
                <a:solidFill>
                  <a:schemeClr val="bg1"/>
                </a:solidFill>
                <a:latin typeface="Segoe UI" panose="020B0502040204020203" pitchFamily="34" charset="0"/>
                <a:cs typeface="Segoe UI" panose="020B0502040204020203" pitchFamily="34" charset="0"/>
              </a:rPr>
              <a:t>Wednesday, </a:t>
            </a:r>
            <a:r>
              <a:rPr lang="en-GB" sz="2000" dirty="0">
                <a:solidFill>
                  <a:schemeClr val="bg1"/>
                </a:solidFill>
                <a:latin typeface="Segoe UI" panose="020B0502040204020203" pitchFamily="34" charset="0"/>
                <a:cs typeface="Segoe UI" panose="020B0502040204020203" pitchFamily="34" charset="0"/>
              </a:rPr>
              <a:t>December 13</a:t>
            </a:r>
          </a:p>
          <a:p>
            <a:r>
              <a:rPr lang="en-GB" sz="2000" dirty="0">
                <a:solidFill>
                  <a:schemeClr val="bg1"/>
                </a:solidFill>
                <a:latin typeface="Segoe UI" panose="020B0502040204020203" pitchFamily="34" charset="0"/>
                <a:cs typeface="Segoe UI" panose="020B0502040204020203" pitchFamily="34" charset="0"/>
              </a:rPr>
              <a:t>10 AM EST | 4 PM CET</a:t>
            </a:r>
          </a:p>
        </p:txBody>
      </p:sp>
      <p:sp>
        <p:nvSpPr>
          <p:cNvPr id="12" name="TextBox 11">
            <a:extLst>
              <a:ext uri="{FF2B5EF4-FFF2-40B4-BE49-F238E27FC236}">
                <a16:creationId xmlns:a16="http://schemas.microsoft.com/office/drawing/2014/main" id="{6493D4AF-273F-B67F-3425-52EDE53DA412}"/>
              </a:ext>
            </a:extLst>
          </p:cNvPr>
          <p:cNvSpPr txBox="1"/>
          <p:nvPr/>
        </p:nvSpPr>
        <p:spPr>
          <a:xfrm>
            <a:off x="508004" y="3634191"/>
            <a:ext cx="5378445" cy="830997"/>
          </a:xfrm>
          <a:prstGeom prst="rect">
            <a:avLst/>
          </a:prstGeom>
          <a:noFill/>
        </p:spPr>
        <p:txBody>
          <a:bodyPr wrap="square" rtlCol="0">
            <a:spAutoFit/>
          </a:bodyPr>
          <a:lstStyle/>
          <a:p>
            <a:r>
              <a:rPr lang="en-US" sz="2400" dirty="0">
                <a:solidFill>
                  <a:schemeClr val="bg1"/>
                </a:solidFill>
                <a:latin typeface="Segoe UI Light" panose="020B0502040204020203" pitchFamily="34" charset="0"/>
                <a:cs typeface="Segoe UI Light" panose="020B0502040204020203" pitchFamily="34" charset="0"/>
              </a:rPr>
              <a:t>Leading agricultural transformation through youth employment</a:t>
            </a:r>
            <a:endParaRPr lang="en-GB" sz="2400" dirty="0">
              <a:solidFill>
                <a:schemeClr val="bg1"/>
              </a:solidFill>
              <a:latin typeface="Segoe UI Light" panose="020B0502040204020203" pitchFamily="34" charset="0"/>
              <a:cs typeface="Segoe UI Light" panose="020B0502040204020203" pitchFamily="34" charset="0"/>
            </a:endParaRPr>
          </a:p>
        </p:txBody>
      </p:sp>
      <p:cxnSp>
        <p:nvCxnSpPr>
          <p:cNvPr id="14" name="Straight Connector 13">
            <a:extLst>
              <a:ext uri="{FF2B5EF4-FFF2-40B4-BE49-F238E27FC236}">
                <a16:creationId xmlns:a16="http://schemas.microsoft.com/office/drawing/2014/main" id="{C8D2E7C3-C4BF-59BD-667B-2DA7A62C348C}"/>
              </a:ext>
            </a:extLst>
          </p:cNvPr>
          <p:cNvCxnSpPr/>
          <p:nvPr/>
        </p:nvCxnSpPr>
        <p:spPr>
          <a:xfrm>
            <a:off x="587827" y="2089275"/>
            <a:ext cx="4713514"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C73BBE22-2B0B-7034-DE64-9841B5758C44}"/>
              </a:ext>
            </a:extLst>
          </p:cNvPr>
          <p:cNvSpPr/>
          <p:nvPr/>
        </p:nvSpPr>
        <p:spPr>
          <a:xfrm>
            <a:off x="508005" y="4691743"/>
            <a:ext cx="79822" cy="685800"/>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58031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03052"/>
        </a:solidFill>
        <a:effectLst/>
      </p:bgPr>
    </p:bg>
    <p:spTree>
      <p:nvGrpSpPr>
        <p:cNvPr id="1" name=""/>
        <p:cNvGrpSpPr/>
        <p:nvPr/>
      </p:nvGrpSpPr>
      <p:grpSpPr>
        <a:xfrm>
          <a:off x="0" y="0"/>
          <a:ext cx="0" cy="0"/>
          <a:chOff x="0" y="0"/>
          <a:chExt cx="0" cy="0"/>
        </a:xfrm>
      </p:grpSpPr>
      <p:pic>
        <p:nvPicPr>
          <p:cNvPr id="3" name="Picture 2" descr="A blue cover with colorful squares and a qr code&#10;&#10;Description automatically generated">
            <a:extLst>
              <a:ext uri="{FF2B5EF4-FFF2-40B4-BE49-F238E27FC236}">
                <a16:creationId xmlns:a16="http://schemas.microsoft.com/office/drawing/2014/main" id="{A27FFF7B-8065-4EC9-F507-9AA18DEBB83D}"/>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59230" y="304800"/>
            <a:ext cx="3886199" cy="707796"/>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636B9BE1-5C19-729F-B628-14E55E765679}"/>
              </a:ext>
            </a:extLst>
          </p:cNvPr>
          <p:cNvPicPr>
            <a:picLocks noChangeAspect="1"/>
          </p:cNvPicPr>
          <p:nvPr/>
        </p:nvPicPr>
        <p:blipFill>
          <a:blip r:embed="rId3" cstate="screen">
            <a:biLevel thresh="25000"/>
            <a:extLst>
              <a:ext uri="{28A0092B-C50C-407E-A947-70E740481C1C}">
                <a14:useLocalDpi xmlns:a14="http://schemas.microsoft.com/office/drawing/2010/main"/>
              </a:ext>
            </a:extLst>
          </a:blip>
          <a:stretch>
            <a:fillRect/>
          </a:stretch>
        </p:blipFill>
        <p:spPr>
          <a:xfrm>
            <a:off x="4691747" y="409646"/>
            <a:ext cx="1658257" cy="432787"/>
          </a:xfrm>
          <a:prstGeom prst="rect">
            <a:avLst/>
          </a:prstGeom>
        </p:spPr>
      </p:pic>
      <p:sp>
        <p:nvSpPr>
          <p:cNvPr id="7" name="TextBox 6">
            <a:extLst>
              <a:ext uri="{FF2B5EF4-FFF2-40B4-BE49-F238E27FC236}">
                <a16:creationId xmlns:a16="http://schemas.microsoft.com/office/drawing/2014/main" id="{77A47AFF-5A1C-A6B0-4375-93BBC94BBC7E}"/>
              </a:ext>
            </a:extLst>
          </p:cNvPr>
          <p:cNvSpPr txBox="1"/>
          <p:nvPr/>
        </p:nvSpPr>
        <p:spPr>
          <a:xfrm>
            <a:off x="1808850" y="1738930"/>
            <a:ext cx="3987798" cy="338554"/>
          </a:xfrm>
          <a:prstGeom prst="rect">
            <a:avLst/>
          </a:prstGeom>
          <a:noFill/>
        </p:spPr>
        <p:txBody>
          <a:bodyPr wrap="square" rtlCol="0">
            <a:spAutoFit/>
          </a:bodyPr>
          <a:lstStyle/>
          <a:p>
            <a:r>
              <a:rPr lang="en-GB" sz="1600" dirty="0">
                <a:solidFill>
                  <a:srgbClr val="00B0F0"/>
                </a:solidFill>
                <a:latin typeface="Segoe UI Light" panose="020B0502040204020203" pitchFamily="34" charset="0"/>
                <a:cs typeface="Segoe UI Light" panose="020B0502040204020203" pitchFamily="34" charset="0"/>
              </a:rPr>
              <a:t>PRESENTER</a:t>
            </a:r>
          </a:p>
        </p:txBody>
      </p:sp>
      <p:cxnSp>
        <p:nvCxnSpPr>
          <p:cNvPr id="8" name="Straight Connector 7">
            <a:extLst>
              <a:ext uri="{FF2B5EF4-FFF2-40B4-BE49-F238E27FC236}">
                <a16:creationId xmlns:a16="http://schemas.microsoft.com/office/drawing/2014/main" id="{5BEFCA4A-D7CC-32AB-7D87-A9FD5E0058E1}"/>
              </a:ext>
            </a:extLst>
          </p:cNvPr>
          <p:cNvCxnSpPr>
            <a:cxnSpLocks/>
          </p:cNvCxnSpPr>
          <p:nvPr/>
        </p:nvCxnSpPr>
        <p:spPr>
          <a:xfrm>
            <a:off x="1888672" y="2108262"/>
            <a:ext cx="5285014"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3B0C5B8-B2D8-DDFC-3789-6251B126B786}"/>
              </a:ext>
            </a:extLst>
          </p:cNvPr>
          <p:cNvSpPr txBox="1"/>
          <p:nvPr/>
        </p:nvSpPr>
        <p:spPr>
          <a:xfrm>
            <a:off x="1808850" y="2910570"/>
            <a:ext cx="3987798" cy="338554"/>
          </a:xfrm>
          <a:prstGeom prst="rect">
            <a:avLst/>
          </a:prstGeom>
          <a:noFill/>
        </p:spPr>
        <p:txBody>
          <a:bodyPr wrap="square" rtlCol="0">
            <a:spAutoFit/>
          </a:bodyPr>
          <a:lstStyle/>
          <a:p>
            <a:r>
              <a:rPr lang="en-GB" sz="1600" dirty="0">
                <a:solidFill>
                  <a:srgbClr val="00B0F0"/>
                </a:solidFill>
                <a:latin typeface="Segoe UI Light" panose="020B0502040204020203" pitchFamily="34" charset="0"/>
                <a:cs typeface="Segoe UI Light" panose="020B0502040204020203" pitchFamily="34" charset="0"/>
              </a:rPr>
              <a:t>PANELISTS</a:t>
            </a:r>
          </a:p>
        </p:txBody>
      </p:sp>
      <p:cxnSp>
        <p:nvCxnSpPr>
          <p:cNvPr id="10" name="Straight Connector 9">
            <a:extLst>
              <a:ext uri="{FF2B5EF4-FFF2-40B4-BE49-F238E27FC236}">
                <a16:creationId xmlns:a16="http://schemas.microsoft.com/office/drawing/2014/main" id="{C7C70F56-8C39-3D77-EBEA-4F02B4FFB43D}"/>
              </a:ext>
            </a:extLst>
          </p:cNvPr>
          <p:cNvCxnSpPr>
            <a:cxnSpLocks/>
          </p:cNvCxnSpPr>
          <p:nvPr/>
        </p:nvCxnSpPr>
        <p:spPr>
          <a:xfrm>
            <a:off x="1888672" y="3279902"/>
            <a:ext cx="5285014"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1B98B8B-F41E-204D-FC52-5A3003C38B0D}"/>
              </a:ext>
            </a:extLst>
          </p:cNvPr>
          <p:cNvSpPr txBox="1"/>
          <p:nvPr/>
        </p:nvSpPr>
        <p:spPr>
          <a:xfrm>
            <a:off x="1808850" y="4705607"/>
            <a:ext cx="3987798" cy="338554"/>
          </a:xfrm>
          <a:prstGeom prst="rect">
            <a:avLst/>
          </a:prstGeom>
          <a:noFill/>
        </p:spPr>
        <p:txBody>
          <a:bodyPr wrap="square" rtlCol="0">
            <a:spAutoFit/>
          </a:bodyPr>
          <a:lstStyle/>
          <a:p>
            <a:r>
              <a:rPr lang="en-GB" sz="1600" dirty="0">
                <a:solidFill>
                  <a:srgbClr val="00B0F0"/>
                </a:solidFill>
                <a:latin typeface="Segoe UI Light" panose="020B0502040204020203" pitchFamily="34" charset="0"/>
                <a:cs typeface="Segoe UI Light" panose="020B0502040204020203" pitchFamily="34" charset="0"/>
              </a:rPr>
              <a:t>MODERATORS</a:t>
            </a:r>
          </a:p>
        </p:txBody>
      </p:sp>
      <p:cxnSp>
        <p:nvCxnSpPr>
          <p:cNvPr id="12" name="Straight Connector 11">
            <a:extLst>
              <a:ext uri="{FF2B5EF4-FFF2-40B4-BE49-F238E27FC236}">
                <a16:creationId xmlns:a16="http://schemas.microsoft.com/office/drawing/2014/main" id="{814A74D3-B544-072C-9F9A-BEB66F4E33C6}"/>
              </a:ext>
            </a:extLst>
          </p:cNvPr>
          <p:cNvCxnSpPr>
            <a:cxnSpLocks/>
          </p:cNvCxnSpPr>
          <p:nvPr/>
        </p:nvCxnSpPr>
        <p:spPr>
          <a:xfrm>
            <a:off x="1888672" y="5074939"/>
            <a:ext cx="5285014"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E9186D7-281B-6B2B-15F8-B0C3011CC613}"/>
              </a:ext>
            </a:extLst>
          </p:cNvPr>
          <p:cNvSpPr txBox="1"/>
          <p:nvPr/>
        </p:nvSpPr>
        <p:spPr>
          <a:xfrm>
            <a:off x="2302329" y="2306004"/>
            <a:ext cx="4488538" cy="307777"/>
          </a:xfrm>
          <a:prstGeom prst="rect">
            <a:avLst/>
          </a:prstGeom>
          <a:noFill/>
        </p:spPr>
        <p:txBody>
          <a:bodyPr wrap="square" rtlCol="0">
            <a:spAutoFit/>
          </a:bodyPr>
          <a:lstStyle/>
          <a:p>
            <a:r>
              <a:rPr lang="en-GB" sz="1400" b="1" dirty="0" err="1">
                <a:solidFill>
                  <a:schemeClr val="bg1"/>
                </a:solidFill>
                <a:latin typeface="Segoe UI" panose="020B0502040204020203" pitchFamily="34" charset="0"/>
                <a:cs typeface="Segoe UI" panose="020B0502040204020203" pitchFamily="34" charset="0"/>
              </a:rPr>
              <a:t>Sunamika</a:t>
            </a:r>
            <a:r>
              <a:rPr lang="en-GB" sz="1400" b="1" dirty="0">
                <a:solidFill>
                  <a:schemeClr val="bg1"/>
                </a:solidFill>
                <a:latin typeface="Segoe UI" panose="020B0502040204020203" pitchFamily="34" charset="0"/>
                <a:cs typeface="Segoe UI" panose="020B0502040204020203" pitchFamily="34" charset="0"/>
              </a:rPr>
              <a:t> Singh</a:t>
            </a:r>
            <a:r>
              <a:rPr lang="en-GB" sz="1400" dirty="0">
                <a:solidFill>
                  <a:schemeClr val="bg1"/>
                </a:solidFill>
                <a:latin typeface="Segoe UI" panose="020B0502040204020203" pitchFamily="34" charset="0"/>
                <a:cs typeface="Segoe UI" panose="020B0502040204020203" pitchFamily="34" charset="0"/>
              </a:rPr>
              <a:t>, S4YE Team Member, World Bank</a:t>
            </a:r>
          </a:p>
        </p:txBody>
      </p:sp>
      <p:sp>
        <p:nvSpPr>
          <p:cNvPr id="14" name="TextBox 13">
            <a:extLst>
              <a:ext uri="{FF2B5EF4-FFF2-40B4-BE49-F238E27FC236}">
                <a16:creationId xmlns:a16="http://schemas.microsoft.com/office/drawing/2014/main" id="{D97A63E7-EAE3-68AB-F7D0-F3A927BAE723}"/>
              </a:ext>
            </a:extLst>
          </p:cNvPr>
          <p:cNvSpPr txBox="1"/>
          <p:nvPr/>
        </p:nvSpPr>
        <p:spPr>
          <a:xfrm>
            <a:off x="2302329" y="3515700"/>
            <a:ext cx="5187042" cy="954107"/>
          </a:xfrm>
          <a:prstGeom prst="rect">
            <a:avLst/>
          </a:prstGeom>
          <a:noFill/>
        </p:spPr>
        <p:txBody>
          <a:bodyPr wrap="square" rtlCol="0">
            <a:spAutoFit/>
          </a:bodyPr>
          <a:lstStyle/>
          <a:p>
            <a:r>
              <a:rPr lang="en-GB" sz="1400" b="1" dirty="0">
                <a:solidFill>
                  <a:schemeClr val="bg1"/>
                </a:solidFill>
                <a:latin typeface="Segoe UI" panose="020B0502040204020203" pitchFamily="34" charset="0"/>
                <a:cs typeface="Segoe UI" panose="020B0502040204020203" pitchFamily="34" charset="0"/>
              </a:rPr>
              <a:t>Vanessa Vasquez Vargas</a:t>
            </a:r>
            <a:r>
              <a:rPr lang="en-GB" sz="1400" dirty="0">
                <a:solidFill>
                  <a:schemeClr val="bg1"/>
                </a:solidFill>
                <a:latin typeface="Segoe UI" panose="020B0502040204020203" pitchFamily="34" charset="0"/>
                <a:cs typeface="Segoe UI" panose="020B0502040204020203" pitchFamily="34" charset="0"/>
              </a:rPr>
              <a:t>, Sustainability Leader, Andean Cacao</a:t>
            </a:r>
          </a:p>
          <a:p>
            <a:r>
              <a:rPr lang="en-GB" sz="1400" b="1" dirty="0">
                <a:solidFill>
                  <a:schemeClr val="bg1"/>
                </a:solidFill>
                <a:latin typeface="Segoe UI" panose="020B0502040204020203" pitchFamily="34" charset="0"/>
                <a:cs typeface="Segoe UI" panose="020B0502040204020203" pitchFamily="34" charset="0"/>
              </a:rPr>
              <a:t>Judy Stuart</a:t>
            </a:r>
            <a:r>
              <a:rPr lang="en-GB" sz="1400" dirty="0">
                <a:solidFill>
                  <a:schemeClr val="bg1"/>
                </a:solidFill>
                <a:latin typeface="Segoe UI" panose="020B0502040204020203" pitchFamily="34" charset="0"/>
                <a:cs typeface="Segoe UI" panose="020B0502040204020203" pitchFamily="34" charset="0"/>
              </a:rPr>
              <a:t>, Founder, Future </a:t>
            </a:r>
            <a:r>
              <a:rPr lang="en-GB" sz="1400">
                <a:solidFill>
                  <a:schemeClr val="bg1"/>
                </a:solidFill>
                <a:latin typeface="Segoe UI" panose="020B0502040204020203" pitchFamily="34" charset="0"/>
                <a:cs typeface="Segoe UI" panose="020B0502040204020203" pitchFamily="34" charset="0"/>
              </a:rPr>
              <a:t>Farmers Foundation</a:t>
            </a:r>
            <a:endParaRPr lang="en-GB" sz="1400" dirty="0">
              <a:solidFill>
                <a:schemeClr val="bg1"/>
              </a:solidFill>
              <a:latin typeface="Segoe UI" panose="020B0502040204020203" pitchFamily="34" charset="0"/>
              <a:cs typeface="Segoe UI" panose="020B0502040204020203" pitchFamily="34" charset="0"/>
            </a:endParaRPr>
          </a:p>
          <a:p>
            <a:r>
              <a:rPr lang="en-GB" sz="1400" b="1" dirty="0" err="1">
                <a:solidFill>
                  <a:schemeClr val="bg1"/>
                </a:solidFill>
                <a:latin typeface="Segoe UI" panose="020B0502040204020203" pitchFamily="34" charset="0"/>
                <a:cs typeface="Segoe UI" panose="020B0502040204020203" pitchFamily="34" charset="0"/>
              </a:rPr>
              <a:t>Jehiel</a:t>
            </a:r>
            <a:r>
              <a:rPr lang="en-GB" sz="1400" b="1" dirty="0">
                <a:solidFill>
                  <a:schemeClr val="bg1"/>
                </a:solidFill>
                <a:latin typeface="Segoe UI" panose="020B0502040204020203" pitchFamily="34" charset="0"/>
                <a:cs typeface="Segoe UI" panose="020B0502040204020203" pitchFamily="34" charset="0"/>
              </a:rPr>
              <a:t> Oliver</a:t>
            </a:r>
            <a:r>
              <a:rPr lang="en-GB" sz="1400" dirty="0">
                <a:solidFill>
                  <a:schemeClr val="bg1"/>
                </a:solidFill>
                <a:latin typeface="Segoe UI" panose="020B0502040204020203" pitchFamily="34" charset="0"/>
                <a:cs typeface="Segoe UI" panose="020B0502040204020203" pitchFamily="34" charset="0"/>
              </a:rPr>
              <a:t>, Founder, </a:t>
            </a:r>
            <a:r>
              <a:rPr lang="en-GB" sz="1400" dirty="0" err="1">
                <a:solidFill>
                  <a:schemeClr val="bg1"/>
                </a:solidFill>
                <a:latin typeface="Segoe UI" panose="020B0502040204020203" pitchFamily="34" charset="0"/>
                <a:cs typeface="Segoe UI" panose="020B0502040204020203" pitchFamily="34" charset="0"/>
              </a:rPr>
              <a:t>HelloTractor</a:t>
            </a:r>
            <a:endParaRPr lang="en-GB" sz="1400" dirty="0">
              <a:solidFill>
                <a:schemeClr val="bg1"/>
              </a:solidFill>
              <a:latin typeface="Segoe UI" panose="020B0502040204020203" pitchFamily="34" charset="0"/>
              <a:cs typeface="Segoe UI" panose="020B0502040204020203" pitchFamily="34" charset="0"/>
            </a:endParaRPr>
          </a:p>
          <a:p>
            <a:r>
              <a:rPr lang="en-GB" sz="1400" b="1" dirty="0">
                <a:solidFill>
                  <a:schemeClr val="bg1"/>
                </a:solidFill>
                <a:latin typeface="Segoe UI" panose="020B0502040204020203" pitchFamily="34" charset="0"/>
                <a:cs typeface="Segoe UI" panose="020B0502040204020203" pitchFamily="34" charset="0"/>
              </a:rPr>
              <a:t>Sarang Vaidya</a:t>
            </a:r>
            <a:r>
              <a:rPr lang="en-GB" sz="1400" dirty="0">
                <a:solidFill>
                  <a:schemeClr val="bg1"/>
                </a:solidFill>
                <a:latin typeface="Segoe UI" panose="020B0502040204020203" pitchFamily="34" charset="0"/>
                <a:cs typeface="Segoe UI" panose="020B0502040204020203" pitchFamily="34" charset="0"/>
              </a:rPr>
              <a:t>, Co-founder, Go4Fresh</a:t>
            </a:r>
          </a:p>
        </p:txBody>
      </p:sp>
      <p:sp>
        <p:nvSpPr>
          <p:cNvPr id="18" name="TextBox 17">
            <a:extLst>
              <a:ext uri="{FF2B5EF4-FFF2-40B4-BE49-F238E27FC236}">
                <a16:creationId xmlns:a16="http://schemas.microsoft.com/office/drawing/2014/main" id="{D4E47B57-CF0B-2391-6FC1-68F3F6738220}"/>
              </a:ext>
            </a:extLst>
          </p:cNvPr>
          <p:cNvSpPr txBox="1"/>
          <p:nvPr/>
        </p:nvSpPr>
        <p:spPr>
          <a:xfrm>
            <a:off x="2286910" y="5362622"/>
            <a:ext cx="4488538" cy="738664"/>
          </a:xfrm>
          <a:prstGeom prst="rect">
            <a:avLst/>
          </a:prstGeom>
          <a:noFill/>
        </p:spPr>
        <p:txBody>
          <a:bodyPr wrap="square" lIns="91440" tIns="45720" rIns="91440" bIns="45720" rtlCol="0" anchor="t">
            <a:spAutoFit/>
          </a:bodyPr>
          <a:lstStyle/>
          <a:p>
            <a:r>
              <a:rPr lang="en-GB" sz="1400" b="1" dirty="0">
                <a:solidFill>
                  <a:schemeClr val="bg1"/>
                </a:solidFill>
                <a:latin typeface="Segoe UI"/>
                <a:cs typeface="Segoe UI"/>
              </a:rPr>
              <a:t>Dieter Fischer</a:t>
            </a:r>
            <a:r>
              <a:rPr lang="en-GB" sz="1400" dirty="0">
                <a:solidFill>
                  <a:schemeClr val="bg1"/>
                </a:solidFill>
                <a:latin typeface="Segoe UI"/>
                <a:cs typeface="Segoe UI"/>
              </a:rPr>
              <a:t>, </a:t>
            </a:r>
            <a:r>
              <a:rPr lang="en-GB" sz="1400" dirty="0">
                <a:solidFill>
                  <a:schemeClr val="bg1"/>
                </a:solidFill>
                <a:latin typeface="Segoe UI"/>
                <a:ea typeface="+mn-lt"/>
                <a:cs typeface="+mn-lt"/>
              </a:rPr>
              <a:t>Lead for Agribusiness Advisory Services in Latin America and the Carribean</a:t>
            </a:r>
            <a:r>
              <a:rPr lang="en-GB" sz="1400" dirty="0">
                <a:solidFill>
                  <a:schemeClr val="bg1"/>
                </a:solidFill>
                <a:latin typeface="Segoe UI"/>
                <a:cs typeface="Segoe UI"/>
              </a:rPr>
              <a:t>, IFC</a:t>
            </a:r>
            <a:endParaRPr lang="en-US" dirty="0">
              <a:solidFill>
                <a:schemeClr val="bg1"/>
              </a:solidFill>
              <a:cs typeface="Calibri"/>
            </a:endParaRPr>
          </a:p>
          <a:p>
            <a:endParaRPr lang="en-GB" sz="1400" dirty="0">
              <a:solidFill>
                <a:schemeClr val="bg1"/>
              </a:solidFill>
              <a:latin typeface="Segoe UI" panose="020B0502040204020203" pitchFamily="34" charset="0"/>
              <a:cs typeface="Segoe UI" panose="020B0502040204020203" pitchFamily="34" charset="0"/>
            </a:endParaRPr>
          </a:p>
        </p:txBody>
      </p:sp>
      <p:pic>
        <p:nvPicPr>
          <p:cNvPr id="19" name="Picture 18" descr="A blue cover with colorful squares and a qr code&#10;&#10;Description automatically generated">
            <a:extLst>
              <a:ext uri="{FF2B5EF4-FFF2-40B4-BE49-F238E27FC236}">
                <a16:creationId xmlns:a16="http://schemas.microsoft.com/office/drawing/2014/main" id="{FE942405-AE95-D641-0444-88E9A8CAC34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9220200" y="-22577"/>
            <a:ext cx="3015343" cy="6858000"/>
          </a:xfrm>
          <a:prstGeom prst="rect">
            <a:avLst/>
          </a:prstGeom>
        </p:spPr>
      </p:pic>
    </p:spTree>
    <p:extLst>
      <p:ext uri="{BB962C8B-B14F-4D97-AF65-F5344CB8AC3E}">
        <p14:creationId xmlns:p14="http://schemas.microsoft.com/office/powerpoint/2010/main" val="3106731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03052"/>
        </a:solidFill>
        <a:effectLst/>
      </p:bgPr>
    </p:bg>
    <p:spTree>
      <p:nvGrpSpPr>
        <p:cNvPr id="1" name=""/>
        <p:cNvGrpSpPr/>
        <p:nvPr/>
      </p:nvGrpSpPr>
      <p:grpSpPr>
        <a:xfrm>
          <a:off x="0" y="0"/>
          <a:ext cx="0" cy="0"/>
          <a:chOff x="0" y="0"/>
          <a:chExt cx="0" cy="0"/>
        </a:xfrm>
      </p:grpSpPr>
      <p:pic>
        <p:nvPicPr>
          <p:cNvPr id="3" name="Picture 2" descr="A blue cover with colorful squares and a qr code&#10;&#10;Description automatically generated">
            <a:extLst>
              <a:ext uri="{FF2B5EF4-FFF2-40B4-BE49-F238E27FC236}">
                <a16:creationId xmlns:a16="http://schemas.microsoft.com/office/drawing/2014/main" id="{A27FFF7B-8065-4EC9-F507-9AA18DEBB83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976998" y="6115685"/>
            <a:ext cx="3126384" cy="569410"/>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636B9BE1-5C19-729F-B628-14E55E765679}"/>
              </a:ext>
            </a:extLst>
          </p:cNvPr>
          <p:cNvPicPr>
            <a:picLocks noChangeAspect="1"/>
          </p:cNvPicPr>
          <p:nvPr/>
        </p:nvPicPr>
        <p:blipFill>
          <a:blip r:embed="rId4" cstate="screen">
            <a:biLevel thresh="25000"/>
            <a:extLst>
              <a:ext uri="{28A0092B-C50C-407E-A947-70E740481C1C}">
                <a14:useLocalDpi xmlns:a14="http://schemas.microsoft.com/office/drawing/2010/main"/>
              </a:ext>
            </a:extLst>
          </a:blip>
          <a:stretch>
            <a:fillRect/>
          </a:stretch>
        </p:blipFill>
        <p:spPr>
          <a:xfrm>
            <a:off x="10484286" y="6194464"/>
            <a:ext cx="1386063" cy="361747"/>
          </a:xfrm>
          <a:prstGeom prst="rect">
            <a:avLst/>
          </a:prstGeom>
        </p:spPr>
      </p:pic>
      <p:sp>
        <p:nvSpPr>
          <p:cNvPr id="5" name="TextBox 4">
            <a:extLst>
              <a:ext uri="{FF2B5EF4-FFF2-40B4-BE49-F238E27FC236}">
                <a16:creationId xmlns:a16="http://schemas.microsoft.com/office/drawing/2014/main" id="{98BA6C5A-7780-52DE-B12C-6BC9003742E5}"/>
              </a:ext>
            </a:extLst>
          </p:cNvPr>
          <p:cNvSpPr txBox="1"/>
          <p:nvPr/>
        </p:nvSpPr>
        <p:spPr>
          <a:xfrm>
            <a:off x="692727" y="2376337"/>
            <a:ext cx="10953651" cy="1200329"/>
          </a:xfrm>
          <a:prstGeom prst="rect">
            <a:avLst/>
          </a:prstGeom>
          <a:noFill/>
          <a:ln>
            <a:noFill/>
          </a:ln>
        </p:spPr>
        <p:txBody>
          <a:bodyPr wrap="square" rtlCol="0">
            <a:spAutoFit/>
          </a:bodyPr>
          <a:lstStyle/>
          <a:p>
            <a:r>
              <a:rPr lang="en-GB" sz="3600" b="1" dirty="0">
                <a:ln>
                  <a:solidFill>
                    <a:schemeClr val="bg1"/>
                  </a:solidFill>
                </a:ln>
                <a:solidFill>
                  <a:schemeClr val="bg1"/>
                </a:solidFill>
                <a:latin typeface="Segoe UI" panose="020B0502040204020203" pitchFamily="34" charset="0"/>
                <a:cs typeface="Segoe UI" panose="020B0502040204020203" pitchFamily="34" charset="0"/>
              </a:rPr>
              <a:t>Youth Participation in Smallholder Supply Chains</a:t>
            </a:r>
          </a:p>
          <a:p>
            <a:pPr algn="ctr"/>
            <a:r>
              <a:rPr lang="en-GB" sz="3600" b="1" i="1" dirty="0">
                <a:ln>
                  <a:solidFill>
                    <a:schemeClr val="bg1"/>
                  </a:solidFill>
                </a:ln>
                <a:solidFill>
                  <a:schemeClr val="bg1"/>
                </a:solidFill>
                <a:latin typeface="Segoe UI" panose="020B0502040204020203" pitchFamily="34" charset="0"/>
                <a:cs typeface="Segoe UI" panose="020B0502040204020203" pitchFamily="34" charset="0"/>
              </a:rPr>
              <a:t>3 Key Questions  </a:t>
            </a:r>
          </a:p>
        </p:txBody>
      </p:sp>
      <p:cxnSp>
        <p:nvCxnSpPr>
          <p:cNvPr id="6" name="Straight Connector 5">
            <a:extLst>
              <a:ext uri="{FF2B5EF4-FFF2-40B4-BE49-F238E27FC236}">
                <a16:creationId xmlns:a16="http://schemas.microsoft.com/office/drawing/2014/main" id="{D6C3CA9E-AC3E-7FC2-6A78-1D5A589AAF85}"/>
              </a:ext>
            </a:extLst>
          </p:cNvPr>
          <p:cNvCxnSpPr>
            <a:cxnSpLocks/>
          </p:cNvCxnSpPr>
          <p:nvPr/>
        </p:nvCxnSpPr>
        <p:spPr>
          <a:xfrm>
            <a:off x="1185349" y="3896475"/>
            <a:ext cx="982130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5887460-B6B6-F02C-EFC6-150F69928C33}"/>
              </a:ext>
            </a:extLst>
          </p:cNvPr>
          <p:cNvSpPr txBox="1"/>
          <p:nvPr/>
        </p:nvSpPr>
        <p:spPr>
          <a:xfrm>
            <a:off x="257975" y="276958"/>
            <a:ext cx="5838025" cy="553998"/>
          </a:xfrm>
          <a:prstGeom prst="rect">
            <a:avLst/>
          </a:prstGeom>
          <a:noFill/>
        </p:spPr>
        <p:txBody>
          <a:bodyPr wrap="square" rtlCol="0">
            <a:spAutoFit/>
          </a:bodyPr>
          <a:lstStyle/>
          <a:p>
            <a:r>
              <a:rPr lang="en-GB" sz="1200" dirty="0">
                <a:solidFill>
                  <a:srgbClr val="00B0F0"/>
                </a:solidFill>
                <a:latin typeface="Segoe UI Light" panose="020B0502040204020203" pitchFamily="34" charset="0"/>
                <a:cs typeface="Segoe UI Light" panose="020B0502040204020203" pitchFamily="34" charset="0"/>
              </a:rPr>
              <a:t>WEBINAR: YOUTH IN SMALLHOLDER SUPPLY CHAINS</a:t>
            </a:r>
          </a:p>
          <a:p>
            <a:endParaRPr lang="en-GB" b="1" dirty="0">
              <a:solidFill>
                <a:srgbClr val="00B0F0"/>
              </a:solidFill>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id="{774D1DBA-7417-A3AC-861C-9BA90E0D9780}"/>
              </a:ext>
            </a:extLst>
          </p:cNvPr>
          <p:cNvSpPr txBox="1"/>
          <p:nvPr/>
        </p:nvSpPr>
        <p:spPr>
          <a:xfrm>
            <a:off x="916698" y="4021956"/>
            <a:ext cx="10953651" cy="954107"/>
          </a:xfrm>
          <a:prstGeom prst="rect">
            <a:avLst/>
          </a:prstGeom>
          <a:noFill/>
          <a:ln>
            <a:noFill/>
          </a:ln>
        </p:spPr>
        <p:txBody>
          <a:bodyPr wrap="square" rtlCol="0">
            <a:spAutoFit/>
          </a:bodyPr>
          <a:lstStyle/>
          <a:p>
            <a:pPr algn="ctr"/>
            <a:r>
              <a:rPr lang="en-GB" sz="2800" i="1" dirty="0">
                <a:ln>
                  <a:solidFill>
                    <a:schemeClr val="bg1"/>
                  </a:solidFill>
                </a:ln>
                <a:solidFill>
                  <a:schemeClr val="bg1"/>
                </a:solidFill>
                <a:latin typeface="Segoe UI" panose="020B0502040204020203" pitchFamily="34" charset="0"/>
                <a:cs typeface="Segoe UI" panose="020B0502040204020203" pitchFamily="34" charset="0"/>
              </a:rPr>
              <a:t>Sunamika Singh, Program Officer, Solutions for Youth Employment (S4YE) </a:t>
            </a:r>
          </a:p>
        </p:txBody>
      </p:sp>
    </p:spTree>
    <p:extLst>
      <p:ext uri="{BB962C8B-B14F-4D97-AF65-F5344CB8AC3E}">
        <p14:creationId xmlns:p14="http://schemas.microsoft.com/office/powerpoint/2010/main" val="257601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ue text on a black background&#10;&#10;Description automatically generated">
            <a:extLst>
              <a:ext uri="{FF2B5EF4-FFF2-40B4-BE49-F238E27FC236}">
                <a16:creationId xmlns:a16="http://schemas.microsoft.com/office/drawing/2014/main" id="{636B9BE1-5C19-729F-B628-14E55E765679}"/>
              </a:ext>
            </a:extLst>
          </p:cNvPr>
          <p:cNvPicPr>
            <a:picLocks noChangeAspect="1"/>
          </p:cNvPicPr>
          <p:nvPr/>
        </p:nvPicPr>
        <p:blipFill>
          <a:blip r:embed="rId3" cstate="screen">
            <a:biLevel thresh="25000"/>
            <a:extLst>
              <a:ext uri="{28A0092B-C50C-407E-A947-70E740481C1C}">
                <a14:useLocalDpi xmlns:a14="http://schemas.microsoft.com/office/drawing/2010/main"/>
              </a:ext>
            </a:extLst>
          </a:blip>
          <a:stretch>
            <a:fillRect/>
          </a:stretch>
        </p:blipFill>
        <p:spPr>
          <a:xfrm>
            <a:off x="10136935" y="442304"/>
            <a:ext cx="1658257" cy="432787"/>
          </a:xfrm>
          <a:prstGeom prst="rect">
            <a:avLst/>
          </a:prstGeom>
        </p:spPr>
      </p:pic>
      <p:sp>
        <p:nvSpPr>
          <p:cNvPr id="5" name="TextBox 4">
            <a:extLst>
              <a:ext uri="{FF2B5EF4-FFF2-40B4-BE49-F238E27FC236}">
                <a16:creationId xmlns:a16="http://schemas.microsoft.com/office/drawing/2014/main" id="{DF82F25A-034A-4D0E-2FE3-62D34DBD4F93}"/>
              </a:ext>
            </a:extLst>
          </p:cNvPr>
          <p:cNvSpPr txBox="1"/>
          <p:nvPr/>
        </p:nvSpPr>
        <p:spPr>
          <a:xfrm>
            <a:off x="530716" y="788903"/>
            <a:ext cx="9878413" cy="644904"/>
          </a:xfrm>
          <a:prstGeom prst="rect">
            <a:avLst/>
          </a:prstGeom>
          <a:noFill/>
        </p:spPr>
        <p:txBody>
          <a:bodyPr wrap="square" rtlCol="0">
            <a:spAutoFit/>
          </a:bodyPr>
          <a:lstStyle/>
          <a:p>
            <a:r>
              <a:rPr lang="en-GB" sz="3600" b="1" dirty="0">
                <a:solidFill>
                  <a:srgbClr val="103052"/>
                </a:solidFill>
                <a:latin typeface="Segoe UI" panose="020B0502040204020203" pitchFamily="34" charset="0"/>
                <a:cs typeface="Segoe UI" panose="020B0502040204020203" pitchFamily="34" charset="0"/>
              </a:rPr>
              <a:t>First, are youth fleeing agriculture? </a:t>
            </a:r>
          </a:p>
        </p:txBody>
      </p:sp>
      <p:cxnSp>
        <p:nvCxnSpPr>
          <p:cNvPr id="6" name="Straight Connector 5">
            <a:extLst>
              <a:ext uri="{FF2B5EF4-FFF2-40B4-BE49-F238E27FC236}">
                <a16:creationId xmlns:a16="http://schemas.microsoft.com/office/drawing/2014/main" id="{372243D7-F948-56BE-4BE1-6F5A6B5EB390}"/>
              </a:ext>
            </a:extLst>
          </p:cNvPr>
          <p:cNvCxnSpPr>
            <a:cxnSpLocks/>
          </p:cNvCxnSpPr>
          <p:nvPr/>
        </p:nvCxnSpPr>
        <p:spPr>
          <a:xfrm>
            <a:off x="555770" y="1433807"/>
            <a:ext cx="9821302" cy="0"/>
          </a:xfrm>
          <a:prstGeom prst="line">
            <a:avLst/>
          </a:prstGeom>
          <a:ln w="19050">
            <a:solidFill>
              <a:srgbClr val="103052"/>
            </a:solidFill>
          </a:ln>
        </p:spPr>
        <p:style>
          <a:lnRef idx="1">
            <a:schemeClr val="accent1"/>
          </a:lnRef>
          <a:fillRef idx="0">
            <a:schemeClr val="accent1"/>
          </a:fillRef>
          <a:effectRef idx="0">
            <a:schemeClr val="accent1"/>
          </a:effectRef>
          <a:fontRef idx="minor">
            <a:schemeClr val="tx1"/>
          </a:fontRef>
        </p:style>
      </p:cxnSp>
      <p:pic>
        <p:nvPicPr>
          <p:cNvPr id="10" name="Picture 9" descr="A close up of a logo&#10;&#10;Description automatically generated">
            <a:extLst>
              <a:ext uri="{FF2B5EF4-FFF2-40B4-BE49-F238E27FC236}">
                <a16:creationId xmlns:a16="http://schemas.microsoft.com/office/drawing/2014/main" id="{8BB1B942-CE6F-4F96-E46E-9DBF8C0AEA46}"/>
              </a:ext>
            </a:extLst>
          </p:cNvPr>
          <p:cNvPicPr>
            <a:picLocks noChangeAspect="1"/>
          </p:cNvPicPr>
          <p:nvPr/>
        </p:nvPicPr>
        <p:blipFill>
          <a:blip r:embed="rId4"/>
          <a:stretch>
            <a:fillRect/>
          </a:stretch>
        </p:blipFill>
        <p:spPr>
          <a:xfrm>
            <a:off x="6801436" y="6257756"/>
            <a:ext cx="2001108" cy="383024"/>
          </a:xfrm>
          <a:prstGeom prst="rect">
            <a:avLst/>
          </a:prstGeom>
        </p:spPr>
      </p:pic>
      <p:pic>
        <p:nvPicPr>
          <p:cNvPr id="12" name="Picture 11" descr="A logo for a company&#10;&#10;Description automatically generated">
            <a:extLst>
              <a:ext uri="{FF2B5EF4-FFF2-40B4-BE49-F238E27FC236}">
                <a16:creationId xmlns:a16="http://schemas.microsoft.com/office/drawing/2014/main" id="{E0662AC6-27D2-DBE6-ECCF-3D0069DE4E4A}"/>
              </a:ext>
            </a:extLst>
          </p:cNvPr>
          <p:cNvPicPr>
            <a:picLocks noChangeAspect="1"/>
          </p:cNvPicPr>
          <p:nvPr/>
        </p:nvPicPr>
        <p:blipFill rotWithShape="1">
          <a:blip r:embed="rId5"/>
          <a:srcRect t="30891" b="27685"/>
          <a:stretch/>
        </p:blipFill>
        <p:spPr>
          <a:xfrm>
            <a:off x="9074738" y="6162745"/>
            <a:ext cx="1302334" cy="539487"/>
          </a:xfrm>
          <a:prstGeom prst="rect">
            <a:avLst/>
          </a:prstGeom>
        </p:spPr>
      </p:pic>
      <p:pic>
        <p:nvPicPr>
          <p:cNvPr id="14" name="Picture 13" descr="A blue and white sign&#10;&#10;Description automatically generated">
            <a:extLst>
              <a:ext uri="{FF2B5EF4-FFF2-40B4-BE49-F238E27FC236}">
                <a16:creationId xmlns:a16="http://schemas.microsoft.com/office/drawing/2014/main" id="{8DF888C0-514D-D016-B28A-4739CB7BE575}"/>
              </a:ext>
            </a:extLst>
          </p:cNvPr>
          <p:cNvPicPr>
            <a:picLocks noChangeAspect="1"/>
          </p:cNvPicPr>
          <p:nvPr/>
        </p:nvPicPr>
        <p:blipFill>
          <a:blip r:embed="rId6"/>
          <a:stretch>
            <a:fillRect/>
          </a:stretch>
        </p:blipFill>
        <p:spPr>
          <a:xfrm>
            <a:off x="10409129" y="5993117"/>
            <a:ext cx="1690314" cy="845157"/>
          </a:xfrm>
          <a:prstGeom prst="rect">
            <a:avLst/>
          </a:prstGeom>
        </p:spPr>
      </p:pic>
      <p:sp>
        <p:nvSpPr>
          <p:cNvPr id="2" name="TextBox 1">
            <a:extLst>
              <a:ext uri="{FF2B5EF4-FFF2-40B4-BE49-F238E27FC236}">
                <a16:creationId xmlns:a16="http://schemas.microsoft.com/office/drawing/2014/main" id="{E0ADA5CB-CF8D-B444-94C8-9EADE93B30D6}"/>
              </a:ext>
            </a:extLst>
          </p:cNvPr>
          <p:cNvSpPr txBox="1"/>
          <p:nvPr/>
        </p:nvSpPr>
        <p:spPr>
          <a:xfrm>
            <a:off x="257975" y="234904"/>
            <a:ext cx="5838025" cy="553998"/>
          </a:xfrm>
          <a:prstGeom prst="rect">
            <a:avLst/>
          </a:prstGeom>
          <a:noFill/>
        </p:spPr>
        <p:txBody>
          <a:bodyPr wrap="square" rtlCol="0">
            <a:spAutoFit/>
          </a:bodyPr>
          <a:lstStyle/>
          <a:p>
            <a:r>
              <a:rPr lang="en-GB" sz="1200" dirty="0">
                <a:solidFill>
                  <a:srgbClr val="00B0F0"/>
                </a:solidFill>
                <a:latin typeface="Segoe UI Light" panose="020B0502040204020203" pitchFamily="34" charset="0"/>
                <a:cs typeface="Segoe UI Light" panose="020B0502040204020203" pitchFamily="34" charset="0"/>
              </a:rPr>
              <a:t>WEBINAR: YOUTH IN SMALLHOLDER SUPPLY CHAINS</a:t>
            </a:r>
          </a:p>
          <a:p>
            <a:endParaRPr lang="en-GB" b="1" dirty="0">
              <a:solidFill>
                <a:srgbClr val="00B0F0"/>
              </a:solidFill>
              <a:latin typeface="Segoe UI" panose="020B0502040204020203" pitchFamily="34" charset="0"/>
              <a:cs typeface="Segoe UI" panose="020B0502040204020203" pitchFamily="34" charset="0"/>
            </a:endParaRPr>
          </a:p>
        </p:txBody>
      </p:sp>
      <p:graphicFrame>
        <p:nvGraphicFramePr>
          <p:cNvPr id="7" name="Diagram 6">
            <a:extLst>
              <a:ext uri="{FF2B5EF4-FFF2-40B4-BE49-F238E27FC236}">
                <a16:creationId xmlns:a16="http://schemas.microsoft.com/office/drawing/2014/main" id="{81C16AEC-EA41-25F4-B089-ACE87FF8F53F}"/>
              </a:ext>
            </a:extLst>
          </p:cNvPr>
          <p:cNvGraphicFramePr/>
          <p:nvPr>
            <p:extLst>
              <p:ext uri="{D42A27DB-BD31-4B8C-83A1-F6EECF244321}">
                <p14:modId xmlns:p14="http://schemas.microsoft.com/office/powerpoint/2010/main" val="2240475318"/>
              </p:ext>
            </p:extLst>
          </p:nvPr>
        </p:nvGraphicFramePr>
        <p:xfrm>
          <a:off x="338697" y="1866120"/>
          <a:ext cx="11760745" cy="42966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89283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ue text on a black background&#10;&#10;Description automatically generated">
            <a:extLst>
              <a:ext uri="{FF2B5EF4-FFF2-40B4-BE49-F238E27FC236}">
                <a16:creationId xmlns:a16="http://schemas.microsoft.com/office/drawing/2014/main" id="{636B9BE1-5C19-729F-B628-14E55E765679}"/>
              </a:ext>
            </a:extLst>
          </p:cNvPr>
          <p:cNvPicPr>
            <a:picLocks noChangeAspect="1"/>
          </p:cNvPicPr>
          <p:nvPr/>
        </p:nvPicPr>
        <p:blipFill>
          <a:blip r:embed="rId3" cstate="screen">
            <a:biLevel thresh="25000"/>
            <a:extLst>
              <a:ext uri="{28A0092B-C50C-407E-A947-70E740481C1C}">
                <a14:useLocalDpi xmlns:a14="http://schemas.microsoft.com/office/drawing/2010/main"/>
              </a:ext>
            </a:extLst>
          </a:blip>
          <a:stretch>
            <a:fillRect/>
          </a:stretch>
        </p:blipFill>
        <p:spPr>
          <a:xfrm>
            <a:off x="10136935" y="442304"/>
            <a:ext cx="1658257" cy="432787"/>
          </a:xfrm>
          <a:prstGeom prst="rect">
            <a:avLst/>
          </a:prstGeom>
        </p:spPr>
      </p:pic>
      <p:sp>
        <p:nvSpPr>
          <p:cNvPr id="5" name="TextBox 4">
            <a:extLst>
              <a:ext uri="{FF2B5EF4-FFF2-40B4-BE49-F238E27FC236}">
                <a16:creationId xmlns:a16="http://schemas.microsoft.com/office/drawing/2014/main" id="{DF82F25A-034A-4D0E-2FE3-62D34DBD4F93}"/>
              </a:ext>
            </a:extLst>
          </p:cNvPr>
          <p:cNvSpPr txBox="1"/>
          <p:nvPr/>
        </p:nvSpPr>
        <p:spPr>
          <a:xfrm>
            <a:off x="277010" y="750115"/>
            <a:ext cx="11637980" cy="523220"/>
          </a:xfrm>
          <a:prstGeom prst="rect">
            <a:avLst/>
          </a:prstGeom>
          <a:noFill/>
        </p:spPr>
        <p:txBody>
          <a:bodyPr wrap="square" rtlCol="0">
            <a:spAutoFit/>
          </a:bodyPr>
          <a:lstStyle/>
          <a:p>
            <a:r>
              <a:rPr lang="en-GB" sz="2800" b="1" dirty="0">
                <a:solidFill>
                  <a:srgbClr val="103052"/>
                </a:solidFill>
                <a:latin typeface="Segoe UI" panose="020B0502040204020203" pitchFamily="34" charset="0"/>
                <a:cs typeface="Segoe UI" panose="020B0502040204020203" pitchFamily="34" charset="0"/>
              </a:rPr>
              <a:t>Second, why should companies invest in youth across supply chains? </a:t>
            </a:r>
          </a:p>
        </p:txBody>
      </p:sp>
      <p:cxnSp>
        <p:nvCxnSpPr>
          <p:cNvPr id="6" name="Straight Connector 5">
            <a:extLst>
              <a:ext uri="{FF2B5EF4-FFF2-40B4-BE49-F238E27FC236}">
                <a16:creationId xmlns:a16="http://schemas.microsoft.com/office/drawing/2014/main" id="{372243D7-F948-56BE-4BE1-6F5A6B5EB390}"/>
              </a:ext>
            </a:extLst>
          </p:cNvPr>
          <p:cNvCxnSpPr>
            <a:cxnSpLocks/>
          </p:cNvCxnSpPr>
          <p:nvPr/>
        </p:nvCxnSpPr>
        <p:spPr>
          <a:xfrm>
            <a:off x="555770" y="1433807"/>
            <a:ext cx="9821302" cy="0"/>
          </a:xfrm>
          <a:prstGeom prst="line">
            <a:avLst/>
          </a:prstGeom>
          <a:ln w="19050">
            <a:solidFill>
              <a:srgbClr val="103052"/>
            </a:solidFill>
          </a:ln>
        </p:spPr>
        <p:style>
          <a:lnRef idx="1">
            <a:schemeClr val="accent1"/>
          </a:lnRef>
          <a:fillRef idx="0">
            <a:schemeClr val="accent1"/>
          </a:fillRef>
          <a:effectRef idx="0">
            <a:schemeClr val="accent1"/>
          </a:effectRef>
          <a:fontRef idx="minor">
            <a:schemeClr val="tx1"/>
          </a:fontRef>
        </p:style>
      </p:cxnSp>
      <p:pic>
        <p:nvPicPr>
          <p:cNvPr id="10" name="Picture 9" descr="A close up of a logo&#10;&#10;Description automatically generated">
            <a:extLst>
              <a:ext uri="{FF2B5EF4-FFF2-40B4-BE49-F238E27FC236}">
                <a16:creationId xmlns:a16="http://schemas.microsoft.com/office/drawing/2014/main" id="{8BB1B942-CE6F-4F96-E46E-9DBF8C0AEA46}"/>
              </a:ext>
            </a:extLst>
          </p:cNvPr>
          <p:cNvPicPr>
            <a:picLocks noChangeAspect="1"/>
          </p:cNvPicPr>
          <p:nvPr/>
        </p:nvPicPr>
        <p:blipFill>
          <a:blip r:embed="rId4"/>
          <a:stretch>
            <a:fillRect/>
          </a:stretch>
        </p:blipFill>
        <p:spPr>
          <a:xfrm>
            <a:off x="6801436" y="6257756"/>
            <a:ext cx="2001108" cy="383024"/>
          </a:xfrm>
          <a:prstGeom prst="rect">
            <a:avLst/>
          </a:prstGeom>
        </p:spPr>
      </p:pic>
      <p:pic>
        <p:nvPicPr>
          <p:cNvPr id="12" name="Picture 11" descr="A logo for a company&#10;&#10;Description automatically generated">
            <a:extLst>
              <a:ext uri="{FF2B5EF4-FFF2-40B4-BE49-F238E27FC236}">
                <a16:creationId xmlns:a16="http://schemas.microsoft.com/office/drawing/2014/main" id="{E0662AC6-27D2-DBE6-ECCF-3D0069DE4E4A}"/>
              </a:ext>
            </a:extLst>
          </p:cNvPr>
          <p:cNvPicPr>
            <a:picLocks noChangeAspect="1"/>
          </p:cNvPicPr>
          <p:nvPr/>
        </p:nvPicPr>
        <p:blipFill rotWithShape="1">
          <a:blip r:embed="rId5"/>
          <a:srcRect t="30891" b="27685"/>
          <a:stretch/>
        </p:blipFill>
        <p:spPr>
          <a:xfrm>
            <a:off x="9074738" y="6162745"/>
            <a:ext cx="1302334" cy="539487"/>
          </a:xfrm>
          <a:prstGeom prst="rect">
            <a:avLst/>
          </a:prstGeom>
        </p:spPr>
      </p:pic>
      <p:pic>
        <p:nvPicPr>
          <p:cNvPr id="14" name="Picture 13" descr="A blue and white sign&#10;&#10;Description automatically generated">
            <a:extLst>
              <a:ext uri="{FF2B5EF4-FFF2-40B4-BE49-F238E27FC236}">
                <a16:creationId xmlns:a16="http://schemas.microsoft.com/office/drawing/2014/main" id="{8DF888C0-514D-D016-B28A-4739CB7BE575}"/>
              </a:ext>
            </a:extLst>
          </p:cNvPr>
          <p:cNvPicPr>
            <a:picLocks noChangeAspect="1"/>
          </p:cNvPicPr>
          <p:nvPr/>
        </p:nvPicPr>
        <p:blipFill>
          <a:blip r:embed="rId6"/>
          <a:stretch>
            <a:fillRect/>
          </a:stretch>
        </p:blipFill>
        <p:spPr>
          <a:xfrm>
            <a:off x="10409129" y="5993117"/>
            <a:ext cx="1690314" cy="845157"/>
          </a:xfrm>
          <a:prstGeom prst="rect">
            <a:avLst/>
          </a:prstGeom>
        </p:spPr>
      </p:pic>
      <p:sp>
        <p:nvSpPr>
          <p:cNvPr id="2" name="TextBox 1">
            <a:extLst>
              <a:ext uri="{FF2B5EF4-FFF2-40B4-BE49-F238E27FC236}">
                <a16:creationId xmlns:a16="http://schemas.microsoft.com/office/drawing/2014/main" id="{E0ADA5CB-CF8D-B444-94C8-9EADE93B30D6}"/>
              </a:ext>
            </a:extLst>
          </p:cNvPr>
          <p:cNvSpPr txBox="1"/>
          <p:nvPr/>
        </p:nvSpPr>
        <p:spPr>
          <a:xfrm>
            <a:off x="257975" y="104699"/>
            <a:ext cx="5838025" cy="553998"/>
          </a:xfrm>
          <a:prstGeom prst="rect">
            <a:avLst/>
          </a:prstGeom>
          <a:noFill/>
        </p:spPr>
        <p:txBody>
          <a:bodyPr wrap="square" rtlCol="0">
            <a:spAutoFit/>
          </a:bodyPr>
          <a:lstStyle/>
          <a:p>
            <a:r>
              <a:rPr lang="en-GB" sz="1200" dirty="0">
                <a:solidFill>
                  <a:srgbClr val="00B0F0"/>
                </a:solidFill>
                <a:latin typeface="Segoe UI Light" panose="020B0502040204020203" pitchFamily="34" charset="0"/>
                <a:cs typeface="Segoe UI Light" panose="020B0502040204020203" pitchFamily="34" charset="0"/>
              </a:rPr>
              <a:t>WEBINAR: YOUTH IN SMALLHOLDER SUPPLY CHAINS</a:t>
            </a:r>
          </a:p>
          <a:p>
            <a:endParaRPr lang="en-GB" b="1" dirty="0">
              <a:solidFill>
                <a:srgbClr val="00B0F0"/>
              </a:solidFill>
              <a:latin typeface="Segoe UI" panose="020B0502040204020203" pitchFamily="34" charset="0"/>
              <a:cs typeface="Segoe UI" panose="020B0502040204020203" pitchFamily="34" charset="0"/>
            </a:endParaRPr>
          </a:p>
        </p:txBody>
      </p:sp>
      <p:graphicFrame>
        <p:nvGraphicFramePr>
          <p:cNvPr id="3" name="Diagram 2">
            <a:extLst>
              <a:ext uri="{FF2B5EF4-FFF2-40B4-BE49-F238E27FC236}">
                <a16:creationId xmlns:a16="http://schemas.microsoft.com/office/drawing/2014/main" id="{71EA82BE-432C-711C-62E9-0DC979A37FE0}"/>
              </a:ext>
            </a:extLst>
          </p:cNvPr>
          <p:cNvGraphicFramePr/>
          <p:nvPr>
            <p:extLst>
              <p:ext uri="{D42A27DB-BD31-4B8C-83A1-F6EECF244321}">
                <p14:modId xmlns:p14="http://schemas.microsoft.com/office/powerpoint/2010/main" val="2577804660"/>
              </p:ext>
            </p:extLst>
          </p:nvPr>
        </p:nvGraphicFramePr>
        <p:xfrm>
          <a:off x="555770" y="1860409"/>
          <a:ext cx="11369770" cy="43023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48438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ue text on a black background&#10;&#10;Description automatically generated">
            <a:extLst>
              <a:ext uri="{FF2B5EF4-FFF2-40B4-BE49-F238E27FC236}">
                <a16:creationId xmlns:a16="http://schemas.microsoft.com/office/drawing/2014/main" id="{636B9BE1-5C19-729F-B628-14E55E765679}"/>
              </a:ext>
            </a:extLst>
          </p:cNvPr>
          <p:cNvPicPr>
            <a:picLocks noChangeAspect="1"/>
          </p:cNvPicPr>
          <p:nvPr/>
        </p:nvPicPr>
        <p:blipFill>
          <a:blip r:embed="rId3" cstate="screen">
            <a:biLevel thresh="25000"/>
            <a:extLst>
              <a:ext uri="{28A0092B-C50C-407E-A947-70E740481C1C}">
                <a14:useLocalDpi xmlns:a14="http://schemas.microsoft.com/office/drawing/2010/main"/>
              </a:ext>
            </a:extLst>
          </a:blip>
          <a:stretch>
            <a:fillRect/>
          </a:stretch>
        </p:blipFill>
        <p:spPr>
          <a:xfrm>
            <a:off x="10136935" y="442304"/>
            <a:ext cx="1658257" cy="432787"/>
          </a:xfrm>
          <a:prstGeom prst="rect">
            <a:avLst/>
          </a:prstGeom>
        </p:spPr>
      </p:pic>
      <p:sp>
        <p:nvSpPr>
          <p:cNvPr id="5" name="TextBox 4">
            <a:extLst>
              <a:ext uri="{FF2B5EF4-FFF2-40B4-BE49-F238E27FC236}">
                <a16:creationId xmlns:a16="http://schemas.microsoft.com/office/drawing/2014/main" id="{DF82F25A-034A-4D0E-2FE3-62D34DBD4F93}"/>
              </a:ext>
            </a:extLst>
          </p:cNvPr>
          <p:cNvSpPr txBox="1"/>
          <p:nvPr/>
        </p:nvSpPr>
        <p:spPr>
          <a:xfrm>
            <a:off x="712789" y="795699"/>
            <a:ext cx="10684884" cy="523220"/>
          </a:xfrm>
          <a:prstGeom prst="rect">
            <a:avLst/>
          </a:prstGeom>
          <a:noFill/>
        </p:spPr>
        <p:txBody>
          <a:bodyPr wrap="square" rtlCol="0">
            <a:spAutoFit/>
          </a:bodyPr>
          <a:lstStyle/>
          <a:p>
            <a:r>
              <a:rPr lang="en-GB" sz="2800" b="1" dirty="0">
                <a:solidFill>
                  <a:srgbClr val="103052"/>
                </a:solidFill>
                <a:latin typeface="Segoe UI" panose="020B0502040204020203" pitchFamily="34" charset="0"/>
                <a:cs typeface="Segoe UI" panose="020B0502040204020203" pitchFamily="34" charset="0"/>
              </a:rPr>
              <a:t>Third, what are some good practices used by private sector? </a:t>
            </a:r>
          </a:p>
        </p:txBody>
      </p:sp>
      <p:cxnSp>
        <p:nvCxnSpPr>
          <p:cNvPr id="6" name="Straight Connector 5">
            <a:extLst>
              <a:ext uri="{FF2B5EF4-FFF2-40B4-BE49-F238E27FC236}">
                <a16:creationId xmlns:a16="http://schemas.microsoft.com/office/drawing/2014/main" id="{372243D7-F948-56BE-4BE1-6F5A6B5EB390}"/>
              </a:ext>
            </a:extLst>
          </p:cNvPr>
          <p:cNvCxnSpPr>
            <a:cxnSpLocks/>
          </p:cNvCxnSpPr>
          <p:nvPr/>
        </p:nvCxnSpPr>
        <p:spPr>
          <a:xfrm>
            <a:off x="555770" y="1433807"/>
            <a:ext cx="9821302" cy="0"/>
          </a:xfrm>
          <a:prstGeom prst="line">
            <a:avLst/>
          </a:prstGeom>
          <a:ln w="19050">
            <a:solidFill>
              <a:srgbClr val="103052"/>
            </a:solidFill>
          </a:ln>
        </p:spPr>
        <p:style>
          <a:lnRef idx="1">
            <a:schemeClr val="accent1"/>
          </a:lnRef>
          <a:fillRef idx="0">
            <a:schemeClr val="accent1"/>
          </a:fillRef>
          <a:effectRef idx="0">
            <a:schemeClr val="accent1"/>
          </a:effectRef>
          <a:fontRef idx="minor">
            <a:schemeClr val="tx1"/>
          </a:fontRef>
        </p:style>
      </p:cxnSp>
      <p:pic>
        <p:nvPicPr>
          <p:cNvPr id="10" name="Picture 9" descr="A close up of a logo&#10;&#10;Description automatically generated">
            <a:extLst>
              <a:ext uri="{FF2B5EF4-FFF2-40B4-BE49-F238E27FC236}">
                <a16:creationId xmlns:a16="http://schemas.microsoft.com/office/drawing/2014/main" id="{8BB1B942-CE6F-4F96-E46E-9DBF8C0AEA46}"/>
              </a:ext>
            </a:extLst>
          </p:cNvPr>
          <p:cNvPicPr>
            <a:picLocks noChangeAspect="1"/>
          </p:cNvPicPr>
          <p:nvPr/>
        </p:nvPicPr>
        <p:blipFill>
          <a:blip r:embed="rId4"/>
          <a:stretch>
            <a:fillRect/>
          </a:stretch>
        </p:blipFill>
        <p:spPr>
          <a:xfrm>
            <a:off x="6801436" y="6257756"/>
            <a:ext cx="2001108" cy="383024"/>
          </a:xfrm>
          <a:prstGeom prst="rect">
            <a:avLst/>
          </a:prstGeom>
        </p:spPr>
      </p:pic>
      <p:pic>
        <p:nvPicPr>
          <p:cNvPr id="12" name="Picture 11" descr="A logo for a company&#10;&#10;Description automatically generated">
            <a:extLst>
              <a:ext uri="{FF2B5EF4-FFF2-40B4-BE49-F238E27FC236}">
                <a16:creationId xmlns:a16="http://schemas.microsoft.com/office/drawing/2014/main" id="{E0662AC6-27D2-DBE6-ECCF-3D0069DE4E4A}"/>
              </a:ext>
            </a:extLst>
          </p:cNvPr>
          <p:cNvPicPr>
            <a:picLocks noChangeAspect="1"/>
          </p:cNvPicPr>
          <p:nvPr/>
        </p:nvPicPr>
        <p:blipFill rotWithShape="1">
          <a:blip r:embed="rId5"/>
          <a:srcRect t="30891" b="27685"/>
          <a:stretch/>
        </p:blipFill>
        <p:spPr>
          <a:xfrm>
            <a:off x="9074738" y="6162745"/>
            <a:ext cx="1302334" cy="539487"/>
          </a:xfrm>
          <a:prstGeom prst="rect">
            <a:avLst/>
          </a:prstGeom>
        </p:spPr>
      </p:pic>
      <p:pic>
        <p:nvPicPr>
          <p:cNvPr id="14" name="Picture 13" descr="A blue and white sign&#10;&#10;Description automatically generated">
            <a:extLst>
              <a:ext uri="{FF2B5EF4-FFF2-40B4-BE49-F238E27FC236}">
                <a16:creationId xmlns:a16="http://schemas.microsoft.com/office/drawing/2014/main" id="{8DF888C0-514D-D016-B28A-4739CB7BE575}"/>
              </a:ext>
            </a:extLst>
          </p:cNvPr>
          <p:cNvPicPr>
            <a:picLocks noChangeAspect="1"/>
          </p:cNvPicPr>
          <p:nvPr/>
        </p:nvPicPr>
        <p:blipFill>
          <a:blip r:embed="rId6"/>
          <a:stretch>
            <a:fillRect/>
          </a:stretch>
        </p:blipFill>
        <p:spPr>
          <a:xfrm>
            <a:off x="10409129" y="5993117"/>
            <a:ext cx="1690314" cy="845157"/>
          </a:xfrm>
          <a:prstGeom prst="rect">
            <a:avLst/>
          </a:prstGeom>
        </p:spPr>
      </p:pic>
      <p:sp>
        <p:nvSpPr>
          <p:cNvPr id="2" name="TextBox 1">
            <a:extLst>
              <a:ext uri="{FF2B5EF4-FFF2-40B4-BE49-F238E27FC236}">
                <a16:creationId xmlns:a16="http://schemas.microsoft.com/office/drawing/2014/main" id="{E0ADA5CB-CF8D-B444-94C8-9EADE93B30D6}"/>
              </a:ext>
            </a:extLst>
          </p:cNvPr>
          <p:cNvSpPr txBox="1"/>
          <p:nvPr/>
        </p:nvSpPr>
        <p:spPr>
          <a:xfrm>
            <a:off x="257975" y="234904"/>
            <a:ext cx="5838025" cy="553998"/>
          </a:xfrm>
          <a:prstGeom prst="rect">
            <a:avLst/>
          </a:prstGeom>
          <a:noFill/>
        </p:spPr>
        <p:txBody>
          <a:bodyPr wrap="square" rtlCol="0">
            <a:spAutoFit/>
          </a:bodyPr>
          <a:lstStyle/>
          <a:p>
            <a:r>
              <a:rPr lang="en-GB" sz="1200" dirty="0">
                <a:solidFill>
                  <a:srgbClr val="00B0F0"/>
                </a:solidFill>
                <a:latin typeface="Segoe UI Light" panose="020B0502040204020203" pitchFamily="34" charset="0"/>
                <a:cs typeface="Segoe UI Light" panose="020B0502040204020203" pitchFamily="34" charset="0"/>
              </a:rPr>
              <a:t>WEBINAR: YOUTH IN SMALLHOLDER SUPPLY CHAINS</a:t>
            </a:r>
          </a:p>
          <a:p>
            <a:endParaRPr lang="en-GB" b="1" dirty="0">
              <a:solidFill>
                <a:srgbClr val="00B0F0"/>
              </a:solidFill>
              <a:latin typeface="Segoe UI" panose="020B0502040204020203" pitchFamily="34" charset="0"/>
              <a:cs typeface="Segoe UI" panose="020B0502040204020203" pitchFamily="34" charset="0"/>
            </a:endParaRPr>
          </a:p>
        </p:txBody>
      </p:sp>
      <p:graphicFrame>
        <p:nvGraphicFramePr>
          <p:cNvPr id="3" name="Diagram 2">
            <a:extLst>
              <a:ext uri="{FF2B5EF4-FFF2-40B4-BE49-F238E27FC236}">
                <a16:creationId xmlns:a16="http://schemas.microsoft.com/office/drawing/2014/main" id="{66372BAF-A88C-26AD-5318-9E759DC66EB5}"/>
              </a:ext>
            </a:extLst>
          </p:cNvPr>
          <p:cNvGraphicFramePr/>
          <p:nvPr>
            <p:extLst>
              <p:ext uri="{D42A27DB-BD31-4B8C-83A1-F6EECF244321}">
                <p14:modId xmlns:p14="http://schemas.microsoft.com/office/powerpoint/2010/main" val="3032576361"/>
              </p:ext>
            </p:extLst>
          </p:nvPr>
        </p:nvGraphicFramePr>
        <p:xfrm>
          <a:off x="434113" y="1356393"/>
          <a:ext cx="10617326" cy="263141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5" name="Arrow: Left-Right 14">
            <a:extLst>
              <a:ext uri="{FF2B5EF4-FFF2-40B4-BE49-F238E27FC236}">
                <a16:creationId xmlns:a16="http://schemas.microsoft.com/office/drawing/2014/main" id="{191090E7-6822-0D04-CA68-79459F43EFFA}"/>
              </a:ext>
            </a:extLst>
          </p:cNvPr>
          <p:cNvSpPr/>
          <p:nvPr/>
        </p:nvSpPr>
        <p:spPr>
          <a:xfrm>
            <a:off x="257975" y="3708434"/>
            <a:ext cx="10963559" cy="102009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074D61A-D2AB-A620-7D53-7B5045C985EC}"/>
              </a:ext>
            </a:extLst>
          </p:cNvPr>
          <p:cNvSpPr txBox="1"/>
          <p:nvPr/>
        </p:nvSpPr>
        <p:spPr>
          <a:xfrm>
            <a:off x="434113" y="4703525"/>
            <a:ext cx="11242235" cy="1203403"/>
          </a:xfrm>
          <a:prstGeom prst="rect">
            <a:avLst/>
          </a:prstGeom>
          <a:noFill/>
        </p:spPr>
        <p:txBody>
          <a:bodyPr wrap="square" rtlCol="0">
            <a:spAutoFit/>
          </a:bodyPr>
          <a:lstStyle/>
          <a:p>
            <a:pPr marL="285750" indent="-285750" algn="ctr">
              <a:buFont typeface="Wingdings" panose="05000000000000000000" pitchFamily="2" charset="2"/>
              <a:buChar char="ü"/>
            </a:pPr>
            <a:r>
              <a:rPr lang="en-US" dirty="0"/>
              <a:t>Rural Youth Profiling </a:t>
            </a:r>
          </a:p>
          <a:p>
            <a:pPr marL="285750" indent="-285750" algn="ctr">
              <a:buFont typeface="Wingdings" panose="05000000000000000000" pitchFamily="2" charset="2"/>
              <a:buChar char="ü"/>
            </a:pPr>
            <a:r>
              <a:rPr lang="en-US" dirty="0"/>
              <a:t>Peer to Peer Learning</a:t>
            </a:r>
          </a:p>
          <a:p>
            <a:pPr marL="285750" indent="-285750" algn="ctr">
              <a:buFont typeface="Wingdings" panose="05000000000000000000" pitchFamily="2" charset="2"/>
              <a:buChar char="ü"/>
            </a:pPr>
            <a:r>
              <a:rPr lang="en-US" dirty="0"/>
              <a:t>Awareness Campaigns</a:t>
            </a:r>
          </a:p>
          <a:p>
            <a:pPr marL="285750" indent="-285750" algn="ctr">
              <a:buFont typeface="Wingdings" panose="05000000000000000000" pitchFamily="2" charset="2"/>
              <a:buChar char="ü"/>
            </a:pPr>
            <a:r>
              <a:rPr lang="en-US" dirty="0"/>
              <a:t>Physical Proximity</a:t>
            </a:r>
          </a:p>
        </p:txBody>
      </p:sp>
      <p:sp>
        <p:nvSpPr>
          <p:cNvPr id="18" name="TextBox 17">
            <a:extLst>
              <a:ext uri="{FF2B5EF4-FFF2-40B4-BE49-F238E27FC236}">
                <a16:creationId xmlns:a16="http://schemas.microsoft.com/office/drawing/2014/main" id="{207801B9-ED4F-5FFF-B001-73AAB9386E92}"/>
              </a:ext>
            </a:extLst>
          </p:cNvPr>
          <p:cNvSpPr txBox="1"/>
          <p:nvPr/>
        </p:nvSpPr>
        <p:spPr>
          <a:xfrm>
            <a:off x="2969623" y="4093029"/>
            <a:ext cx="5399314" cy="369332"/>
          </a:xfrm>
          <a:prstGeom prst="rect">
            <a:avLst/>
          </a:prstGeom>
          <a:noFill/>
        </p:spPr>
        <p:txBody>
          <a:bodyPr wrap="square" rtlCol="0">
            <a:spAutoFit/>
          </a:bodyPr>
          <a:lstStyle/>
          <a:p>
            <a:pPr algn="ctr"/>
            <a:r>
              <a:rPr lang="en-US" dirty="0">
                <a:solidFill>
                  <a:schemeClr val="bg1"/>
                </a:solidFill>
              </a:rPr>
              <a:t>General Success Factors </a:t>
            </a:r>
          </a:p>
        </p:txBody>
      </p:sp>
    </p:spTree>
    <p:extLst>
      <p:ext uri="{BB962C8B-B14F-4D97-AF65-F5344CB8AC3E}">
        <p14:creationId xmlns:p14="http://schemas.microsoft.com/office/powerpoint/2010/main" val="3697301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cover with colorful squares and a qr code&#10;&#10;Description automatically generated">
            <a:extLst>
              <a:ext uri="{FF2B5EF4-FFF2-40B4-BE49-F238E27FC236}">
                <a16:creationId xmlns:a16="http://schemas.microsoft.com/office/drawing/2014/main" id="{383F8202-A5D9-74C6-D2A6-2235D27AD92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3" name="Picture 2" descr="A qr code with a few black squares&#10;&#10;Description automatically generated">
            <a:extLst>
              <a:ext uri="{FF2B5EF4-FFF2-40B4-BE49-F238E27FC236}">
                <a16:creationId xmlns:a16="http://schemas.microsoft.com/office/drawing/2014/main" id="{1CF4374D-BD94-2855-C809-32E04A53924A}"/>
              </a:ext>
            </a:extLst>
          </p:cNvPr>
          <p:cNvPicPr>
            <a:picLocks noChangeAspect="1"/>
          </p:cNvPicPr>
          <p:nvPr/>
        </p:nvPicPr>
        <p:blipFill>
          <a:blip r:embed="rId3"/>
          <a:stretch>
            <a:fillRect/>
          </a:stretch>
        </p:blipFill>
        <p:spPr>
          <a:xfrm>
            <a:off x="7978037" y="4458223"/>
            <a:ext cx="2218150" cy="2218150"/>
          </a:xfrm>
          <a:prstGeom prst="rect">
            <a:avLst/>
          </a:prstGeom>
        </p:spPr>
      </p:pic>
    </p:spTree>
    <p:extLst>
      <p:ext uri="{BB962C8B-B14F-4D97-AF65-F5344CB8AC3E}">
        <p14:creationId xmlns:p14="http://schemas.microsoft.com/office/powerpoint/2010/main" val="3494664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3144</TotalTime>
  <Words>1277</Words>
  <Application>Microsoft Office PowerPoint</Application>
  <PresentationFormat>Widescreen</PresentationFormat>
  <Paragraphs>150</Paragraphs>
  <Slides>7</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-apple-system</vt:lpstr>
      <vt:lpstr>Arial</vt:lpstr>
      <vt:lpstr>Brandon Grotesque</vt:lpstr>
      <vt:lpstr>Calibri</vt:lpstr>
      <vt:lpstr>Calibri Light</vt:lpstr>
      <vt:lpstr>Segoe UI</vt:lpstr>
      <vt:lpstr>Segoe UI Light</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 Cornaro</dc:creator>
  <cp:lastModifiedBy>Sunamika Singh</cp:lastModifiedBy>
  <cp:revision>8</cp:revision>
  <dcterms:created xsi:type="dcterms:W3CDTF">2023-09-07T14:25:23Z</dcterms:created>
  <dcterms:modified xsi:type="dcterms:W3CDTF">2023-12-13T05:10:20Z</dcterms:modified>
</cp:coreProperties>
</file>