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4"/>
  </p:sldMasterIdLst>
  <p:notesMasterIdLst>
    <p:notesMasterId r:id="rId9"/>
  </p:notesMasterIdLst>
  <p:sldIdLst>
    <p:sldId id="312" r:id="rId5"/>
    <p:sldId id="315" r:id="rId6"/>
    <p:sldId id="317" r:id="rId7"/>
    <p:sldId id="310" r:id="rId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orient="horz" pos="2251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527">
          <p15:clr>
            <a:srgbClr val="A4A3A4"/>
          </p15:clr>
        </p15:guide>
        <p15:guide id="6" orient="horz" pos="2341">
          <p15:clr>
            <a:srgbClr val="A4A3A4"/>
          </p15:clr>
        </p15:guide>
        <p15:guide id="7" orient="horz" pos="1525">
          <p15:clr>
            <a:srgbClr val="A4A3A4"/>
          </p15:clr>
        </p15:guide>
        <p15:guide id="8" orient="horz" pos="2931">
          <p15:clr>
            <a:srgbClr val="A4A3A4"/>
          </p15:clr>
        </p15:guide>
        <p15:guide id="9" orient="horz" pos="3929">
          <p15:clr>
            <a:srgbClr val="A4A3A4"/>
          </p15:clr>
        </p15:guide>
        <p15:guide id="10" pos="204">
          <p15:clr>
            <a:srgbClr val="A4A3A4"/>
          </p15:clr>
        </p15:guide>
        <p15:guide id="11" pos="5556">
          <p15:clr>
            <a:srgbClr val="A4A3A4"/>
          </p15:clr>
        </p15:guide>
        <p15:guide id="12" pos="2835">
          <p15:clr>
            <a:srgbClr val="A4A3A4"/>
          </p15:clr>
        </p15:guide>
        <p15:guide id="13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FF"/>
    <a:srgbClr val="A5A5A5"/>
    <a:srgbClr val="BEDA00"/>
    <a:srgbClr val="009FDA"/>
    <a:srgbClr val="005BBB"/>
    <a:srgbClr val="2800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B5A685-AE42-4173-8631-ED83ECAB2A7C}" v="5" dt="2023-12-09T22:08:08.3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92" autoAdjust="0"/>
  </p:normalViewPr>
  <p:slideViewPr>
    <p:cSldViewPr snapToGrid="0">
      <p:cViewPr varScale="1">
        <p:scale>
          <a:sx n="72" d="100"/>
          <a:sy n="72" d="100"/>
        </p:scale>
        <p:origin x="1113" y="51"/>
      </p:cViewPr>
      <p:guideLst>
        <p:guide orient="horz" pos="799"/>
        <p:guide orient="horz" pos="2251"/>
        <p:guide orient="horz" pos="3793"/>
        <p:guide orient="horz" pos="164"/>
        <p:guide orient="horz" pos="527"/>
        <p:guide orient="horz" pos="2341"/>
        <p:guide orient="horz" pos="1525"/>
        <p:guide orient="horz" pos="2931"/>
        <p:guide orient="horz" pos="3929"/>
        <p:guide pos="204"/>
        <p:guide pos="5556"/>
        <p:guide pos="2835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5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aschwarz_worldbank_org/Documents/Documents/anita/Africa/RSR%2016/Copy%20of%20Results_02_23_202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worldbankgroup-my.sharepoint.com/personal/aschwarz_worldbank_org/Documents/Documents/anita/Africa/RSR%2016/Copy%20of%20Results_02_23_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Ratio of Poverty Among Rural Elderly Compared to Overall Rural Population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Rural Elderly Women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Figures!$V$3:$V$42</c:f>
              <c:strCache>
                <c:ptCount val="40"/>
                <c:pt idx="0">
                  <c:v>Eswatini</c:v>
                </c:pt>
                <c:pt idx="1">
                  <c:v>Liberia</c:v>
                </c:pt>
                <c:pt idx="2">
                  <c:v>Sierra Leone</c:v>
                </c:pt>
                <c:pt idx="3">
                  <c:v>Burkina Faso</c:v>
                </c:pt>
                <c:pt idx="4">
                  <c:v>Lesotho</c:v>
                </c:pt>
                <c:pt idx="5">
                  <c:v>CAR</c:v>
                </c:pt>
                <c:pt idx="6">
                  <c:v>Ghana</c:v>
                </c:pt>
                <c:pt idx="7">
                  <c:v>Senegal</c:v>
                </c:pt>
                <c:pt idx="8">
                  <c:v>Guinea-Bissau</c:v>
                </c:pt>
                <c:pt idx="9">
                  <c:v>Guinea</c:v>
                </c:pt>
                <c:pt idx="10">
                  <c:v>Sao Tome </c:v>
                </c:pt>
                <c:pt idx="11">
                  <c:v>Zambia</c:v>
                </c:pt>
                <c:pt idx="12">
                  <c:v>Malawi</c:v>
                </c:pt>
                <c:pt idx="13">
                  <c:v>Togo</c:v>
                </c:pt>
                <c:pt idx="14">
                  <c:v>Madagascar</c:v>
                </c:pt>
                <c:pt idx="15">
                  <c:v>Cote d'Ivoire</c:v>
                </c:pt>
                <c:pt idx="16">
                  <c:v>Chad</c:v>
                </c:pt>
                <c:pt idx="17">
                  <c:v>Gambia</c:v>
                </c:pt>
                <c:pt idx="18">
                  <c:v>Namibia</c:v>
                </c:pt>
                <c:pt idx="19">
                  <c:v>DRC</c:v>
                </c:pt>
                <c:pt idx="20">
                  <c:v>Mozambique</c:v>
                </c:pt>
                <c:pt idx="21">
                  <c:v>South Africa</c:v>
                </c:pt>
                <c:pt idx="22">
                  <c:v>Gabon</c:v>
                </c:pt>
                <c:pt idx="23">
                  <c:v>Tanzania</c:v>
                </c:pt>
                <c:pt idx="24">
                  <c:v>Benin</c:v>
                </c:pt>
                <c:pt idx="25">
                  <c:v>Cameroon</c:v>
                </c:pt>
                <c:pt idx="26">
                  <c:v>Uganda</c:v>
                </c:pt>
                <c:pt idx="27">
                  <c:v>Congo</c:v>
                </c:pt>
                <c:pt idx="28">
                  <c:v>Niger</c:v>
                </c:pt>
                <c:pt idx="29">
                  <c:v>Comoros</c:v>
                </c:pt>
                <c:pt idx="30">
                  <c:v>Angola</c:v>
                </c:pt>
                <c:pt idx="31">
                  <c:v>Kenya</c:v>
                </c:pt>
                <c:pt idx="32">
                  <c:v>Rwanda</c:v>
                </c:pt>
                <c:pt idx="33">
                  <c:v>Burundi</c:v>
                </c:pt>
                <c:pt idx="34">
                  <c:v>Botswana</c:v>
                </c:pt>
                <c:pt idx="35">
                  <c:v>Ethiopia</c:v>
                </c:pt>
                <c:pt idx="36">
                  <c:v>Nigeria</c:v>
                </c:pt>
                <c:pt idx="37">
                  <c:v>Mauritania</c:v>
                </c:pt>
                <c:pt idx="38">
                  <c:v>Sudan</c:v>
                </c:pt>
                <c:pt idx="39">
                  <c:v>Cape Verde</c:v>
                </c:pt>
              </c:strCache>
            </c:strRef>
          </c:cat>
          <c:val>
            <c:numRef>
              <c:f>Figures!$Y$3:$Y$42</c:f>
              <c:numCache>
                <c:formatCode>0.00%</c:formatCode>
                <c:ptCount val="40"/>
                <c:pt idx="0">
                  <c:v>1.0375818728347797</c:v>
                </c:pt>
                <c:pt idx="1">
                  <c:v>1.0230969493103186</c:v>
                </c:pt>
                <c:pt idx="2">
                  <c:v>1.0179597056842911</c:v>
                </c:pt>
                <c:pt idx="3">
                  <c:v>0.99257649603784992</c:v>
                </c:pt>
                <c:pt idx="4">
                  <c:v>0.98331388470116521</c:v>
                </c:pt>
                <c:pt idx="5">
                  <c:v>0.97939236347606118</c:v>
                </c:pt>
                <c:pt idx="6">
                  <c:v>0.96783712865344762</c:v>
                </c:pt>
                <c:pt idx="7">
                  <c:v>0.95335543873365869</c:v>
                </c:pt>
                <c:pt idx="8">
                  <c:v>0.9358885110899271</c:v>
                </c:pt>
                <c:pt idx="9">
                  <c:v>0.93587251286518502</c:v>
                </c:pt>
                <c:pt idx="10">
                  <c:v>0.93340472162079069</c:v>
                </c:pt>
                <c:pt idx="11">
                  <c:v>0.92639003406121367</c:v>
                </c:pt>
                <c:pt idx="12">
                  <c:v>0.92376891515608606</c:v>
                </c:pt>
                <c:pt idx="13">
                  <c:v>0.92037953610537426</c:v>
                </c:pt>
                <c:pt idx="14">
                  <c:v>0.91832892694484602</c:v>
                </c:pt>
                <c:pt idx="15">
                  <c:v>0.88733276374435788</c:v>
                </c:pt>
                <c:pt idx="16">
                  <c:v>0.87077834059674242</c:v>
                </c:pt>
                <c:pt idx="17">
                  <c:v>0.86814088255033317</c:v>
                </c:pt>
                <c:pt idx="18">
                  <c:v>0.8649532824203412</c:v>
                </c:pt>
                <c:pt idx="19">
                  <c:v>0.85934839614437775</c:v>
                </c:pt>
                <c:pt idx="20">
                  <c:v>0.84328788467487226</c:v>
                </c:pt>
                <c:pt idx="21">
                  <c:v>0.84030072139381973</c:v>
                </c:pt>
                <c:pt idx="22">
                  <c:v>0.83485934178043897</c:v>
                </c:pt>
                <c:pt idx="23">
                  <c:v>0.82777440833004623</c:v>
                </c:pt>
                <c:pt idx="24">
                  <c:v>0.82181258083911946</c:v>
                </c:pt>
                <c:pt idx="25">
                  <c:v>0.80382828154213248</c:v>
                </c:pt>
                <c:pt idx="26">
                  <c:v>0.8021977840825214</c:v>
                </c:pt>
                <c:pt idx="27">
                  <c:v>0.80023013391828801</c:v>
                </c:pt>
                <c:pt idx="28">
                  <c:v>0.78427087320952926</c:v>
                </c:pt>
                <c:pt idx="29">
                  <c:v>0.77372113414619836</c:v>
                </c:pt>
                <c:pt idx="30">
                  <c:v>0.7650116363859627</c:v>
                </c:pt>
                <c:pt idx="31">
                  <c:v>0.75618226044637527</c:v>
                </c:pt>
                <c:pt idx="32">
                  <c:v>0.75593082023738967</c:v>
                </c:pt>
                <c:pt idx="33">
                  <c:v>0.75402897659362356</c:v>
                </c:pt>
                <c:pt idx="34">
                  <c:v>0.70804457556166644</c:v>
                </c:pt>
                <c:pt idx="35">
                  <c:v>0.70001577193462061</c:v>
                </c:pt>
                <c:pt idx="36">
                  <c:v>0.64617009975159012</c:v>
                </c:pt>
                <c:pt idx="37">
                  <c:v>0.62152310198486171</c:v>
                </c:pt>
                <c:pt idx="38">
                  <c:v>0.57667743559417695</c:v>
                </c:pt>
                <c:pt idx="39">
                  <c:v>0.49492085503649358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AA-4AB1-992C-0F438EFC23D3}"/>
            </c:ext>
          </c:extLst>
        </c:ser>
        <c:ser>
          <c:idx val="1"/>
          <c:order val="1"/>
          <c:tx>
            <c:v>Rural Elderly Men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Figures!$V$3:$V$42</c:f>
              <c:strCache>
                <c:ptCount val="40"/>
                <c:pt idx="0">
                  <c:v>Eswatini</c:v>
                </c:pt>
                <c:pt idx="1">
                  <c:v>Liberia</c:v>
                </c:pt>
                <c:pt idx="2">
                  <c:v>Sierra Leone</c:v>
                </c:pt>
                <c:pt idx="3">
                  <c:v>Burkina Faso</c:v>
                </c:pt>
                <c:pt idx="4">
                  <c:v>Lesotho</c:v>
                </c:pt>
                <c:pt idx="5">
                  <c:v>CAR</c:v>
                </c:pt>
                <c:pt idx="6">
                  <c:v>Ghana</c:v>
                </c:pt>
                <c:pt idx="7">
                  <c:v>Senegal</c:v>
                </c:pt>
                <c:pt idx="8">
                  <c:v>Guinea-Bissau</c:v>
                </c:pt>
                <c:pt idx="9">
                  <c:v>Guinea</c:v>
                </c:pt>
                <c:pt idx="10">
                  <c:v>Sao Tome </c:v>
                </c:pt>
                <c:pt idx="11">
                  <c:v>Zambia</c:v>
                </c:pt>
                <c:pt idx="12">
                  <c:v>Malawi</c:v>
                </c:pt>
                <c:pt idx="13">
                  <c:v>Togo</c:v>
                </c:pt>
                <c:pt idx="14">
                  <c:v>Madagascar</c:v>
                </c:pt>
                <c:pt idx="15">
                  <c:v>Cote d'Ivoire</c:v>
                </c:pt>
                <c:pt idx="16">
                  <c:v>Chad</c:v>
                </c:pt>
                <c:pt idx="17">
                  <c:v>Gambia</c:v>
                </c:pt>
                <c:pt idx="18">
                  <c:v>Namibia</c:v>
                </c:pt>
                <c:pt idx="19">
                  <c:v>DRC</c:v>
                </c:pt>
                <c:pt idx="20">
                  <c:v>Mozambique</c:v>
                </c:pt>
                <c:pt idx="21">
                  <c:v>South Africa</c:v>
                </c:pt>
                <c:pt idx="22">
                  <c:v>Gabon</c:v>
                </c:pt>
                <c:pt idx="23">
                  <c:v>Tanzania</c:v>
                </c:pt>
                <c:pt idx="24">
                  <c:v>Benin</c:v>
                </c:pt>
                <c:pt idx="25">
                  <c:v>Cameroon</c:v>
                </c:pt>
                <c:pt idx="26">
                  <c:v>Uganda</c:v>
                </c:pt>
                <c:pt idx="27">
                  <c:v>Congo</c:v>
                </c:pt>
                <c:pt idx="28">
                  <c:v>Niger</c:v>
                </c:pt>
                <c:pt idx="29">
                  <c:v>Comoros</c:v>
                </c:pt>
                <c:pt idx="30">
                  <c:v>Angola</c:v>
                </c:pt>
                <c:pt idx="31">
                  <c:v>Kenya</c:v>
                </c:pt>
                <c:pt idx="32">
                  <c:v>Rwanda</c:v>
                </c:pt>
                <c:pt idx="33">
                  <c:v>Burundi</c:v>
                </c:pt>
                <c:pt idx="34">
                  <c:v>Botswana</c:v>
                </c:pt>
                <c:pt idx="35">
                  <c:v>Ethiopia</c:v>
                </c:pt>
                <c:pt idx="36">
                  <c:v>Nigeria</c:v>
                </c:pt>
                <c:pt idx="37">
                  <c:v>Mauritania</c:v>
                </c:pt>
                <c:pt idx="38">
                  <c:v>Sudan</c:v>
                </c:pt>
                <c:pt idx="39">
                  <c:v>Cape Verde</c:v>
                </c:pt>
              </c:strCache>
            </c:strRef>
          </c:cat>
          <c:val>
            <c:numRef>
              <c:f>Figures!$Z$3:$Z$42</c:f>
              <c:numCache>
                <c:formatCode>0.00%</c:formatCode>
                <c:ptCount val="40"/>
                <c:pt idx="0">
                  <c:v>1.0285034533095745</c:v>
                </c:pt>
                <c:pt idx="1">
                  <c:v>0.94769067313352928</c:v>
                </c:pt>
                <c:pt idx="2">
                  <c:v>0.96029865900662559</c:v>
                </c:pt>
                <c:pt idx="3">
                  <c:v>1.0004367196931461</c:v>
                </c:pt>
                <c:pt idx="4">
                  <c:v>0.80048372488927944</c:v>
                </c:pt>
                <c:pt idx="5">
                  <c:v>0.92505014837554134</c:v>
                </c:pt>
                <c:pt idx="6">
                  <c:v>0.87660465194996007</c:v>
                </c:pt>
                <c:pt idx="7">
                  <c:v>0.9286036222366375</c:v>
                </c:pt>
                <c:pt idx="8">
                  <c:v>0.95527964717504532</c:v>
                </c:pt>
                <c:pt idx="9">
                  <c:v>0.88471532210850246</c:v>
                </c:pt>
                <c:pt idx="10">
                  <c:v>0.95282190878990558</c:v>
                </c:pt>
                <c:pt idx="11">
                  <c:v>0.91926425599247319</c:v>
                </c:pt>
                <c:pt idx="12">
                  <c:v>0.89891080000746382</c:v>
                </c:pt>
                <c:pt idx="13">
                  <c:v>0.758063464089761</c:v>
                </c:pt>
                <c:pt idx="14">
                  <c:v>0.93810322833322757</c:v>
                </c:pt>
                <c:pt idx="15">
                  <c:v>0.7010790878233929</c:v>
                </c:pt>
                <c:pt idx="16">
                  <c:v>1.153824344680731</c:v>
                </c:pt>
                <c:pt idx="17">
                  <c:v>0.80038563179141287</c:v>
                </c:pt>
                <c:pt idx="18">
                  <c:v>0.75716059914104417</c:v>
                </c:pt>
                <c:pt idx="19">
                  <c:v>0.87158939618026798</c:v>
                </c:pt>
                <c:pt idx="20">
                  <c:v>0.866654398819794</c:v>
                </c:pt>
                <c:pt idx="21">
                  <c:v>0.69458685916274521</c:v>
                </c:pt>
                <c:pt idx="22">
                  <c:v>0.78440439905772363</c:v>
                </c:pt>
                <c:pt idx="23">
                  <c:v>0.84760112732903148</c:v>
                </c:pt>
                <c:pt idx="24">
                  <c:v>0.82864604563447908</c:v>
                </c:pt>
                <c:pt idx="25">
                  <c:v>0.8656224602347462</c:v>
                </c:pt>
                <c:pt idx="26">
                  <c:v>0.76241233351577808</c:v>
                </c:pt>
                <c:pt idx="27">
                  <c:v>0.76405378866769991</c:v>
                </c:pt>
                <c:pt idx="28">
                  <c:v>0.69798730730454173</c:v>
                </c:pt>
                <c:pt idx="29">
                  <c:v>0.97114553802420289</c:v>
                </c:pt>
                <c:pt idx="30">
                  <c:v>0.77153522436156974</c:v>
                </c:pt>
                <c:pt idx="31">
                  <c:v>0.79687378182192037</c:v>
                </c:pt>
                <c:pt idx="32">
                  <c:v>0.82013274974624517</c:v>
                </c:pt>
                <c:pt idx="33">
                  <c:v>0.8580029516630191</c:v>
                </c:pt>
                <c:pt idx="34">
                  <c:v>0.52452385879739816</c:v>
                </c:pt>
                <c:pt idx="35">
                  <c:v>0.81454885053918913</c:v>
                </c:pt>
                <c:pt idx="36">
                  <c:v>0.7662992243910236</c:v>
                </c:pt>
                <c:pt idx="37">
                  <c:v>0.71891985465834818</c:v>
                </c:pt>
                <c:pt idx="38">
                  <c:v>0.60913330854742709</c:v>
                </c:pt>
                <c:pt idx="39">
                  <c:v>0.62715200061540455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AA-4AB1-992C-0F438EFC23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8697888"/>
        <c:axId val="450846432"/>
      </c:barChart>
      <c:catAx>
        <c:axId val="468697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846432"/>
        <c:crosses val="autoZero"/>
        <c:auto val="1"/>
        <c:lblAlgn val="ctr"/>
        <c:lblOffset val="100"/>
        <c:tickLblSkip val="1"/>
        <c:noMultiLvlLbl val="0"/>
      </c:catAx>
      <c:valAx>
        <c:axId val="45084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8697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Ratio of Poverty Among Urban Elderly Compared to Overall Urban Population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Urban Elderly Women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Figures!$AE$2:$AE$42</c:f>
              <c:strCache>
                <c:ptCount val="41"/>
                <c:pt idx="0">
                  <c:v>Gabon</c:v>
                </c:pt>
                <c:pt idx="1">
                  <c:v>Namibia</c:v>
                </c:pt>
                <c:pt idx="2">
                  <c:v>Uganda</c:v>
                </c:pt>
                <c:pt idx="3">
                  <c:v>Zambia</c:v>
                </c:pt>
                <c:pt idx="4">
                  <c:v>Sierra Leone</c:v>
                </c:pt>
                <c:pt idx="5">
                  <c:v>Togo</c:v>
                </c:pt>
                <c:pt idx="6">
                  <c:v>Lesotho</c:v>
                </c:pt>
                <c:pt idx="7">
                  <c:v>Malawi</c:v>
                </c:pt>
                <c:pt idx="8">
                  <c:v>Eswatini</c:v>
                </c:pt>
                <c:pt idx="9">
                  <c:v>Congo</c:v>
                </c:pt>
                <c:pt idx="10">
                  <c:v>Liberia</c:v>
                </c:pt>
                <c:pt idx="11">
                  <c:v>Kenya</c:v>
                </c:pt>
                <c:pt idx="12">
                  <c:v>Cameroon</c:v>
                </c:pt>
                <c:pt idx="13">
                  <c:v>Sao Tome </c:v>
                </c:pt>
                <c:pt idx="14">
                  <c:v>Burkina Faso</c:v>
                </c:pt>
                <c:pt idx="15">
                  <c:v>Guinea</c:v>
                </c:pt>
                <c:pt idx="16">
                  <c:v>Chad</c:v>
                </c:pt>
                <c:pt idx="17">
                  <c:v>Botswana</c:v>
                </c:pt>
                <c:pt idx="18">
                  <c:v>Burundi</c:v>
                </c:pt>
                <c:pt idx="19">
                  <c:v>Tanzania</c:v>
                </c:pt>
                <c:pt idx="20">
                  <c:v>Guinea-Bissau</c:v>
                </c:pt>
                <c:pt idx="21">
                  <c:v>Mauritania</c:v>
                </c:pt>
                <c:pt idx="22">
                  <c:v>CAR</c:v>
                </c:pt>
                <c:pt idx="23">
                  <c:v>Senegal</c:v>
                </c:pt>
                <c:pt idx="24">
                  <c:v>Cote d'Ivoire</c:v>
                </c:pt>
                <c:pt idx="25">
                  <c:v>Mozambique</c:v>
                </c:pt>
                <c:pt idx="26">
                  <c:v>DRC</c:v>
                </c:pt>
                <c:pt idx="27">
                  <c:v>Ghana</c:v>
                </c:pt>
                <c:pt idx="28">
                  <c:v>Angola</c:v>
                </c:pt>
                <c:pt idx="29">
                  <c:v>Rwanda</c:v>
                </c:pt>
                <c:pt idx="30">
                  <c:v>Ethiopia</c:v>
                </c:pt>
                <c:pt idx="31">
                  <c:v>Benin</c:v>
                </c:pt>
                <c:pt idx="32">
                  <c:v>Madagascar</c:v>
                </c:pt>
                <c:pt idx="33">
                  <c:v>Comoros</c:v>
                </c:pt>
                <c:pt idx="34">
                  <c:v>Gambia</c:v>
                </c:pt>
                <c:pt idx="35">
                  <c:v>Niger</c:v>
                </c:pt>
                <c:pt idx="36">
                  <c:v>Sudan</c:v>
                </c:pt>
                <c:pt idx="37">
                  <c:v>Nigeria</c:v>
                </c:pt>
                <c:pt idx="38">
                  <c:v>South Africa</c:v>
                </c:pt>
                <c:pt idx="39">
                  <c:v>Cape Verde</c:v>
                </c:pt>
                <c:pt idx="40">
                  <c:v>Mauritius</c:v>
                </c:pt>
              </c:strCache>
            </c:strRef>
          </c:cat>
          <c:val>
            <c:numRef>
              <c:f>Figures!$AJ$2:$AJ$42</c:f>
              <c:numCache>
                <c:formatCode>0.00%</c:formatCode>
                <c:ptCount val="41"/>
                <c:pt idx="0">
                  <c:v>1.612960561900399</c:v>
                </c:pt>
                <c:pt idx="1">
                  <c:v>1.4670801091261043</c:v>
                </c:pt>
                <c:pt idx="2">
                  <c:v>1.4515215499794512</c:v>
                </c:pt>
                <c:pt idx="3">
                  <c:v>1.4252564229257767</c:v>
                </c:pt>
                <c:pt idx="4">
                  <c:v>1.3111470326318011</c:v>
                </c:pt>
                <c:pt idx="5">
                  <c:v>1.3023164794709137</c:v>
                </c:pt>
                <c:pt idx="6">
                  <c:v>1.2843660614494561</c:v>
                </c:pt>
                <c:pt idx="7">
                  <c:v>1.2824901230889294</c:v>
                </c:pt>
                <c:pt idx="8">
                  <c:v>1.2755283745564538</c:v>
                </c:pt>
                <c:pt idx="9">
                  <c:v>1.2470610988040771</c:v>
                </c:pt>
                <c:pt idx="10">
                  <c:v>1.2443818134780738</c:v>
                </c:pt>
                <c:pt idx="11">
                  <c:v>1.2394692891258081</c:v>
                </c:pt>
                <c:pt idx="12">
                  <c:v>1.1244571139753894</c:v>
                </c:pt>
                <c:pt idx="13">
                  <c:v>1.1027462004538808</c:v>
                </c:pt>
                <c:pt idx="14">
                  <c:v>1.0789700127899453</c:v>
                </c:pt>
                <c:pt idx="15">
                  <c:v>1.0752926967274217</c:v>
                </c:pt>
                <c:pt idx="16">
                  <c:v>1.064087619279436</c:v>
                </c:pt>
                <c:pt idx="17">
                  <c:v>1.0565463629959151</c:v>
                </c:pt>
                <c:pt idx="18">
                  <c:v>1.0522669092400718</c:v>
                </c:pt>
                <c:pt idx="19">
                  <c:v>1.0454697272711861</c:v>
                </c:pt>
                <c:pt idx="20">
                  <c:v>1.0165864200543033</c:v>
                </c:pt>
                <c:pt idx="21">
                  <c:v>0.999338273484351</c:v>
                </c:pt>
                <c:pt idx="22">
                  <c:v>0.98267315446129477</c:v>
                </c:pt>
                <c:pt idx="23">
                  <c:v>0.97173786588964739</c:v>
                </c:pt>
                <c:pt idx="24">
                  <c:v>0.95800490467608712</c:v>
                </c:pt>
                <c:pt idx="25">
                  <c:v>0.94024353190077337</c:v>
                </c:pt>
                <c:pt idx="26">
                  <c:v>0.92078313551275215</c:v>
                </c:pt>
                <c:pt idx="27">
                  <c:v>0.90458926087564484</c:v>
                </c:pt>
                <c:pt idx="28">
                  <c:v>0.90402330607128489</c:v>
                </c:pt>
                <c:pt idx="29">
                  <c:v>0.89871821606372593</c:v>
                </c:pt>
                <c:pt idx="30">
                  <c:v>0.84675466006552202</c:v>
                </c:pt>
                <c:pt idx="31">
                  <c:v>0.83232255369821395</c:v>
                </c:pt>
                <c:pt idx="32">
                  <c:v>0.78969353301500478</c:v>
                </c:pt>
                <c:pt idx="33">
                  <c:v>0.73614767254333247</c:v>
                </c:pt>
                <c:pt idx="34">
                  <c:v>0.72600315911006585</c:v>
                </c:pt>
                <c:pt idx="35">
                  <c:v>0.72212593969507366</c:v>
                </c:pt>
                <c:pt idx="36">
                  <c:v>0.64899883454410789</c:v>
                </c:pt>
                <c:pt idx="37">
                  <c:v>0.64144301050087416</c:v>
                </c:pt>
                <c:pt idx="38">
                  <c:v>0.63798123496802228</c:v>
                </c:pt>
                <c:pt idx="39">
                  <c:v>0.3432707574483983</c:v>
                </c:pt>
                <c:pt idx="40">
                  <c:v>0.11430531274859594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B6-4C99-BCB2-CD3CF1EE10A0}"/>
            </c:ext>
          </c:extLst>
        </c:ser>
        <c:ser>
          <c:idx val="1"/>
          <c:order val="1"/>
          <c:tx>
            <c:v>Urban Elderly Men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Figures!$AE$2:$AE$42</c:f>
              <c:strCache>
                <c:ptCount val="41"/>
                <c:pt idx="0">
                  <c:v>Gabon</c:v>
                </c:pt>
                <c:pt idx="1">
                  <c:v>Namibia</c:v>
                </c:pt>
                <c:pt idx="2">
                  <c:v>Uganda</c:v>
                </c:pt>
                <c:pt idx="3">
                  <c:v>Zambia</c:v>
                </c:pt>
                <c:pt idx="4">
                  <c:v>Sierra Leone</c:v>
                </c:pt>
                <c:pt idx="5">
                  <c:v>Togo</c:v>
                </c:pt>
                <c:pt idx="6">
                  <c:v>Lesotho</c:v>
                </c:pt>
                <c:pt idx="7">
                  <c:v>Malawi</c:v>
                </c:pt>
                <c:pt idx="8">
                  <c:v>Eswatini</c:v>
                </c:pt>
                <c:pt idx="9">
                  <c:v>Congo</c:v>
                </c:pt>
                <c:pt idx="10">
                  <c:v>Liberia</c:v>
                </c:pt>
                <c:pt idx="11">
                  <c:v>Kenya</c:v>
                </c:pt>
                <c:pt idx="12">
                  <c:v>Cameroon</c:v>
                </c:pt>
                <c:pt idx="13">
                  <c:v>Sao Tome </c:v>
                </c:pt>
                <c:pt idx="14">
                  <c:v>Burkina Faso</c:v>
                </c:pt>
                <c:pt idx="15">
                  <c:v>Guinea</c:v>
                </c:pt>
                <c:pt idx="16">
                  <c:v>Chad</c:v>
                </c:pt>
                <c:pt idx="17">
                  <c:v>Botswana</c:v>
                </c:pt>
                <c:pt idx="18">
                  <c:v>Burundi</c:v>
                </c:pt>
                <c:pt idx="19">
                  <c:v>Tanzania</c:v>
                </c:pt>
                <c:pt idx="20">
                  <c:v>Guinea-Bissau</c:v>
                </c:pt>
                <c:pt idx="21">
                  <c:v>Mauritania</c:v>
                </c:pt>
                <c:pt idx="22">
                  <c:v>CAR</c:v>
                </c:pt>
                <c:pt idx="23">
                  <c:v>Senegal</c:v>
                </c:pt>
                <c:pt idx="24">
                  <c:v>Cote d'Ivoire</c:v>
                </c:pt>
                <c:pt idx="25">
                  <c:v>Mozambique</c:v>
                </c:pt>
                <c:pt idx="26">
                  <c:v>DRC</c:v>
                </c:pt>
                <c:pt idx="27">
                  <c:v>Ghana</c:v>
                </c:pt>
                <c:pt idx="28">
                  <c:v>Angola</c:v>
                </c:pt>
                <c:pt idx="29">
                  <c:v>Rwanda</c:v>
                </c:pt>
                <c:pt idx="30">
                  <c:v>Ethiopia</c:v>
                </c:pt>
                <c:pt idx="31">
                  <c:v>Benin</c:v>
                </c:pt>
                <c:pt idx="32">
                  <c:v>Madagascar</c:v>
                </c:pt>
                <c:pt idx="33">
                  <c:v>Comoros</c:v>
                </c:pt>
                <c:pt idx="34">
                  <c:v>Gambia</c:v>
                </c:pt>
                <c:pt idx="35">
                  <c:v>Niger</c:v>
                </c:pt>
                <c:pt idx="36">
                  <c:v>Sudan</c:v>
                </c:pt>
                <c:pt idx="37">
                  <c:v>Nigeria</c:v>
                </c:pt>
                <c:pt idx="38">
                  <c:v>South Africa</c:v>
                </c:pt>
                <c:pt idx="39">
                  <c:v>Cape Verde</c:v>
                </c:pt>
                <c:pt idx="40">
                  <c:v>Mauritius</c:v>
                </c:pt>
              </c:strCache>
            </c:strRef>
          </c:cat>
          <c:val>
            <c:numRef>
              <c:f>Figures!$AK$2:$AK$42</c:f>
              <c:numCache>
                <c:formatCode>0.00%</c:formatCode>
                <c:ptCount val="41"/>
                <c:pt idx="0">
                  <c:v>0.54702734913453566</c:v>
                </c:pt>
                <c:pt idx="1">
                  <c:v>0.81282702030957898</c:v>
                </c:pt>
                <c:pt idx="2">
                  <c:v>1.3354571059686284</c:v>
                </c:pt>
                <c:pt idx="3">
                  <c:v>1.3191298642068028</c:v>
                </c:pt>
                <c:pt idx="4">
                  <c:v>0.84685156471104039</c:v>
                </c:pt>
                <c:pt idx="5">
                  <c:v>0.83563348326661235</c:v>
                </c:pt>
                <c:pt idx="6">
                  <c:v>0.69552598471975313</c:v>
                </c:pt>
                <c:pt idx="7">
                  <c:v>0.70743325920427902</c:v>
                </c:pt>
                <c:pt idx="8">
                  <c:v>1.0257758301887294</c:v>
                </c:pt>
                <c:pt idx="9">
                  <c:v>1.0499286300655954</c:v>
                </c:pt>
                <c:pt idx="10">
                  <c:v>1.0715782290461462</c:v>
                </c:pt>
                <c:pt idx="11">
                  <c:v>1.0219050517077681</c:v>
                </c:pt>
                <c:pt idx="12">
                  <c:v>1.2349412790571472</c:v>
                </c:pt>
                <c:pt idx="13">
                  <c:v>0.92098277890758562</c:v>
                </c:pt>
                <c:pt idx="14">
                  <c:v>1.268820028202579</c:v>
                </c:pt>
                <c:pt idx="15">
                  <c:v>1.2286482222103658</c:v>
                </c:pt>
                <c:pt idx="16">
                  <c:v>1.0808624319638742</c:v>
                </c:pt>
                <c:pt idx="17">
                  <c:v>1.1290086597748006</c:v>
                </c:pt>
                <c:pt idx="18">
                  <c:v>0.83693768200203844</c:v>
                </c:pt>
                <c:pt idx="19">
                  <c:v>0.73158204649615854</c:v>
                </c:pt>
                <c:pt idx="20">
                  <c:v>1.0844424198408618</c:v>
                </c:pt>
                <c:pt idx="21">
                  <c:v>1.1219219271882181</c:v>
                </c:pt>
                <c:pt idx="22">
                  <c:v>1.0634148075789067</c:v>
                </c:pt>
                <c:pt idx="23">
                  <c:v>0.87276488074783642</c:v>
                </c:pt>
                <c:pt idx="24">
                  <c:v>0.63593183965944267</c:v>
                </c:pt>
                <c:pt idx="25">
                  <c:v>0.94664584697596865</c:v>
                </c:pt>
                <c:pt idx="26">
                  <c:v>0.83366658215003298</c:v>
                </c:pt>
                <c:pt idx="27">
                  <c:v>1.1426281600334509</c:v>
                </c:pt>
                <c:pt idx="28">
                  <c:v>0.82948208503543008</c:v>
                </c:pt>
                <c:pt idx="29">
                  <c:v>0.86955579561147933</c:v>
                </c:pt>
                <c:pt idx="30">
                  <c:v>0.86129012117300074</c:v>
                </c:pt>
                <c:pt idx="31">
                  <c:v>0.87216632136295857</c:v>
                </c:pt>
                <c:pt idx="32">
                  <c:v>0.79008511697328687</c:v>
                </c:pt>
                <c:pt idx="33">
                  <c:v>0.99593237272331436</c:v>
                </c:pt>
                <c:pt idx="34">
                  <c:v>0.53281448761172334</c:v>
                </c:pt>
                <c:pt idx="35">
                  <c:v>1.065599535917197</c:v>
                </c:pt>
                <c:pt idx="36">
                  <c:v>0.79297204306699209</c:v>
                </c:pt>
                <c:pt idx="37">
                  <c:v>0.7764856070927395</c:v>
                </c:pt>
                <c:pt idx="38">
                  <c:v>0.46382586354680094</c:v>
                </c:pt>
                <c:pt idx="39">
                  <c:v>0.68381921089721909</c:v>
                </c:pt>
                <c:pt idx="4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B6-4C99-BCB2-CD3CF1EE1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3359328"/>
        <c:axId val="450828128"/>
      </c:barChart>
      <c:catAx>
        <c:axId val="423359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0828128"/>
        <c:crosses val="autoZero"/>
        <c:auto val="1"/>
        <c:lblAlgn val="ctr"/>
        <c:lblOffset val="100"/>
        <c:tickLblSkip val="1"/>
        <c:noMultiLvlLbl val="0"/>
      </c:catAx>
      <c:valAx>
        <c:axId val="45082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35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0.06492</cdr:x>
      <cdr:y>0.2886</cdr:y>
    </cdr:from>
    <cdr:to>
      <cdr:x>1</cdr:x>
      <cdr:y>0.2886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3B669C7A-6AB6-401D-A49A-51BB156D025E}"/>
            </a:ext>
          </a:extLst>
        </cdr:cNvPr>
        <cdr:cNvCxnSpPr/>
      </cdr:nvCxnSpPr>
      <cdr:spPr>
        <a:xfrm xmlns:a="http://schemas.openxmlformats.org/drawingml/2006/main">
          <a:off x="551580" y="1371703"/>
          <a:ext cx="794472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41DCA-8854-448C-9373-477C8DA8AD38}" type="datetimeFigureOut">
              <a:rPr lang="de-DE" smtClean="0"/>
              <a:pPr/>
              <a:t>03.01.2024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B22FE-F869-4CFE-92A0-938D0E41CCB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89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t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ti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 Titl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219074" y="3980752"/>
            <a:ext cx="4384288" cy="1011238"/>
          </a:xfrm>
        </p:spPr>
        <p:txBody>
          <a:bodyPr bIns="0"/>
          <a:lstStyle>
            <a:lvl1pPr>
              <a:defRPr sz="35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Master Title: </a:t>
            </a:r>
            <a:br>
              <a:rPr lang="en-US" noProof="0" dirty="0"/>
            </a:br>
            <a:r>
              <a:rPr lang="en-US" noProof="0" dirty="0"/>
              <a:t>Version 1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88042" y="5153078"/>
            <a:ext cx="4034590" cy="11274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Name of the contributor</a:t>
            </a:r>
          </a:p>
          <a:p>
            <a:pPr lvl="0"/>
            <a:r>
              <a:rPr lang="en-US" noProof="0" dirty="0"/>
              <a:t>Name of the event, venue</a:t>
            </a:r>
          </a:p>
          <a:p>
            <a:pPr lvl="0"/>
            <a:r>
              <a:rPr lang="en-US" noProof="0" dirty="0"/>
              <a:t>00 Month 2012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2874" y="208668"/>
            <a:ext cx="4665637" cy="92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99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Titl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 12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133426" y="1130968"/>
            <a:ext cx="5938818" cy="5938818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65177" y="3958989"/>
            <a:ext cx="7538185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Master Title: Version 2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65327" y="5131316"/>
            <a:ext cx="7539711" cy="647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Name of the contributor</a:t>
            </a:r>
          </a:p>
          <a:p>
            <a:pPr lvl="0"/>
            <a:r>
              <a:rPr lang="en-US" noProof="0" dirty="0"/>
              <a:t>Name of the event, venue, 00 Month 2012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2874" y="208668"/>
            <a:ext cx="4665637" cy="92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27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3pPr marL="361950" indent="-36195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 noProof="0" dirty="0" err="1"/>
              <a:t>Textmaster</a:t>
            </a:r>
            <a:endParaRPr lang="en-US" noProof="0" dirty="0"/>
          </a:p>
          <a:p>
            <a:pPr lvl="1"/>
            <a:r>
              <a:rPr lang="en-US" noProof="0" dirty="0"/>
              <a:t>Second Layer</a:t>
            </a:r>
          </a:p>
          <a:p>
            <a:pPr lvl="2"/>
            <a:r>
              <a:rPr lang="en-US" noProof="0" dirty="0"/>
              <a:t>Third Layer</a:t>
            </a:r>
          </a:p>
          <a:p>
            <a:pPr lvl="3"/>
            <a:r>
              <a:rPr lang="en-US" noProof="0" dirty="0"/>
              <a:t>Fourth Layer</a:t>
            </a:r>
          </a:p>
          <a:p>
            <a:pPr lvl="4"/>
            <a:r>
              <a:rPr lang="en-US" noProof="0" dirty="0"/>
              <a:t>Fifth Layer</a:t>
            </a:r>
          </a:p>
          <a:p>
            <a:pPr lvl="5"/>
            <a:r>
              <a:rPr lang="en-US" noProof="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8661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0" y="3716338"/>
            <a:ext cx="8496300" cy="2305050"/>
          </a:xfrm>
        </p:spPr>
        <p:txBody>
          <a:bodyPr anchor="ctr" anchorCtr="1"/>
          <a:lstStyle>
            <a:lvl1pPr algn="ctr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323850" y="1268413"/>
            <a:ext cx="8496300" cy="2305050"/>
          </a:xfrm>
        </p:spPr>
        <p:txBody>
          <a:bodyPr/>
          <a:lstStyle/>
          <a:p>
            <a:r>
              <a:rPr lang="en-US" noProof="0" dirty="0"/>
              <a:t>Images</a:t>
            </a:r>
          </a:p>
        </p:txBody>
      </p:sp>
    </p:spTree>
    <p:extLst>
      <p:ext uri="{BB962C8B-B14F-4D97-AF65-F5344CB8AC3E}">
        <p14:creationId xmlns:p14="http://schemas.microsoft.com/office/powerpoint/2010/main" val="208962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>
          <a:xfrm>
            <a:off x="323851" y="1268413"/>
            <a:ext cx="4176712" cy="4752975"/>
          </a:xfrm>
        </p:spPr>
        <p:txBody>
          <a:bodyPr/>
          <a:lstStyle>
            <a:lvl1pPr algn="l">
              <a:buFontTx/>
              <a:buNone/>
              <a:defRPr sz="2500">
                <a:solidFill>
                  <a:schemeClr val="accent1"/>
                </a:solidFill>
              </a:defRPr>
            </a:lvl1pPr>
            <a:lvl2pPr algn="ctr">
              <a:buFontTx/>
              <a:buNone/>
              <a:defRPr sz="2500">
                <a:solidFill>
                  <a:schemeClr val="accent1"/>
                </a:solidFill>
              </a:defRPr>
            </a:lvl2pPr>
            <a:lvl3pPr marL="0" indent="0" algn="ctr">
              <a:buFontTx/>
              <a:buNone/>
              <a:defRPr sz="2500">
                <a:solidFill>
                  <a:schemeClr val="accent1"/>
                </a:solidFill>
              </a:defRPr>
            </a:lvl3pPr>
            <a:lvl4pPr marL="0" indent="0" algn="ctr">
              <a:buFontTx/>
              <a:buNone/>
              <a:defRPr sz="2500">
                <a:solidFill>
                  <a:schemeClr val="accent1"/>
                </a:solidFill>
              </a:defRPr>
            </a:lvl4pPr>
            <a:lvl5pPr marL="0" indent="0" algn="ctr">
              <a:buFontTx/>
              <a:buNone/>
              <a:defRPr sz="25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 dirty="0" err="1"/>
              <a:t>Textmaster</a:t>
            </a:r>
            <a:endParaRPr lang="en-US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 hasCustomPrompt="1"/>
          </p:nvPr>
        </p:nvSpPr>
        <p:spPr>
          <a:xfrm>
            <a:off x="4643438" y="1268413"/>
            <a:ext cx="4176712" cy="4752975"/>
          </a:xfrm>
        </p:spPr>
        <p:txBody>
          <a:bodyPr/>
          <a:lstStyle/>
          <a:p>
            <a:r>
              <a:rPr lang="en-US" noProof="0" dirty="0"/>
              <a:t>Images</a:t>
            </a:r>
          </a:p>
        </p:txBody>
      </p:sp>
    </p:spTree>
    <p:extLst>
      <p:ext uri="{BB962C8B-B14F-4D97-AF65-F5344CB8AC3E}">
        <p14:creationId xmlns:p14="http://schemas.microsoft.com/office/powerpoint/2010/main" val="254192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79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: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:\_GregW\1322550 WBGIS - ITS Sub Branding\WBGIS_ITS-PPT_footer-06.jpg"/>
          <p:cNvPicPr>
            <a:picLocks noChangeAspect="1" noChangeArrowheads="1"/>
          </p:cNvPicPr>
          <p:nvPr userDrawn="1"/>
        </p:nvPicPr>
        <p:blipFill>
          <a:blip r:embed="rId2"/>
          <a:srcRect b="82105"/>
          <a:stretch>
            <a:fillRect/>
          </a:stretch>
        </p:blipFill>
        <p:spPr bwMode="auto">
          <a:xfrm>
            <a:off x="0" y="1379624"/>
            <a:ext cx="9144000" cy="13635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 userDrawn="1"/>
        </p:nvSpPr>
        <p:spPr>
          <a:xfrm>
            <a:off x="0" y="1283371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288504"/>
            <a:ext cx="9144000" cy="47805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80546" y="2986248"/>
            <a:ext cx="3349461" cy="1011238"/>
          </a:xfrm>
        </p:spPr>
        <p:txBody>
          <a:bodyPr bIns="0"/>
          <a:lstStyle>
            <a:lvl1pPr>
              <a:defRPr sz="3500">
                <a:solidFill>
                  <a:srgbClr val="002345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Thank you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80547" y="4026716"/>
            <a:ext cx="339115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rgbClr val="00ADE4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World Bank Group</a:t>
            </a:r>
          </a:p>
          <a:p>
            <a:pPr lvl="0"/>
            <a:r>
              <a:rPr lang="en-US" noProof="0" dirty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Address Line 1</a:t>
            </a:r>
          </a:p>
          <a:p>
            <a:pPr lvl="0"/>
            <a:r>
              <a:rPr lang="en-US" noProof="0" dirty="0"/>
              <a:t>City ABC</a:t>
            </a:r>
          </a:p>
          <a:p>
            <a:pPr lvl="0"/>
            <a:r>
              <a:rPr lang="en-US" noProof="0" dirty="0"/>
              <a:t>State DEFG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66560"/>
            <a:ext cx="9144000" cy="91440"/>
          </a:xfrm>
          <a:prstGeom prst="rect">
            <a:avLst/>
          </a:prstGeom>
          <a:solidFill>
            <a:schemeClr val="accent2"/>
          </a:solidFill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3858768"/>
            <a:ext cx="4379976" cy="2999232"/>
          </a:xfrm>
          <a:prstGeom prst="rect">
            <a:avLst/>
          </a:prstGeom>
          <a:blipFill dpi="0" rotWithShape="1">
            <a:blip r:embed="rId3">
              <a:alphaModFix amt="30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2874" y="208668"/>
            <a:ext cx="4665637" cy="92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56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: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1278000"/>
            <a:ext cx="9144000" cy="5580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4" name="Bild 13"/>
          <p:cNvPicPr>
            <a:picLocks noChangeAspect="1"/>
          </p:cNvPicPr>
          <p:nvPr userDrawn="1"/>
        </p:nvPicPr>
        <p:blipFill>
          <a:blip r:embed="rId2">
            <a:alphaModFix amt="30000"/>
          </a:blip>
          <a:stretch>
            <a:fillRect/>
          </a:stretch>
        </p:blipFill>
        <p:spPr>
          <a:xfrm>
            <a:off x="3059832" y="1057374"/>
            <a:ext cx="6012412" cy="6012412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52800" y="1272561"/>
            <a:ext cx="7017314" cy="1011238"/>
          </a:xfrm>
        </p:spPr>
        <p:txBody>
          <a:bodyPr bIns="0"/>
          <a:lstStyle>
            <a:lvl1pPr>
              <a:defRPr sz="350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Thank you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152968" y="4026716"/>
            <a:ext cx="7018734" cy="2089444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baseline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World Bank Group</a:t>
            </a:r>
          </a:p>
          <a:p>
            <a:pPr lvl="0"/>
            <a:r>
              <a:rPr lang="en-US" noProof="0" dirty="0"/>
              <a:t>Address Line 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/>
              <a:t>Address Line 1</a:t>
            </a:r>
          </a:p>
          <a:p>
            <a:pPr lvl="0"/>
            <a:r>
              <a:rPr lang="en-US" noProof="0" dirty="0"/>
              <a:t>City ABC</a:t>
            </a:r>
          </a:p>
          <a:p>
            <a:pPr lvl="0"/>
            <a:r>
              <a:rPr lang="en-US" noProof="0" dirty="0"/>
              <a:t>State DEFG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2874" y="208668"/>
            <a:ext cx="4665637" cy="92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07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18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This is a headline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118" y="6360102"/>
            <a:ext cx="28803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496300" cy="475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err="1"/>
              <a:t>Textmaster</a:t>
            </a:r>
            <a:endParaRPr lang="en-US" noProof="0" dirty="0"/>
          </a:p>
          <a:p>
            <a:pPr lvl="1"/>
            <a:r>
              <a:rPr lang="en-US" noProof="0" dirty="0"/>
              <a:t>Second Layer</a:t>
            </a:r>
          </a:p>
          <a:p>
            <a:pPr lvl="2"/>
            <a:r>
              <a:rPr lang="en-US" noProof="0" dirty="0"/>
              <a:t>Third Layer</a:t>
            </a:r>
          </a:p>
          <a:p>
            <a:pPr lvl="3"/>
            <a:r>
              <a:rPr lang="en-US" noProof="0" dirty="0"/>
              <a:t>Fourth Layer</a:t>
            </a:r>
          </a:p>
          <a:p>
            <a:pPr lvl="4"/>
            <a:r>
              <a:rPr lang="en-US" noProof="0" dirty="0"/>
              <a:t>Fifth Layer</a:t>
            </a:r>
          </a:p>
          <a:p>
            <a:pPr lvl="5"/>
            <a:r>
              <a:rPr lang="en-US" noProof="0" dirty="0"/>
              <a:t>6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1559" y="6269458"/>
            <a:ext cx="1861300" cy="36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1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81" r:id="rId2"/>
    <p:sldLayoutId id="2147483656" r:id="rId3"/>
    <p:sldLayoutId id="2147483660" r:id="rId4"/>
    <p:sldLayoutId id="2147483661" r:id="rId5"/>
    <p:sldLayoutId id="2147483659" r:id="rId6"/>
    <p:sldLayoutId id="2147483680" r:id="rId7"/>
    <p:sldLayoutId id="2147483663" r:id="rId8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3000" kern="1200" baseline="0">
          <a:solidFill>
            <a:schemeClr val="accent2"/>
          </a:solidFill>
          <a:latin typeface="+mn-lt"/>
          <a:ea typeface="+mn-ea"/>
          <a:cs typeface="+mn-cs"/>
        </a:defRPr>
      </a:lvl2pPr>
      <a:lvl3pPr marL="361950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 baseline="0">
          <a:solidFill>
            <a:schemeClr val="accent2"/>
          </a:solidFill>
          <a:latin typeface="+mn-lt"/>
          <a:ea typeface="+mn-ea"/>
          <a:cs typeface="+mn-cs"/>
        </a:defRPr>
      </a:lvl3pPr>
      <a:lvl4pPr marL="715963" indent="-354013" algn="l" defTabSz="457200" rtl="0" eaLnBrk="1" latinLnBrk="0" hangingPunct="1">
        <a:spcBef>
          <a:spcPct val="20000"/>
        </a:spcBef>
        <a:buFont typeface="Arial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4pPr>
      <a:lvl5pPr marL="1077913" indent="-361950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2"/>
          </a:solidFill>
          <a:latin typeface="+mn-lt"/>
          <a:ea typeface="+mn-ea"/>
          <a:cs typeface="+mn-cs"/>
        </a:defRPr>
      </a:lvl5pPr>
      <a:lvl6pPr marL="1431925" indent="-354013" algn="l" defTabSz="4572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Elderly Poverty in Africa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Anita M. Schwarz</a:t>
            </a:r>
          </a:p>
          <a:p>
            <a:r>
              <a:rPr lang="en-US" dirty="0"/>
              <a:t>Lead Economist</a:t>
            </a:r>
          </a:p>
          <a:p>
            <a:r>
              <a:rPr lang="en-US" dirty="0"/>
              <a:t>Southern and Eastern Africa Region</a:t>
            </a:r>
          </a:p>
        </p:txBody>
      </p:sp>
    </p:spTree>
    <p:extLst>
      <p:ext uri="{BB962C8B-B14F-4D97-AF65-F5344CB8AC3E}">
        <p14:creationId xmlns:p14="http://schemas.microsoft.com/office/powerpoint/2010/main" val="2341289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415C-402B-494E-813D-7E9F66A0A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75"/>
              <a:t>Rural elderly experience the same or lower poverty than the rest of the population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03813C-F8FE-4751-BB24-C0E41BACC5EC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852673982"/>
              </p:ext>
            </p:extLst>
          </p:nvPr>
        </p:nvGraphicFramePr>
        <p:xfrm>
          <a:off x="323850" y="1268413"/>
          <a:ext cx="8496300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366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5C47D-7086-4239-AC17-298506EEB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Within the urban sector there is much more relative poverty among the elderly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9454E5-3775-49C0-A919-2A684BEEAD19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857310513"/>
              </p:ext>
            </p:extLst>
          </p:nvPr>
        </p:nvGraphicFramePr>
        <p:xfrm>
          <a:off x="323850" y="1268413"/>
          <a:ext cx="8496300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6B7A153-30A0-48D2-9A2D-11237085E983}"/>
              </a:ext>
            </a:extLst>
          </p:cNvPr>
          <p:cNvCxnSpPr>
            <a:cxnSpLocks/>
          </p:cNvCxnSpPr>
          <p:nvPr/>
        </p:nvCxnSpPr>
        <p:spPr>
          <a:xfrm flipV="1">
            <a:off x="997142" y="3156439"/>
            <a:ext cx="7343147" cy="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17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04007" y="1492301"/>
            <a:ext cx="7017314" cy="2269168"/>
          </a:xfrm>
        </p:spPr>
        <p:txBody>
          <a:bodyPr/>
          <a:lstStyle/>
          <a:p>
            <a:pPr algn="ctr"/>
            <a:br>
              <a:rPr lang="en-US" dirty="0">
                <a:solidFill>
                  <a:srgbClr val="0070C0"/>
                </a:solidFill>
                <a:latin typeface="Andes Bold" pitchFamily="50" charset="0"/>
              </a:rPr>
            </a:br>
            <a:r>
              <a:rPr lang="en-US" dirty="0">
                <a:solidFill>
                  <a:srgbClr val="0070C0"/>
                </a:solidFill>
                <a:latin typeface="Andes Bold" pitchFamily="50" charset="0"/>
              </a:rPr>
              <a:t>Thank you!</a:t>
            </a:r>
            <a:br>
              <a:rPr lang="en-US" dirty="0">
                <a:solidFill>
                  <a:srgbClr val="0070C0"/>
                </a:solidFill>
                <a:latin typeface="Andes Bold" pitchFamily="50" charset="0"/>
              </a:rPr>
            </a:br>
            <a:br>
              <a:rPr lang="en-US" dirty="0">
                <a:solidFill>
                  <a:srgbClr val="0070C0"/>
                </a:solidFill>
                <a:latin typeface="Andes Bold" pitchFamily="50" charset="0"/>
              </a:rPr>
            </a:br>
            <a:br>
              <a:rPr lang="en-US" dirty="0">
                <a:solidFill>
                  <a:srgbClr val="0070C0"/>
                </a:solidFill>
                <a:latin typeface="Andes Bold" pitchFamily="50" charset="0"/>
              </a:rPr>
            </a:br>
            <a:r>
              <a:rPr lang="en-US" dirty="0">
                <a:solidFill>
                  <a:srgbClr val="0070C0"/>
                </a:solidFill>
                <a:latin typeface="Andes Bold" pitchFamily="50" charset="0"/>
              </a:rPr>
              <a:t>www.worldbank.org/sp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World Bank Group</a:t>
            </a:r>
          </a:p>
          <a:p>
            <a:pPr lvl="0"/>
            <a:r>
              <a:rPr lang="en-US" dirty="0"/>
              <a:t>Social Protection and Labor Global Practice</a:t>
            </a:r>
          </a:p>
          <a:p>
            <a:pPr lvl="0">
              <a:defRPr/>
            </a:pPr>
            <a:r>
              <a:rPr lang="en-US" dirty="0"/>
              <a:t>1818 H Street NW</a:t>
            </a:r>
          </a:p>
          <a:p>
            <a:pPr lvl="0">
              <a:defRPr/>
            </a:pPr>
            <a:r>
              <a:rPr lang="en-US" dirty="0"/>
              <a:t>Washington DC 20433</a:t>
            </a:r>
          </a:p>
          <a:p>
            <a:pPr lvl="0">
              <a:defRPr/>
            </a:pPr>
            <a:r>
              <a:rPr lang="en-US" dirty="0"/>
              <a:t>USA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4" y="208668"/>
            <a:ext cx="4665637" cy="92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4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WBG_SPL-GP_PPT_Template_27_June_2014">
  <a:themeElements>
    <a:clrScheme name="Benutzerdefiniert 53">
      <a:dk1>
        <a:sysClr val="windowText" lastClr="000000"/>
      </a:dk1>
      <a:lt1>
        <a:sysClr val="window" lastClr="FFFFFF"/>
      </a:lt1>
      <a:dk2>
        <a:srgbClr val="002345"/>
      </a:dk2>
      <a:lt2>
        <a:srgbClr val="FFFFFF"/>
      </a:lt2>
      <a:accent1>
        <a:srgbClr val="002345"/>
      </a:accent1>
      <a:accent2>
        <a:srgbClr val="00ADE4"/>
      </a:accent2>
      <a:accent3>
        <a:srgbClr val="FF6600"/>
      </a:accent3>
      <a:accent4>
        <a:srgbClr val="31859C"/>
      </a:accent4>
      <a:accent5>
        <a:srgbClr val="660066"/>
      </a:accent5>
      <a:accent6>
        <a:srgbClr val="BEDA00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c83b91e-5ffe-420f-9ed1-9dac5903eae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04C3B73AE9943B737720A48E3AF7C" ma:contentTypeVersion="17" ma:contentTypeDescription="Create a new document." ma:contentTypeScope="" ma:versionID="4c485b2a16311e55d3387260d37c1c7a">
  <xsd:schema xmlns:xsd="http://www.w3.org/2001/XMLSchema" xmlns:xs="http://www.w3.org/2001/XMLSchema" xmlns:p="http://schemas.microsoft.com/office/2006/metadata/properties" xmlns:ns3="60c75bb3-2e3f-4394-b4f4-3e2677e21dfa" xmlns:ns4="9c83b91e-5ffe-420f-9ed1-9dac5903eaec" targetNamespace="http://schemas.microsoft.com/office/2006/metadata/properties" ma:root="true" ma:fieldsID="ffcbbc86dd3adf624c12543e6e02e1d6" ns3:_="" ns4:_="">
    <xsd:import namespace="60c75bb3-2e3f-4394-b4f4-3e2677e21dfa"/>
    <xsd:import namespace="9c83b91e-5ffe-420f-9ed1-9dac5903eae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75bb3-2e3f-4394-b4f4-3e2677e21df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3b91e-5ffe-420f-9ed1-9dac5903ea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BD87ED-2C88-4627-B887-C8DA0F7AE2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3F3FFE-EF85-4F57-9EF7-93A43401FC0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9c83b91e-5ffe-420f-9ed1-9dac5903eaec"/>
    <ds:schemaRef ds:uri="60c75bb3-2e3f-4394-b4f4-3e2677e21dfa"/>
  </ds:schemaRefs>
</ds:datastoreItem>
</file>

<file path=customXml/itemProps3.xml><?xml version="1.0" encoding="utf-8"?>
<ds:datastoreItem xmlns:ds="http://schemas.openxmlformats.org/officeDocument/2006/customXml" ds:itemID="{2D54266A-0177-4414-8712-D863ADA6A2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c75bb3-2e3f-4394-b4f4-3e2677e21dfa"/>
    <ds:schemaRef ds:uri="9c83b91e-5ffe-420f-9ed1-9dac5903ea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WBG_SPL-GP_PPT_Template_27_June_2014</Template>
  <TotalTime>15</TotalTime>
  <Words>95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WBG_SPL-GP_PPT_Template_27_June_2014</vt:lpstr>
      <vt:lpstr>Elderly Poverty in Africa</vt:lpstr>
      <vt:lpstr>Rural elderly experience the same or lower poverty than the rest of the population</vt:lpstr>
      <vt:lpstr>Within the urban sector there is much more relative poverty among the elderly</vt:lpstr>
      <vt:lpstr> Thank you!   www.worldbank.org/sp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SPJ PPT Template</dc:title>
  <dc:creator>Diego Wachs</dc:creator>
  <dc:description>Presentation Template;_x000d_
Version 001;_x000d_
2012-11-16;</dc:description>
  <cp:lastModifiedBy>Diego Wachs</cp:lastModifiedBy>
  <cp:revision>11</cp:revision>
  <cp:lastPrinted>2013-01-22T16:20:56Z</cp:lastPrinted>
  <dcterms:created xsi:type="dcterms:W3CDTF">2014-07-02T18:11:48Z</dcterms:created>
  <dcterms:modified xsi:type="dcterms:W3CDTF">2024-01-03T22:48:26Z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0x010100FD604C3B73AE9943B737720A48E3AF7C</vt:lpwstr>
  </property>
  <property fmtid="{D5CDD505-2E9C-101B-9397-08002B2CF9AE}" pid="3" name="InformationClassification">
    <vt:lpwstr>3;#Official Use Only|4119b812-446b-4199-aebc-580c95bfd42a</vt:lpwstr>
  </property>
  <property fmtid="{D5CDD505-2E9C-101B-9397-08002B2CF9AE}" pid="4" name="OwnershipUnit">
    <vt:lpwstr/>
  </property>
  <property fmtid="{D5CDD505-2E9C-101B-9397-08002B2CF9AE}" pid="5" name="TaxKeyword">
    <vt:lpwstr/>
  </property>
  <property fmtid="{D5CDD505-2E9C-101B-9397-08002B2CF9AE}" pid="6" name="Topic(s)">
    <vt:lpwstr/>
  </property>
  <property fmtid="{D5CDD505-2E9C-101B-9397-08002B2CF9AE}" pid="7" name="Source_x002d_Sponsor">
    <vt:lpwstr/>
  </property>
  <property fmtid="{D5CDD505-2E9C-101B-9397-08002B2CF9AE}" pid="8" name="HashTags">
    <vt:lpwstr/>
  </property>
  <property fmtid="{D5CDD505-2E9C-101B-9397-08002B2CF9AE}" pid="9" name="DocumentType">
    <vt:lpwstr>575;#Presentation|6e248443-8863-4f95-8855-718bdb705306</vt:lpwstr>
  </property>
  <property fmtid="{D5CDD505-2E9C-101B-9397-08002B2CF9AE}" pid="10" name="Development_x0020_Challenge">
    <vt:lpwstr/>
  </property>
  <property fmtid="{D5CDD505-2E9C-101B-9397-08002B2CF9AE}" pid="11" name="GeographicArea">
    <vt:lpwstr>1;#World|181f87ec-6d12-43c8-9f7a-dc47bc14aa64</vt:lpwstr>
  </property>
  <property fmtid="{D5CDD505-2E9C-101B-9397-08002B2CF9AE}" pid="12" name="Source-Sponsor">
    <vt:lpwstr/>
  </property>
  <property fmtid="{D5CDD505-2E9C-101B-9397-08002B2CF9AE}" pid="13" name="Development Challenge">
    <vt:lpwstr/>
  </property>
</Properties>
</file>