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57" r:id="rId4"/>
    <p:sldId id="282" r:id="rId5"/>
    <p:sldId id="259" r:id="rId6"/>
    <p:sldId id="260" r:id="rId7"/>
    <p:sldId id="261" r:id="rId8"/>
    <p:sldId id="274" r:id="rId9"/>
    <p:sldId id="277" r:id="rId10"/>
    <p:sldId id="278" r:id="rId11"/>
    <p:sldId id="270" r:id="rId12"/>
    <p:sldId id="279" r:id="rId1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8"/>
    <p:restoredTop sz="94668"/>
  </p:normalViewPr>
  <p:slideViewPr>
    <p:cSldViewPr snapToGrid="0">
      <p:cViewPr varScale="1">
        <p:scale>
          <a:sx n="105" d="100"/>
          <a:sy n="105" d="100"/>
        </p:scale>
        <p:origin x="9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4CAB3-E0D1-6144-AB49-175BB55D7258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0A1DC-5319-5143-B8FD-264F2EE787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14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A0A1DC-5319-5143-B8FD-264F2EE787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0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6322-383C-630B-7351-ED10B9AA5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35F4249-D8C3-224A-9D3E-752EE96233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98B3054-08D1-4601-74F1-D9079FF9AF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8437BB-52DC-9C06-5816-4EECFAB776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A0A1DC-5319-5143-B8FD-264F2EE787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97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A0A1DC-5319-5143-B8FD-264F2EE787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5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A04B2-17A9-F835-E384-DD141D916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CA47E9-1DDC-8247-A28C-714D6BC24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A05B39-A09E-1EDB-19F8-78318913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2B632-7FB1-F48A-98D3-F75614653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A31D2A-ECDD-064C-425A-078E537C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0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2D505-41F0-1393-6B52-FC024C68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3C810A-ECD3-6D07-4F8C-3D310090B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153040-6D82-7BDF-9F3A-58153CD0A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C3BCE7-EBF3-614C-7D96-F00813B37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87041B-B19D-4924-D147-A13966B5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7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1FF29B-656F-0359-6BD4-0CE607C7A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7C483A-0BC9-4E67-C4F6-8128A444A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2D26A6-081E-B87E-56C6-241DD7599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65521B-FFA4-F618-0621-FA50AF6E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9D6892-1A73-DDB3-463C-EED65D97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2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E1DAF-E312-F7AB-8067-2CD3B81F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666AC5-F22A-5B52-284D-EE8E9F187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067D3A-2D0E-35B0-F04C-800001538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1368C2-0D75-FFDF-67FB-23ECBB8E2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7EA5EE-4BCA-E28B-A870-C92C61528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9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DAF10-B477-5F53-FD11-A8273E689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804BF8-B07C-A8E1-6942-931C81882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C1B80-9D54-31BC-72BA-619930933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E65E05-4681-7F03-7EB0-5EEA88023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B5A5B9-2202-F094-903A-8C39D57D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4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680697-9278-9B66-7D7E-3D04EB47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5E0305-D113-9992-5E6D-645262B5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670A8A-E762-A45B-A3E6-50CB04DAE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4BE974-3481-62BA-4564-1A184FE13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213D9B-2201-C8AB-60A2-5F4079C6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3FBC15-3734-48BF-9168-BD325E24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3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9F329-80A3-B8EF-3B15-E7672E48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20C34A-600E-5628-232A-DD9E5A2A9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34AFA1D-0920-0384-D72D-AF61658DE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AEFEA8D-AAF5-BE22-1DE4-9A8EED05B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78579E8-FDB3-80E6-F0F5-C86B2D869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B98D77-5A4E-A1EE-9238-5D7B4B14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AA0AF4-CEC0-71F4-ECCE-E09F12EB3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C954627-0D43-BF51-52C8-934A567E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9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9C4B1D-32A7-504D-CA9F-230C2C5AA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B975F4B-3D4C-C224-37B3-D2405571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97049B-2CC6-6934-5856-7C421BA0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D10B6F-4234-785C-7435-C8C50801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4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2D68AF-3CAD-9307-3C2D-27E69665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F2103B-E08F-523F-DD87-B5FA2B1A5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16595C-2FFD-BE0C-79F3-7EFB47090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9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D8AB2-3689-E516-B19F-DDCD21AF1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03A1AA-A9F0-2AE8-B5A0-9F5E95717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45F734-96B5-2AD5-5543-D18B278BA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620533-0B36-9DC6-F54C-10AF390AB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0986E4-31FC-32A7-41B6-945F5CA8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DE40AA-BDF4-F5CE-2249-F9F36F545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086A9-668E-BB32-528C-13DBB8EC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E45F54-5703-B928-7786-8E4F64C8AB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CC593E-030F-9590-439D-C322C76BE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B4F9BD-D497-E7EC-BFA6-87EF8A90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F13FEC-5FCC-2103-F148-BE40A30B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A10479-FB20-CE3F-6FD2-C3D470BC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0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959B16D-3054-2F1F-FC58-1D109230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ABE3AA-6C9C-1CB5-6ED4-4155C0E64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851D1D-D5FB-E2FC-6B08-1B6B60398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F7F413-82C7-9BF8-9FB7-699D42B92D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Digital Mental Health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616183-53D4-879B-5763-6C379CC27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56D715-6351-CB45-AF58-A32483E23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5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FBC5A-DE0A-E6A6-FEB1-78B1997AD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084" y="787940"/>
            <a:ext cx="10791825" cy="1963197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Well-Being Effects of </a:t>
            </a:r>
            <a:br>
              <a:rPr lang="en-US" sz="48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4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Digital Mental Health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B591F8-1859-1CD6-E287-92FBCC644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914" y="3021538"/>
            <a:ext cx="8920163" cy="1582360"/>
          </a:xfrm>
        </p:spPr>
        <p:txBody>
          <a:bodyPr>
            <a:normAutofit/>
          </a:bodyPr>
          <a:lstStyle/>
          <a:p>
            <a:r>
              <a:rPr lang="en-US" sz="2000" dirty="0"/>
              <a:t>M. Angelucci, R. Fabregas, and A. Vazquez </a:t>
            </a:r>
          </a:p>
          <a:p>
            <a:r>
              <a:rPr lang="en-US" sz="2000" dirty="0"/>
              <a:t>The University of Texas at Austin</a:t>
            </a:r>
          </a:p>
          <a:p>
            <a:r>
              <a:rPr lang="en-US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Preliminary results - Ongoing project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D3A92C1F-F850-AE83-16A8-509463F145B1}"/>
              </a:ext>
            </a:extLst>
          </p:cNvPr>
          <p:cNvSpPr txBox="1">
            <a:spLocks/>
          </p:cNvSpPr>
          <p:nvPr/>
        </p:nvSpPr>
        <p:spPr>
          <a:xfrm>
            <a:off x="2563410" y="4874299"/>
            <a:ext cx="7065169" cy="908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/>
              <a:t>AI &amp; the Future of Human Capital in the Global South</a:t>
            </a:r>
          </a:p>
          <a:p>
            <a:r>
              <a:rPr lang="en-US" dirty="0"/>
              <a:t>Sept 29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3522616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26B2D-7591-02C8-7AAA-9F6D68398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938CE1-D100-9CE8-578A-339A2B35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 access complements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psychotherapy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0F1DF0B2-9FA9-8147-E2BE-0CA549229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1802" y="2141537"/>
            <a:ext cx="4905598" cy="3504351"/>
          </a:xfrm>
        </p:spPr>
        <p:txBody>
          <a:bodyPr/>
          <a:lstStyle/>
          <a:p>
            <a:r>
              <a:rPr lang="en-US" dirty="0"/>
              <a:t>Psychotherapy sessions use ↑ by ~0.05 pp during the study</a:t>
            </a:r>
          </a:p>
          <a:p>
            <a:endParaRPr lang="en-US" dirty="0"/>
          </a:p>
          <a:p>
            <a:r>
              <a:rPr lang="en-US" dirty="0"/>
              <a:t>30% ↑ from the control baseline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5FD0EC-ADAA-C180-1701-7EDC112AA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BB90D-424B-C37D-EDF5-36DF223D8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C292CED-543C-A6F2-D34B-DF915D45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D5FAC137-2B39-7D40-FA61-06A474DD4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662179"/>
              </p:ext>
            </p:extLst>
          </p:nvPr>
        </p:nvGraphicFramePr>
        <p:xfrm>
          <a:off x="6448203" y="1611368"/>
          <a:ext cx="4324794" cy="4521330"/>
        </p:xfrm>
        <a:graphic>
          <a:graphicData uri="http://schemas.openxmlformats.org/drawingml/2006/table">
            <a:tbl>
              <a:tblPr/>
              <a:tblGrid>
                <a:gridCol w="2162397">
                  <a:extLst>
                    <a:ext uri="{9D8B030D-6E8A-4147-A177-3AD203B41FA5}">
                      <a16:colId xmlns:a16="http://schemas.microsoft.com/office/drawing/2014/main" val="3272498701"/>
                    </a:ext>
                  </a:extLst>
                </a:gridCol>
                <a:gridCol w="2162397">
                  <a:extLst>
                    <a:ext uri="{9D8B030D-6E8A-4147-A177-3AD203B41FA5}">
                      <a16:colId xmlns:a16="http://schemas.microsoft.com/office/drawing/2014/main" val="1845353820"/>
                    </a:ext>
                  </a:extLst>
                </a:gridCol>
              </a:tblGrid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Spoke with Psychologist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777599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noProof="0" dirty="0"/>
                        <a:t>Panel A. Midline</a:t>
                      </a: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022649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noProof="0" dirty="0"/>
                        <a:t>Treated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0.036**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872543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(0.017)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613930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noProof="0" dirty="0"/>
                        <a:t>Panel B. Endline</a:t>
                      </a: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40792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noProof="0" dirty="0"/>
                        <a:t>Treated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0.056***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519731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(0.018)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5446923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noProof="0" dirty="0"/>
                        <a:t>Panel C. Pooled</a:t>
                      </a: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38451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noProof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Treated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0.045***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436322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noProof="0" dirty="0"/>
                        <a:t>(0.015)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825684"/>
                  </a:ext>
                </a:extLst>
              </a:tr>
              <a:tr h="3881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Standard errors in parentheses. *** p&lt;0.01, ** p&lt;0.05, * p&lt;0.1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noProof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338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038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2689B-E0CC-3C6A-4BD4-30C0452AF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4FC86-2F22-CDD3-526A-48450149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Preliminary conclusions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85441F-6E83-AC3A-3477-7195B8D03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4206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High initial engagement, with decay over time, but a subset of users sustain use by week 8</a:t>
            </a:r>
          </a:p>
          <a:p>
            <a:r>
              <a:rPr lang="en-US" dirty="0"/>
              <a:t>Consistent improvements in mental health and related behaviors, even as engagement declines</a:t>
            </a:r>
          </a:p>
          <a:p>
            <a:pPr lvl="1"/>
            <a:r>
              <a:rPr lang="en-US" dirty="0"/>
              <a:t>It could suggest users may learn lasting coping tools through short-term exposure.</a:t>
            </a:r>
          </a:p>
          <a:p>
            <a:r>
              <a:rPr lang="en-US" dirty="0"/>
              <a:t>AI-powered mental health appears to be a gateway to psychotherapy</a:t>
            </a:r>
          </a:p>
          <a:p>
            <a:r>
              <a:rPr lang="en-US" dirty="0"/>
              <a:t>Potentially cost-effective way to expand access to mental health care at scale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BF489A4-C35D-9AFA-9106-3D036FB26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78C74A-85C6-AB0E-2A7F-5BC48CE3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35BD3F5-7FA6-FBA9-B4C1-C704B72C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88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9C843-5F07-7FC3-287C-194AA083C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7F0E3-705D-446B-43D8-35B7F0AE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Preliminary conclusions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4181F87-4683-4AB1-57E2-420EF6911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42068"/>
          </a:xfrm>
        </p:spPr>
        <p:txBody>
          <a:bodyPr>
            <a:normAutofit fontScale="85000" lnSpcReduction="10000"/>
          </a:bodyPr>
          <a:lstStyle/>
          <a:p>
            <a:r>
              <a:rPr lang="en-US" noProof="0" dirty="0"/>
              <a:t>High initial engagement, with decay over time, but a subset of users sustain use by week 8</a:t>
            </a:r>
          </a:p>
          <a:p>
            <a:r>
              <a:rPr lang="en-US" noProof="0" dirty="0"/>
              <a:t>Consistent improvements in mental health and related behaviors, even as engagement declines</a:t>
            </a:r>
          </a:p>
          <a:p>
            <a:pPr lvl="1"/>
            <a:r>
              <a:rPr lang="en-US" dirty="0"/>
              <a:t>It could </a:t>
            </a:r>
            <a:r>
              <a:rPr lang="en-US" noProof="0" dirty="0"/>
              <a:t>suggest users may learn lasting coping tools through short-term exposure.</a:t>
            </a:r>
          </a:p>
          <a:p>
            <a:r>
              <a:rPr lang="en-US" noProof="0" dirty="0"/>
              <a:t>AI-powered mental health appears to be a gateway to psychotherapy</a:t>
            </a:r>
          </a:p>
          <a:p>
            <a:r>
              <a:rPr lang="en-US" noProof="0" dirty="0"/>
              <a:t>Potentially cost-effective way to expand access to mental health care at scale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5FA402C-D396-7475-9A92-9FEBF516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 dirty="0" err="1"/>
              <a:t>Angelucci</a:t>
            </a:r>
            <a:r>
              <a:rPr lang="es-AR" dirty="0"/>
              <a:t>, </a:t>
            </a:r>
            <a:r>
              <a:rPr lang="es-AR" dirty="0" err="1"/>
              <a:t>Fabregas</a:t>
            </a:r>
            <a:r>
              <a:rPr lang="es-AR" dirty="0"/>
              <a:t>, Vazquez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F50F6B-CDA8-5F75-1807-F5E61338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93538F-3E8D-4994-115C-91C55098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11</a:t>
            </a:fld>
            <a:endParaRPr lang="en-US"/>
          </a:p>
        </p:txBody>
      </p:sp>
      <p:sp>
        <p:nvSpPr>
          <p:cNvPr id="7" name="Marcador de contenido 5">
            <a:extLst>
              <a:ext uri="{FF2B5EF4-FFF2-40B4-BE49-F238E27FC236}">
                <a16:creationId xmlns:a16="http://schemas.microsoft.com/office/drawing/2014/main" id="{A7F9466D-5185-B649-779B-7525151AE0B6}"/>
              </a:ext>
            </a:extLst>
          </p:cNvPr>
          <p:cNvSpPr txBox="1">
            <a:spLocks/>
          </p:cNvSpPr>
          <p:nvPr/>
        </p:nvSpPr>
        <p:spPr>
          <a:xfrm>
            <a:off x="3295206" y="4839512"/>
            <a:ext cx="5601587" cy="1516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Thank you!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Comments and feedback welcome:</a:t>
            </a:r>
          </a:p>
          <a:p>
            <a:pPr marL="0" indent="0" algn="ctr">
              <a:buNone/>
            </a:pPr>
            <a:r>
              <a:rPr lang="en-US" sz="24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antonia.vazquez@utexas.edu</a:t>
            </a:r>
            <a:endParaRPr lang="en-US" sz="2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2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42BA2-0080-4BBE-EB9F-D3250AA97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B85B9-0FE5-07C4-E929-A12FDCB41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Global mental health care challenges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84779EB-879F-1564-4C87-E635222B5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~ 970 million people  experience a mental health disorder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</a:rPr>
              <a:t>(WHO, 2023)</a:t>
            </a:r>
          </a:p>
          <a:p>
            <a:pPr lvl="1"/>
            <a:r>
              <a:rPr lang="en-US" dirty="0"/>
              <a:t>Many cases involve mild to moderate anxiety, depression, stress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</a:rPr>
              <a:t>(Steel et al., 2014)</a:t>
            </a:r>
          </a:p>
          <a:p>
            <a:pPr lvl="1"/>
            <a:r>
              <a:rPr lang="en-US" dirty="0"/>
              <a:t>Poor mental health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 source of suffering and linked to worse economic outcomes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</a:rPr>
              <a:t>(Ridley et al., 2020)</a:t>
            </a:r>
          </a:p>
          <a:p>
            <a:endParaRPr lang="en-US" dirty="0"/>
          </a:p>
          <a:p>
            <a:r>
              <a:rPr lang="en-US" dirty="0"/>
              <a:t>Major supply and demand side barriers:</a:t>
            </a:r>
          </a:p>
          <a:p>
            <a:pPr lvl="1"/>
            <a:r>
              <a:rPr lang="en-US" dirty="0"/>
              <a:t>Scarcity of trained mental health professionals</a:t>
            </a:r>
          </a:p>
          <a:p>
            <a:pPr lvl="1"/>
            <a:r>
              <a:rPr lang="en-US" dirty="0"/>
              <a:t>High time, financial, and social costs of accessing care</a:t>
            </a:r>
          </a:p>
          <a:p>
            <a:pPr lvl="1"/>
            <a:r>
              <a:rPr lang="en-US" dirty="0"/>
              <a:t>Stigma and lack of awareness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46CEF0F-7576-785E-BCB2-9708BCD3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3511AF2-D872-5427-6A81-895E8B481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77E797A-6379-55B4-A692-E7EAA617E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2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AA1EC-97C8-74DB-D0BC-352E8BBB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Digital mental health care: a solution to the challenges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DF6A6391-0271-D410-1CC8-5D5C4949C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to ↑ access to care</a:t>
            </a:r>
          </a:p>
          <a:p>
            <a:pPr lvl="1"/>
            <a:r>
              <a:rPr lang="en-US" b="1" dirty="0"/>
              <a:t> Mobile phone adoption</a:t>
            </a:r>
            <a:endParaRPr lang="en-US" dirty="0"/>
          </a:p>
          <a:p>
            <a:pPr lvl="2"/>
            <a:r>
              <a:rPr lang="en-US" dirty="0"/>
              <a:t>Flexible, private delivery</a:t>
            </a:r>
          </a:p>
          <a:p>
            <a:pPr lvl="2"/>
            <a:r>
              <a:rPr lang="en-US" dirty="0"/>
              <a:t>Reduces time, cost, and stigma barriers</a:t>
            </a:r>
          </a:p>
          <a:p>
            <a:pPr lvl="1"/>
            <a:r>
              <a:rPr lang="en-US" b="1" dirty="0"/>
              <a:t>AI-enabled tools</a:t>
            </a:r>
          </a:p>
          <a:p>
            <a:pPr lvl="2"/>
            <a:r>
              <a:rPr lang="en-US" dirty="0"/>
              <a:t>Improve responsiveness and engagement</a:t>
            </a:r>
          </a:p>
          <a:p>
            <a:pPr lvl="2"/>
            <a:r>
              <a:rPr lang="en-US" dirty="0"/>
              <a:t>Tailor content and adapt to symptoms</a:t>
            </a:r>
          </a:p>
          <a:p>
            <a:pPr lvl="2"/>
            <a:endParaRPr lang="en-US" dirty="0"/>
          </a:p>
          <a:p>
            <a:r>
              <a:rPr lang="en-US" i="1" dirty="0"/>
              <a:t>Also brings other challenges</a:t>
            </a:r>
            <a:r>
              <a:rPr lang="en-US" dirty="0"/>
              <a:t>: digital literacy, connectivity gaps, unclear behavioral responses, equity concerns, low engagement 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FF1431-3C42-FD1B-2007-B0D2CA446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 dirty="0" err="1"/>
              <a:t>Angelucci</a:t>
            </a:r>
            <a:r>
              <a:rPr lang="es-AR" dirty="0"/>
              <a:t>, </a:t>
            </a:r>
            <a:r>
              <a:rPr lang="es-AR" dirty="0" err="1"/>
              <a:t>Fabregas</a:t>
            </a:r>
            <a:r>
              <a:rPr lang="es-AR" dirty="0"/>
              <a:t>, Vazquez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1EEA0A-DA30-8FE2-2580-986A3063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8EBAC8-F548-69D4-0A4B-D4431A8EE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4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7810A-20F8-6443-956D-E7D223CDB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102DA7-75F2-2296-464E-955A25DFF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Digital mental health care: impacts on mental health and downstream outcomes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7E742E5-0735-78C5-10B9-B5822A661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None/>
            </a:pPr>
            <a:r>
              <a:rPr lang="en-US" dirty="0"/>
              <a:t>What are the…</a:t>
            </a:r>
          </a:p>
          <a:p>
            <a:pPr marL="0" indent="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None/>
            </a:pPr>
            <a:endParaRPr lang="en-US" dirty="0"/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r>
              <a:rPr lang="en-US" dirty="0"/>
              <a:t>… medium-term impacts on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mental health</a:t>
            </a:r>
            <a:r>
              <a:rPr lang="en-US" dirty="0"/>
              <a:t>?</a:t>
            </a:r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endParaRPr lang="en-US" dirty="0"/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r>
              <a:rPr lang="en-US" dirty="0"/>
              <a:t>… impacts on other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downstream</a:t>
            </a:r>
            <a:r>
              <a:rPr lang="en-US" dirty="0"/>
              <a:t>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behaviors</a:t>
            </a:r>
            <a:r>
              <a:rPr lang="en-US" dirty="0"/>
              <a:t>?</a:t>
            </a:r>
          </a:p>
          <a:p>
            <a:pPr lvl="1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</a:pPr>
            <a:r>
              <a:rPr lang="en-US" dirty="0"/>
              <a:t>Other psychological outcomes, like isolation and self-efficacy?</a:t>
            </a:r>
          </a:p>
          <a:p>
            <a:pPr lvl="1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</a:pPr>
            <a:r>
              <a:rPr lang="en-US" dirty="0"/>
              <a:t>Healthful behaviors (e.g., sleep, exercise, social media use, anger management, etc.)</a:t>
            </a:r>
          </a:p>
          <a:p>
            <a:pPr lvl="1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</a:pPr>
            <a:endParaRPr lang="en-US" dirty="0"/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r>
              <a:rPr lang="en-US" dirty="0"/>
              <a:t>… impacts on traditional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psychotherapy</a:t>
            </a:r>
            <a:r>
              <a:rPr lang="en-US" dirty="0"/>
              <a:t> use? </a:t>
            </a:r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endParaRPr lang="en-US" dirty="0"/>
          </a:p>
          <a:p>
            <a:pPr marL="514350" indent="-514350">
              <a:spcBef>
                <a:spcPts val="400"/>
              </a:spcBef>
              <a:buClr>
                <a:schemeClr val="tx2">
                  <a:lumMod val="75000"/>
                  <a:lumOff val="25000"/>
                </a:schemeClr>
              </a:buClr>
              <a:buFont typeface="+mj-lt"/>
              <a:buAutoNum type="arabicParenR"/>
            </a:pPr>
            <a:r>
              <a:rPr lang="en-US" dirty="0"/>
              <a:t>… patterns of engagement and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use</a:t>
            </a:r>
            <a:r>
              <a:rPr lang="en-US" dirty="0"/>
              <a:t>?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5C6798-48FB-A1F5-179E-D4168EB2E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D6BDBBB-E8E7-4A82-3A9F-2A5F0774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AF6BCF-488D-1BAA-7592-3B7B89110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4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7D9F1-96D7-7562-7427-4058E5BAE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854CD-7191-0394-5C71-CC40A1CE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Large experiment with company </a:t>
            </a:r>
            <a:r>
              <a:rPr lang="en-US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Mindful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F25AF4E-E5BB-1A51-7960-8D43EF7A0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52881" cy="4351338"/>
          </a:xfrm>
        </p:spPr>
        <p:txBody>
          <a:bodyPr/>
          <a:lstStyle/>
          <a:p>
            <a:r>
              <a:rPr lang="en-US" i="1" dirty="0" err="1"/>
              <a:t>Mindsurf</a:t>
            </a:r>
            <a:r>
              <a:rPr lang="en-US" i="1" dirty="0"/>
              <a:t>: </a:t>
            </a:r>
            <a:r>
              <a:rPr lang="en-US" dirty="0"/>
              <a:t>mental health app</a:t>
            </a:r>
          </a:p>
          <a:p>
            <a:pPr lvl="1"/>
            <a:r>
              <a:rPr lang="en-US" dirty="0"/>
              <a:t>AI-powered chatbot (supervised model), mood tracker, guided exercises</a:t>
            </a:r>
          </a:p>
          <a:p>
            <a:r>
              <a:rPr lang="en-US" dirty="0"/>
              <a:t>2,000 women with psychological distress in MEX </a:t>
            </a:r>
          </a:p>
          <a:p>
            <a:pPr lvl="1"/>
            <a:r>
              <a:rPr lang="en-US" dirty="0"/>
              <a:t>Recruited online </a:t>
            </a:r>
          </a:p>
          <a:p>
            <a:r>
              <a:rPr lang="en-US" dirty="0"/>
              <a:t>Randomized access to the app</a:t>
            </a:r>
          </a:p>
          <a:p>
            <a:r>
              <a:rPr lang="en-US" dirty="0"/>
              <a:t>Data:</a:t>
            </a:r>
          </a:p>
          <a:p>
            <a:pPr lvl="1"/>
            <a:r>
              <a:rPr lang="en-US" dirty="0"/>
              <a:t>Admin: app engagement </a:t>
            </a:r>
          </a:p>
          <a:p>
            <a:pPr lvl="1"/>
            <a:r>
              <a:rPr lang="en-US" dirty="0"/>
              <a:t>Survey: at 4 and 8 weeks later</a:t>
            </a:r>
          </a:p>
          <a:p>
            <a:pPr lvl="1"/>
            <a:r>
              <a:rPr lang="en-US" dirty="0"/>
              <a:t>Weekly check-ins: mood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F0585D-117B-E883-48D6-E37698D8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A2E49A-E254-52BE-0E10-3AFB69E5E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CDC886-9B2E-BCD0-A8A9-C4582A31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4</a:t>
            </a:fld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A3C4914-898B-960B-0B89-3EBD9D309A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46"/>
          <a:stretch>
            <a:fillRect/>
          </a:stretch>
        </p:blipFill>
        <p:spPr>
          <a:xfrm>
            <a:off x="9337520" y="1646237"/>
            <a:ext cx="2205574" cy="453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6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CE49-28B4-7627-24A3-8BB027B5D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598B8-54A9-F1A6-51E5-C6C0A3BDC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High engagement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48B488AA-BDE8-5512-A63D-9E22B0E60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9187"/>
            <a:ext cx="5181600" cy="3453536"/>
          </a:xfrm>
        </p:spPr>
        <p:txBody>
          <a:bodyPr>
            <a:normAutofit/>
          </a:bodyPr>
          <a:lstStyle/>
          <a:p>
            <a:r>
              <a:rPr lang="en-US" dirty="0"/>
              <a:t>85% used the app in week 1</a:t>
            </a:r>
          </a:p>
          <a:p>
            <a:endParaRPr lang="en-US" dirty="0"/>
          </a:p>
          <a:p>
            <a:r>
              <a:rPr lang="en-US" dirty="0"/>
              <a:t>37% still used it by week 8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B60A61F2-E7BA-94FA-6ACE-A11EAB41AF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690688"/>
            <a:ext cx="5181600" cy="3453536"/>
          </a:xfrm>
        </p:spPr>
      </p:pic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4CD085-D289-08F1-2A6A-2771812D2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776CAE-F262-8D58-1FC0-73CFE4B98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761FF0-C7B6-29AA-36B8-152578E5F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5</a:t>
            </a:fld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689446-691E-0481-B303-790FBA27AE32}"/>
              </a:ext>
            </a:extLst>
          </p:cNvPr>
          <p:cNvSpPr txBox="1"/>
          <p:nvPr/>
        </p:nvSpPr>
        <p:spPr>
          <a:xfrm>
            <a:off x="6445064" y="5005724"/>
            <a:ext cx="4075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 1. Usage patterns over time </a:t>
            </a:r>
          </a:p>
        </p:txBody>
      </p:sp>
    </p:spTree>
    <p:extLst>
      <p:ext uri="{BB962C8B-B14F-4D97-AF65-F5344CB8AC3E}">
        <p14:creationId xmlns:p14="http://schemas.microsoft.com/office/powerpoint/2010/main" val="210206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A0592-EAE6-FA05-B1E5-389FA0A6D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E0811-E58A-89B7-768A-4D3149FB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 access improves 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mental health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E75D147E-5220-24CA-AF05-85ABC19FAC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84486" y="1637779"/>
            <a:ext cx="6183206" cy="4500000"/>
          </a:xfrm>
        </p:spPr>
      </p:pic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6579905-BA8A-9633-0A10-802BEA2DB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81360"/>
            <a:ext cx="474628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Improvements in well-being, symptoms of depression and anxiety, and perceived stress</a:t>
            </a:r>
          </a:p>
          <a:p>
            <a:endParaRPr lang="en-US" dirty="0"/>
          </a:p>
          <a:p>
            <a:r>
              <a:rPr lang="en-US" dirty="0"/>
              <a:t>Standardized index increased by ~0.3 SD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Effect sizes are stable at 4 and 8 weeks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89AAC-5CA5-7228-9970-8AAEFD84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F3AA65-B6F7-E754-23B2-AB7F56BF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0E5D9D-258B-3D5F-026F-C31BD061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26715D7-D722-2F02-0C2D-4E9E7F696814}"/>
              </a:ext>
            </a:extLst>
          </p:cNvPr>
          <p:cNvSpPr txBox="1"/>
          <p:nvPr/>
        </p:nvSpPr>
        <p:spPr>
          <a:xfrm>
            <a:off x="5906311" y="6074270"/>
            <a:ext cx="4075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 2. Effects’ coefficients by survey round and pooled </a:t>
            </a:r>
          </a:p>
        </p:txBody>
      </p:sp>
    </p:spTree>
    <p:extLst>
      <p:ext uri="{BB962C8B-B14F-4D97-AF65-F5344CB8AC3E}">
        <p14:creationId xmlns:p14="http://schemas.microsoft.com/office/powerpoint/2010/main" val="404009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5DA10-54A7-85B8-119E-43F9E1445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FF62D-FB9E-D773-23C1-1E1A1EB7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 access improves 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other wellbeing aspects 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870B5C29-E395-B2EA-6E87-C3B18FCAD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199" y="1781360"/>
            <a:ext cx="4584405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Improved feelings of social and emotional isolation</a:t>
            </a:r>
          </a:p>
          <a:p>
            <a:endParaRPr lang="en-US" dirty="0"/>
          </a:p>
          <a:p>
            <a:r>
              <a:rPr lang="en-US" dirty="0"/>
              <a:t>Felt more capable of managing challenges</a:t>
            </a:r>
          </a:p>
          <a:p>
            <a:endParaRPr lang="en-US" dirty="0"/>
          </a:p>
          <a:p>
            <a:r>
              <a:rPr lang="en-US" dirty="0"/>
              <a:t>More likely to attribute outcomes to their own actions</a:t>
            </a:r>
          </a:p>
          <a:p>
            <a:endParaRPr lang="en-US" dirty="0"/>
          </a:p>
          <a:p>
            <a:r>
              <a:rPr lang="en-US" dirty="0"/>
              <a:t>Standardized indexes improve by ~0.2 SD</a:t>
            </a:r>
            <a:endParaRPr lang="es-AR" dirty="0"/>
          </a:p>
          <a:p>
            <a:endParaRPr lang="en-U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FC4BB6-8B68-18A9-8880-938478133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AD43D8-3A2A-D12A-7750-79D33CDBA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5FF1E-12DA-19A2-8CB8-E85906D1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7</a:t>
            </a:fld>
            <a:endParaRPr lang="en-US"/>
          </a:p>
        </p:txBody>
      </p:sp>
      <p:pic>
        <p:nvPicPr>
          <p:cNvPr id="11" name="Marcador de contenido 10">
            <a:extLst>
              <a:ext uri="{FF2B5EF4-FFF2-40B4-BE49-F238E27FC236}">
                <a16:creationId xmlns:a16="http://schemas.microsoft.com/office/drawing/2014/main" id="{1AE4A5D8-1817-D6FA-A666-B05F12C27E3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82791" y="1632698"/>
            <a:ext cx="6183207" cy="4500000"/>
          </a:xfr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95F48CC-3174-A7E4-E49B-8BE8E4304FF0}"/>
              </a:ext>
            </a:extLst>
          </p:cNvPr>
          <p:cNvSpPr txBox="1"/>
          <p:nvPr/>
        </p:nvSpPr>
        <p:spPr>
          <a:xfrm>
            <a:off x="5906311" y="6074270"/>
            <a:ext cx="4075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 2. Effects’ coefficients by survey round and pooled </a:t>
            </a:r>
          </a:p>
        </p:txBody>
      </p:sp>
    </p:spTree>
    <p:extLst>
      <p:ext uri="{BB962C8B-B14F-4D97-AF65-F5344CB8AC3E}">
        <p14:creationId xmlns:p14="http://schemas.microsoft.com/office/powerpoint/2010/main" val="1735475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21BA9-8191-A476-9DAA-ABDF57B2E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329D9-2959-6196-4361-5836363E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 access improves 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healthy behaviors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D66A4643-369C-C0F0-CCEC-5EF716574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81360"/>
            <a:ext cx="4914014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~0.2 SD better sleep </a:t>
            </a:r>
          </a:p>
          <a:p>
            <a:endParaRPr lang="en-US" dirty="0"/>
          </a:p>
          <a:p>
            <a:r>
              <a:rPr lang="en-US" dirty="0"/>
              <a:t>~0.27 SD more engagement on healthy behaviors</a:t>
            </a:r>
          </a:p>
          <a:p>
            <a:endParaRPr lang="en-US" dirty="0"/>
          </a:p>
          <a:p>
            <a:r>
              <a:rPr lang="en-US" dirty="0"/>
              <a:t>~0.1 SD fewer social media use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DA6943C-8E5A-797D-14C8-BAFB62AE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Angelucci, Fabregas, Vazquez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F5B2C9-C5B4-6FE5-58B9-8C6F7BDF1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Digital Mental Health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8A83E2-58EC-42AC-4393-8AF5AB61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D715-6351-CB45-AF58-A32483E236EF}" type="slidenum">
              <a:rPr lang="en-US" smtClean="0"/>
              <a:t>8</a:t>
            </a:fld>
            <a:endParaRPr lang="en-US"/>
          </a:p>
        </p:txBody>
      </p:sp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ABCDC467-8A94-7925-06CE-81C4050631E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582794" y="1632698"/>
            <a:ext cx="6183207" cy="4500000"/>
          </a:xfr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988379A-5C54-A098-B502-F06AB5C669D2}"/>
              </a:ext>
            </a:extLst>
          </p:cNvPr>
          <p:cNvSpPr txBox="1"/>
          <p:nvPr/>
        </p:nvSpPr>
        <p:spPr>
          <a:xfrm>
            <a:off x="5906311" y="6074270"/>
            <a:ext cx="4075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 2. Effects’ coefficients by survey round and pooled </a:t>
            </a:r>
          </a:p>
        </p:txBody>
      </p:sp>
    </p:spTree>
    <p:extLst>
      <p:ext uri="{BB962C8B-B14F-4D97-AF65-F5344CB8AC3E}">
        <p14:creationId xmlns:p14="http://schemas.microsoft.com/office/powerpoint/2010/main" val="3117535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DD86A15401E4288745D6D9DD1325C" ma:contentTypeVersion="26" ma:contentTypeDescription="Create a new document." ma:contentTypeScope="" ma:versionID="2a9fe25e618ca91421a60aed64dbc676">
  <xsd:schema xmlns:xsd="http://www.w3.org/2001/XMLSchema" xmlns:xs="http://www.w3.org/2001/XMLSchema" xmlns:p="http://schemas.microsoft.com/office/2006/metadata/properties" xmlns:ns1="http://schemas.microsoft.com/sharepoint/v3" xmlns:ns2="80c0be88-99e0-47c6-bb60-bfaf2d3704c6" xmlns:ns3="6c6d5812-0bec-4b46-bae5-7791aeb1cbc5" xmlns:ns4="3e02667f-0271-471b-bd6e-11a2e16def1d" targetNamespace="http://schemas.microsoft.com/office/2006/metadata/properties" ma:root="true" ma:fieldsID="496064e89d43b0cb84d67f59dd567023" ns1:_="" ns2:_="" ns3:_="" ns4:_="">
    <xsd:import namespace="http://schemas.microsoft.com/sharepoint/v3"/>
    <xsd:import namespace="80c0be88-99e0-47c6-bb60-bfaf2d3704c6"/>
    <xsd:import namespace="6c6d5812-0bec-4b46-bae5-7791aeb1cbc5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Text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Updatedby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EventOrder" minOccurs="0"/>
                <xsd:element ref="ns2:EventOrderNumber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0be88-99e0-47c6-bb60-bfaf2d370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Text" ma:index="17" nillable="true" ma:displayName="Text" ma:default="Text test" ma:description="Text" ma:format="Dropdown" ma:internalName="Text">
      <xsd:simpleType>
        <xsd:restriction base="dms:Text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Updatedby" ma:index="21" nillable="true" ma:displayName="Updated by" ma:format="Dropdown" ma:list="UserInfo" ma:SharePointGroup="0" ma:internalName="Upd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EventOrder" ma:index="27" nillable="true" ma:displayName="Event Order" ma:decimals="1" ma:default="1" ma:format="Dropdown" ma:internalName="EventOrder" ma:percentage="FALSE">
      <xsd:simpleType>
        <xsd:restriction base="dms:Number"/>
      </xsd:simpleType>
    </xsd:element>
    <xsd:element name="EventOrderNumber" ma:index="28" nillable="true" ma:displayName="Event Order Number" ma:description="1" ma:format="Dropdown" ma:internalName="EventOrderNumber">
      <xsd:simpleType>
        <xsd:restriction base="dms:Text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33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d5812-0bec-4b46-bae5-7791aeb1cbc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eaa05e3d-6722-4ba5-884e-ffd7a2228bd4}" ma:internalName="TaxCatchAll" ma:showField="CatchAllData" ma:web="6c6d5812-0bec-4b46-bae5-7791aeb1cb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0c0be88-99e0-47c6-bb60-bfaf2d3704c6">
      <Terms xmlns="http://schemas.microsoft.com/office/infopath/2007/PartnerControls"/>
    </lcf76f155ced4ddcb4097134ff3c332f>
    <Text xmlns="80c0be88-99e0-47c6-bb60-bfaf2d3704c6">Text test</Text>
    <Updatedby xmlns="80c0be88-99e0-47c6-bb60-bfaf2d3704c6">
      <UserInfo>
        <DisplayName/>
        <AccountId xsi:nil="true"/>
        <AccountType/>
      </UserInfo>
    </Updatedby>
    <_ip_UnifiedCompliancePolicyProperties xmlns="http://schemas.microsoft.com/sharepoint/v3" xsi:nil="true"/>
    <TaxCatchAll xmlns="3e02667f-0271-471b-bd6e-11a2e16def1d" xsi:nil="true"/>
    <EventOrder xmlns="80c0be88-99e0-47c6-bb60-bfaf2d3704c6">1</EventOrder>
    <Number xmlns="80c0be88-99e0-47c6-bb60-bfaf2d3704c6" xsi:nil="true"/>
    <EventOrderNumber xmlns="80c0be88-99e0-47c6-bb60-bfaf2d3704c6" xsi:nil="true"/>
  </documentManagement>
</p:properties>
</file>

<file path=customXml/itemProps1.xml><?xml version="1.0" encoding="utf-8"?>
<ds:datastoreItem xmlns:ds="http://schemas.openxmlformats.org/officeDocument/2006/customXml" ds:itemID="{D7068F15-1BBB-464D-B96D-AEEE066A1098}"/>
</file>

<file path=customXml/itemProps2.xml><?xml version="1.0" encoding="utf-8"?>
<ds:datastoreItem xmlns:ds="http://schemas.openxmlformats.org/officeDocument/2006/customXml" ds:itemID="{6BC7E4F7-6E30-4073-A892-EBA01E56EBC3}"/>
</file>

<file path=customXml/itemProps3.xml><?xml version="1.0" encoding="utf-8"?>
<ds:datastoreItem xmlns:ds="http://schemas.openxmlformats.org/officeDocument/2006/customXml" ds:itemID="{80514033-BED9-4BAF-A5A0-C78BF2AFAB9C}"/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803</Words>
  <Application>Microsoft Macintosh PowerPoint</Application>
  <PresentationFormat>Panorámica</PresentationFormat>
  <Paragraphs>152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Tema de Office</vt:lpstr>
      <vt:lpstr>The Well-Being Effects of  Digital Mental Health</vt:lpstr>
      <vt:lpstr>Global mental health care challenges</vt:lpstr>
      <vt:lpstr>Digital mental health care: a solution to the challenges</vt:lpstr>
      <vt:lpstr>Digital mental health care: impacts on mental health and downstream outcomes</vt:lpstr>
      <vt:lpstr>Large experiment with company Mindful</vt:lpstr>
      <vt:lpstr>High engagement</vt:lpstr>
      <vt:lpstr>App access improves mental health</vt:lpstr>
      <vt:lpstr>App access improves other wellbeing aspects </vt:lpstr>
      <vt:lpstr>App access improves healthy behaviors</vt:lpstr>
      <vt:lpstr>App access complements psychotherapy</vt:lpstr>
      <vt:lpstr>Preliminary conclusions</vt:lpstr>
      <vt:lpstr>Preliminary 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Antonia Vazquez</dc:creator>
  <cp:lastModifiedBy>Antonia Vazquez</cp:lastModifiedBy>
  <cp:revision>39</cp:revision>
  <dcterms:created xsi:type="dcterms:W3CDTF">2025-09-24T15:25:43Z</dcterms:created>
  <dcterms:modified xsi:type="dcterms:W3CDTF">2025-09-26T17:01:10Z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0x0101005E2DD86A15401E4288745D6D9DD1325C</vt:lpwstr>
  </property>
</Properties>
</file>