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</p:sldIdLst>
  <p:sldSz cy="5143500" cx="9144000"/>
  <p:notesSz cx="6858000" cy="9144000"/>
  <p:embeddedFontLst>
    <p:embeddedFont>
      <p:font typeface="Roboto"/>
      <p:regular r:id="rId31"/>
      <p:bold r:id="rId32"/>
      <p:italic r:id="rId33"/>
      <p:boldItalic r:id="rId34"/>
    </p:embeddedFont>
    <p:embeddedFont>
      <p:font typeface="Roboto Medium"/>
      <p:regular r:id="rId35"/>
      <p:bold r:id="rId36"/>
      <p:italic r:id="rId37"/>
      <p:boldItalic r:id="rId38"/>
    </p:embeddedFont>
    <p:embeddedFont>
      <p:font typeface="Poppins"/>
      <p:regular r:id="rId39"/>
      <p:bold r:id="rId40"/>
      <p:italic r:id="rId41"/>
      <p:boldItalic r:id="rId42"/>
    </p:embeddedFont>
    <p:embeddedFont>
      <p:font typeface="Roboto SemiBold"/>
      <p:regular r:id="rId43"/>
      <p:bold r:id="rId44"/>
      <p:italic r:id="rId45"/>
      <p:boldItalic r:id="rId46"/>
    </p:embeddedFont>
    <p:embeddedFont>
      <p:font typeface="Roboto Light"/>
      <p:regular r:id="rId47"/>
      <p:bold r:id="rId48"/>
      <p:italic r:id="rId49"/>
      <p:boldItalic r:id="rId50"/>
    </p:embeddedFont>
    <p:embeddedFont>
      <p:font typeface="Homemade Apple"/>
      <p:regular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C3D757E8-6303-4CE2-B9A8-30497C14E3E2}">
  <a:tblStyle styleId="{C3D757E8-6303-4CE2-B9A8-30497C14E3E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39" Type="http://schemas.openxmlformats.org/officeDocument/2006/relationships/font" Target="fonts/Poppins-regular.fntdata"/><Relationship Id="rId26" Type="http://schemas.openxmlformats.org/officeDocument/2006/relationships/slide" Target="slides/slide20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42" Type="http://schemas.openxmlformats.org/officeDocument/2006/relationships/font" Target="fonts/Poppins-boldItalic.fntdata"/><Relationship Id="rId47" Type="http://schemas.openxmlformats.org/officeDocument/2006/relationships/font" Target="fonts/RobotoLight-regular.fntdata"/><Relationship Id="rId34" Type="http://schemas.openxmlformats.org/officeDocument/2006/relationships/font" Target="fonts/Roboto-boldItalic.fntdata"/><Relationship Id="rId21" Type="http://schemas.openxmlformats.org/officeDocument/2006/relationships/slide" Target="slides/slide15.xml"/><Relationship Id="rId50" Type="http://schemas.openxmlformats.org/officeDocument/2006/relationships/font" Target="fonts/RobotoLight-boldItalic.fntdata"/><Relationship Id="rId7" Type="http://schemas.openxmlformats.org/officeDocument/2006/relationships/slide" Target="slides/slide1.xml"/><Relationship Id="rId2" Type="http://schemas.openxmlformats.org/officeDocument/2006/relationships/viewProps" Target="viewProps.xml"/><Relationship Id="rId29" Type="http://schemas.openxmlformats.org/officeDocument/2006/relationships/slide" Target="slides/slide23.xml"/><Relationship Id="rId16" Type="http://schemas.openxmlformats.org/officeDocument/2006/relationships/slide" Target="slides/slide10.xml"/><Relationship Id="rId40" Type="http://schemas.openxmlformats.org/officeDocument/2006/relationships/font" Target="fonts/Poppins-bold.fntdata"/><Relationship Id="rId45" Type="http://schemas.openxmlformats.org/officeDocument/2006/relationships/font" Target="fonts/RobotoSemiBold-italic.fntdata"/><Relationship Id="rId32" Type="http://schemas.openxmlformats.org/officeDocument/2006/relationships/font" Target="fonts/Roboto-bold.fntdata"/><Relationship Id="rId37" Type="http://schemas.openxmlformats.org/officeDocument/2006/relationships/font" Target="fonts/RobotoMedium-italic.fntdata"/><Relationship Id="rId24" Type="http://schemas.openxmlformats.org/officeDocument/2006/relationships/slide" Target="slides/slide18.xml"/><Relationship Id="rId11" Type="http://schemas.openxmlformats.org/officeDocument/2006/relationships/slide" Target="slides/slide5.xml"/><Relationship Id="rId53" Type="http://schemas.openxmlformats.org/officeDocument/2006/relationships/customXml" Target="../customXml/item2.xml"/><Relationship Id="rId5" Type="http://schemas.openxmlformats.org/officeDocument/2006/relationships/slideMaster" Target="slideMasters/slideMaster1.xml"/><Relationship Id="rId44" Type="http://schemas.openxmlformats.org/officeDocument/2006/relationships/font" Target="fonts/RobotoSemiBold-bold.fntdata"/><Relationship Id="rId31" Type="http://schemas.openxmlformats.org/officeDocument/2006/relationships/font" Target="fonts/Roboto-regular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52" Type="http://schemas.openxmlformats.org/officeDocument/2006/relationships/customXml" Target="../customXml/item1.xml"/><Relationship Id="rId43" Type="http://schemas.openxmlformats.org/officeDocument/2006/relationships/font" Target="fonts/RobotoSemiBold-regular.fntdata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48" Type="http://schemas.openxmlformats.org/officeDocument/2006/relationships/font" Target="fonts/RobotoLight-bold.fntdata"/><Relationship Id="rId30" Type="http://schemas.openxmlformats.org/officeDocument/2006/relationships/slide" Target="slides/slide24.xml"/><Relationship Id="rId35" Type="http://schemas.openxmlformats.org/officeDocument/2006/relationships/font" Target="fonts/RobotoMedium-regular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14" Type="http://schemas.openxmlformats.org/officeDocument/2006/relationships/slide" Target="slides/slide8.xml"/><Relationship Id="rId8" Type="http://schemas.openxmlformats.org/officeDocument/2006/relationships/slide" Target="slides/slide2.xml"/><Relationship Id="rId51" Type="http://schemas.openxmlformats.org/officeDocument/2006/relationships/font" Target="fonts/HomemadeApple-regular.fntdata"/><Relationship Id="rId3" Type="http://schemas.openxmlformats.org/officeDocument/2006/relationships/presProps" Target="presProps.xml"/><Relationship Id="rId46" Type="http://schemas.openxmlformats.org/officeDocument/2006/relationships/font" Target="fonts/RobotoSemiBold-boldItalic.fntdata"/><Relationship Id="rId33" Type="http://schemas.openxmlformats.org/officeDocument/2006/relationships/font" Target="fonts/Roboto-italic.fntdata"/><Relationship Id="rId38" Type="http://schemas.openxmlformats.org/officeDocument/2006/relationships/font" Target="fonts/RobotoMedium-boldItalic.fntdata"/><Relationship Id="rId25" Type="http://schemas.openxmlformats.org/officeDocument/2006/relationships/slide" Target="slides/slide19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41" Type="http://schemas.openxmlformats.org/officeDocument/2006/relationships/font" Target="fonts/Poppins-italic.fntdata"/><Relationship Id="rId20" Type="http://schemas.openxmlformats.org/officeDocument/2006/relationships/slide" Target="slides/slide14.xml"/><Relationship Id="rId54" Type="http://schemas.openxmlformats.org/officeDocument/2006/relationships/customXml" Target="../customXml/item3.xml"/><Relationship Id="rId1" Type="http://schemas.openxmlformats.org/officeDocument/2006/relationships/theme" Target="theme/theme1.xml"/><Relationship Id="rId6" Type="http://schemas.openxmlformats.org/officeDocument/2006/relationships/notesMaster" Target="notesMasters/notesMaster1.xml"/><Relationship Id="rId49" Type="http://schemas.openxmlformats.org/officeDocument/2006/relationships/font" Target="fonts/RobotoLight-italic.fntdata"/><Relationship Id="rId36" Type="http://schemas.openxmlformats.org/officeDocument/2006/relationships/font" Target="fonts/RobotoMedium-bold.fntdata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5" Type="http://schemas.openxmlformats.org/officeDocument/2006/relationships/slide" Target="slides/slide9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34dea2c2d54_0_225:notes"/>
          <p:cNvSpPr txBox="1"/>
          <p:nvPr>
            <p:ph idx="1" type="body"/>
          </p:nvPr>
        </p:nvSpPr>
        <p:spPr>
          <a:xfrm>
            <a:off x="685797" y="4343387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25" lIns="45425" spcFirstLastPara="1" rIns="45425" wrap="square" tIns="45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00"/>
              <a:buNone/>
            </a:pPr>
            <a:r>
              <a:t/>
            </a:r>
            <a:endParaRPr/>
          </a:p>
        </p:txBody>
      </p:sp>
      <p:sp>
        <p:nvSpPr>
          <p:cNvPr id="79" name="Google Shape;79;g34dea2c2d54_0_225:notes"/>
          <p:cNvSpPr/>
          <p:nvPr>
            <p:ph idx="2" type="sldImg"/>
          </p:nvPr>
        </p:nvSpPr>
        <p:spPr>
          <a:xfrm>
            <a:off x="1143067" y="685799"/>
            <a:ext cx="45726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76d976bafe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76d976bafe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354fa5e28ed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354fa5e28ed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4fa5e28ed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4fa5e28ed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354fa5e28ed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354fa5e28ed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34dea2c2d54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34dea2c2d54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g34dea2c2d5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4" name="Google Shape;244;g34dea2c2d5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381cebf3fe5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381cebf3fe5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381cebf3fe5_0_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381cebf3fe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381cebf3fe5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5" name="Google Shape;265;g381cebf3fe5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381cebf3fe5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381cebf3fe5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4dea2c2d5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4dea2c2d5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381cebf3fe5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381cebf3fe5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381cebf3fe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381cebf3fe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81cebf3fe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81cebf3fe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381cebf3fe5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381cebf3fe5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0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81cebf3fe5_0_16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381cebf3fe5_0_16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dea2c2d5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dea2c2d5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4dea2c2d5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4dea2c2d5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54fa5e28ed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354fa5e28ed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354fa5e28e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354fa5e28e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354fa5e28e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354fa5e28e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54fa5e28ed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54fa5e28ed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Adoption comment?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76d976bafe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76d976bafe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obj">
  <p:cSld name="OBJECT">
    <p:bg>
      <p:bgPr>
        <a:solidFill>
          <a:srgbClr val="FBF4E4"/>
        </a:solid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5">
  <p:cSld name="OBJECT_5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 txBox="1"/>
          <p:nvPr>
            <p:ph type="title"/>
          </p:nvPr>
        </p:nvSpPr>
        <p:spPr>
          <a:xfrm>
            <a:off x="190893" y="273844"/>
            <a:ext cx="870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5" name="Google Shape;65;p11"/>
          <p:cNvSpPr txBox="1"/>
          <p:nvPr>
            <p:ph idx="1" type="body"/>
          </p:nvPr>
        </p:nvSpPr>
        <p:spPr>
          <a:xfrm>
            <a:off x="190893" y="1369219"/>
            <a:ext cx="870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66" name="Google Shape;66;p1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7" name="Google Shape;67;p1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68" name="Google Shape;68;p11"/>
          <p:cNvSpPr txBox="1"/>
          <p:nvPr>
            <p:ph idx="12" type="sldNum"/>
          </p:nvPr>
        </p:nvSpPr>
        <p:spPr>
          <a:xfrm>
            <a:off x="6457949" y="4767263"/>
            <a:ext cx="2570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Roboto SemiBold"/>
              <a:buNone/>
              <a:defRPr sz="5200">
                <a:latin typeface="Roboto SemiBold"/>
                <a:ea typeface="Roboto SemiBold"/>
                <a:cs typeface="Roboto SemiBold"/>
                <a:sym typeface="Roboto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71" name="Google Shape;71;p1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Roboto Medium"/>
              <a:buNone/>
              <a:defRPr sz="2800"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2" name="Google Shape;72;p12"/>
          <p:cNvSpPr txBox="1"/>
          <p:nvPr>
            <p:ph idx="12" type="sldNum"/>
          </p:nvPr>
        </p:nvSpPr>
        <p:spPr>
          <a:xfrm>
            <a:off x="8472458" y="4663217"/>
            <a:ext cx="5487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rgbClr val="FBF4E4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Font typeface="Roboto SemiBold"/>
              <a:buNone/>
              <a:defRPr sz="2800">
                <a:latin typeface="Roboto SemiBold"/>
                <a:ea typeface="Roboto SemiBold"/>
                <a:cs typeface="Roboto SemiBold"/>
                <a:sym typeface="Roboto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 sz="2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Clr>
                <a:srgbClr val="2571DA"/>
              </a:buClr>
              <a:buSzPts val="1600"/>
              <a:buFont typeface="Roboto Medium"/>
              <a:buNone/>
              <a:defRPr sz="1800">
                <a:solidFill>
                  <a:srgbClr val="2571DA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indent="-228600" lvl="1" marL="914400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400"/>
              <a:buFont typeface="Roboto"/>
              <a:buNone/>
              <a:defRPr sz="16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28600" lvl="2" marL="1371600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400"/>
              <a:buFont typeface="Roboto"/>
              <a:buNone/>
              <a:defRPr sz="16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28600" lvl="3" marL="1828800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200"/>
              <a:buFont typeface="Roboto Light"/>
              <a:buNone/>
              <a:defRPr sz="14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defRPr>
            </a:lvl4pPr>
            <a:lvl5pPr indent="-228600" lvl="4" marL="2286000">
              <a:spcBef>
                <a:spcPts val="0"/>
              </a:spcBef>
              <a:spcAft>
                <a:spcPts val="0"/>
              </a:spcAft>
              <a:buClr>
                <a:srgbClr val="2571DA"/>
              </a:buClr>
              <a:buSzPts val="1200"/>
              <a:buFont typeface="Roboto Light"/>
              <a:buNone/>
              <a:defRPr sz="14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defRPr>
            </a:lvl5pPr>
            <a:lvl6pPr indent="-228600" lvl="5" marL="2743200">
              <a:spcBef>
                <a:spcPts val="0"/>
              </a:spcBef>
              <a:spcAft>
                <a:spcPts val="0"/>
              </a:spcAft>
              <a:buClr>
                <a:srgbClr val="2571DA"/>
              </a:buClr>
              <a:buSzPts val="1200"/>
              <a:buFont typeface="Roboto Light"/>
              <a:buNone/>
              <a:defRPr sz="14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defRPr>
            </a:lvl6pPr>
            <a:lvl7pPr indent="-228600" lvl="6" marL="3200400">
              <a:spcBef>
                <a:spcPts val="0"/>
              </a:spcBef>
              <a:spcAft>
                <a:spcPts val="0"/>
              </a:spcAft>
              <a:buClr>
                <a:srgbClr val="2571DA"/>
              </a:buClr>
              <a:buSzPts val="1200"/>
              <a:buFont typeface="Roboto Light"/>
              <a:buNone/>
              <a:defRPr sz="14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defRPr>
            </a:lvl7pPr>
            <a:lvl8pPr indent="-228600" lvl="7" marL="3657600">
              <a:spcBef>
                <a:spcPts val="0"/>
              </a:spcBef>
              <a:spcAft>
                <a:spcPts val="0"/>
              </a:spcAft>
              <a:buClr>
                <a:srgbClr val="F15BA6"/>
              </a:buClr>
              <a:buSzPts val="1200"/>
              <a:buFont typeface="Roboto Light"/>
              <a:buNone/>
              <a:defRPr sz="1400">
                <a:solidFill>
                  <a:srgbClr val="F15BA6"/>
                </a:solidFill>
                <a:latin typeface="Roboto Light"/>
                <a:ea typeface="Roboto Light"/>
                <a:cs typeface="Roboto Light"/>
                <a:sym typeface="Roboto Light"/>
              </a:defRPr>
            </a:lvl8pPr>
            <a:lvl9pPr indent="-228600" lvl="8" marL="4114800">
              <a:spcBef>
                <a:spcPts val="0"/>
              </a:spcBef>
              <a:spcAft>
                <a:spcPts val="0"/>
              </a:spcAft>
              <a:buClr>
                <a:srgbClr val="F15BA6"/>
              </a:buClr>
              <a:buSzPts val="1200"/>
              <a:buFont typeface="Roboto Light"/>
              <a:buNone/>
              <a:defRPr sz="1400">
                <a:solidFill>
                  <a:srgbClr val="F15BA6"/>
                </a:solidFill>
                <a:latin typeface="Roboto Light"/>
                <a:ea typeface="Roboto Light"/>
                <a:cs typeface="Roboto Light"/>
                <a:sym typeface="Roboto Light"/>
              </a:defRPr>
            </a:lvl9pPr>
          </a:lstStyle>
          <a:p/>
        </p:txBody>
      </p:sp>
      <p:sp>
        <p:nvSpPr>
          <p:cNvPr id="76" name="Google Shape;76;p13"/>
          <p:cNvSpPr txBox="1"/>
          <p:nvPr>
            <p:ph idx="12" type="sldNum"/>
          </p:nvPr>
        </p:nvSpPr>
        <p:spPr>
          <a:xfrm>
            <a:off x="8472458" y="4663217"/>
            <a:ext cx="548700" cy="123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2">
  <p:cSld name="OBJECT_2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190893" y="273844"/>
            <a:ext cx="870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body"/>
          </p:nvPr>
        </p:nvSpPr>
        <p:spPr>
          <a:xfrm>
            <a:off x="190893" y="1369219"/>
            <a:ext cx="870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457949" y="4767263"/>
            <a:ext cx="2570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05740"/>
            <a:ext cx="82296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1">
  <p:cSld name="OBJECT_1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190893" y="273844"/>
            <a:ext cx="870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190893" y="1369219"/>
            <a:ext cx="870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457949" y="4767263"/>
            <a:ext cx="2570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3">
  <p:cSld name="OBJECT_3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190893" y="273844"/>
            <a:ext cx="870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190893" y="1369219"/>
            <a:ext cx="870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6" name="Google Shape;36;p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2" type="sldNum"/>
          </p:nvPr>
        </p:nvSpPr>
        <p:spPr>
          <a:xfrm>
            <a:off x="6457949" y="4767263"/>
            <a:ext cx="2570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 4">
  <p:cSld name="OBJECT_4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/>
          <p:nvPr>
            <p:ph type="title"/>
          </p:nvPr>
        </p:nvSpPr>
        <p:spPr>
          <a:xfrm>
            <a:off x="190893" y="273844"/>
            <a:ext cx="87033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" type="body"/>
          </p:nvPr>
        </p:nvSpPr>
        <p:spPr>
          <a:xfrm>
            <a:off x="190893" y="1369219"/>
            <a:ext cx="87033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3" name="Google Shape;43;p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6457949" y="4767263"/>
            <a:ext cx="2570700" cy="311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/>
          <p:nvPr>
            <p:ph type="ctrTitle"/>
          </p:nvPr>
        </p:nvSpPr>
        <p:spPr>
          <a:xfrm>
            <a:off x="685800" y="1594485"/>
            <a:ext cx="7772400" cy="10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47" name="Google Shape;47;p8"/>
          <p:cNvSpPr txBox="1"/>
          <p:nvPr>
            <p:ph idx="1" type="subTitle"/>
          </p:nvPr>
        </p:nvSpPr>
        <p:spPr>
          <a:xfrm>
            <a:off x="1371600" y="2880360"/>
            <a:ext cx="6400800" cy="128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48" name="Google Shape;48;p8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49" name="Google Shape;49;p8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0" name="Google Shape;50;p8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9"/>
          <p:cNvSpPr txBox="1"/>
          <p:nvPr>
            <p:ph type="title"/>
          </p:nvPr>
        </p:nvSpPr>
        <p:spPr>
          <a:xfrm>
            <a:off x="457200" y="205740"/>
            <a:ext cx="82296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3" name="Google Shape;53;p9"/>
          <p:cNvSpPr txBox="1"/>
          <p:nvPr>
            <p:ph idx="1" type="body"/>
          </p:nvPr>
        </p:nvSpPr>
        <p:spPr>
          <a:xfrm>
            <a:off x="45720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4" name="Google Shape;54;p9"/>
          <p:cNvSpPr txBox="1"/>
          <p:nvPr>
            <p:ph idx="2" type="body"/>
          </p:nvPr>
        </p:nvSpPr>
        <p:spPr>
          <a:xfrm>
            <a:off x="4709160" y="1183005"/>
            <a:ext cx="39777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indent="-228600" lvl="5" marL="2743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indent="-228600" lvl="6" marL="3200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indent="-228600" lvl="7" marL="3657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indent="-228600" lvl="8" marL="411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5" name="Google Shape;55;p9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type="title"/>
          </p:nvPr>
        </p:nvSpPr>
        <p:spPr>
          <a:xfrm>
            <a:off x="457200" y="205740"/>
            <a:ext cx="82296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1" name="Google Shape;61;p10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>
                <a:solidFill>
                  <a:srgbClr val="888888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"/>
              <a:buNone/>
              <a:defRPr/>
            </a:lvl9pPr>
          </a:lstStyle>
          <a:p/>
        </p:txBody>
      </p:sp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4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05740"/>
            <a:ext cx="8229600" cy="82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571DA"/>
              </a:buClr>
              <a:buSzPts val="600"/>
              <a:buFont typeface="Roboto SemiBold"/>
              <a:buNone/>
              <a:defRPr i="0" sz="800" u="none" cap="none" strike="noStrike">
                <a:solidFill>
                  <a:srgbClr val="2571DA"/>
                </a:solidFill>
                <a:latin typeface="Roboto SemiBold"/>
                <a:ea typeface="Roboto SemiBold"/>
                <a:cs typeface="Roboto SemiBold"/>
                <a:sym typeface="Roboto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183005"/>
            <a:ext cx="8229600" cy="339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1" type="ftr"/>
          </p:nvPr>
        </p:nvSpPr>
        <p:spPr>
          <a:xfrm>
            <a:off x="3108960" y="4783455"/>
            <a:ext cx="29259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None/>
              <a:defRPr i="0" sz="8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0" type="dt"/>
          </p:nvPr>
        </p:nvSpPr>
        <p:spPr>
          <a:xfrm>
            <a:off x="457200" y="4783455"/>
            <a:ext cx="2103000" cy="257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Roboto"/>
              <a:buNone/>
              <a:defRPr i="0" sz="800" u="none" cap="none" strike="noStrike">
                <a:solidFill>
                  <a:srgbClr val="888888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  <a:def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639030" y="4732155"/>
            <a:ext cx="2103000" cy="1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b="0" i="0" sz="800" u="none" cap="none" strike="noStrik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sz="600">
              <a:solidFill>
                <a:srgbClr val="000000"/>
              </a:solidFill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jpg"/><Relationship Id="rId10" Type="http://schemas.openxmlformats.org/officeDocument/2006/relationships/image" Target="../media/image8.png"/><Relationship Id="rId13" Type="http://schemas.openxmlformats.org/officeDocument/2006/relationships/image" Target="../media/image17.jpg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image" Target="../media/image19.png"/><Relationship Id="rId9" Type="http://schemas.openxmlformats.org/officeDocument/2006/relationships/image" Target="../media/image4.png"/><Relationship Id="rId15" Type="http://schemas.openxmlformats.org/officeDocument/2006/relationships/image" Target="../media/image24.jpg"/><Relationship Id="rId14" Type="http://schemas.openxmlformats.org/officeDocument/2006/relationships/image" Target="../media/image3.jpg"/><Relationship Id="rId16" Type="http://schemas.openxmlformats.org/officeDocument/2006/relationships/image" Target="../media/image44.jpg"/><Relationship Id="rId5" Type="http://schemas.openxmlformats.org/officeDocument/2006/relationships/image" Target="../media/image11.png"/><Relationship Id="rId6" Type="http://schemas.openxmlformats.org/officeDocument/2006/relationships/image" Target="../media/image7.png"/><Relationship Id="rId7" Type="http://schemas.openxmlformats.org/officeDocument/2006/relationships/image" Target="../media/image12.png"/><Relationship Id="rId8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4.png"/><Relationship Id="rId4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1.png"/><Relationship Id="rId5" Type="http://schemas.openxmlformats.org/officeDocument/2006/relationships/image" Target="../media/image4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1.jpg"/><Relationship Id="rId4" Type="http://schemas.openxmlformats.org/officeDocument/2006/relationships/image" Target="../media/image38.jpg"/><Relationship Id="rId5" Type="http://schemas.openxmlformats.org/officeDocument/2006/relationships/image" Target="../media/image4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Relationship Id="rId3" Type="http://schemas.openxmlformats.org/officeDocument/2006/relationships/hyperlink" Target="mailto:robert@pendahealth.com" TargetMode="External"/><Relationship Id="rId4" Type="http://schemas.openxmlformats.org/officeDocument/2006/relationships/image" Target="../media/image3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png"/><Relationship Id="rId4" Type="http://schemas.openxmlformats.org/officeDocument/2006/relationships/image" Target="../media/image26.png"/><Relationship Id="rId5" Type="http://schemas.openxmlformats.org/officeDocument/2006/relationships/image" Target="../media/image2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5.png"/><Relationship Id="rId4" Type="http://schemas.openxmlformats.org/officeDocument/2006/relationships/image" Target="../media/image37.png"/><Relationship Id="rId5" Type="http://schemas.openxmlformats.org/officeDocument/2006/relationships/image" Target="../media/image27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3.png"/><Relationship Id="rId4" Type="http://schemas.openxmlformats.org/officeDocument/2006/relationships/image" Target="../media/image23.png"/><Relationship Id="rId5" Type="http://schemas.openxmlformats.org/officeDocument/2006/relationships/image" Target="../media/image28.png"/><Relationship Id="rId6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lrQ11qzL8aTSuLwbjMecOEPlUwOAJ60m/view" TargetMode="External"/><Relationship Id="rId4" Type="http://schemas.openxmlformats.org/officeDocument/2006/relationships/image" Target="../media/image20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BF4E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1862571" y="4834179"/>
            <a:ext cx="1445" cy="93901"/>
          </a:xfrm>
          <a:custGeom>
            <a:rect b="b" l="l" r="r" t="t"/>
            <a:pathLst>
              <a:path extrusionOk="0" h="206375" w="3175">
                <a:moveTo>
                  <a:pt x="2774" y="0"/>
                </a:moveTo>
                <a:lnTo>
                  <a:pt x="0" y="0"/>
                </a:lnTo>
                <a:lnTo>
                  <a:pt x="0" y="206318"/>
                </a:lnTo>
                <a:lnTo>
                  <a:pt x="2774" y="206318"/>
                </a:lnTo>
                <a:lnTo>
                  <a:pt x="2774" y="0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" name="Google Shape;82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983" y="4828913"/>
            <a:ext cx="298519" cy="99447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/>
          <p:nvPr/>
        </p:nvSpPr>
        <p:spPr>
          <a:xfrm>
            <a:off x="34" y="4656647"/>
            <a:ext cx="9144000" cy="497700"/>
          </a:xfrm>
          <a:prstGeom prst="rect">
            <a:avLst/>
          </a:prstGeom>
          <a:solidFill>
            <a:schemeClr val="lt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1575" lIns="41575" spcFirstLastPara="1" rIns="41575" wrap="square" tIns="415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569" y="4849988"/>
            <a:ext cx="165483" cy="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4474" y="4849893"/>
            <a:ext cx="160279" cy="69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6" name="Google Shape;86;p14"/>
          <p:cNvGrpSpPr/>
          <p:nvPr/>
        </p:nvGrpSpPr>
        <p:grpSpPr>
          <a:xfrm>
            <a:off x="2283246" y="4849886"/>
            <a:ext cx="231103" cy="69523"/>
            <a:chOff x="5020329" y="10663777"/>
            <a:chExt cx="508141" cy="152864"/>
          </a:xfrm>
        </p:grpSpPr>
        <p:pic>
          <p:nvPicPr>
            <p:cNvPr id="87" name="Google Shape;87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20329" y="10663777"/>
              <a:ext cx="238477" cy="15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8" name="Google Shape;88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77968" y="10669278"/>
              <a:ext cx="120048" cy="146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9" name="Google Shape;89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23092" y="10667040"/>
              <a:ext cx="105378" cy="1489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0" name="Google Shape;90;p14"/>
          <p:cNvSpPr/>
          <p:nvPr/>
        </p:nvSpPr>
        <p:spPr>
          <a:xfrm>
            <a:off x="2609431" y="4748636"/>
            <a:ext cx="8089" cy="241252"/>
          </a:xfrm>
          <a:custGeom>
            <a:rect b="b" l="l" r="r" t="t"/>
            <a:pathLst>
              <a:path extrusionOk="0" h="530225" w="17779">
                <a:moveTo>
                  <a:pt x="17622" y="0"/>
                </a:moveTo>
                <a:lnTo>
                  <a:pt x="0" y="0"/>
                </a:lnTo>
                <a:lnTo>
                  <a:pt x="0" y="529784"/>
                </a:lnTo>
                <a:lnTo>
                  <a:pt x="17622" y="529784"/>
                </a:lnTo>
                <a:lnTo>
                  <a:pt x="17622" y="0"/>
                </a:lnTo>
                <a:close/>
              </a:path>
            </a:pathLst>
          </a:custGeom>
          <a:solidFill>
            <a:srgbClr val="F15C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99639" y="4797255"/>
            <a:ext cx="1694715" cy="2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4"/>
          <p:cNvSpPr/>
          <p:nvPr/>
        </p:nvSpPr>
        <p:spPr>
          <a:xfrm>
            <a:off x="593280" y="4850128"/>
            <a:ext cx="770274" cy="69342"/>
          </a:xfrm>
          <a:custGeom>
            <a:rect b="b" l="l" r="r" t="t"/>
            <a:pathLst>
              <a:path extrusionOk="0" h="152400" w="1692910">
                <a:moveTo>
                  <a:pt x="68165" y="95955"/>
                </a:moveTo>
                <a:lnTo>
                  <a:pt x="35297" y="95955"/>
                </a:lnTo>
                <a:lnTo>
                  <a:pt x="35297" y="132069"/>
                </a:lnTo>
                <a:lnTo>
                  <a:pt x="68165" y="132069"/>
                </a:lnTo>
                <a:lnTo>
                  <a:pt x="68165" y="95955"/>
                </a:lnTo>
                <a:close/>
              </a:path>
              <a:path extrusionOk="0" h="152400" w="1692910">
                <a:moveTo>
                  <a:pt x="103462" y="64919"/>
                </a:moveTo>
                <a:lnTo>
                  <a:pt x="0" y="64919"/>
                </a:lnTo>
                <a:lnTo>
                  <a:pt x="0" y="95955"/>
                </a:lnTo>
                <a:lnTo>
                  <a:pt x="103462" y="95955"/>
                </a:lnTo>
                <a:lnTo>
                  <a:pt x="103462" y="64919"/>
                </a:lnTo>
                <a:close/>
              </a:path>
              <a:path extrusionOk="0" h="152400" w="1692910">
                <a:moveTo>
                  <a:pt x="68165" y="28606"/>
                </a:moveTo>
                <a:lnTo>
                  <a:pt x="35297" y="28606"/>
                </a:lnTo>
                <a:lnTo>
                  <a:pt x="35297" y="64919"/>
                </a:lnTo>
                <a:lnTo>
                  <a:pt x="68165" y="64919"/>
                </a:lnTo>
                <a:lnTo>
                  <a:pt x="68165" y="28606"/>
                </a:lnTo>
                <a:close/>
              </a:path>
              <a:path extrusionOk="0" h="152400" w="1692910">
                <a:moveTo>
                  <a:pt x="173974" y="118205"/>
                </a:moveTo>
                <a:lnTo>
                  <a:pt x="130027" y="118205"/>
                </a:lnTo>
                <a:lnTo>
                  <a:pt x="123326" y="123545"/>
                </a:lnTo>
                <a:lnTo>
                  <a:pt x="123326" y="149304"/>
                </a:lnTo>
                <a:lnTo>
                  <a:pt x="225165" y="149304"/>
                </a:lnTo>
                <a:lnTo>
                  <a:pt x="225165" y="121106"/>
                </a:lnTo>
                <a:lnTo>
                  <a:pt x="170392" y="121106"/>
                </a:lnTo>
                <a:lnTo>
                  <a:pt x="173974" y="118205"/>
                </a:lnTo>
                <a:close/>
              </a:path>
              <a:path extrusionOk="0" h="152400" w="1692910">
                <a:moveTo>
                  <a:pt x="220544" y="29213"/>
                </a:moveTo>
                <a:lnTo>
                  <a:pt x="177963" y="29213"/>
                </a:lnTo>
                <a:lnTo>
                  <a:pt x="181816" y="30773"/>
                </a:lnTo>
                <a:lnTo>
                  <a:pt x="186957" y="36993"/>
                </a:lnTo>
                <a:lnTo>
                  <a:pt x="188245" y="41318"/>
                </a:lnTo>
                <a:lnTo>
                  <a:pt x="188245" y="54165"/>
                </a:lnTo>
                <a:lnTo>
                  <a:pt x="166411" y="86154"/>
                </a:lnTo>
                <a:lnTo>
                  <a:pt x="129619" y="118478"/>
                </a:lnTo>
                <a:lnTo>
                  <a:pt x="130027" y="118205"/>
                </a:lnTo>
                <a:lnTo>
                  <a:pt x="173974" y="118205"/>
                </a:lnTo>
                <a:lnTo>
                  <a:pt x="181350" y="112234"/>
                </a:lnTo>
                <a:lnTo>
                  <a:pt x="208129" y="85002"/>
                </a:lnTo>
                <a:lnTo>
                  <a:pt x="222935" y="44626"/>
                </a:lnTo>
                <a:lnTo>
                  <a:pt x="222162" y="35160"/>
                </a:lnTo>
                <a:lnTo>
                  <a:pt x="220544" y="29213"/>
                </a:lnTo>
                <a:close/>
              </a:path>
              <a:path extrusionOk="0" h="152400" w="1692910">
                <a:moveTo>
                  <a:pt x="174246" y="0"/>
                </a:moveTo>
                <a:lnTo>
                  <a:pt x="134959" y="14805"/>
                </a:lnTo>
                <a:lnTo>
                  <a:pt x="122928" y="51328"/>
                </a:lnTo>
                <a:lnTo>
                  <a:pt x="156393" y="51328"/>
                </a:lnTo>
                <a:lnTo>
                  <a:pt x="156393" y="44291"/>
                </a:lnTo>
                <a:lnTo>
                  <a:pt x="157817" y="38878"/>
                </a:lnTo>
                <a:lnTo>
                  <a:pt x="163628" y="31171"/>
                </a:lnTo>
                <a:lnTo>
                  <a:pt x="167691" y="29213"/>
                </a:lnTo>
                <a:lnTo>
                  <a:pt x="220544" y="29213"/>
                </a:lnTo>
                <a:lnTo>
                  <a:pt x="219841" y="26628"/>
                </a:lnTo>
                <a:lnTo>
                  <a:pt x="185568" y="773"/>
                </a:lnTo>
                <a:lnTo>
                  <a:pt x="174246" y="0"/>
                </a:lnTo>
                <a:close/>
              </a:path>
              <a:path extrusionOk="0" h="152400" w="1692910">
                <a:moveTo>
                  <a:pt x="282232" y="107316"/>
                </a:moveTo>
                <a:lnTo>
                  <a:pt x="248348" y="107316"/>
                </a:lnTo>
                <a:lnTo>
                  <a:pt x="248756" y="115975"/>
                </a:lnTo>
                <a:lnTo>
                  <a:pt x="273907" y="145859"/>
                </a:lnTo>
                <a:lnTo>
                  <a:pt x="302105" y="151335"/>
                </a:lnTo>
                <a:lnTo>
                  <a:pt x="313593" y="150473"/>
                </a:lnTo>
                <a:lnTo>
                  <a:pt x="345699" y="129933"/>
                </a:lnTo>
                <a:lnTo>
                  <a:pt x="349497" y="121922"/>
                </a:lnTo>
                <a:lnTo>
                  <a:pt x="295477" y="121922"/>
                </a:lnTo>
                <a:lnTo>
                  <a:pt x="291226" y="120572"/>
                </a:lnTo>
                <a:lnTo>
                  <a:pt x="288116" y="117860"/>
                </a:lnTo>
                <a:lnTo>
                  <a:pt x="284996" y="115022"/>
                </a:lnTo>
                <a:lnTo>
                  <a:pt x="283038" y="111504"/>
                </a:lnTo>
                <a:lnTo>
                  <a:pt x="282232" y="107316"/>
                </a:lnTo>
                <a:close/>
              </a:path>
              <a:path extrusionOk="0" h="152400" w="1692910">
                <a:moveTo>
                  <a:pt x="349860" y="79118"/>
                </a:moveTo>
                <a:lnTo>
                  <a:pt x="306912" y="79118"/>
                </a:lnTo>
                <a:lnTo>
                  <a:pt x="311644" y="80877"/>
                </a:lnTo>
                <a:lnTo>
                  <a:pt x="318136" y="87913"/>
                </a:lnTo>
                <a:lnTo>
                  <a:pt x="319759" y="92981"/>
                </a:lnTo>
                <a:lnTo>
                  <a:pt x="319759" y="106373"/>
                </a:lnTo>
                <a:lnTo>
                  <a:pt x="318199" y="111776"/>
                </a:lnTo>
                <a:lnTo>
                  <a:pt x="311980" y="119891"/>
                </a:lnTo>
                <a:lnTo>
                  <a:pt x="307247" y="121922"/>
                </a:lnTo>
                <a:lnTo>
                  <a:pt x="349497" y="121922"/>
                </a:lnTo>
                <a:lnTo>
                  <a:pt x="349884" y="121107"/>
                </a:lnTo>
                <a:lnTo>
                  <a:pt x="352397" y="111066"/>
                </a:lnTo>
                <a:lnTo>
                  <a:pt x="353235" y="99808"/>
                </a:lnTo>
                <a:lnTo>
                  <a:pt x="353235" y="91285"/>
                </a:lnTo>
                <a:lnTo>
                  <a:pt x="351675" y="83379"/>
                </a:lnTo>
                <a:lnTo>
                  <a:pt x="349860" y="79118"/>
                </a:lnTo>
                <a:close/>
              </a:path>
              <a:path extrusionOk="0" h="152400" w="1692910">
                <a:moveTo>
                  <a:pt x="344712" y="3047"/>
                </a:moveTo>
                <a:lnTo>
                  <a:pt x="249971" y="3047"/>
                </a:lnTo>
                <a:lnTo>
                  <a:pt x="249971" y="91285"/>
                </a:lnTo>
                <a:lnTo>
                  <a:pt x="283446" y="91285"/>
                </a:lnTo>
                <a:lnTo>
                  <a:pt x="284389" y="87641"/>
                </a:lnTo>
                <a:lnTo>
                  <a:pt x="286357" y="84730"/>
                </a:lnTo>
                <a:lnTo>
                  <a:pt x="289331" y="82562"/>
                </a:lnTo>
                <a:lnTo>
                  <a:pt x="292305" y="80269"/>
                </a:lnTo>
                <a:lnTo>
                  <a:pt x="296095" y="79118"/>
                </a:lnTo>
                <a:lnTo>
                  <a:pt x="349860" y="79118"/>
                </a:lnTo>
                <a:lnTo>
                  <a:pt x="345455" y="68772"/>
                </a:lnTo>
                <a:lnTo>
                  <a:pt x="340513" y="62825"/>
                </a:lnTo>
                <a:lnTo>
                  <a:pt x="338517" y="61464"/>
                </a:lnTo>
                <a:lnTo>
                  <a:pt x="281415" y="61464"/>
                </a:lnTo>
                <a:lnTo>
                  <a:pt x="281415" y="33475"/>
                </a:lnTo>
                <a:lnTo>
                  <a:pt x="344712" y="33475"/>
                </a:lnTo>
                <a:lnTo>
                  <a:pt x="344712" y="3047"/>
                </a:lnTo>
                <a:close/>
              </a:path>
              <a:path extrusionOk="0" h="152400" w="1692910">
                <a:moveTo>
                  <a:pt x="308597" y="51328"/>
                </a:moveTo>
                <a:lnTo>
                  <a:pt x="302922" y="51328"/>
                </a:lnTo>
                <a:lnTo>
                  <a:pt x="297645" y="52270"/>
                </a:lnTo>
                <a:lnTo>
                  <a:pt x="287907" y="56061"/>
                </a:lnTo>
                <a:lnTo>
                  <a:pt x="284127" y="58490"/>
                </a:lnTo>
                <a:lnTo>
                  <a:pt x="281415" y="61464"/>
                </a:lnTo>
                <a:lnTo>
                  <a:pt x="338517" y="61464"/>
                </a:lnTo>
                <a:lnTo>
                  <a:pt x="308597" y="51328"/>
                </a:lnTo>
                <a:close/>
              </a:path>
              <a:path extrusionOk="0" h="152400" w="1692910">
                <a:moveTo>
                  <a:pt x="476037" y="124959"/>
                </a:moveTo>
                <a:lnTo>
                  <a:pt x="441347" y="124959"/>
                </a:lnTo>
                <a:lnTo>
                  <a:pt x="441347" y="151335"/>
                </a:lnTo>
                <a:lnTo>
                  <a:pt x="476037" y="151335"/>
                </a:lnTo>
                <a:lnTo>
                  <a:pt x="476037" y="124959"/>
                </a:lnTo>
                <a:close/>
              </a:path>
              <a:path extrusionOk="0" h="152400" w="1692910">
                <a:moveTo>
                  <a:pt x="476037" y="5277"/>
                </a:moveTo>
                <a:lnTo>
                  <a:pt x="437295" y="5277"/>
                </a:lnTo>
                <a:lnTo>
                  <a:pt x="373192" y="96970"/>
                </a:lnTo>
                <a:lnTo>
                  <a:pt x="373192" y="124959"/>
                </a:lnTo>
                <a:lnTo>
                  <a:pt x="492676" y="124959"/>
                </a:lnTo>
                <a:lnTo>
                  <a:pt x="492676" y="94939"/>
                </a:lnTo>
                <a:lnTo>
                  <a:pt x="409704" y="94939"/>
                </a:lnTo>
                <a:lnTo>
                  <a:pt x="443787" y="43412"/>
                </a:lnTo>
                <a:lnTo>
                  <a:pt x="476037" y="43412"/>
                </a:lnTo>
                <a:lnTo>
                  <a:pt x="476037" y="5277"/>
                </a:lnTo>
                <a:close/>
              </a:path>
              <a:path extrusionOk="0" h="152400" w="1692910">
                <a:moveTo>
                  <a:pt x="476037" y="43412"/>
                </a:moveTo>
                <a:lnTo>
                  <a:pt x="443787" y="43412"/>
                </a:lnTo>
                <a:lnTo>
                  <a:pt x="443787" y="94939"/>
                </a:lnTo>
                <a:lnTo>
                  <a:pt x="476037" y="94939"/>
                </a:lnTo>
                <a:lnTo>
                  <a:pt x="476037" y="43412"/>
                </a:lnTo>
                <a:close/>
              </a:path>
              <a:path extrusionOk="0" h="152400" w="1692910">
                <a:moveTo>
                  <a:pt x="602086" y="118205"/>
                </a:moveTo>
                <a:lnTo>
                  <a:pt x="558129" y="118205"/>
                </a:lnTo>
                <a:lnTo>
                  <a:pt x="551438" y="123545"/>
                </a:lnTo>
                <a:lnTo>
                  <a:pt x="551438" y="149304"/>
                </a:lnTo>
                <a:lnTo>
                  <a:pt x="653278" y="149304"/>
                </a:lnTo>
                <a:lnTo>
                  <a:pt x="653278" y="121106"/>
                </a:lnTo>
                <a:lnTo>
                  <a:pt x="598505" y="121106"/>
                </a:lnTo>
                <a:lnTo>
                  <a:pt x="602086" y="118205"/>
                </a:lnTo>
                <a:close/>
              </a:path>
              <a:path extrusionOk="0" h="152400" w="1692910">
                <a:moveTo>
                  <a:pt x="648657" y="29213"/>
                </a:moveTo>
                <a:lnTo>
                  <a:pt x="606075" y="29213"/>
                </a:lnTo>
                <a:lnTo>
                  <a:pt x="609929" y="30773"/>
                </a:lnTo>
                <a:lnTo>
                  <a:pt x="615070" y="36993"/>
                </a:lnTo>
                <a:lnTo>
                  <a:pt x="616358" y="41318"/>
                </a:lnTo>
                <a:lnTo>
                  <a:pt x="616358" y="54165"/>
                </a:lnTo>
                <a:lnTo>
                  <a:pt x="594522" y="86154"/>
                </a:lnTo>
                <a:lnTo>
                  <a:pt x="557731" y="118478"/>
                </a:lnTo>
                <a:lnTo>
                  <a:pt x="558129" y="118205"/>
                </a:lnTo>
                <a:lnTo>
                  <a:pt x="602086" y="118205"/>
                </a:lnTo>
                <a:lnTo>
                  <a:pt x="609458" y="112234"/>
                </a:lnTo>
                <a:lnTo>
                  <a:pt x="636231" y="85002"/>
                </a:lnTo>
                <a:lnTo>
                  <a:pt x="651048" y="44626"/>
                </a:lnTo>
                <a:lnTo>
                  <a:pt x="650274" y="35160"/>
                </a:lnTo>
                <a:lnTo>
                  <a:pt x="648657" y="29213"/>
                </a:lnTo>
                <a:close/>
              </a:path>
              <a:path extrusionOk="0" h="152400" w="1692910">
                <a:moveTo>
                  <a:pt x="602358" y="0"/>
                </a:moveTo>
                <a:lnTo>
                  <a:pt x="563071" y="14805"/>
                </a:lnTo>
                <a:lnTo>
                  <a:pt x="551030" y="51328"/>
                </a:lnTo>
                <a:lnTo>
                  <a:pt x="584505" y="51328"/>
                </a:lnTo>
                <a:lnTo>
                  <a:pt x="584505" y="44291"/>
                </a:lnTo>
                <a:lnTo>
                  <a:pt x="585929" y="38878"/>
                </a:lnTo>
                <a:lnTo>
                  <a:pt x="591741" y="31171"/>
                </a:lnTo>
                <a:lnTo>
                  <a:pt x="595803" y="29213"/>
                </a:lnTo>
                <a:lnTo>
                  <a:pt x="648657" y="29213"/>
                </a:lnTo>
                <a:lnTo>
                  <a:pt x="647954" y="26628"/>
                </a:lnTo>
                <a:lnTo>
                  <a:pt x="613680" y="773"/>
                </a:lnTo>
                <a:lnTo>
                  <a:pt x="602358" y="0"/>
                </a:lnTo>
                <a:close/>
              </a:path>
              <a:path extrusionOk="0" h="152400" w="1692910">
                <a:moveTo>
                  <a:pt x="725559" y="209"/>
                </a:moveTo>
                <a:lnTo>
                  <a:pt x="681937" y="20292"/>
                </a:lnTo>
                <a:lnTo>
                  <a:pt x="669383" y="58741"/>
                </a:lnTo>
                <a:lnTo>
                  <a:pt x="668545" y="75264"/>
                </a:lnTo>
                <a:lnTo>
                  <a:pt x="669383" y="91960"/>
                </a:lnTo>
                <a:lnTo>
                  <a:pt x="681937" y="130645"/>
                </a:lnTo>
                <a:lnTo>
                  <a:pt x="725559" y="150728"/>
                </a:lnTo>
                <a:lnTo>
                  <a:pt x="739527" y="149473"/>
                </a:lnTo>
                <a:lnTo>
                  <a:pt x="774916" y="119650"/>
                </a:lnTo>
                <a:lnTo>
                  <a:pt x="775371" y="118268"/>
                </a:lnTo>
                <a:lnTo>
                  <a:pt x="719067" y="118268"/>
                </a:lnTo>
                <a:lnTo>
                  <a:pt x="714124" y="116446"/>
                </a:lnTo>
                <a:lnTo>
                  <a:pt x="702627" y="84458"/>
                </a:lnTo>
                <a:lnTo>
                  <a:pt x="702627" y="75264"/>
                </a:lnTo>
                <a:lnTo>
                  <a:pt x="710072" y="36386"/>
                </a:lnTo>
                <a:lnTo>
                  <a:pt x="716219" y="32658"/>
                </a:lnTo>
                <a:lnTo>
                  <a:pt x="775381" y="32658"/>
                </a:lnTo>
                <a:lnTo>
                  <a:pt x="774916" y="31255"/>
                </a:lnTo>
                <a:lnTo>
                  <a:pt x="768971" y="20292"/>
                </a:lnTo>
                <a:lnTo>
                  <a:pt x="761234" y="11504"/>
                </a:lnTo>
                <a:lnTo>
                  <a:pt x="751419" y="5228"/>
                </a:lnTo>
                <a:lnTo>
                  <a:pt x="739527" y="1464"/>
                </a:lnTo>
                <a:lnTo>
                  <a:pt x="725559" y="209"/>
                </a:lnTo>
                <a:close/>
              </a:path>
              <a:path extrusionOk="0" h="152400" w="1692910">
                <a:moveTo>
                  <a:pt x="775381" y="32658"/>
                </a:moveTo>
                <a:lnTo>
                  <a:pt x="734888" y="32658"/>
                </a:lnTo>
                <a:lnTo>
                  <a:pt x="741035" y="36386"/>
                </a:lnTo>
                <a:lnTo>
                  <a:pt x="744019" y="43820"/>
                </a:lnTo>
                <a:lnTo>
                  <a:pt x="745970" y="49891"/>
                </a:lnTo>
                <a:lnTo>
                  <a:pt x="747364" y="57155"/>
                </a:lnTo>
                <a:lnTo>
                  <a:pt x="748201" y="65613"/>
                </a:lnTo>
                <a:lnTo>
                  <a:pt x="748479" y="75264"/>
                </a:lnTo>
                <a:lnTo>
                  <a:pt x="748479" y="84458"/>
                </a:lnTo>
                <a:lnTo>
                  <a:pt x="732040" y="118268"/>
                </a:lnTo>
                <a:lnTo>
                  <a:pt x="775371" y="118268"/>
                </a:lnTo>
                <a:lnTo>
                  <a:pt x="779163" y="106755"/>
                </a:lnTo>
                <a:lnTo>
                  <a:pt x="781712" y="91960"/>
                </a:lnTo>
                <a:lnTo>
                  <a:pt x="782562" y="75264"/>
                </a:lnTo>
                <a:lnTo>
                  <a:pt x="781712" y="58741"/>
                </a:lnTo>
                <a:lnTo>
                  <a:pt x="779163" y="44071"/>
                </a:lnTo>
                <a:lnTo>
                  <a:pt x="775381" y="32658"/>
                </a:lnTo>
                <a:close/>
              </a:path>
              <a:path extrusionOk="0" h="152400" w="1692910">
                <a:moveTo>
                  <a:pt x="895417" y="3444"/>
                </a:moveTo>
                <a:lnTo>
                  <a:pt x="797441" y="3444"/>
                </a:lnTo>
                <a:lnTo>
                  <a:pt x="797441" y="33067"/>
                </a:lnTo>
                <a:lnTo>
                  <a:pt x="860528" y="33067"/>
                </a:lnTo>
                <a:lnTo>
                  <a:pt x="809001" y="151335"/>
                </a:lnTo>
                <a:lnTo>
                  <a:pt x="844497" y="151335"/>
                </a:lnTo>
                <a:lnTo>
                  <a:pt x="895417" y="29213"/>
                </a:lnTo>
                <a:lnTo>
                  <a:pt x="895417" y="3444"/>
                </a:lnTo>
                <a:close/>
              </a:path>
              <a:path extrusionOk="0" h="152400" w="1692910">
                <a:moveTo>
                  <a:pt x="1010053" y="209"/>
                </a:moveTo>
                <a:lnTo>
                  <a:pt x="968672" y="19067"/>
                </a:lnTo>
                <a:lnTo>
                  <a:pt x="956737" y="57915"/>
                </a:lnTo>
                <a:lnTo>
                  <a:pt x="955887" y="76280"/>
                </a:lnTo>
                <a:lnTo>
                  <a:pt x="956647" y="93575"/>
                </a:lnTo>
                <a:lnTo>
                  <a:pt x="968054" y="132676"/>
                </a:lnTo>
                <a:lnTo>
                  <a:pt x="1011466" y="152152"/>
                </a:lnTo>
                <a:lnTo>
                  <a:pt x="1019013" y="151758"/>
                </a:lnTo>
                <a:lnTo>
                  <a:pt x="1055894" y="128414"/>
                </a:lnTo>
                <a:lnTo>
                  <a:pt x="1058503" y="122729"/>
                </a:lnTo>
                <a:lnTo>
                  <a:pt x="1003424" y="122729"/>
                </a:lnTo>
                <a:lnTo>
                  <a:pt x="998283" y="120907"/>
                </a:lnTo>
                <a:lnTo>
                  <a:pt x="994629" y="117252"/>
                </a:lnTo>
                <a:lnTo>
                  <a:pt x="991121" y="113609"/>
                </a:lnTo>
                <a:lnTo>
                  <a:pt x="989478" y="108865"/>
                </a:lnTo>
                <a:lnTo>
                  <a:pt x="989362" y="95682"/>
                </a:lnTo>
                <a:lnTo>
                  <a:pt x="991247" y="90813"/>
                </a:lnTo>
                <a:lnTo>
                  <a:pt x="998964" y="83913"/>
                </a:lnTo>
                <a:lnTo>
                  <a:pt x="1003833" y="82165"/>
                </a:lnTo>
                <a:lnTo>
                  <a:pt x="1058827" y="82165"/>
                </a:lnTo>
                <a:lnTo>
                  <a:pt x="1055137" y="74259"/>
                </a:lnTo>
                <a:lnTo>
                  <a:pt x="1051844" y="69987"/>
                </a:lnTo>
                <a:lnTo>
                  <a:pt x="986514" y="69987"/>
                </a:lnTo>
                <a:lnTo>
                  <a:pt x="986920" y="59870"/>
                </a:lnTo>
                <a:lnTo>
                  <a:pt x="1000723" y="28198"/>
                </a:lnTo>
                <a:lnTo>
                  <a:pt x="1054976" y="28198"/>
                </a:lnTo>
                <a:lnTo>
                  <a:pt x="1051433" y="21915"/>
                </a:lnTo>
                <a:lnTo>
                  <a:pt x="1017356" y="588"/>
                </a:lnTo>
                <a:lnTo>
                  <a:pt x="1010053" y="209"/>
                </a:lnTo>
                <a:close/>
              </a:path>
              <a:path extrusionOk="0" h="152400" w="1692910">
                <a:moveTo>
                  <a:pt x="1058827" y="82165"/>
                </a:moveTo>
                <a:lnTo>
                  <a:pt x="1016000" y="82165"/>
                </a:lnTo>
                <a:lnTo>
                  <a:pt x="1020869" y="83986"/>
                </a:lnTo>
                <a:lnTo>
                  <a:pt x="1027633" y="91285"/>
                </a:lnTo>
                <a:lnTo>
                  <a:pt x="1029319" y="96290"/>
                </a:lnTo>
                <a:lnTo>
                  <a:pt x="1029319" y="108865"/>
                </a:lnTo>
                <a:lnTo>
                  <a:pt x="1027560" y="113808"/>
                </a:lnTo>
                <a:lnTo>
                  <a:pt x="1020670" y="120970"/>
                </a:lnTo>
                <a:lnTo>
                  <a:pt x="1016000" y="122729"/>
                </a:lnTo>
                <a:lnTo>
                  <a:pt x="1058503" y="122729"/>
                </a:lnTo>
                <a:lnTo>
                  <a:pt x="1060465" y="116342"/>
                </a:lnTo>
                <a:lnTo>
                  <a:pt x="1061607" y="109623"/>
                </a:lnTo>
                <a:lnTo>
                  <a:pt x="1061988" y="102447"/>
                </a:lnTo>
                <a:lnTo>
                  <a:pt x="1061227" y="91807"/>
                </a:lnTo>
                <a:lnTo>
                  <a:pt x="1058942" y="82412"/>
                </a:lnTo>
                <a:lnTo>
                  <a:pt x="1058827" y="82165"/>
                </a:lnTo>
                <a:close/>
              </a:path>
              <a:path extrusionOk="0" h="152400" w="1692910">
                <a:moveTo>
                  <a:pt x="1017958" y="54773"/>
                </a:moveTo>
                <a:lnTo>
                  <a:pt x="1011204" y="54773"/>
                </a:lnTo>
                <a:lnTo>
                  <a:pt x="1004974" y="56123"/>
                </a:lnTo>
                <a:lnTo>
                  <a:pt x="993749" y="61537"/>
                </a:lnTo>
                <a:lnTo>
                  <a:pt x="989498" y="65254"/>
                </a:lnTo>
                <a:lnTo>
                  <a:pt x="986514" y="69987"/>
                </a:lnTo>
                <a:lnTo>
                  <a:pt x="1051844" y="69987"/>
                </a:lnTo>
                <a:lnTo>
                  <a:pt x="1017958" y="54773"/>
                </a:lnTo>
                <a:close/>
              </a:path>
              <a:path extrusionOk="0" h="152400" w="1692910">
                <a:moveTo>
                  <a:pt x="1054976" y="28198"/>
                </a:moveTo>
                <a:lnTo>
                  <a:pt x="1013435" y="28198"/>
                </a:lnTo>
                <a:lnTo>
                  <a:pt x="1017288" y="29486"/>
                </a:lnTo>
                <a:lnTo>
                  <a:pt x="1019989" y="32051"/>
                </a:lnTo>
                <a:lnTo>
                  <a:pt x="1022691" y="34491"/>
                </a:lnTo>
                <a:lnTo>
                  <a:pt x="1024586" y="38208"/>
                </a:lnTo>
                <a:lnTo>
                  <a:pt x="1025675" y="43213"/>
                </a:lnTo>
                <a:lnTo>
                  <a:pt x="1057925" y="43213"/>
                </a:lnTo>
                <a:lnTo>
                  <a:pt x="1057245" y="35506"/>
                </a:lnTo>
                <a:lnTo>
                  <a:pt x="1055088" y="28397"/>
                </a:lnTo>
                <a:lnTo>
                  <a:pt x="1054976" y="28198"/>
                </a:lnTo>
                <a:close/>
              </a:path>
              <a:path extrusionOk="0" h="152400" w="1692910">
                <a:moveTo>
                  <a:pt x="1185262" y="124959"/>
                </a:moveTo>
                <a:lnTo>
                  <a:pt x="1150582" y="124959"/>
                </a:lnTo>
                <a:lnTo>
                  <a:pt x="1150582" y="151335"/>
                </a:lnTo>
                <a:lnTo>
                  <a:pt x="1185262" y="151335"/>
                </a:lnTo>
                <a:lnTo>
                  <a:pt x="1185262" y="124959"/>
                </a:lnTo>
                <a:close/>
              </a:path>
              <a:path extrusionOk="0" h="152400" w="1692910">
                <a:moveTo>
                  <a:pt x="1185262" y="5277"/>
                </a:moveTo>
                <a:lnTo>
                  <a:pt x="1146520" y="5277"/>
                </a:lnTo>
                <a:lnTo>
                  <a:pt x="1082417" y="96970"/>
                </a:lnTo>
                <a:lnTo>
                  <a:pt x="1082417" y="124959"/>
                </a:lnTo>
                <a:lnTo>
                  <a:pt x="1201900" y="124959"/>
                </a:lnTo>
                <a:lnTo>
                  <a:pt x="1201900" y="94939"/>
                </a:lnTo>
                <a:lnTo>
                  <a:pt x="1118929" y="94939"/>
                </a:lnTo>
                <a:lnTo>
                  <a:pt x="1153012" y="43412"/>
                </a:lnTo>
                <a:lnTo>
                  <a:pt x="1185262" y="43412"/>
                </a:lnTo>
                <a:lnTo>
                  <a:pt x="1185262" y="5277"/>
                </a:lnTo>
                <a:close/>
              </a:path>
              <a:path extrusionOk="0" h="152400" w="1692910">
                <a:moveTo>
                  <a:pt x="1185262" y="43412"/>
                </a:moveTo>
                <a:lnTo>
                  <a:pt x="1153012" y="43412"/>
                </a:lnTo>
                <a:lnTo>
                  <a:pt x="1153012" y="94939"/>
                </a:lnTo>
                <a:lnTo>
                  <a:pt x="1185262" y="94939"/>
                </a:lnTo>
                <a:lnTo>
                  <a:pt x="1185262" y="43412"/>
                </a:lnTo>
                <a:close/>
              </a:path>
              <a:path extrusionOk="0" h="152400" w="1692910">
                <a:moveTo>
                  <a:pt x="1275898" y="209"/>
                </a:moveTo>
                <a:lnTo>
                  <a:pt x="1232287" y="20292"/>
                </a:lnTo>
                <a:lnTo>
                  <a:pt x="1219731" y="58741"/>
                </a:lnTo>
                <a:lnTo>
                  <a:pt x="1218894" y="75264"/>
                </a:lnTo>
                <a:lnTo>
                  <a:pt x="1219731" y="91960"/>
                </a:lnTo>
                <a:lnTo>
                  <a:pt x="1232287" y="130645"/>
                </a:lnTo>
                <a:lnTo>
                  <a:pt x="1275898" y="150728"/>
                </a:lnTo>
                <a:lnTo>
                  <a:pt x="1289867" y="149473"/>
                </a:lnTo>
                <a:lnTo>
                  <a:pt x="1325255" y="119650"/>
                </a:lnTo>
                <a:lnTo>
                  <a:pt x="1325710" y="118268"/>
                </a:lnTo>
                <a:lnTo>
                  <a:pt x="1269406" y="118268"/>
                </a:lnTo>
                <a:lnTo>
                  <a:pt x="1264474" y="116446"/>
                </a:lnTo>
                <a:lnTo>
                  <a:pt x="1252977" y="84458"/>
                </a:lnTo>
                <a:lnTo>
                  <a:pt x="1252977" y="75264"/>
                </a:lnTo>
                <a:lnTo>
                  <a:pt x="1260411" y="36386"/>
                </a:lnTo>
                <a:lnTo>
                  <a:pt x="1266568" y="32658"/>
                </a:lnTo>
                <a:lnTo>
                  <a:pt x="1325720" y="32658"/>
                </a:lnTo>
                <a:lnTo>
                  <a:pt x="1325255" y="31255"/>
                </a:lnTo>
                <a:lnTo>
                  <a:pt x="1319310" y="20292"/>
                </a:lnTo>
                <a:lnTo>
                  <a:pt x="1311573" y="11504"/>
                </a:lnTo>
                <a:lnTo>
                  <a:pt x="1301758" y="5228"/>
                </a:lnTo>
                <a:lnTo>
                  <a:pt x="1289867" y="1464"/>
                </a:lnTo>
                <a:lnTo>
                  <a:pt x="1275898" y="209"/>
                </a:lnTo>
                <a:close/>
              </a:path>
              <a:path extrusionOk="0" h="152400" w="1692910">
                <a:moveTo>
                  <a:pt x="1325720" y="32658"/>
                </a:moveTo>
                <a:lnTo>
                  <a:pt x="1285227" y="32658"/>
                </a:lnTo>
                <a:lnTo>
                  <a:pt x="1291384" y="36386"/>
                </a:lnTo>
                <a:lnTo>
                  <a:pt x="1294358" y="43820"/>
                </a:lnTo>
                <a:lnTo>
                  <a:pt x="1296310" y="49891"/>
                </a:lnTo>
                <a:lnTo>
                  <a:pt x="1297703" y="57155"/>
                </a:lnTo>
                <a:lnTo>
                  <a:pt x="1298540" y="65613"/>
                </a:lnTo>
                <a:lnTo>
                  <a:pt x="1298819" y="75264"/>
                </a:lnTo>
                <a:lnTo>
                  <a:pt x="1298819" y="84458"/>
                </a:lnTo>
                <a:lnTo>
                  <a:pt x="1282390" y="118268"/>
                </a:lnTo>
                <a:lnTo>
                  <a:pt x="1325710" y="118268"/>
                </a:lnTo>
                <a:lnTo>
                  <a:pt x="1329502" y="106755"/>
                </a:lnTo>
                <a:lnTo>
                  <a:pt x="1332051" y="91960"/>
                </a:lnTo>
                <a:lnTo>
                  <a:pt x="1332901" y="75264"/>
                </a:lnTo>
                <a:lnTo>
                  <a:pt x="1332051" y="58741"/>
                </a:lnTo>
                <a:lnTo>
                  <a:pt x="1329502" y="44071"/>
                </a:lnTo>
                <a:lnTo>
                  <a:pt x="1325720" y="32658"/>
                </a:lnTo>
                <a:close/>
              </a:path>
              <a:path extrusionOk="0" h="152400" w="1692910">
                <a:moveTo>
                  <a:pt x="1497881" y="124959"/>
                </a:moveTo>
                <a:lnTo>
                  <a:pt x="1463191" y="124959"/>
                </a:lnTo>
                <a:lnTo>
                  <a:pt x="1463191" y="151335"/>
                </a:lnTo>
                <a:lnTo>
                  <a:pt x="1497881" y="151335"/>
                </a:lnTo>
                <a:lnTo>
                  <a:pt x="1497881" y="124959"/>
                </a:lnTo>
                <a:close/>
              </a:path>
              <a:path extrusionOk="0" h="152400" w="1692910">
                <a:moveTo>
                  <a:pt x="1497881" y="5277"/>
                </a:moveTo>
                <a:lnTo>
                  <a:pt x="1459138" y="5277"/>
                </a:lnTo>
                <a:lnTo>
                  <a:pt x="1395025" y="96970"/>
                </a:lnTo>
                <a:lnTo>
                  <a:pt x="1395025" y="124959"/>
                </a:lnTo>
                <a:lnTo>
                  <a:pt x="1514519" y="124959"/>
                </a:lnTo>
                <a:lnTo>
                  <a:pt x="1514519" y="94939"/>
                </a:lnTo>
                <a:lnTo>
                  <a:pt x="1431548" y="94939"/>
                </a:lnTo>
                <a:lnTo>
                  <a:pt x="1465630" y="43412"/>
                </a:lnTo>
                <a:lnTo>
                  <a:pt x="1497881" y="43412"/>
                </a:lnTo>
                <a:lnTo>
                  <a:pt x="1497881" y="5277"/>
                </a:lnTo>
                <a:close/>
              </a:path>
              <a:path extrusionOk="0" h="152400" w="1692910">
                <a:moveTo>
                  <a:pt x="1497881" y="43412"/>
                </a:moveTo>
                <a:lnTo>
                  <a:pt x="1465630" y="43412"/>
                </a:lnTo>
                <a:lnTo>
                  <a:pt x="1465630" y="94939"/>
                </a:lnTo>
                <a:lnTo>
                  <a:pt x="1497881" y="94939"/>
                </a:lnTo>
                <a:lnTo>
                  <a:pt x="1497881" y="43412"/>
                </a:lnTo>
                <a:close/>
              </a:path>
              <a:path extrusionOk="0" h="152400" w="1692910">
                <a:moveTo>
                  <a:pt x="1626044" y="3444"/>
                </a:moveTo>
                <a:lnTo>
                  <a:pt x="1528058" y="3444"/>
                </a:lnTo>
                <a:lnTo>
                  <a:pt x="1528058" y="33067"/>
                </a:lnTo>
                <a:lnTo>
                  <a:pt x="1591145" y="33067"/>
                </a:lnTo>
                <a:lnTo>
                  <a:pt x="1539618" y="151335"/>
                </a:lnTo>
                <a:lnTo>
                  <a:pt x="1575124" y="151335"/>
                </a:lnTo>
                <a:lnTo>
                  <a:pt x="1626044" y="29213"/>
                </a:lnTo>
                <a:lnTo>
                  <a:pt x="1626044" y="3444"/>
                </a:lnTo>
                <a:close/>
              </a:path>
              <a:path extrusionOk="0" h="152400" w="1692910">
                <a:moveTo>
                  <a:pt x="1692608" y="3245"/>
                </a:moveTo>
                <a:lnTo>
                  <a:pt x="1636421" y="3245"/>
                </a:lnTo>
                <a:lnTo>
                  <a:pt x="1636421" y="35506"/>
                </a:lnTo>
                <a:lnTo>
                  <a:pt x="1656504" y="35506"/>
                </a:lnTo>
                <a:lnTo>
                  <a:pt x="1656504" y="151335"/>
                </a:lnTo>
                <a:lnTo>
                  <a:pt x="1692608" y="151335"/>
                </a:lnTo>
                <a:lnTo>
                  <a:pt x="1692608" y="3245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14"/>
          <p:cNvSpPr/>
          <p:nvPr/>
        </p:nvSpPr>
        <p:spPr>
          <a:xfrm>
            <a:off x="551378" y="4834179"/>
            <a:ext cx="1445" cy="93901"/>
          </a:xfrm>
          <a:custGeom>
            <a:rect b="b" l="l" r="r" t="t"/>
            <a:pathLst>
              <a:path extrusionOk="0" h="206375" w="3175">
                <a:moveTo>
                  <a:pt x="2774" y="0"/>
                </a:moveTo>
                <a:lnTo>
                  <a:pt x="0" y="0"/>
                </a:lnTo>
                <a:lnTo>
                  <a:pt x="0" y="206318"/>
                </a:lnTo>
                <a:lnTo>
                  <a:pt x="2774" y="206318"/>
                </a:lnTo>
                <a:lnTo>
                  <a:pt x="2774" y="0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4" name="Google Shape;94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095" y="4831702"/>
            <a:ext cx="345858" cy="12633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4"/>
          <p:cNvSpPr/>
          <p:nvPr/>
        </p:nvSpPr>
        <p:spPr>
          <a:xfrm>
            <a:off x="1862571" y="4834179"/>
            <a:ext cx="1445" cy="93901"/>
          </a:xfrm>
          <a:custGeom>
            <a:rect b="b" l="l" r="r" t="t"/>
            <a:pathLst>
              <a:path extrusionOk="0" h="206375" w="3175">
                <a:moveTo>
                  <a:pt x="2774" y="0"/>
                </a:moveTo>
                <a:lnTo>
                  <a:pt x="0" y="0"/>
                </a:lnTo>
                <a:lnTo>
                  <a:pt x="0" y="206318"/>
                </a:lnTo>
                <a:lnTo>
                  <a:pt x="2774" y="206318"/>
                </a:lnTo>
                <a:lnTo>
                  <a:pt x="2774" y="0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75983" y="4828913"/>
            <a:ext cx="298519" cy="99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902569" y="4849988"/>
            <a:ext cx="165483" cy="68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94474" y="4849893"/>
            <a:ext cx="160279" cy="695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9" name="Google Shape;99;p14"/>
          <p:cNvGrpSpPr/>
          <p:nvPr/>
        </p:nvGrpSpPr>
        <p:grpSpPr>
          <a:xfrm>
            <a:off x="2283246" y="4849886"/>
            <a:ext cx="231103" cy="69523"/>
            <a:chOff x="5020329" y="10663777"/>
            <a:chExt cx="508141" cy="152864"/>
          </a:xfrm>
        </p:grpSpPr>
        <p:pic>
          <p:nvPicPr>
            <p:cNvPr id="100" name="Google Shape;100;p14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5020329" y="10663777"/>
              <a:ext cx="238477" cy="15286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1" name="Google Shape;101;p14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5277968" y="10669278"/>
              <a:ext cx="120048" cy="14674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2" name="Google Shape;102;p14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5423092" y="10667040"/>
              <a:ext cx="105378" cy="14899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3" name="Google Shape;103;p14"/>
          <p:cNvSpPr/>
          <p:nvPr/>
        </p:nvSpPr>
        <p:spPr>
          <a:xfrm>
            <a:off x="2609431" y="4748636"/>
            <a:ext cx="8089" cy="241252"/>
          </a:xfrm>
          <a:custGeom>
            <a:rect b="b" l="l" r="r" t="t"/>
            <a:pathLst>
              <a:path extrusionOk="0" h="530225" w="17779">
                <a:moveTo>
                  <a:pt x="17622" y="0"/>
                </a:moveTo>
                <a:lnTo>
                  <a:pt x="0" y="0"/>
                </a:lnTo>
                <a:lnTo>
                  <a:pt x="0" y="529784"/>
                </a:lnTo>
                <a:lnTo>
                  <a:pt x="17622" y="529784"/>
                </a:lnTo>
                <a:lnTo>
                  <a:pt x="17622" y="0"/>
                </a:lnTo>
                <a:close/>
              </a:path>
            </a:pathLst>
          </a:custGeom>
          <a:solidFill>
            <a:srgbClr val="F15CA6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p1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699639" y="4797255"/>
            <a:ext cx="1694715" cy="24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4"/>
          <p:cNvSpPr/>
          <p:nvPr/>
        </p:nvSpPr>
        <p:spPr>
          <a:xfrm>
            <a:off x="593280" y="4850128"/>
            <a:ext cx="770274" cy="69342"/>
          </a:xfrm>
          <a:custGeom>
            <a:rect b="b" l="l" r="r" t="t"/>
            <a:pathLst>
              <a:path extrusionOk="0" h="152400" w="1692910">
                <a:moveTo>
                  <a:pt x="68165" y="95955"/>
                </a:moveTo>
                <a:lnTo>
                  <a:pt x="35297" y="95955"/>
                </a:lnTo>
                <a:lnTo>
                  <a:pt x="35297" y="132069"/>
                </a:lnTo>
                <a:lnTo>
                  <a:pt x="68165" y="132069"/>
                </a:lnTo>
                <a:lnTo>
                  <a:pt x="68165" y="95955"/>
                </a:lnTo>
                <a:close/>
              </a:path>
              <a:path extrusionOk="0" h="152400" w="1692910">
                <a:moveTo>
                  <a:pt x="103462" y="64919"/>
                </a:moveTo>
                <a:lnTo>
                  <a:pt x="0" y="64919"/>
                </a:lnTo>
                <a:lnTo>
                  <a:pt x="0" y="95955"/>
                </a:lnTo>
                <a:lnTo>
                  <a:pt x="103462" y="95955"/>
                </a:lnTo>
                <a:lnTo>
                  <a:pt x="103462" y="64919"/>
                </a:lnTo>
                <a:close/>
              </a:path>
              <a:path extrusionOk="0" h="152400" w="1692910">
                <a:moveTo>
                  <a:pt x="68165" y="28606"/>
                </a:moveTo>
                <a:lnTo>
                  <a:pt x="35297" y="28606"/>
                </a:lnTo>
                <a:lnTo>
                  <a:pt x="35297" y="64919"/>
                </a:lnTo>
                <a:lnTo>
                  <a:pt x="68165" y="64919"/>
                </a:lnTo>
                <a:lnTo>
                  <a:pt x="68165" y="28606"/>
                </a:lnTo>
                <a:close/>
              </a:path>
              <a:path extrusionOk="0" h="152400" w="1692910">
                <a:moveTo>
                  <a:pt x="173974" y="118205"/>
                </a:moveTo>
                <a:lnTo>
                  <a:pt x="130027" y="118205"/>
                </a:lnTo>
                <a:lnTo>
                  <a:pt x="123326" y="123545"/>
                </a:lnTo>
                <a:lnTo>
                  <a:pt x="123326" y="149304"/>
                </a:lnTo>
                <a:lnTo>
                  <a:pt x="225165" y="149304"/>
                </a:lnTo>
                <a:lnTo>
                  <a:pt x="225165" y="121106"/>
                </a:lnTo>
                <a:lnTo>
                  <a:pt x="170392" y="121106"/>
                </a:lnTo>
                <a:lnTo>
                  <a:pt x="173974" y="118205"/>
                </a:lnTo>
                <a:close/>
              </a:path>
              <a:path extrusionOk="0" h="152400" w="1692910">
                <a:moveTo>
                  <a:pt x="220544" y="29213"/>
                </a:moveTo>
                <a:lnTo>
                  <a:pt x="177963" y="29213"/>
                </a:lnTo>
                <a:lnTo>
                  <a:pt x="181816" y="30773"/>
                </a:lnTo>
                <a:lnTo>
                  <a:pt x="186957" y="36993"/>
                </a:lnTo>
                <a:lnTo>
                  <a:pt x="188245" y="41318"/>
                </a:lnTo>
                <a:lnTo>
                  <a:pt x="188245" y="54165"/>
                </a:lnTo>
                <a:lnTo>
                  <a:pt x="166411" y="86154"/>
                </a:lnTo>
                <a:lnTo>
                  <a:pt x="129619" y="118478"/>
                </a:lnTo>
                <a:lnTo>
                  <a:pt x="130027" y="118205"/>
                </a:lnTo>
                <a:lnTo>
                  <a:pt x="173974" y="118205"/>
                </a:lnTo>
                <a:lnTo>
                  <a:pt x="181350" y="112234"/>
                </a:lnTo>
                <a:lnTo>
                  <a:pt x="208129" y="85002"/>
                </a:lnTo>
                <a:lnTo>
                  <a:pt x="222935" y="44626"/>
                </a:lnTo>
                <a:lnTo>
                  <a:pt x="222162" y="35160"/>
                </a:lnTo>
                <a:lnTo>
                  <a:pt x="220544" y="29213"/>
                </a:lnTo>
                <a:close/>
              </a:path>
              <a:path extrusionOk="0" h="152400" w="1692910">
                <a:moveTo>
                  <a:pt x="174246" y="0"/>
                </a:moveTo>
                <a:lnTo>
                  <a:pt x="134959" y="14805"/>
                </a:lnTo>
                <a:lnTo>
                  <a:pt x="122928" y="51328"/>
                </a:lnTo>
                <a:lnTo>
                  <a:pt x="156393" y="51328"/>
                </a:lnTo>
                <a:lnTo>
                  <a:pt x="156393" y="44291"/>
                </a:lnTo>
                <a:lnTo>
                  <a:pt x="157817" y="38878"/>
                </a:lnTo>
                <a:lnTo>
                  <a:pt x="163628" y="31171"/>
                </a:lnTo>
                <a:lnTo>
                  <a:pt x="167691" y="29213"/>
                </a:lnTo>
                <a:lnTo>
                  <a:pt x="220544" y="29213"/>
                </a:lnTo>
                <a:lnTo>
                  <a:pt x="219841" y="26628"/>
                </a:lnTo>
                <a:lnTo>
                  <a:pt x="185568" y="773"/>
                </a:lnTo>
                <a:lnTo>
                  <a:pt x="174246" y="0"/>
                </a:lnTo>
                <a:close/>
              </a:path>
              <a:path extrusionOk="0" h="152400" w="1692910">
                <a:moveTo>
                  <a:pt x="282232" y="107316"/>
                </a:moveTo>
                <a:lnTo>
                  <a:pt x="248348" y="107316"/>
                </a:lnTo>
                <a:lnTo>
                  <a:pt x="248756" y="115975"/>
                </a:lnTo>
                <a:lnTo>
                  <a:pt x="273907" y="145859"/>
                </a:lnTo>
                <a:lnTo>
                  <a:pt x="302105" y="151335"/>
                </a:lnTo>
                <a:lnTo>
                  <a:pt x="313593" y="150473"/>
                </a:lnTo>
                <a:lnTo>
                  <a:pt x="345699" y="129933"/>
                </a:lnTo>
                <a:lnTo>
                  <a:pt x="349497" y="121922"/>
                </a:lnTo>
                <a:lnTo>
                  <a:pt x="295477" y="121922"/>
                </a:lnTo>
                <a:lnTo>
                  <a:pt x="291226" y="120572"/>
                </a:lnTo>
                <a:lnTo>
                  <a:pt x="288116" y="117860"/>
                </a:lnTo>
                <a:lnTo>
                  <a:pt x="284996" y="115022"/>
                </a:lnTo>
                <a:lnTo>
                  <a:pt x="283038" y="111504"/>
                </a:lnTo>
                <a:lnTo>
                  <a:pt x="282232" y="107316"/>
                </a:lnTo>
                <a:close/>
              </a:path>
              <a:path extrusionOk="0" h="152400" w="1692910">
                <a:moveTo>
                  <a:pt x="349860" y="79118"/>
                </a:moveTo>
                <a:lnTo>
                  <a:pt x="306912" y="79118"/>
                </a:lnTo>
                <a:lnTo>
                  <a:pt x="311644" y="80877"/>
                </a:lnTo>
                <a:lnTo>
                  <a:pt x="318136" y="87913"/>
                </a:lnTo>
                <a:lnTo>
                  <a:pt x="319759" y="92981"/>
                </a:lnTo>
                <a:lnTo>
                  <a:pt x="319759" y="106373"/>
                </a:lnTo>
                <a:lnTo>
                  <a:pt x="318199" y="111776"/>
                </a:lnTo>
                <a:lnTo>
                  <a:pt x="311980" y="119891"/>
                </a:lnTo>
                <a:lnTo>
                  <a:pt x="307247" y="121922"/>
                </a:lnTo>
                <a:lnTo>
                  <a:pt x="349497" y="121922"/>
                </a:lnTo>
                <a:lnTo>
                  <a:pt x="349884" y="121107"/>
                </a:lnTo>
                <a:lnTo>
                  <a:pt x="352397" y="111066"/>
                </a:lnTo>
                <a:lnTo>
                  <a:pt x="353235" y="99808"/>
                </a:lnTo>
                <a:lnTo>
                  <a:pt x="353235" y="91285"/>
                </a:lnTo>
                <a:lnTo>
                  <a:pt x="351675" y="83379"/>
                </a:lnTo>
                <a:lnTo>
                  <a:pt x="349860" y="79118"/>
                </a:lnTo>
                <a:close/>
              </a:path>
              <a:path extrusionOk="0" h="152400" w="1692910">
                <a:moveTo>
                  <a:pt x="344712" y="3047"/>
                </a:moveTo>
                <a:lnTo>
                  <a:pt x="249971" y="3047"/>
                </a:lnTo>
                <a:lnTo>
                  <a:pt x="249971" y="91285"/>
                </a:lnTo>
                <a:lnTo>
                  <a:pt x="283446" y="91285"/>
                </a:lnTo>
                <a:lnTo>
                  <a:pt x="284389" y="87641"/>
                </a:lnTo>
                <a:lnTo>
                  <a:pt x="286357" y="84730"/>
                </a:lnTo>
                <a:lnTo>
                  <a:pt x="289331" y="82562"/>
                </a:lnTo>
                <a:lnTo>
                  <a:pt x="292305" y="80269"/>
                </a:lnTo>
                <a:lnTo>
                  <a:pt x="296095" y="79118"/>
                </a:lnTo>
                <a:lnTo>
                  <a:pt x="349860" y="79118"/>
                </a:lnTo>
                <a:lnTo>
                  <a:pt x="345455" y="68772"/>
                </a:lnTo>
                <a:lnTo>
                  <a:pt x="340513" y="62825"/>
                </a:lnTo>
                <a:lnTo>
                  <a:pt x="338517" y="61464"/>
                </a:lnTo>
                <a:lnTo>
                  <a:pt x="281415" y="61464"/>
                </a:lnTo>
                <a:lnTo>
                  <a:pt x="281415" y="33475"/>
                </a:lnTo>
                <a:lnTo>
                  <a:pt x="344712" y="33475"/>
                </a:lnTo>
                <a:lnTo>
                  <a:pt x="344712" y="3047"/>
                </a:lnTo>
                <a:close/>
              </a:path>
              <a:path extrusionOk="0" h="152400" w="1692910">
                <a:moveTo>
                  <a:pt x="308597" y="51328"/>
                </a:moveTo>
                <a:lnTo>
                  <a:pt x="302922" y="51328"/>
                </a:lnTo>
                <a:lnTo>
                  <a:pt x="297645" y="52270"/>
                </a:lnTo>
                <a:lnTo>
                  <a:pt x="287907" y="56061"/>
                </a:lnTo>
                <a:lnTo>
                  <a:pt x="284127" y="58490"/>
                </a:lnTo>
                <a:lnTo>
                  <a:pt x="281415" y="61464"/>
                </a:lnTo>
                <a:lnTo>
                  <a:pt x="338517" y="61464"/>
                </a:lnTo>
                <a:lnTo>
                  <a:pt x="308597" y="51328"/>
                </a:lnTo>
                <a:close/>
              </a:path>
              <a:path extrusionOk="0" h="152400" w="1692910">
                <a:moveTo>
                  <a:pt x="476037" y="124959"/>
                </a:moveTo>
                <a:lnTo>
                  <a:pt x="441347" y="124959"/>
                </a:lnTo>
                <a:lnTo>
                  <a:pt x="441347" y="151335"/>
                </a:lnTo>
                <a:lnTo>
                  <a:pt x="476037" y="151335"/>
                </a:lnTo>
                <a:lnTo>
                  <a:pt x="476037" y="124959"/>
                </a:lnTo>
                <a:close/>
              </a:path>
              <a:path extrusionOk="0" h="152400" w="1692910">
                <a:moveTo>
                  <a:pt x="476037" y="5277"/>
                </a:moveTo>
                <a:lnTo>
                  <a:pt x="437295" y="5277"/>
                </a:lnTo>
                <a:lnTo>
                  <a:pt x="373192" y="96970"/>
                </a:lnTo>
                <a:lnTo>
                  <a:pt x="373192" y="124959"/>
                </a:lnTo>
                <a:lnTo>
                  <a:pt x="492676" y="124959"/>
                </a:lnTo>
                <a:lnTo>
                  <a:pt x="492676" y="94939"/>
                </a:lnTo>
                <a:lnTo>
                  <a:pt x="409704" y="94939"/>
                </a:lnTo>
                <a:lnTo>
                  <a:pt x="443787" y="43412"/>
                </a:lnTo>
                <a:lnTo>
                  <a:pt x="476037" y="43412"/>
                </a:lnTo>
                <a:lnTo>
                  <a:pt x="476037" y="5277"/>
                </a:lnTo>
                <a:close/>
              </a:path>
              <a:path extrusionOk="0" h="152400" w="1692910">
                <a:moveTo>
                  <a:pt x="476037" y="43412"/>
                </a:moveTo>
                <a:lnTo>
                  <a:pt x="443787" y="43412"/>
                </a:lnTo>
                <a:lnTo>
                  <a:pt x="443787" y="94939"/>
                </a:lnTo>
                <a:lnTo>
                  <a:pt x="476037" y="94939"/>
                </a:lnTo>
                <a:lnTo>
                  <a:pt x="476037" y="43412"/>
                </a:lnTo>
                <a:close/>
              </a:path>
              <a:path extrusionOk="0" h="152400" w="1692910">
                <a:moveTo>
                  <a:pt x="602086" y="118205"/>
                </a:moveTo>
                <a:lnTo>
                  <a:pt x="558129" y="118205"/>
                </a:lnTo>
                <a:lnTo>
                  <a:pt x="551438" y="123545"/>
                </a:lnTo>
                <a:lnTo>
                  <a:pt x="551438" y="149304"/>
                </a:lnTo>
                <a:lnTo>
                  <a:pt x="653278" y="149304"/>
                </a:lnTo>
                <a:lnTo>
                  <a:pt x="653278" y="121106"/>
                </a:lnTo>
                <a:lnTo>
                  <a:pt x="598505" y="121106"/>
                </a:lnTo>
                <a:lnTo>
                  <a:pt x="602086" y="118205"/>
                </a:lnTo>
                <a:close/>
              </a:path>
              <a:path extrusionOk="0" h="152400" w="1692910">
                <a:moveTo>
                  <a:pt x="648657" y="29213"/>
                </a:moveTo>
                <a:lnTo>
                  <a:pt x="606075" y="29213"/>
                </a:lnTo>
                <a:lnTo>
                  <a:pt x="609929" y="30773"/>
                </a:lnTo>
                <a:lnTo>
                  <a:pt x="615070" y="36993"/>
                </a:lnTo>
                <a:lnTo>
                  <a:pt x="616358" y="41318"/>
                </a:lnTo>
                <a:lnTo>
                  <a:pt x="616358" y="54165"/>
                </a:lnTo>
                <a:lnTo>
                  <a:pt x="594522" y="86154"/>
                </a:lnTo>
                <a:lnTo>
                  <a:pt x="557731" y="118478"/>
                </a:lnTo>
                <a:lnTo>
                  <a:pt x="558129" y="118205"/>
                </a:lnTo>
                <a:lnTo>
                  <a:pt x="602086" y="118205"/>
                </a:lnTo>
                <a:lnTo>
                  <a:pt x="609458" y="112234"/>
                </a:lnTo>
                <a:lnTo>
                  <a:pt x="636231" y="85002"/>
                </a:lnTo>
                <a:lnTo>
                  <a:pt x="651048" y="44626"/>
                </a:lnTo>
                <a:lnTo>
                  <a:pt x="650274" y="35160"/>
                </a:lnTo>
                <a:lnTo>
                  <a:pt x="648657" y="29213"/>
                </a:lnTo>
                <a:close/>
              </a:path>
              <a:path extrusionOk="0" h="152400" w="1692910">
                <a:moveTo>
                  <a:pt x="602358" y="0"/>
                </a:moveTo>
                <a:lnTo>
                  <a:pt x="563071" y="14805"/>
                </a:lnTo>
                <a:lnTo>
                  <a:pt x="551030" y="51328"/>
                </a:lnTo>
                <a:lnTo>
                  <a:pt x="584505" y="51328"/>
                </a:lnTo>
                <a:lnTo>
                  <a:pt x="584505" y="44291"/>
                </a:lnTo>
                <a:lnTo>
                  <a:pt x="585929" y="38878"/>
                </a:lnTo>
                <a:lnTo>
                  <a:pt x="591741" y="31171"/>
                </a:lnTo>
                <a:lnTo>
                  <a:pt x="595803" y="29213"/>
                </a:lnTo>
                <a:lnTo>
                  <a:pt x="648657" y="29213"/>
                </a:lnTo>
                <a:lnTo>
                  <a:pt x="647954" y="26628"/>
                </a:lnTo>
                <a:lnTo>
                  <a:pt x="613680" y="773"/>
                </a:lnTo>
                <a:lnTo>
                  <a:pt x="602358" y="0"/>
                </a:lnTo>
                <a:close/>
              </a:path>
              <a:path extrusionOk="0" h="152400" w="1692910">
                <a:moveTo>
                  <a:pt x="725559" y="209"/>
                </a:moveTo>
                <a:lnTo>
                  <a:pt x="681937" y="20292"/>
                </a:lnTo>
                <a:lnTo>
                  <a:pt x="669383" y="58741"/>
                </a:lnTo>
                <a:lnTo>
                  <a:pt x="668545" y="75264"/>
                </a:lnTo>
                <a:lnTo>
                  <a:pt x="669383" y="91960"/>
                </a:lnTo>
                <a:lnTo>
                  <a:pt x="681937" y="130645"/>
                </a:lnTo>
                <a:lnTo>
                  <a:pt x="725559" y="150728"/>
                </a:lnTo>
                <a:lnTo>
                  <a:pt x="739527" y="149473"/>
                </a:lnTo>
                <a:lnTo>
                  <a:pt x="774916" y="119650"/>
                </a:lnTo>
                <a:lnTo>
                  <a:pt x="775371" y="118268"/>
                </a:lnTo>
                <a:lnTo>
                  <a:pt x="719067" y="118268"/>
                </a:lnTo>
                <a:lnTo>
                  <a:pt x="714124" y="116446"/>
                </a:lnTo>
                <a:lnTo>
                  <a:pt x="702627" y="84458"/>
                </a:lnTo>
                <a:lnTo>
                  <a:pt x="702627" y="75264"/>
                </a:lnTo>
                <a:lnTo>
                  <a:pt x="710072" y="36386"/>
                </a:lnTo>
                <a:lnTo>
                  <a:pt x="716219" y="32658"/>
                </a:lnTo>
                <a:lnTo>
                  <a:pt x="775381" y="32658"/>
                </a:lnTo>
                <a:lnTo>
                  <a:pt x="774916" y="31255"/>
                </a:lnTo>
                <a:lnTo>
                  <a:pt x="768971" y="20292"/>
                </a:lnTo>
                <a:lnTo>
                  <a:pt x="761234" y="11504"/>
                </a:lnTo>
                <a:lnTo>
                  <a:pt x="751419" y="5228"/>
                </a:lnTo>
                <a:lnTo>
                  <a:pt x="739527" y="1464"/>
                </a:lnTo>
                <a:lnTo>
                  <a:pt x="725559" y="209"/>
                </a:lnTo>
                <a:close/>
              </a:path>
              <a:path extrusionOk="0" h="152400" w="1692910">
                <a:moveTo>
                  <a:pt x="775381" y="32658"/>
                </a:moveTo>
                <a:lnTo>
                  <a:pt x="734888" y="32658"/>
                </a:lnTo>
                <a:lnTo>
                  <a:pt x="741035" y="36386"/>
                </a:lnTo>
                <a:lnTo>
                  <a:pt x="744019" y="43820"/>
                </a:lnTo>
                <a:lnTo>
                  <a:pt x="745970" y="49891"/>
                </a:lnTo>
                <a:lnTo>
                  <a:pt x="747364" y="57155"/>
                </a:lnTo>
                <a:lnTo>
                  <a:pt x="748201" y="65613"/>
                </a:lnTo>
                <a:lnTo>
                  <a:pt x="748479" y="75264"/>
                </a:lnTo>
                <a:lnTo>
                  <a:pt x="748479" y="84458"/>
                </a:lnTo>
                <a:lnTo>
                  <a:pt x="732040" y="118268"/>
                </a:lnTo>
                <a:lnTo>
                  <a:pt x="775371" y="118268"/>
                </a:lnTo>
                <a:lnTo>
                  <a:pt x="779163" y="106755"/>
                </a:lnTo>
                <a:lnTo>
                  <a:pt x="781712" y="91960"/>
                </a:lnTo>
                <a:lnTo>
                  <a:pt x="782562" y="75264"/>
                </a:lnTo>
                <a:lnTo>
                  <a:pt x="781712" y="58741"/>
                </a:lnTo>
                <a:lnTo>
                  <a:pt x="779163" y="44071"/>
                </a:lnTo>
                <a:lnTo>
                  <a:pt x="775381" y="32658"/>
                </a:lnTo>
                <a:close/>
              </a:path>
              <a:path extrusionOk="0" h="152400" w="1692910">
                <a:moveTo>
                  <a:pt x="895417" y="3444"/>
                </a:moveTo>
                <a:lnTo>
                  <a:pt x="797441" y="3444"/>
                </a:lnTo>
                <a:lnTo>
                  <a:pt x="797441" y="33067"/>
                </a:lnTo>
                <a:lnTo>
                  <a:pt x="860528" y="33067"/>
                </a:lnTo>
                <a:lnTo>
                  <a:pt x="809001" y="151335"/>
                </a:lnTo>
                <a:lnTo>
                  <a:pt x="844497" y="151335"/>
                </a:lnTo>
                <a:lnTo>
                  <a:pt x="895417" y="29213"/>
                </a:lnTo>
                <a:lnTo>
                  <a:pt x="895417" y="3444"/>
                </a:lnTo>
                <a:close/>
              </a:path>
              <a:path extrusionOk="0" h="152400" w="1692910">
                <a:moveTo>
                  <a:pt x="1010053" y="209"/>
                </a:moveTo>
                <a:lnTo>
                  <a:pt x="968672" y="19067"/>
                </a:lnTo>
                <a:lnTo>
                  <a:pt x="956737" y="57915"/>
                </a:lnTo>
                <a:lnTo>
                  <a:pt x="955887" y="76280"/>
                </a:lnTo>
                <a:lnTo>
                  <a:pt x="956647" y="93575"/>
                </a:lnTo>
                <a:lnTo>
                  <a:pt x="968054" y="132676"/>
                </a:lnTo>
                <a:lnTo>
                  <a:pt x="1011466" y="152152"/>
                </a:lnTo>
                <a:lnTo>
                  <a:pt x="1019013" y="151758"/>
                </a:lnTo>
                <a:lnTo>
                  <a:pt x="1055894" y="128414"/>
                </a:lnTo>
                <a:lnTo>
                  <a:pt x="1058503" y="122729"/>
                </a:lnTo>
                <a:lnTo>
                  <a:pt x="1003424" y="122729"/>
                </a:lnTo>
                <a:lnTo>
                  <a:pt x="998283" y="120907"/>
                </a:lnTo>
                <a:lnTo>
                  <a:pt x="994629" y="117252"/>
                </a:lnTo>
                <a:lnTo>
                  <a:pt x="991121" y="113609"/>
                </a:lnTo>
                <a:lnTo>
                  <a:pt x="989478" y="108865"/>
                </a:lnTo>
                <a:lnTo>
                  <a:pt x="989362" y="95682"/>
                </a:lnTo>
                <a:lnTo>
                  <a:pt x="991247" y="90813"/>
                </a:lnTo>
                <a:lnTo>
                  <a:pt x="998964" y="83913"/>
                </a:lnTo>
                <a:lnTo>
                  <a:pt x="1003833" y="82165"/>
                </a:lnTo>
                <a:lnTo>
                  <a:pt x="1058827" y="82165"/>
                </a:lnTo>
                <a:lnTo>
                  <a:pt x="1055137" y="74259"/>
                </a:lnTo>
                <a:lnTo>
                  <a:pt x="1051844" y="69987"/>
                </a:lnTo>
                <a:lnTo>
                  <a:pt x="986514" y="69987"/>
                </a:lnTo>
                <a:lnTo>
                  <a:pt x="986920" y="59870"/>
                </a:lnTo>
                <a:lnTo>
                  <a:pt x="1000723" y="28198"/>
                </a:lnTo>
                <a:lnTo>
                  <a:pt x="1054976" y="28198"/>
                </a:lnTo>
                <a:lnTo>
                  <a:pt x="1051433" y="21915"/>
                </a:lnTo>
                <a:lnTo>
                  <a:pt x="1017356" y="588"/>
                </a:lnTo>
                <a:lnTo>
                  <a:pt x="1010053" y="209"/>
                </a:lnTo>
                <a:close/>
              </a:path>
              <a:path extrusionOk="0" h="152400" w="1692910">
                <a:moveTo>
                  <a:pt x="1058827" y="82165"/>
                </a:moveTo>
                <a:lnTo>
                  <a:pt x="1016000" y="82165"/>
                </a:lnTo>
                <a:lnTo>
                  <a:pt x="1020869" y="83986"/>
                </a:lnTo>
                <a:lnTo>
                  <a:pt x="1027633" y="91285"/>
                </a:lnTo>
                <a:lnTo>
                  <a:pt x="1029319" y="96290"/>
                </a:lnTo>
                <a:lnTo>
                  <a:pt x="1029319" y="108865"/>
                </a:lnTo>
                <a:lnTo>
                  <a:pt x="1027560" y="113808"/>
                </a:lnTo>
                <a:lnTo>
                  <a:pt x="1020670" y="120970"/>
                </a:lnTo>
                <a:lnTo>
                  <a:pt x="1016000" y="122729"/>
                </a:lnTo>
                <a:lnTo>
                  <a:pt x="1058503" y="122729"/>
                </a:lnTo>
                <a:lnTo>
                  <a:pt x="1060465" y="116342"/>
                </a:lnTo>
                <a:lnTo>
                  <a:pt x="1061607" y="109623"/>
                </a:lnTo>
                <a:lnTo>
                  <a:pt x="1061988" y="102447"/>
                </a:lnTo>
                <a:lnTo>
                  <a:pt x="1061227" y="91807"/>
                </a:lnTo>
                <a:lnTo>
                  <a:pt x="1058942" y="82412"/>
                </a:lnTo>
                <a:lnTo>
                  <a:pt x="1058827" y="82165"/>
                </a:lnTo>
                <a:close/>
              </a:path>
              <a:path extrusionOk="0" h="152400" w="1692910">
                <a:moveTo>
                  <a:pt x="1017958" y="54773"/>
                </a:moveTo>
                <a:lnTo>
                  <a:pt x="1011204" y="54773"/>
                </a:lnTo>
                <a:lnTo>
                  <a:pt x="1004974" y="56123"/>
                </a:lnTo>
                <a:lnTo>
                  <a:pt x="993749" y="61537"/>
                </a:lnTo>
                <a:lnTo>
                  <a:pt x="989498" y="65254"/>
                </a:lnTo>
                <a:lnTo>
                  <a:pt x="986514" y="69987"/>
                </a:lnTo>
                <a:lnTo>
                  <a:pt x="1051844" y="69987"/>
                </a:lnTo>
                <a:lnTo>
                  <a:pt x="1017958" y="54773"/>
                </a:lnTo>
                <a:close/>
              </a:path>
              <a:path extrusionOk="0" h="152400" w="1692910">
                <a:moveTo>
                  <a:pt x="1054976" y="28198"/>
                </a:moveTo>
                <a:lnTo>
                  <a:pt x="1013435" y="28198"/>
                </a:lnTo>
                <a:lnTo>
                  <a:pt x="1017288" y="29486"/>
                </a:lnTo>
                <a:lnTo>
                  <a:pt x="1019989" y="32051"/>
                </a:lnTo>
                <a:lnTo>
                  <a:pt x="1022691" y="34491"/>
                </a:lnTo>
                <a:lnTo>
                  <a:pt x="1024586" y="38208"/>
                </a:lnTo>
                <a:lnTo>
                  <a:pt x="1025675" y="43213"/>
                </a:lnTo>
                <a:lnTo>
                  <a:pt x="1057925" y="43213"/>
                </a:lnTo>
                <a:lnTo>
                  <a:pt x="1057245" y="35506"/>
                </a:lnTo>
                <a:lnTo>
                  <a:pt x="1055088" y="28397"/>
                </a:lnTo>
                <a:lnTo>
                  <a:pt x="1054976" y="28198"/>
                </a:lnTo>
                <a:close/>
              </a:path>
              <a:path extrusionOk="0" h="152400" w="1692910">
                <a:moveTo>
                  <a:pt x="1185262" y="124959"/>
                </a:moveTo>
                <a:lnTo>
                  <a:pt x="1150582" y="124959"/>
                </a:lnTo>
                <a:lnTo>
                  <a:pt x="1150582" y="151335"/>
                </a:lnTo>
                <a:lnTo>
                  <a:pt x="1185262" y="151335"/>
                </a:lnTo>
                <a:lnTo>
                  <a:pt x="1185262" y="124959"/>
                </a:lnTo>
                <a:close/>
              </a:path>
              <a:path extrusionOk="0" h="152400" w="1692910">
                <a:moveTo>
                  <a:pt x="1185262" y="5277"/>
                </a:moveTo>
                <a:lnTo>
                  <a:pt x="1146520" y="5277"/>
                </a:lnTo>
                <a:lnTo>
                  <a:pt x="1082417" y="96970"/>
                </a:lnTo>
                <a:lnTo>
                  <a:pt x="1082417" y="124959"/>
                </a:lnTo>
                <a:lnTo>
                  <a:pt x="1201900" y="124959"/>
                </a:lnTo>
                <a:lnTo>
                  <a:pt x="1201900" y="94939"/>
                </a:lnTo>
                <a:lnTo>
                  <a:pt x="1118929" y="94939"/>
                </a:lnTo>
                <a:lnTo>
                  <a:pt x="1153012" y="43412"/>
                </a:lnTo>
                <a:lnTo>
                  <a:pt x="1185262" y="43412"/>
                </a:lnTo>
                <a:lnTo>
                  <a:pt x="1185262" y="5277"/>
                </a:lnTo>
                <a:close/>
              </a:path>
              <a:path extrusionOk="0" h="152400" w="1692910">
                <a:moveTo>
                  <a:pt x="1185262" y="43412"/>
                </a:moveTo>
                <a:lnTo>
                  <a:pt x="1153012" y="43412"/>
                </a:lnTo>
                <a:lnTo>
                  <a:pt x="1153012" y="94939"/>
                </a:lnTo>
                <a:lnTo>
                  <a:pt x="1185262" y="94939"/>
                </a:lnTo>
                <a:lnTo>
                  <a:pt x="1185262" y="43412"/>
                </a:lnTo>
                <a:close/>
              </a:path>
              <a:path extrusionOk="0" h="152400" w="1692910">
                <a:moveTo>
                  <a:pt x="1275898" y="209"/>
                </a:moveTo>
                <a:lnTo>
                  <a:pt x="1232287" y="20292"/>
                </a:lnTo>
                <a:lnTo>
                  <a:pt x="1219731" y="58741"/>
                </a:lnTo>
                <a:lnTo>
                  <a:pt x="1218894" y="75264"/>
                </a:lnTo>
                <a:lnTo>
                  <a:pt x="1219731" y="91960"/>
                </a:lnTo>
                <a:lnTo>
                  <a:pt x="1232287" y="130645"/>
                </a:lnTo>
                <a:lnTo>
                  <a:pt x="1275898" y="150728"/>
                </a:lnTo>
                <a:lnTo>
                  <a:pt x="1289867" y="149473"/>
                </a:lnTo>
                <a:lnTo>
                  <a:pt x="1325255" y="119650"/>
                </a:lnTo>
                <a:lnTo>
                  <a:pt x="1325710" y="118268"/>
                </a:lnTo>
                <a:lnTo>
                  <a:pt x="1269406" y="118268"/>
                </a:lnTo>
                <a:lnTo>
                  <a:pt x="1264474" y="116446"/>
                </a:lnTo>
                <a:lnTo>
                  <a:pt x="1252977" y="84458"/>
                </a:lnTo>
                <a:lnTo>
                  <a:pt x="1252977" y="75264"/>
                </a:lnTo>
                <a:lnTo>
                  <a:pt x="1260411" y="36386"/>
                </a:lnTo>
                <a:lnTo>
                  <a:pt x="1266568" y="32658"/>
                </a:lnTo>
                <a:lnTo>
                  <a:pt x="1325720" y="32658"/>
                </a:lnTo>
                <a:lnTo>
                  <a:pt x="1325255" y="31255"/>
                </a:lnTo>
                <a:lnTo>
                  <a:pt x="1319310" y="20292"/>
                </a:lnTo>
                <a:lnTo>
                  <a:pt x="1311573" y="11504"/>
                </a:lnTo>
                <a:lnTo>
                  <a:pt x="1301758" y="5228"/>
                </a:lnTo>
                <a:lnTo>
                  <a:pt x="1289867" y="1464"/>
                </a:lnTo>
                <a:lnTo>
                  <a:pt x="1275898" y="209"/>
                </a:lnTo>
                <a:close/>
              </a:path>
              <a:path extrusionOk="0" h="152400" w="1692910">
                <a:moveTo>
                  <a:pt x="1325720" y="32658"/>
                </a:moveTo>
                <a:lnTo>
                  <a:pt x="1285227" y="32658"/>
                </a:lnTo>
                <a:lnTo>
                  <a:pt x="1291384" y="36386"/>
                </a:lnTo>
                <a:lnTo>
                  <a:pt x="1294358" y="43820"/>
                </a:lnTo>
                <a:lnTo>
                  <a:pt x="1296310" y="49891"/>
                </a:lnTo>
                <a:lnTo>
                  <a:pt x="1297703" y="57155"/>
                </a:lnTo>
                <a:lnTo>
                  <a:pt x="1298540" y="65613"/>
                </a:lnTo>
                <a:lnTo>
                  <a:pt x="1298819" y="75264"/>
                </a:lnTo>
                <a:lnTo>
                  <a:pt x="1298819" y="84458"/>
                </a:lnTo>
                <a:lnTo>
                  <a:pt x="1282390" y="118268"/>
                </a:lnTo>
                <a:lnTo>
                  <a:pt x="1325710" y="118268"/>
                </a:lnTo>
                <a:lnTo>
                  <a:pt x="1329502" y="106755"/>
                </a:lnTo>
                <a:lnTo>
                  <a:pt x="1332051" y="91960"/>
                </a:lnTo>
                <a:lnTo>
                  <a:pt x="1332901" y="75264"/>
                </a:lnTo>
                <a:lnTo>
                  <a:pt x="1332051" y="58741"/>
                </a:lnTo>
                <a:lnTo>
                  <a:pt x="1329502" y="44071"/>
                </a:lnTo>
                <a:lnTo>
                  <a:pt x="1325720" y="32658"/>
                </a:lnTo>
                <a:close/>
              </a:path>
              <a:path extrusionOk="0" h="152400" w="1692910">
                <a:moveTo>
                  <a:pt x="1497881" y="124959"/>
                </a:moveTo>
                <a:lnTo>
                  <a:pt x="1463191" y="124959"/>
                </a:lnTo>
                <a:lnTo>
                  <a:pt x="1463191" y="151335"/>
                </a:lnTo>
                <a:lnTo>
                  <a:pt x="1497881" y="151335"/>
                </a:lnTo>
                <a:lnTo>
                  <a:pt x="1497881" y="124959"/>
                </a:lnTo>
                <a:close/>
              </a:path>
              <a:path extrusionOk="0" h="152400" w="1692910">
                <a:moveTo>
                  <a:pt x="1497881" y="5277"/>
                </a:moveTo>
                <a:lnTo>
                  <a:pt x="1459138" y="5277"/>
                </a:lnTo>
                <a:lnTo>
                  <a:pt x="1395025" y="96970"/>
                </a:lnTo>
                <a:lnTo>
                  <a:pt x="1395025" y="124959"/>
                </a:lnTo>
                <a:lnTo>
                  <a:pt x="1514519" y="124959"/>
                </a:lnTo>
                <a:lnTo>
                  <a:pt x="1514519" y="94939"/>
                </a:lnTo>
                <a:lnTo>
                  <a:pt x="1431548" y="94939"/>
                </a:lnTo>
                <a:lnTo>
                  <a:pt x="1465630" y="43412"/>
                </a:lnTo>
                <a:lnTo>
                  <a:pt x="1497881" y="43412"/>
                </a:lnTo>
                <a:lnTo>
                  <a:pt x="1497881" y="5277"/>
                </a:lnTo>
                <a:close/>
              </a:path>
              <a:path extrusionOk="0" h="152400" w="1692910">
                <a:moveTo>
                  <a:pt x="1497881" y="43412"/>
                </a:moveTo>
                <a:lnTo>
                  <a:pt x="1465630" y="43412"/>
                </a:lnTo>
                <a:lnTo>
                  <a:pt x="1465630" y="94939"/>
                </a:lnTo>
                <a:lnTo>
                  <a:pt x="1497881" y="94939"/>
                </a:lnTo>
                <a:lnTo>
                  <a:pt x="1497881" y="43412"/>
                </a:lnTo>
                <a:close/>
              </a:path>
              <a:path extrusionOk="0" h="152400" w="1692910">
                <a:moveTo>
                  <a:pt x="1626044" y="3444"/>
                </a:moveTo>
                <a:lnTo>
                  <a:pt x="1528058" y="3444"/>
                </a:lnTo>
                <a:lnTo>
                  <a:pt x="1528058" y="33067"/>
                </a:lnTo>
                <a:lnTo>
                  <a:pt x="1591145" y="33067"/>
                </a:lnTo>
                <a:lnTo>
                  <a:pt x="1539618" y="151335"/>
                </a:lnTo>
                <a:lnTo>
                  <a:pt x="1575124" y="151335"/>
                </a:lnTo>
                <a:lnTo>
                  <a:pt x="1626044" y="29213"/>
                </a:lnTo>
                <a:lnTo>
                  <a:pt x="1626044" y="3444"/>
                </a:lnTo>
                <a:close/>
              </a:path>
              <a:path extrusionOk="0" h="152400" w="1692910">
                <a:moveTo>
                  <a:pt x="1692608" y="3245"/>
                </a:moveTo>
                <a:lnTo>
                  <a:pt x="1636421" y="3245"/>
                </a:lnTo>
                <a:lnTo>
                  <a:pt x="1636421" y="35506"/>
                </a:lnTo>
                <a:lnTo>
                  <a:pt x="1656504" y="35506"/>
                </a:lnTo>
                <a:lnTo>
                  <a:pt x="1656504" y="151335"/>
                </a:lnTo>
                <a:lnTo>
                  <a:pt x="1692608" y="151335"/>
                </a:lnTo>
                <a:lnTo>
                  <a:pt x="1692608" y="3245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14"/>
          <p:cNvSpPr/>
          <p:nvPr/>
        </p:nvSpPr>
        <p:spPr>
          <a:xfrm>
            <a:off x="551378" y="4834179"/>
            <a:ext cx="1445" cy="93901"/>
          </a:xfrm>
          <a:custGeom>
            <a:rect b="b" l="l" r="r" t="t"/>
            <a:pathLst>
              <a:path extrusionOk="0" h="206375" w="3175">
                <a:moveTo>
                  <a:pt x="2774" y="0"/>
                </a:moveTo>
                <a:lnTo>
                  <a:pt x="0" y="0"/>
                </a:lnTo>
                <a:lnTo>
                  <a:pt x="0" y="206318"/>
                </a:lnTo>
                <a:lnTo>
                  <a:pt x="2774" y="206318"/>
                </a:lnTo>
                <a:lnTo>
                  <a:pt x="2774" y="0"/>
                </a:lnTo>
                <a:close/>
              </a:path>
            </a:pathLst>
          </a:custGeom>
          <a:solidFill>
            <a:srgbClr val="221F1F"/>
          </a:solidFill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t/>
            </a:r>
            <a:endParaRPr b="0" i="0" sz="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" name="Google Shape;107;p1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5095" y="4831702"/>
            <a:ext cx="345858" cy="1263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8" name="Google Shape;108;p14"/>
          <p:cNvGrpSpPr/>
          <p:nvPr/>
        </p:nvGrpSpPr>
        <p:grpSpPr>
          <a:xfrm>
            <a:off x="5866381" y="1036883"/>
            <a:ext cx="2340024" cy="725890"/>
            <a:chOff x="5823656" y="870567"/>
            <a:chExt cx="2340024" cy="725890"/>
          </a:xfrm>
        </p:grpSpPr>
        <p:sp>
          <p:nvSpPr>
            <p:cNvPr id="109" name="Google Shape;109;p14"/>
            <p:cNvSpPr/>
            <p:nvPr/>
          </p:nvSpPr>
          <p:spPr>
            <a:xfrm>
              <a:off x="6137695" y="1149333"/>
              <a:ext cx="329060" cy="320192"/>
            </a:xfrm>
            <a:custGeom>
              <a:rect b="b" l="l" r="r" t="t"/>
              <a:pathLst>
                <a:path extrusionOk="0" h="335280" w="367665">
                  <a:moveTo>
                    <a:pt x="82782" y="0"/>
                  </a:moveTo>
                  <a:lnTo>
                    <a:pt x="50561" y="7020"/>
                  </a:lnTo>
                  <a:lnTo>
                    <a:pt x="24247" y="26166"/>
                  </a:lnTo>
                  <a:lnTo>
                    <a:pt x="6506" y="54563"/>
                  </a:lnTo>
                  <a:lnTo>
                    <a:pt x="0" y="89337"/>
                  </a:lnTo>
                  <a:lnTo>
                    <a:pt x="2360" y="114261"/>
                  </a:lnTo>
                  <a:lnTo>
                    <a:pt x="9253" y="137925"/>
                  </a:lnTo>
                  <a:lnTo>
                    <a:pt x="20399" y="159621"/>
                  </a:lnTo>
                  <a:lnTo>
                    <a:pt x="35517" y="178643"/>
                  </a:lnTo>
                  <a:lnTo>
                    <a:pt x="183554" y="334775"/>
                  </a:lnTo>
                  <a:lnTo>
                    <a:pt x="331162" y="181983"/>
                  </a:lnTo>
                  <a:lnTo>
                    <a:pt x="346476" y="162719"/>
                  </a:lnTo>
                  <a:lnTo>
                    <a:pt x="357766" y="140743"/>
                  </a:lnTo>
                  <a:lnTo>
                    <a:pt x="364749" y="116769"/>
                  </a:lnTo>
                  <a:lnTo>
                    <a:pt x="367140" y="91515"/>
                  </a:lnTo>
                  <a:lnTo>
                    <a:pt x="360551" y="56292"/>
                  </a:lnTo>
                  <a:lnTo>
                    <a:pt x="315934" y="8137"/>
                  </a:lnTo>
                  <a:lnTo>
                    <a:pt x="267162" y="2613"/>
                  </a:lnTo>
                  <a:lnTo>
                    <a:pt x="223930" y="24795"/>
                  </a:lnTo>
                  <a:lnTo>
                    <a:pt x="183397" y="62354"/>
                  </a:lnTo>
                  <a:lnTo>
                    <a:pt x="141409" y="23433"/>
                  </a:lnTo>
                  <a:lnTo>
                    <a:pt x="128391" y="13393"/>
                  </a:lnTo>
                  <a:lnTo>
                    <a:pt x="114043" y="6046"/>
                  </a:lnTo>
                  <a:lnTo>
                    <a:pt x="98722" y="1535"/>
                  </a:lnTo>
                  <a:lnTo>
                    <a:pt x="82782" y="0"/>
                  </a:lnTo>
                  <a:close/>
                </a:path>
              </a:pathLst>
            </a:custGeom>
            <a:solidFill>
              <a:srgbClr val="EF5CA3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4"/>
            <p:cNvSpPr/>
            <p:nvPr/>
          </p:nvSpPr>
          <p:spPr>
            <a:xfrm>
              <a:off x="5823656" y="870567"/>
              <a:ext cx="965016" cy="725890"/>
            </a:xfrm>
            <a:custGeom>
              <a:rect b="b" l="l" r="r" t="t"/>
              <a:pathLst>
                <a:path extrusionOk="0" h="760094" w="1078230">
                  <a:moveTo>
                    <a:pt x="531787" y="271703"/>
                  </a:moveTo>
                  <a:lnTo>
                    <a:pt x="513410" y="230060"/>
                  </a:lnTo>
                  <a:lnTo>
                    <a:pt x="457403" y="191008"/>
                  </a:lnTo>
                  <a:lnTo>
                    <a:pt x="412369" y="168262"/>
                  </a:lnTo>
                  <a:lnTo>
                    <a:pt x="237883" y="115633"/>
                  </a:lnTo>
                  <a:lnTo>
                    <a:pt x="204317" y="102311"/>
                  </a:lnTo>
                  <a:lnTo>
                    <a:pt x="173443" y="83362"/>
                  </a:lnTo>
                  <a:lnTo>
                    <a:pt x="145859" y="59207"/>
                  </a:lnTo>
                  <a:lnTo>
                    <a:pt x="122174" y="30289"/>
                  </a:lnTo>
                  <a:lnTo>
                    <a:pt x="101231" y="25"/>
                  </a:lnTo>
                  <a:lnTo>
                    <a:pt x="0" y="129578"/>
                  </a:lnTo>
                  <a:lnTo>
                    <a:pt x="50622" y="243624"/>
                  </a:lnTo>
                  <a:lnTo>
                    <a:pt x="154571" y="479399"/>
                  </a:lnTo>
                  <a:lnTo>
                    <a:pt x="170637" y="512813"/>
                  </a:lnTo>
                  <a:lnTo>
                    <a:pt x="208915" y="575627"/>
                  </a:lnTo>
                  <a:lnTo>
                    <a:pt x="292417" y="680580"/>
                  </a:lnTo>
                  <a:lnTo>
                    <a:pt x="322643" y="711974"/>
                  </a:lnTo>
                  <a:lnTo>
                    <a:pt x="353707" y="732294"/>
                  </a:lnTo>
                  <a:lnTo>
                    <a:pt x="359981" y="729678"/>
                  </a:lnTo>
                  <a:lnTo>
                    <a:pt x="368084" y="720750"/>
                  </a:lnTo>
                  <a:lnTo>
                    <a:pt x="371894" y="716902"/>
                  </a:lnTo>
                  <a:lnTo>
                    <a:pt x="371906" y="710412"/>
                  </a:lnTo>
                  <a:lnTo>
                    <a:pt x="346951" y="685444"/>
                  </a:lnTo>
                  <a:lnTo>
                    <a:pt x="334937" y="673176"/>
                  </a:lnTo>
                  <a:lnTo>
                    <a:pt x="293979" y="625309"/>
                  </a:lnTo>
                  <a:lnTo>
                    <a:pt x="270306" y="594309"/>
                  </a:lnTo>
                  <a:lnTo>
                    <a:pt x="249123" y="564273"/>
                  </a:lnTo>
                  <a:lnTo>
                    <a:pt x="254774" y="559955"/>
                  </a:lnTo>
                  <a:lnTo>
                    <a:pt x="263474" y="572604"/>
                  </a:lnTo>
                  <a:lnTo>
                    <a:pt x="286486" y="603910"/>
                  </a:lnTo>
                  <a:lnTo>
                    <a:pt x="320814" y="646468"/>
                  </a:lnTo>
                  <a:lnTo>
                    <a:pt x="363499" y="692873"/>
                  </a:lnTo>
                  <a:lnTo>
                    <a:pt x="411556" y="735711"/>
                  </a:lnTo>
                  <a:lnTo>
                    <a:pt x="443242" y="757555"/>
                  </a:lnTo>
                  <a:lnTo>
                    <a:pt x="451015" y="759968"/>
                  </a:lnTo>
                  <a:lnTo>
                    <a:pt x="459587" y="757821"/>
                  </a:lnTo>
                  <a:lnTo>
                    <a:pt x="469633" y="746975"/>
                  </a:lnTo>
                  <a:lnTo>
                    <a:pt x="468998" y="739736"/>
                  </a:lnTo>
                  <a:lnTo>
                    <a:pt x="464273" y="736193"/>
                  </a:lnTo>
                  <a:lnTo>
                    <a:pt x="422935" y="699731"/>
                  </a:lnTo>
                  <a:lnTo>
                    <a:pt x="379958" y="654481"/>
                  </a:lnTo>
                  <a:lnTo>
                    <a:pt x="341210" y="609714"/>
                  </a:lnTo>
                  <a:lnTo>
                    <a:pt x="312597" y="574675"/>
                  </a:lnTo>
                  <a:lnTo>
                    <a:pt x="299999" y="558634"/>
                  </a:lnTo>
                  <a:lnTo>
                    <a:pt x="305562" y="554151"/>
                  </a:lnTo>
                  <a:lnTo>
                    <a:pt x="314909" y="567156"/>
                  </a:lnTo>
                  <a:lnTo>
                    <a:pt x="338912" y="598843"/>
                  </a:lnTo>
                  <a:lnTo>
                    <a:pt x="373316" y="640867"/>
                  </a:lnTo>
                  <a:lnTo>
                    <a:pt x="413867" y="684860"/>
                  </a:lnTo>
                  <a:lnTo>
                    <a:pt x="456311" y="722464"/>
                  </a:lnTo>
                  <a:lnTo>
                    <a:pt x="496392" y="745312"/>
                  </a:lnTo>
                  <a:lnTo>
                    <a:pt x="502539" y="747382"/>
                  </a:lnTo>
                  <a:lnTo>
                    <a:pt x="509574" y="745693"/>
                  </a:lnTo>
                  <a:lnTo>
                    <a:pt x="514819" y="738327"/>
                  </a:lnTo>
                  <a:lnTo>
                    <a:pt x="515366" y="737273"/>
                  </a:lnTo>
                  <a:lnTo>
                    <a:pt x="517423" y="730199"/>
                  </a:lnTo>
                  <a:lnTo>
                    <a:pt x="516915" y="722934"/>
                  </a:lnTo>
                  <a:lnTo>
                    <a:pt x="514121" y="716216"/>
                  </a:lnTo>
                  <a:lnTo>
                    <a:pt x="509308" y="710755"/>
                  </a:lnTo>
                  <a:lnTo>
                    <a:pt x="498805" y="702310"/>
                  </a:lnTo>
                  <a:lnTo>
                    <a:pt x="451827" y="668147"/>
                  </a:lnTo>
                  <a:lnTo>
                    <a:pt x="409638" y="625462"/>
                  </a:lnTo>
                  <a:lnTo>
                    <a:pt x="378663" y="588264"/>
                  </a:lnTo>
                  <a:lnTo>
                    <a:pt x="365328" y="570522"/>
                  </a:lnTo>
                  <a:lnTo>
                    <a:pt x="370827" y="565975"/>
                  </a:lnTo>
                  <a:lnTo>
                    <a:pt x="381406" y="580047"/>
                  </a:lnTo>
                  <a:lnTo>
                    <a:pt x="408330" y="612914"/>
                  </a:lnTo>
                  <a:lnTo>
                    <a:pt x="445998" y="652754"/>
                  </a:lnTo>
                  <a:lnTo>
                    <a:pt x="488772" y="687768"/>
                  </a:lnTo>
                  <a:lnTo>
                    <a:pt x="493737" y="691057"/>
                  </a:lnTo>
                  <a:lnTo>
                    <a:pt x="500189" y="689584"/>
                  </a:lnTo>
                  <a:lnTo>
                    <a:pt x="503491" y="684428"/>
                  </a:lnTo>
                  <a:lnTo>
                    <a:pt x="507961" y="674065"/>
                  </a:lnTo>
                  <a:lnTo>
                    <a:pt x="508914" y="662990"/>
                  </a:lnTo>
                  <a:lnTo>
                    <a:pt x="506425" y="652195"/>
                  </a:lnTo>
                  <a:lnTo>
                    <a:pt x="500570" y="642683"/>
                  </a:lnTo>
                  <a:lnTo>
                    <a:pt x="377215" y="502602"/>
                  </a:lnTo>
                  <a:lnTo>
                    <a:pt x="351370" y="466991"/>
                  </a:lnTo>
                  <a:lnTo>
                    <a:pt x="332397" y="427113"/>
                  </a:lnTo>
                  <a:lnTo>
                    <a:pt x="320700" y="384086"/>
                  </a:lnTo>
                  <a:lnTo>
                    <a:pt x="316674" y="338988"/>
                  </a:lnTo>
                  <a:lnTo>
                    <a:pt x="321246" y="312559"/>
                  </a:lnTo>
                  <a:lnTo>
                    <a:pt x="347954" y="268312"/>
                  </a:lnTo>
                  <a:lnTo>
                    <a:pt x="386524" y="245846"/>
                  </a:lnTo>
                  <a:lnTo>
                    <a:pt x="405066" y="243014"/>
                  </a:lnTo>
                  <a:lnTo>
                    <a:pt x="423837" y="244221"/>
                  </a:lnTo>
                  <a:lnTo>
                    <a:pt x="466001" y="260426"/>
                  </a:lnTo>
                  <a:lnTo>
                    <a:pt x="494830" y="283908"/>
                  </a:lnTo>
                  <a:lnTo>
                    <a:pt x="502577" y="288556"/>
                  </a:lnTo>
                  <a:lnTo>
                    <a:pt x="511098" y="289814"/>
                  </a:lnTo>
                  <a:lnTo>
                    <a:pt x="519493" y="287718"/>
                  </a:lnTo>
                  <a:lnTo>
                    <a:pt x="526846" y="282295"/>
                  </a:lnTo>
                  <a:lnTo>
                    <a:pt x="530707" y="278104"/>
                  </a:lnTo>
                  <a:lnTo>
                    <a:pt x="531787" y="271703"/>
                  </a:lnTo>
                  <a:close/>
                </a:path>
                <a:path extrusionOk="0" h="760094" w="1078230">
                  <a:moveTo>
                    <a:pt x="1077823" y="129552"/>
                  </a:moveTo>
                  <a:lnTo>
                    <a:pt x="976566" y="0"/>
                  </a:lnTo>
                  <a:lnTo>
                    <a:pt x="955636" y="30276"/>
                  </a:lnTo>
                  <a:lnTo>
                    <a:pt x="931951" y="59182"/>
                  </a:lnTo>
                  <a:lnTo>
                    <a:pt x="904367" y="83337"/>
                  </a:lnTo>
                  <a:lnTo>
                    <a:pt x="873493" y="102298"/>
                  </a:lnTo>
                  <a:lnTo>
                    <a:pt x="839939" y="115620"/>
                  </a:lnTo>
                  <a:lnTo>
                    <a:pt x="681291" y="162902"/>
                  </a:lnTo>
                  <a:lnTo>
                    <a:pt x="665441" y="168249"/>
                  </a:lnTo>
                  <a:lnTo>
                    <a:pt x="620407" y="190995"/>
                  </a:lnTo>
                  <a:lnTo>
                    <a:pt x="572744" y="221742"/>
                  </a:lnTo>
                  <a:lnTo>
                    <a:pt x="551789" y="254558"/>
                  </a:lnTo>
                  <a:lnTo>
                    <a:pt x="546023" y="271691"/>
                  </a:lnTo>
                  <a:lnTo>
                    <a:pt x="547090" y="278079"/>
                  </a:lnTo>
                  <a:lnTo>
                    <a:pt x="550964" y="282270"/>
                  </a:lnTo>
                  <a:lnTo>
                    <a:pt x="558317" y="287705"/>
                  </a:lnTo>
                  <a:lnTo>
                    <a:pt x="566712" y="289801"/>
                  </a:lnTo>
                  <a:lnTo>
                    <a:pt x="575233" y="288544"/>
                  </a:lnTo>
                  <a:lnTo>
                    <a:pt x="582980" y="283895"/>
                  </a:lnTo>
                  <a:lnTo>
                    <a:pt x="595515" y="272605"/>
                  </a:lnTo>
                  <a:lnTo>
                    <a:pt x="603415" y="266115"/>
                  </a:lnTo>
                  <a:lnTo>
                    <a:pt x="656767" y="243941"/>
                  </a:lnTo>
                  <a:lnTo>
                    <a:pt x="678764" y="243751"/>
                  </a:lnTo>
                  <a:lnTo>
                    <a:pt x="700125" y="248996"/>
                  </a:lnTo>
                  <a:lnTo>
                    <a:pt x="736396" y="275323"/>
                  </a:lnTo>
                  <a:lnTo>
                    <a:pt x="757466" y="315722"/>
                  </a:lnTo>
                  <a:lnTo>
                    <a:pt x="761111" y="339026"/>
                  </a:lnTo>
                  <a:lnTo>
                    <a:pt x="757123" y="384060"/>
                  </a:lnTo>
                  <a:lnTo>
                    <a:pt x="745426" y="427075"/>
                  </a:lnTo>
                  <a:lnTo>
                    <a:pt x="726440" y="466953"/>
                  </a:lnTo>
                  <a:lnTo>
                    <a:pt x="700595" y="502564"/>
                  </a:lnTo>
                  <a:lnTo>
                    <a:pt x="577240" y="642645"/>
                  </a:lnTo>
                  <a:lnTo>
                    <a:pt x="571385" y="652170"/>
                  </a:lnTo>
                  <a:lnTo>
                    <a:pt x="568896" y="662952"/>
                  </a:lnTo>
                  <a:lnTo>
                    <a:pt x="569849" y="674027"/>
                  </a:lnTo>
                  <a:lnTo>
                    <a:pt x="574306" y="684403"/>
                  </a:lnTo>
                  <a:lnTo>
                    <a:pt x="577621" y="689546"/>
                  </a:lnTo>
                  <a:lnTo>
                    <a:pt x="584085" y="691019"/>
                  </a:lnTo>
                  <a:lnTo>
                    <a:pt x="589026" y="687743"/>
                  </a:lnTo>
                  <a:lnTo>
                    <a:pt x="631799" y="652716"/>
                  </a:lnTo>
                  <a:lnTo>
                    <a:pt x="669467" y="612876"/>
                  </a:lnTo>
                  <a:lnTo>
                    <a:pt x="696404" y="580021"/>
                  </a:lnTo>
                  <a:lnTo>
                    <a:pt x="706983" y="565937"/>
                  </a:lnTo>
                  <a:lnTo>
                    <a:pt x="712482" y="570509"/>
                  </a:lnTo>
                  <a:lnTo>
                    <a:pt x="699147" y="588238"/>
                  </a:lnTo>
                  <a:lnTo>
                    <a:pt x="668172" y="625436"/>
                  </a:lnTo>
                  <a:lnTo>
                    <a:pt x="625970" y="668108"/>
                  </a:lnTo>
                  <a:lnTo>
                    <a:pt x="578980" y="702284"/>
                  </a:lnTo>
                  <a:lnTo>
                    <a:pt x="568642" y="710615"/>
                  </a:lnTo>
                  <a:lnTo>
                    <a:pt x="563435" y="716775"/>
                  </a:lnTo>
                  <a:lnTo>
                    <a:pt x="560743" y="724344"/>
                  </a:lnTo>
                  <a:lnTo>
                    <a:pt x="560819" y="732345"/>
                  </a:lnTo>
                  <a:lnTo>
                    <a:pt x="563956" y="739813"/>
                  </a:lnTo>
                  <a:lnTo>
                    <a:pt x="568236" y="745667"/>
                  </a:lnTo>
                  <a:lnTo>
                    <a:pt x="575271" y="747369"/>
                  </a:lnTo>
                  <a:lnTo>
                    <a:pt x="581418" y="745312"/>
                  </a:lnTo>
                  <a:lnTo>
                    <a:pt x="621487" y="722452"/>
                  </a:lnTo>
                  <a:lnTo>
                    <a:pt x="663930" y="684847"/>
                  </a:lnTo>
                  <a:lnTo>
                    <a:pt x="704481" y="640854"/>
                  </a:lnTo>
                  <a:lnTo>
                    <a:pt x="738886" y="598843"/>
                  </a:lnTo>
                  <a:lnTo>
                    <a:pt x="762901" y="567143"/>
                  </a:lnTo>
                  <a:lnTo>
                    <a:pt x="772248" y="554139"/>
                  </a:lnTo>
                  <a:lnTo>
                    <a:pt x="777811" y="558609"/>
                  </a:lnTo>
                  <a:lnTo>
                    <a:pt x="736600" y="609701"/>
                  </a:lnTo>
                  <a:lnTo>
                    <a:pt x="697852" y="654469"/>
                  </a:lnTo>
                  <a:lnTo>
                    <a:pt x="654875" y="699719"/>
                  </a:lnTo>
                  <a:lnTo>
                    <a:pt x="613537" y="736180"/>
                  </a:lnTo>
                  <a:lnTo>
                    <a:pt x="608812" y="739724"/>
                  </a:lnTo>
                  <a:lnTo>
                    <a:pt x="608177" y="746950"/>
                  </a:lnTo>
                  <a:lnTo>
                    <a:pt x="618210" y="757809"/>
                  </a:lnTo>
                  <a:lnTo>
                    <a:pt x="626795" y="759955"/>
                  </a:lnTo>
                  <a:lnTo>
                    <a:pt x="634568" y="757542"/>
                  </a:lnTo>
                  <a:lnTo>
                    <a:pt x="666254" y="735698"/>
                  </a:lnTo>
                  <a:lnTo>
                    <a:pt x="714298" y="692848"/>
                  </a:lnTo>
                  <a:lnTo>
                    <a:pt x="756983" y="646455"/>
                  </a:lnTo>
                  <a:lnTo>
                    <a:pt x="791324" y="603897"/>
                  </a:lnTo>
                  <a:lnTo>
                    <a:pt x="814336" y="572579"/>
                  </a:lnTo>
                  <a:lnTo>
                    <a:pt x="823036" y="559930"/>
                  </a:lnTo>
                  <a:lnTo>
                    <a:pt x="828687" y="564261"/>
                  </a:lnTo>
                  <a:lnTo>
                    <a:pt x="783831" y="625284"/>
                  </a:lnTo>
                  <a:lnTo>
                    <a:pt x="753605" y="661555"/>
                  </a:lnTo>
                  <a:lnTo>
                    <a:pt x="705891" y="710399"/>
                  </a:lnTo>
                  <a:lnTo>
                    <a:pt x="705916" y="716876"/>
                  </a:lnTo>
                  <a:lnTo>
                    <a:pt x="709714" y="720737"/>
                  </a:lnTo>
                  <a:lnTo>
                    <a:pt x="717829" y="729665"/>
                  </a:lnTo>
                  <a:lnTo>
                    <a:pt x="724103" y="732282"/>
                  </a:lnTo>
                  <a:lnTo>
                    <a:pt x="766559" y="701065"/>
                  </a:lnTo>
                  <a:lnTo>
                    <a:pt x="846848" y="604774"/>
                  </a:lnTo>
                  <a:lnTo>
                    <a:pt x="889025" y="544918"/>
                  </a:lnTo>
                  <a:lnTo>
                    <a:pt x="923226" y="479374"/>
                  </a:lnTo>
                  <a:lnTo>
                    <a:pt x="1027201" y="243611"/>
                  </a:lnTo>
                  <a:lnTo>
                    <a:pt x="1077823" y="129552"/>
                  </a:lnTo>
                  <a:close/>
                </a:path>
              </a:pathLst>
            </a:custGeom>
            <a:solidFill>
              <a:srgbClr val="256FD6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" name="Google Shape;111;p14"/>
            <p:cNvSpPr/>
            <p:nvPr/>
          </p:nvSpPr>
          <p:spPr>
            <a:xfrm>
              <a:off x="6902873" y="1283779"/>
              <a:ext cx="1260773" cy="295466"/>
            </a:xfrm>
            <a:custGeom>
              <a:rect b="b" l="l" r="r" t="t"/>
              <a:pathLst>
                <a:path extrusionOk="0" h="314325" w="1374140">
                  <a:moveTo>
                    <a:pt x="622043" y="10"/>
                  </a:moveTo>
                  <a:lnTo>
                    <a:pt x="566872" y="10"/>
                  </a:lnTo>
                  <a:lnTo>
                    <a:pt x="462855" y="313801"/>
                  </a:lnTo>
                  <a:lnTo>
                    <a:pt x="512570" y="313801"/>
                  </a:lnTo>
                  <a:lnTo>
                    <a:pt x="533449" y="249793"/>
                  </a:lnTo>
                  <a:lnTo>
                    <a:pt x="704835" y="249793"/>
                  </a:lnTo>
                  <a:lnTo>
                    <a:pt x="690939" y="207868"/>
                  </a:lnTo>
                  <a:lnTo>
                    <a:pt x="546831" y="207868"/>
                  </a:lnTo>
                  <a:lnTo>
                    <a:pt x="594442" y="62218"/>
                  </a:lnTo>
                  <a:lnTo>
                    <a:pt x="642662" y="62218"/>
                  </a:lnTo>
                  <a:lnTo>
                    <a:pt x="622043" y="10"/>
                  </a:lnTo>
                  <a:close/>
                </a:path>
                <a:path extrusionOk="0" h="314325" w="1374140">
                  <a:moveTo>
                    <a:pt x="704835" y="249793"/>
                  </a:moveTo>
                  <a:lnTo>
                    <a:pt x="655037" y="249793"/>
                  </a:lnTo>
                  <a:lnTo>
                    <a:pt x="675906" y="313801"/>
                  </a:lnTo>
                  <a:lnTo>
                    <a:pt x="726051" y="313801"/>
                  </a:lnTo>
                  <a:lnTo>
                    <a:pt x="704835" y="249793"/>
                  </a:lnTo>
                  <a:close/>
                </a:path>
                <a:path extrusionOk="0" h="314325" w="1374140">
                  <a:moveTo>
                    <a:pt x="642662" y="62218"/>
                  </a:moveTo>
                  <a:lnTo>
                    <a:pt x="594442" y="62218"/>
                  </a:lnTo>
                  <a:lnTo>
                    <a:pt x="641655" y="207868"/>
                  </a:lnTo>
                  <a:lnTo>
                    <a:pt x="690939" y="207868"/>
                  </a:lnTo>
                  <a:lnTo>
                    <a:pt x="642662" y="62218"/>
                  </a:lnTo>
                  <a:close/>
                </a:path>
                <a:path extrusionOk="0" h="314325" w="1374140">
                  <a:moveTo>
                    <a:pt x="438227" y="0"/>
                  </a:moveTo>
                  <a:lnTo>
                    <a:pt x="277792" y="0"/>
                  </a:lnTo>
                  <a:lnTo>
                    <a:pt x="277792" y="313801"/>
                  </a:lnTo>
                  <a:lnTo>
                    <a:pt x="438227" y="313801"/>
                  </a:lnTo>
                  <a:lnTo>
                    <a:pt x="438227" y="271887"/>
                  </a:lnTo>
                  <a:lnTo>
                    <a:pt x="325414" y="271887"/>
                  </a:lnTo>
                  <a:lnTo>
                    <a:pt x="325414" y="175827"/>
                  </a:lnTo>
                  <a:lnTo>
                    <a:pt x="425693" y="175827"/>
                  </a:lnTo>
                  <a:lnTo>
                    <a:pt x="425693" y="133912"/>
                  </a:lnTo>
                  <a:lnTo>
                    <a:pt x="325414" y="133912"/>
                  </a:lnTo>
                  <a:lnTo>
                    <a:pt x="325414" y="41914"/>
                  </a:lnTo>
                  <a:lnTo>
                    <a:pt x="438227" y="41914"/>
                  </a:lnTo>
                  <a:lnTo>
                    <a:pt x="438227" y="0"/>
                  </a:lnTo>
                  <a:close/>
                </a:path>
                <a:path extrusionOk="0" h="314325" w="1374140">
                  <a:moveTo>
                    <a:pt x="1189743" y="439"/>
                  </a:moveTo>
                  <a:lnTo>
                    <a:pt x="1142122" y="439"/>
                  </a:lnTo>
                  <a:lnTo>
                    <a:pt x="1142122" y="313801"/>
                  </a:lnTo>
                  <a:lnTo>
                    <a:pt x="1189743" y="313801"/>
                  </a:lnTo>
                  <a:lnTo>
                    <a:pt x="1189743" y="176738"/>
                  </a:lnTo>
                  <a:lnTo>
                    <a:pt x="1373989" y="176738"/>
                  </a:lnTo>
                  <a:lnTo>
                    <a:pt x="1373989" y="134812"/>
                  </a:lnTo>
                  <a:lnTo>
                    <a:pt x="1189743" y="134812"/>
                  </a:lnTo>
                  <a:lnTo>
                    <a:pt x="1189743" y="439"/>
                  </a:lnTo>
                  <a:close/>
                </a:path>
                <a:path extrusionOk="0" h="314325" w="1374140">
                  <a:moveTo>
                    <a:pt x="1373989" y="176738"/>
                  </a:moveTo>
                  <a:lnTo>
                    <a:pt x="1326347" y="176738"/>
                  </a:lnTo>
                  <a:lnTo>
                    <a:pt x="1326347" y="313801"/>
                  </a:lnTo>
                  <a:lnTo>
                    <a:pt x="1373989" y="313801"/>
                  </a:lnTo>
                  <a:lnTo>
                    <a:pt x="1373989" y="176738"/>
                  </a:lnTo>
                  <a:close/>
                </a:path>
                <a:path extrusionOk="0" h="314325" w="1374140">
                  <a:moveTo>
                    <a:pt x="1373989" y="439"/>
                  </a:moveTo>
                  <a:lnTo>
                    <a:pt x="1326347" y="439"/>
                  </a:lnTo>
                  <a:lnTo>
                    <a:pt x="1326347" y="134812"/>
                  </a:lnTo>
                  <a:lnTo>
                    <a:pt x="1373989" y="134812"/>
                  </a:lnTo>
                  <a:lnTo>
                    <a:pt x="1373989" y="439"/>
                  </a:lnTo>
                  <a:close/>
                </a:path>
                <a:path extrusionOk="0" h="314325" w="1374140">
                  <a:moveTo>
                    <a:pt x="1033507" y="42386"/>
                  </a:moveTo>
                  <a:lnTo>
                    <a:pt x="985896" y="42386"/>
                  </a:lnTo>
                  <a:lnTo>
                    <a:pt x="985896" y="313801"/>
                  </a:lnTo>
                  <a:lnTo>
                    <a:pt x="1033507" y="313801"/>
                  </a:lnTo>
                  <a:lnTo>
                    <a:pt x="1033507" y="42386"/>
                  </a:lnTo>
                  <a:close/>
                </a:path>
                <a:path extrusionOk="0" h="314325" w="1374140">
                  <a:moveTo>
                    <a:pt x="1110803" y="439"/>
                  </a:moveTo>
                  <a:lnTo>
                    <a:pt x="908181" y="439"/>
                  </a:lnTo>
                  <a:lnTo>
                    <a:pt x="908181" y="42386"/>
                  </a:lnTo>
                  <a:lnTo>
                    <a:pt x="1110803" y="42386"/>
                  </a:lnTo>
                  <a:lnTo>
                    <a:pt x="1110803" y="439"/>
                  </a:lnTo>
                  <a:close/>
                </a:path>
                <a:path extrusionOk="0" h="314325" w="1374140">
                  <a:moveTo>
                    <a:pt x="802069" y="450"/>
                  </a:moveTo>
                  <a:lnTo>
                    <a:pt x="754458" y="450"/>
                  </a:lnTo>
                  <a:lnTo>
                    <a:pt x="754458" y="313801"/>
                  </a:lnTo>
                  <a:lnTo>
                    <a:pt x="900244" y="313801"/>
                  </a:lnTo>
                  <a:lnTo>
                    <a:pt x="900244" y="272337"/>
                  </a:lnTo>
                  <a:lnTo>
                    <a:pt x="802069" y="272337"/>
                  </a:lnTo>
                  <a:lnTo>
                    <a:pt x="802069" y="450"/>
                  </a:lnTo>
                  <a:close/>
                </a:path>
                <a:path extrusionOk="0" h="314325" w="1374140">
                  <a:moveTo>
                    <a:pt x="47611" y="439"/>
                  </a:moveTo>
                  <a:lnTo>
                    <a:pt x="0" y="439"/>
                  </a:lnTo>
                  <a:lnTo>
                    <a:pt x="0" y="313801"/>
                  </a:lnTo>
                  <a:lnTo>
                    <a:pt x="47611" y="313801"/>
                  </a:lnTo>
                  <a:lnTo>
                    <a:pt x="47611" y="176738"/>
                  </a:lnTo>
                  <a:lnTo>
                    <a:pt x="231856" y="176738"/>
                  </a:lnTo>
                  <a:lnTo>
                    <a:pt x="231856" y="134812"/>
                  </a:lnTo>
                  <a:lnTo>
                    <a:pt x="47611" y="134812"/>
                  </a:lnTo>
                  <a:lnTo>
                    <a:pt x="47611" y="439"/>
                  </a:lnTo>
                  <a:close/>
                </a:path>
                <a:path extrusionOk="0" h="314325" w="1374140">
                  <a:moveTo>
                    <a:pt x="231856" y="176738"/>
                  </a:moveTo>
                  <a:lnTo>
                    <a:pt x="184224" y="176738"/>
                  </a:lnTo>
                  <a:lnTo>
                    <a:pt x="184224" y="313801"/>
                  </a:lnTo>
                  <a:lnTo>
                    <a:pt x="231856" y="313801"/>
                  </a:lnTo>
                  <a:lnTo>
                    <a:pt x="231856" y="176738"/>
                  </a:lnTo>
                  <a:close/>
                </a:path>
                <a:path extrusionOk="0" h="314325" w="1374140">
                  <a:moveTo>
                    <a:pt x="231856" y="439"/>
                  </a:moveTo>
                  <a:lnTo>
                    <a:pt x="184224" y="439"/>
                  </a:lnTo>
                  <a:lnTo>
                    <a:pt x="184224" y="134812"/>
                  </a:lnTo>
                  <a:lnTo>
                    <a:pt x="231856" y="134812"/>
                  </a:lnTo>
                  <a:lnTo>
                    <a:pt x="231856" y="439"/>
                  </a:lnTo>
                  <a:close/>
                </a:path>
              </a:pathLst>
            </a:custGeom>
            <a:solidFill>
              <a:srgbClr val="34353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14"/>
            <p:cNvSpPr/>
            <p:nvPr/>
          </p:nvSpPr>
          <p:spPr>
            <a:xfrm>
              <a:off x="6902906" y="876094"/>
              <a:ext cx="1260773" cy="335542"/>
            </a:xfrm>
            <a:custGeom>
              <a:rect b="b" l="l" r="r" t="t"/>
              <a:pathLst>
                <a:path extrusionOk="0" h="348615" w="1374140">
                  <a:moveTo>
                    <a:pt x="111483" y="492"/>
                  </a:moveTo>
                  <a:lnTo>
                    <a:pt x="0" y="492"/>
                  </a:lnTo>
                  <a:lnTo>
                    <a:pt x="0" y="348471"/>
                  </a:lnTo>
                  <a:lnTo>
                    <a:pt x="52940" y="348471"/>
                  </a:lnTo>
                  <a:lnTo>
                    <a:pt x="52940" y="207281"/>
                  </a:lnTo>
                  <a:lnTo>
                    <a:pt x="111473" y="207281"/>
                  </a:lnTo>
                  <a:lnTo>
                    <a:pt x="163286" y="198976"/>
                  </a:lnTo>
                  <a:lnTo>
                    <a:pt x="199012" y="175557"/>
                  </a:lnTo>
                  <a:lnTo>
                    <a:pt x="210232" y="160728"/>
                  </a:lnTo>
                  <a:lnTo>
                    <a:pt x="52972" y="160728"/>
                  </a:lnTo>
                  <a:lnTo>
                    <a:pt x="52972" y="47077"/>
                  </a:lnTo>
                  <a:lnTo>
                    <a:pt x="210058" y="47077"/>
                  </a:lnTo>
                  <a:lnTo>
                    <a:pt x="205759" y="40414"/>
                  </a:lnTo>
                  <a:lnTo>
                    <a:pt x="196937" y="30478"/>
                  </a:lnTo>
                  <a:lnTo>
                    <a:pt x="160817" y="8240"/>
                  </a:lnTo>
                  <a:lnTo>
                    <a:pt x="129342" y="1352"/>
                  </a:lnTo>
                  <a:lnTo>
                    <a:pt x="111483" y="492"/>
                  </a:lnTo>
                  <a:close/>
                </a:path>
                <a:path extrusionOk="0" h="348615" w="1374140">
                  <a:moveTo>
                    <a:pt x="210058" y="47077"/>
                  </a:moveTo>
                  <a:lnTo>
                    <a:pt x="111483" y="47077"/>
                  </a:lnTo>
                  <a:lnTo>
                    <a:pt x="137703" y="50644"/>
                  </a:lnTo>
                  <a:lnTo>
                    <a:pt x="156429" y="61346"/>
                  </a:lnTo>
                  <a:lnTo>
                    <a:pt x="167664" y="79182"/>
                  </a:lnTo>
                  <a:lnTo>
                    <a:pt x="171408" y="104153"/>
                  </a:lnTo>
                  <a:lnTo>
                    <a:pt x="170478" y="116903"/>
                  </a:lnTo>
                  <a:lnTo>
                    <a:pt x="148150" y="152412"/>
                  </a:lnTo>
                  <a:lnTo>
                    <a:pt x="111483" y="160717"/>
                  </a:lnTo>
                  <a:lnTo>
                    <a:pt x="210238" y="160717"/>
                  </a:lnTo>
                  <a:lnTo>
                    <a:pt x="225004" y="117231"/>
                  </a:lnTo>
                  <a:lnTo>
                    <a:pt x="225741" y="104132"/>
                  </a:lnTo>
                  <a:lnTo>
                    <a:pt x="224941" y="89962"/>
                  </a:lnTo>
                  <a:lnTo>
                    <a:pt x="222541" y="76476"/>
                  </a:lnTo>
                  <a:lnTo>
                    <a:pt x="218545" y="63678"/>
                  </a:lnTo>
                  <a:lnTo>
                    <a:pt x="212956" y="51569"/>
                  </a:lnTo>
                  <a:lnTo>
                    <a:pt x="210058" y="47077"/>
                  </a:lnTo>
                  <a:close/>
                </a:path>
                <a:path extrusionOk="0" h="348615" w="1374140">
                  <a:moveTo>
                    <a:pt x="436154" y="10"/>
                  </a:moveTo>
                  <a:lnTo>
                    <a:pt x="257793" y="10"/>
                  </a:lnTo>
                  <a:lnTo>
                    <a:pt x="257793" y="348492"/>
                  </a:lnTo>
                  <a:lnTo>
                    <a:pt x="436154" y="348492"/>
                  </a:lnTo>
                  <a:lnTo>
                    <a:pt x="436154" y="301917"/>
                  </a:lnTo>
                  <a:lnTo>
                    <a:pt x="310733" y="301917"/>
                  </a:lnTo>
                  <a:lnTo>
                    <a:pt x="310733" y="195271"/>
                  </a:lnTo>
                  <a:lnTo>
                    <a:pt x="422217" y="195271"/>
                  </a:lnTo>
                  <a:lnTo>
                    <a:pt x="422217" y="148707"/>
                  </a:lnTo>
                  <a:lnTo>
                    <a:pt x="310733" y="148707"/>
                  </a:lnTo>
                  <a:lnTo>
                    <a:pt x="310733" y="46564"/>
                  </a:lnTo>
                  <a:lnTo>
                    <a:pt x="436154" y="46564"/>
                  </a:lnTo>
                  <a:lnTo>
                    <a:pt x="436154" y="10"/>
                  </a:lnTo>
                  <a:close/>
                </a:path>
                <a:path extrusionOk="0" h="348615" w="1374140">
                  <a:moveTo>
                    <a:pt x="535533" y="10"/>
                  </a:moveTo>
                  <a:lnTo>
                    <a:pt x="482592" y="10"/>
                  </a:lnTo>
                  <a:lnTo>
                    <a:pt x="482592" y="348492"/>
                  </a:lnTo>
                  <a:lnTo>
                    <a:pt x="535533" y="348492"/>
                  </a:lnTo>
                  <a:lnTo>
                    <a:pt x="535533" y="88636"/>
                  </a:lnTo>
                  <a:lnTo>
                    <a:pt x="589975" y="88636"/>
                  </a:lnTo>
                  <a:lnTo>
                    <a:pt x="535533" y="10"/>
                  </a:lnTo>
                  <a:close/>
                </a:path>
                <a:path extrusionOk="0" h="348615" w="1374140">
                  <a:moveTo>
                    <a:pt x="589975" y="88636"/>
                  </a:moveTo>
                  <a:lnTo>
                    <a:pt x="535533" y="88636"/>
                  </a:lnTo>
                  <a:lnTo>
                    <a:pt x="694858" y="348492"/>
                  </a:lnTo>
                  <a:lnTo>
                    <a:pt x="747809" y="348492"/>
                  </a:lnTo>
                  <a:lnTo>
                    <a:pt x="747809" y="259374"/>
                  </a:lnTo>
                  <a:lnTo>
                    <a:pt x="694858" y="259374"/>
                  </a:lnTo>
                  <a:lnTo>
                    <a:pt x="589975" y="88636"/>
                  </a:lnTo>
                  <a:close/>
                </a:path>
                <a:path extrusionOk="0" h="348615" w="1374140">
                  <a:moveTo>
                    <a:pt x="747809" y="10"/>
                  </a:moveTo>
                  <a:lnTo>
                    <a:pt x="694858" y="10"/>
                  </a:lnTo>
                  <a:lnTo>
                    <a:pt x="694858" y="259374"/>
                  </a:lnTo>
                  <a:lnTo>
                    <a:pt x="747809" y="259374"/>
                  </a:lnTo>
                  <a:lnTo>
                    <a:pt x="747809" y="10"/>
                  </a:lnTo>
                  <a:close/>
                </a:path>
                <a:path extrusionOk="0" h="348615" w="1374140">
                  <a:moveTo>
                    <a:pt x="904338" y="513"/>
                  </a:moveTo>
                  <a:lnTo>
                    <a:pt x="798897" y="513"/>
                  </a:lnTo>
                  <a:lnTo>
                    <a:pt x="798897" y="348492"/>
                  </a:lnTo>
                  <a:lnTo>
                    <a:pt x="904338" y="348492"/>
                  </a:lnTo>
                  <a:lnTo>
                    <a:pt x="952698" y="343294"/>
                  </a:lnTo>
                  <a:lnTo>
                    <a:pt x="994681" y="327707"/>
                  </a:lnTo>
                  <a:lnTo>
                    <a:pt x="1029053" y="302362"/>
                  </a:lnTo>
                  <a:lnTo>
                    <a:pt x="1029437" y="301917"/>
                  </a:lnTo>
                  <a:lnTo>
                    <a:pt x="904338" y="301917"/>
                  </a:lnTo>
                  <a:lnTo>
                    <a:pt x="851848" y="301907"/>
                  </a:lnTo>
                  <a:lnTo>
                    <a:pt x="851848" y="47077"/>
                  </a:lnTo>
                  <a:lnTo>
                    <a:pt x="1028339" y="47077"/>
                  </a:lnTo>
                  <a:lnTo>
                    <a:pt x="1012969" y="33589"/>
                  </a:lnTo>
                  <a:lnTo>
                    <a:pt x="994681" y="21789"/>
                  </a:lnTo>
                  <a:lnTo>
                    <a:pt x="974484" y="12475"/>
                  </a:lnTo>
                  <a:lnTo>
                    <a:pt x="952698" y="5827"/>
                  </a:lnTo>
                  <a:lnTo>
                    <a:pt x="929318" y="1840"/>
                  </a:lnTo>
                  <a:lnTo>
                    <a:pt x="904338" y="513"/>
                  </a:lnTo>
                  <a:close/>
                </a:path>
                <a:path extrusionOk="0" h="348615" w="1374140">
                  <a:moveTo>
                    <a:pt x="1028339" y="47077"/>
                  </a:moveTo>
                  <a:lnTo>
                    <a:pt x="904338" y="47077"/>
                  </a:lnTo>
                  <a:lnTo>
                    <a:pt x="931012" y="49203"/>
                  </a:lnTo>
                  <a:lnTo>
                    <a:pt x="954379" y="55584"/>
                  </a:lnTo>
                  <a:lnTo>
                    <a:pt x="991194" y="81117"/>
                  </a:lnTo>
                  <a:lnTo>
                    <a:pt x="1013840" y="121802"/>
                  </a:lnTo>
                  <a:lnTo>
                    <a:pt x="1021392" y="175743"/>
                  </a:lnTo>
                  <a:lnTo>
                    <a:pt x="1019504" y="204234"/>
                  </a:lnTo>
                  <a:lnTo>
                    <a:pt x="1004403" y="250709"/>
                  </a:lnTo>
                  <a:lnTo>
                    <a:pt x="974440" y="283333"/>
                  </a:lnTo>
                  <a:lnTo>
                    <a:pt x="931012" y="299852"/>
                  </a:lnTo>
                  <a:lnTo>
                    <a:pt x="904338" y="301917"/>
                  </a:lnTo>
                  <a:lnTo>
                    <a:pt x="1029446" y="301907"/>
                  </a:lnTo>
                  <a:lnTo>
                    <a:pt x="1054606" y="267876"/>
                  </a:lnTo>
                  <a:lnTo>
                    <a:pt x="1070453" y="225316"/>
                  </a:lnTo>
                  <a:lnTo>
                    <a:pt x="1075736" y="175743"/>
                  </a:lnTo>
                  <a:lnTo>
                    <a:pt x="1074415" y="150037"/>
                  </a:lnTo>
                  <a:lnTo>
                    <a:pt x="1063849" y="103605"/>
                  </a:lnTo>
                  <a:lnTo>
                    <a:pt x="1042933" y="64133"/>
                  </a:lnTo>
                  <a:lnTo>
                    <a:pt x="1029053" y="47704"/>
                  </a:lnTo>
                  <a:lnTo>
                    <a:pt x="1028339" y="47077"/>
                  </a:lnTo>
                  <a:close/>
                </a:path>
                <a:path extrusionOk="0" h="348615" w="1374140">
                  <a:moveTo>
                    <a:pt x="1258286" y="0"/>
                  </a:moveTo>
                  <a:lnTo>
                    <a:pt x="1196989" y="0"/>
                  </a:lnTo>
                  <a:lnTo>
                    <a:pt x="1081328" y="348471"/>
                  </a:lnTo>
                  <a:lnTo>
                    <a:pt x="1136604" y="348471"/>
                  </a:lnTo>
                  <a:lnTo>
                    <a:pt x="1159818" y="277384"/>
                  </a:lnTo>
                  <a:lnTo>
                    <a:pt x="1350353" y="277384"/>
                  </a:lnTo>
                  <a:lnTo>
                    <a:pt x="1334898" y="230820"/>
                  </a:lnTo>
                  <a:lnTo>
                    <a:pt x="1174665" y="230820"/>
                  </a:lnTo>
                  <a:lnTo>
                    <a:pt x="1227627" y="69097"/>
                  </a:lnTo>
                  <a:lnTo>
                    <a:pt x="1281220" y="69097"/>
                  </a:lnTo>
                  <a:lnTo>
                    <a:pt x="1258286" y="0"/>
                  </a:lnTo>
                  <a:close/>
                </a:path>
                <a:path extrusionOk="0" h="348615" w="1374140">
                  <a:moveTo>
                    <a:pt x="1350353" y="277384"/>
                  </a:moveTo>
                  <a:lnTo>
                    <a:pt x="1294997" y="277384"/>
                  </a:lnTo>
                  <a:lnTo>
                    <a:pt x="1318211" y="348471"/>
                  </a:lnTo>
                  <a:lnTo>
                    <a:pt x="1373947" y="348471"/>
                  </a:lnTo>
                  <a:lnTo>
                    <a:pt x="1350353" y="277384"/>
                  </a:lnTo>
                  <a:close/>
                </a:path>
                <a:path extrusionOk="0" h="348615" w="1374140">
                  <a:moveTo>
                    <a:pt x="1281220" y="69097"/>
                  </a:moveTo>
                  <a:lnTo>
                    <a:pt x="1227627" y="69097"/>
                  </a:lnTo>
                  <a:lnTo>
                    <a:pt x="1280107" y="230820"/>
                  </a:lnTo>
                  <a:lnTo>
                    <a:pt x="1334898" y="230820"/>
                  </a:lnTo>
                  <a:lnTo>
                    <a:pt x="1281220" y="69097"/>
                  </a:lnTo>
                  <a:close/>
                </a:path>
              </a:pathLst>
            </a:custGeom>
            <a:solidFill>
              <a:srgbClr val="343539"/>
            </a:solidFill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r>
                <a:t/>
              </a:r>
              <a:endParaRPr b="0" i="0" sz="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3" name="Google Shape;113;p14"/>
          <p:cNvSpPr txBox="1"/>
          <p:nvPr/>
        </p:nvSpPr>
        <p:spPr>
          <a:xfrm>
            <a:off x="6399540" y="4753537"/>
            <a:ext cx="391200" cy="26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supports</a:t>
            </a:r>
            <a:endParaRPr b="1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i="0" lang="en" sz="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SDG</a:t>
            </a:r>
            <a:endParaRPr b="1" i="0" sz="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" name="Google Shape;114;p1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06617" y="4737016"/>
            <a:ext cx="313016" cy="31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55521" y="4737016"/>
            <a:ext cx="313016" cy="31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8115550" y="4737016"/>
            <a:ext cx="313016" cy="3130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7387448" y="4743395"/>
            <a:ext cx="300257" cy="300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75589" y="4735948"/>
            <a:ext cx="313016" cy="313016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4"/>
          <p:cNvSpPr txBox="1"/>
          <p:nvPr/>
        </p:nvSpPr>
        <p:spPr>
          <a:xfrm>
            <a:off x="5540888" y="2110692"/>
            <a:ext cx="2991000" cy="25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41575" lIns="41575" spcFirstLastPara="1" rIns="41575" wrap="square" tIns="415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2000">
                <a:solidFill>
                  <a:srgbClr val="2571DA"/>
                </a:solidFill>
                <a:latin typeface="Roboto"/>
                <a:ea typeface="Roboto"/>
                <a:cs typeface="Roboto"/>
                <a:sym typeface="Roboto"/>
              </a:rPr>
              <a:t>Using an AI Clinical Copilot to Enhance Patient Safety</a:t>
            </a:r>
            <a:endParaRPr b="1" i="1" sz="2000">
              <a:solidFill>
                <a:srgbClr val="2571D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i="1" sz="2000">
              <a:solidFill>
                <a:srgbClr val="2571DA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rPr>
              <a:t>Dr. Robert Korom</a:t>
            </a:r>
            <a:endParaRPr i="1" sz="2000">
              <a:solidFill>
                <a:srgbClr val="2571D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2000">
              <a:solidFill>
                <a:srgbClr val="2571D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rPr>
              <a:t>World Bank Symposium</a:t>
            </a:r>
            <a:endParaRPr i="1" sz="2000">
              <a:solidFill>
                <a:srgbClr val="2571DA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000">
                <a:solidFill>
                  <a:srgbClr val="2571DA"/>
                </a:solidFill>
                <a:latin typeface="Roboto Light"/>
                <a:ea typeface="Roboto Light"/>
                <a:cs typeface="Roboto Light"/>
                <a:sym typeface="Roboto Light"/>
              </a:rPr>
              <a:t>29 Sept 2025</a:t>
            </a:r>
            <a:endParaRPr i="1" sz="2000">
              <a:solidFill>
                <a:srgbClr val="2571DA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cxnSp>
        <p:nvCxnSpPr>
          <p:cNvPr id="120" name="Google Shape;120;p14"/>
          <p:cNvCxnSpPr/>
          <p:nvPr/>
        </p:nvCxnSpPr>
        <p:spPr>
          <a:xfrm>
            <a:off x="5271589" y="4657648"/>
            <a:ext cx="3869400" cy="1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121" name="Google Shape;121;p14" title="JULY_SM_ARTWORKS_2024-06 (1).jpg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-265177" y="0"/>
            <a:ext cx="5143480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3"/>
          <p:cNvSpPr txBox="1"/>
          <p:nvPr>
            <p:ph type="title"/>
          </p:nvPr>
        </p:nvSpPr>
        <p:spPr>
          <a:xfrm>
            <a:off x="311700" y="187150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Active Change Management Drives Adoption</a:t>
            </a:r>
            <a:endParaRPr/>
          </a:p>
        </p:txBody>
      </p:sp>
      <p:pic>
        <p:nvPicPr>
          <p:cNvPr id="202" name="Google Shape;202;p23" title="Active vs Silent Prompt Percentage Severity Over Tim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952325"/>
            <a:ext cx="8839204" cy="3754935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23"/>
          <p:cNvSpPr txBox="1"/>
          <p:nvPr>
            <p:ph idx="1" type="body"/>
          </p:nvPr>
        </p:nvSpPr>
        <p:spPr>
          <a:xfrm>
            <a:off x="1077600" y="4831825"/>
            <a:ext cx="7170900" cy="2463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% indicates clinic visits with at least one workflow stage left in "Red" state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04" name="Google Shape;204;p23"/>
          <p:cNvSpPr/>
          <p:nvPr/>
        </p:nvSpPr>
        <p:spPr>
          <a:xfrm>
            <a:off x="904425" y="1235675"/>
            <a:ext cx="4016700" cy="200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23"/>
          <p:cNvSpPr/>
          <p:nvPr/>
        </p:nvSpPr>
        <p:spPr>
          <a:xfrm>
            <a:off x="4974950" y="1903825"/>
            <a:ext cx="4016700" cy="20094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23"/>
          <p:cNvSpPr txBox="1"/>
          <p:nvPr>
            <p:ph type="title"/>
          </p:nvPr>
        </p:nvSpPr>
        <p:spPr>
          <a:xfrm>
            <a:off x="1596525" y="3320275"/>
            <a:ext cx="26325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Induction Period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207" name="Google Shape;207;p23"/>
          <p:cNvSpPr txBox="1"/>
          <p:nvPr>
            <p:ph type="title"/>
          </p:nvPr>
        </p:nvSpPr>
        <p:spPr>
          <a:xfrm>
            <a:off x="5402225" y="1398900"/>
            <a:ext cx="3333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0000"/>
                </a:solidFill>
              </a:rPr>
              <a:t>Active Deployment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10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4"/>
          <p:cNvSpPr txBox="1"/>
          <p:nvPr>
            <p:ph type="title"/>
          </p:nvPr>
        </p:nvSpPr>
        <p:spPr>
          <a:xfrm>
            <a:off x="311700" y="17207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 from Pilot Study </a:t>
            </a:r>
            <a:endParaRPr/>
          </a:p>
        </p:txBody>
      </p:sp>
      <p:sp>
        <p:nvSpPr>
          <p:cNvPr id="213" name="Google Shape;213;p24"/>
          <p:cNvSpPr txBox="1"/>
          <p:nvPr>
            <p:ph idx="1" type="body"/>
          </p:nvPr>
        </p:nvSpPr>
        <p:spPr>
          <a:xfrm>
            <a:off x="311700" y="952900"/>
            <a:ext cx="8291400" cy="38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39,849 patients enrolled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over from Jan - April 2025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Clinicians randomized to either usual care (no AI alerts) or AI Consult Safety Net.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108 independent physicians (29 from Kenya) reviewed the final documentation, blinded to whether AI was used or not, and rated for quality in the four key areas.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32% fewer history errors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10% fewer diagnostic testing errors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16% fewer diagnostic errors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13% fewer treatment errors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Within Penda alone, the AI Consult tool could reduce more than 50,000 errors every year.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Additional Rigorous Evaluation Underway</a:t>
            </a:r>
            <a:endParaRPr/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311700" y="1059075"/>
            <a:ext cx="7112100" cy="3879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Africa's first prospective RCT of AI CDSS in primary care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Design: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 Light"/>
              <a:buChar char="-"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Clinician-level randomization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 Light"/>
              <a:buChar char="-"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Intervention: AI CDSS vs Control (Usual Care)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Primary Outcomes: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 Light"/>
              <a:buChar char="-"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Patient-reported health outcomes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 Light"/>
              <a:buChar char="-"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Expert panel review of medical decision making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Enrollment: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&gt; 10,000 patients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Expected results: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Pre-print October 2025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descr="File:PATH Logo Color.png - Wikimedia Commons"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0700" y="4249450"/>
            <a:ext cx="1498176" cy="5743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cheru:University of Birmingham Crest Logo RGB POS Landscape.png ..." id="221" name="Google Shape;221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9300" y="4136349"/>
            <a:ext cx="2755277" cy="80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6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</a:t>
            </a:r>
            <a:r>
              <a:rPr lang="en"/>
              <a:t>Takeaways</a:t>
            </a:r>
            <a:endParaRPr/>
          </a:p>
        </p:txBody>
      </p:sp>
      <p:sp>
        <p:nvSpPr>
          <p:cNvPr id="227" name="Google Shape;227;p26"/>
          <p:cNvSpPr txBox="1"/>
          <p:nvPr>
            <p:ph idx="1" type="body"/>
          </p:nvPr>
        </p:nvSpPr>
        <p:spPr>
          <a:xfrm>
            <a:off x="1518150" y="1479400"/>
            <a:ext cx="71709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AI Model Performance is strong, implementation is the barrier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Call to Action:  Health System Leaders should work toward digitization and implementation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8" name="Google Shape;228;p26"/>
          <p:cNvSpPr txBox="1"/>
          <p:nvPr>
            <p:ph idx="1" type="body"/>
          </p:nvPr>
        </p:nvSpPr>
        <p:spPr>
          <a:xfrm>
            <a:off x="1547550" y="2498900"/>
            <a:ext cx="7112100" cy="5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Clinician Adoption and Change Management is Critical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Individual Feedback, Peer Champions, Buy-in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229" name="Google Shape;229;p26"/>
          <p:cNvSpPr txBox="1"/>
          <p:nvPr>
            <p:ph idx="1" type="body"/>
          </p:nvPr>
        </p:nvSpPr>
        <p:spPr>
          <a:xfrm>
            <a:off x="1547550" y="3551425"/>
            <a:ext cx="7112100" cy="5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Clinicians of the future must blend empathy with tool use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"Human at heart.  Tech in hand."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230" name="Google Shape;230;p26" title="Screenshot 2025-05-05 at 13.47.3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9588" y="2478249"/>
            <a:ext cx="606175" cy="626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6" title="Screenshot 2025-05-05 at 13.49.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1425" y="1423775"/>
            <a:ext cx="702500" cy="66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6" title="Screenshot 2025-05-05 at 13.50.22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425" y="3498752"/>
            <a:ext cx="702501" cy="715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/>
          <p:nvPr>
            <p:ph type="title"/>
          </p:nvPr>
        </p:nvSpPr>
        <p:spPr>
          <a:xfrm>
            <a:off x="311700" y="364950"/>
            <a:ext cx="5093400" cy="861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Patient-centeredness is foundational</a:t>
            </a:r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 b="-10509" l="19621" r="4442" t="10510"/>
          <a:stretch/>
        </p:blipFill>
        <p:spPr>
          <a:xfrm>
            <a:off x="11820800" y="-1791875"/>
            <a:ext cx="860400" cy="752400"/>
          </a:xfrm>
          <a:prstGeom prst="heart">
            <a:avLst/>
          </a:prstGeom>
          <a:noFill/>
          <a:ln>
            <a:noFill/>
          </a:ln>
        </p:spPr>
      </p:pic>
      <p:sp>
        <p:nvSpPr>
          <p:cNvPr id="239" name="Google Shape;239;p27"/>
          <p:cNvSpPr txBox="1"/>
          <p:nvPr/>
        </p:nvSpPr>
        <p:spPr>
          <a:xfrm>
            <a:off x="152400" y="4206950"/>
            <a:ext cx="68229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56FD6"/>
                </a:solidFill>
                <a:latin typeface="Roboto Medium"/>
                <a:ea typeface="Roboto Medium"/>
                <a:cs typeface="Roboto Medium"/>
                <a:sym typeface="Roboto Medium"/>
              </a:rPr>
              <a:t>Tech + clinician engagement + patient-centered culture</a:t>
            </a:r>
            <a:endParaRPr sz="1800">
              <a:solidFill>
                <a:srgbClr val="256FD6"/>
              </a:solidFill>
              <a:latin typeface="Roboto Medium"/>
              <a:ea typeface="Roboto Medium"/>
              <a:cs typeface="Roboto Medium"/>
              <a:sym typeface="Roboto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256FD6"/>
                </a:solidFill>
                <a:latin typeface="Roboto Medium"/>
                <a:ea typeface="Roboto Medium"/>
                <a:cs typeface="Roboto Medium"/>
                <a:sym typeface="Roboto Medium"/>
              </a:rPr>
              <a:t>= </a:t>
            </a:r>
            <a:r>
              <a:rPr lang="en" sz="1800">
                <a:solidFill>
                  <a:srgbClr val="EF5CA3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sustainable high-quality model</a:t>
            </a:r>
            <a:endParaRPr sz="800">
              <a:solidFill>
                <a:srgbClr val="EF5CA3"/>
              </a:solidFill>
              <a:latin typeface="Homemade Apple"/>
              <a:ea typeface="Homemade Apple"/>
              <a:cs typeface="Homemade Apple"/>
              <a:sym typeface="Homemade Apple"/>
            </a:endParaRPr>
          </a:p>
        </p:txBody>
      </p:sp>
      <p:pic>
        <p:nvPicPr>
          <p:cNvPr id="240" name="Google Shape;240;p27" title="Patient Feedback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9113" y="1545788"/>
            <a:ext cx="4418576" cy="2342225"/>
          </a:xfrm>
          <a:prstGeom prst="rect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1" name="Google Shape;241;p27"/>
          <p:cNvPicPr preferRelativeResize="0"/>
          <p:nvPr/>
        </p:nvPicPr>
        <p:blipFill rotWithShape="1">
          <a:blip r:embed="rId5">
            <a:alphaModFix/>
          </a:blip>
          <a:srcRect b="0" l="16091" r="41950" t="0"/>
          <a:stretch/>
        </p:blipFill>
        <p:spPr>
          <a:xfrm>
            <a:off x="5996700" y="-1"/>
            <a:ext cx="3149224" cy="5413976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7"/>
        </a:solidFill>
      </p:bgPr>
    </p:bg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8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us!</a:t>
            </a:r>
            <a:endParaRPr/>
          </a:p>
        </p:txBody>
      </p:sp>
      <p:sp>
        <p:nvSpPr>
          <p:cNvPr id="247" name="Google Shape;247;p28"/>
          <p:cNvSpPr txBox="1"/>
          <p:nvPr>
            <p:ph idx="1" type="body"/>
          </p:nvPr>
        </p:nvSpPr>
        <p:spPr>
          <a:xfrm>
            <a:off x="311700" y="1533475"/>
            <a:ext cx="4260300" cy="1108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aim to be the leader in patient-centered care in Kenya.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robert@pendahealth.com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248" name="Google Shape;248;p28" title="Screenshot 2025-05-05 at 13.41.00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4400" y="1307013"/>
            <a:ext cx="4267197" cy="252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7"/>
        </a:solidFill>
      </p:bgPr>
    </p:bg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9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Appendices</a:t>
            </a:r>
            <a:endParaRPr/>
          </a:p>
        </p:txBody>
      </p:sp>
      <p:pic>
        <p:nvPicPr>
          <p:cNvPr id="254" name="Google Shape;254;p29" title="Screenshot 2025-05-05 at 13.41.0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24400" y="1307013"/>
            <a:ext cx="4267197" cy="25294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8E7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0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Data Confidentiality</a:t>
            </a:r>
            <a:endParaRPr/>
          </a:p>
        </p:txBody>
      </p:sp>
      <p:sp>
        <p:nvSpPr>
          <p:cNvPr id="260" name="Google Shape;260;p30"/>
          <p:cNvSpPr txBox="1"/>
          <p:nvPr/>
        </p:nvSpPr>
        <p:spPr>
          <a:xfrm>
            <a:off x="451650" y="1149735"/>
            <a:ext cx="3717300" cy="37866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EMR Data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Name:  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Robert Korom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Phone Number:  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0700123123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Address: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 1 Karura Forest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Insurance: 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Britam Policy 123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Next of Kin: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 Stephanie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Next of Kin Contact: </a:t>
            </a:r>
            <a:r>
              <a:rPr lang="en" sz="1800">
                <a:highlight>
                  <a:srgbClr val="D9D9D9"/>
                </a:highlight>
                <a:latin typeface="Calibri"/>
                <a:ea typeface="Calibri"/>
                <a:cs typeface="Calibri"/>
                <a:sym typeface="Calibri"/>
              </a:rPr>
              <a:t>0712312300</a:t>
            </a:r>
            <a:endParaRPr sz="1800">
              <a:highlight>
                <a:srgbClr val="D9D9D9"/>
              </a:highlight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Complaint: 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Headache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VS: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HR 68, BP 112/78, SpO2 99%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Notes: 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39 y/o M with h/o…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Diagnosis: 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Migraines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30"/>
          <p:cNvSpPr txBox="1"/>
          <p:nvPr/>
        </p:nvSpPr>
        <p:spPr>
          <a:xfrm>
            <a:off x="5331875" y="721900"/>
            <a:ext cx="2728800" cy="26781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What the model sees: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 39 y/o M with chief complaint of headache, HR 68, BP 112/78, SpO2 99%...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Is "Migraine" a correct diagnosis given this information?  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p30"/>
          <p:cNvSpPr txBox="1"/>
          <p:nvPr/>
        </p:nvSpPr>
        <p:spPr>
          <a:xfrm>
            <a:off x="5331875" y="3592775"/>
            <a:ext cx="2728800" cy="1293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lang="en" sz="1800">
                <a:latin typeface="Calibri"/>
                <a:ea typeface="Calibri"/>
                <a:cs typeface="Calibri"/>
                <a:sym typeface="Calibri"/>
              </a:rPr>
              <a:t>Key Takeaway:</a:t>
            </a:r>
            <a:endParaRPr b="1"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The model doesn't get access to any Personally Identifiable Information.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31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Retrospective Eval of v1 outputs</a:t>
            </a:r>
            <a:endParaRPr/>
          </a:p>
        </p:txBody>
      </p:sp>
      <p:sp>
        <p:nvSpPr>
          <p:cNvPr id="268" name="Google Shape;268;p31"/>
          <p:cNvSpPr txBox="1"/>
          <p:nvPr>
            <p:ph idx="1" type="body"/>
          </p:nvPr>
        </p:nvSpPr>
        <p:spPr>
          <a:xfrm>
            <a:off x="311700" y="1079750"/>
            <a:ext cx="7815000" cy="3601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Study design: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Setting: 16 outpatient facilities in Nairobi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Sample: 1,469 clinical encounters from July - Sept 2024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Method:  Independent physician panel review of: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Initial documentation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AI Consult output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Font typeface="Roboto"/>
              <a:buChar char="●"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Final documentation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Objective:  Assess hallucinations, guideline alignment, harmful vs beneficial outputs, and clinician uptake</a:t>
            </a:r>
            <a:endParaRPr b="1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32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Model Performance</a:t>
            </a:r>
            <a:endParaRPr/>
          </a:p>
        </p:txBody>
      </p:sp>
      <p:sp>
        <p:nvSpPr>
          <p:cNvPr id="274" name="Google Shape;274;p32"/>
          <p:cNvSpPr txBox="1"/>
          <p:nvPr>
            <p:ph idx="1" type="body"/>
          </p:nvPr>
        </p:nvSpPr>
        <p:spPr>
          <a:xfrm>
            <a:off x="311700" y="1079750"/>
            <a:ext cx="7815000" cy="215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Hallucinations rare (3.4%) – mostly acronyms / drug name errors</a:t>
            </a:r>
            <a:endParaRPr sz="2000">
              <a:solidFill>
                <a:srgbClr val="343539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Nearly all guidance aligned with Kenyan guidelines (99%)</a:t>
            </a:r>
            <a:endParaRPr sz="2000">
              <a:solidFill>
                <a:srgbClr val="343539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97% of outputs addressed issues in initial documentation</a:t>
            </a:r>
            <a:endParaRPr sz="2000">
              <a:solidFill>
                <a:srgbClr val="343539"/>
              </a:solidFill>
            </a:endParaRPr>
          </a:p>
          <a:p>
            <a:pPr indent="-342900" lvl="0" marL="45720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Novel diagnostic insights in 94% of cases</a:t>
            </a:r>
            <a:endParaRPr b="1" sz="2000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5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must confront errors in healthcare.</a:t>
            </a:r>
            <a:endParaRPr/>
          </a:p>
        </p:txBody>
      </p:sp>
      <p:sp>
        <p:nvSpPr>
          <p:cNvPr id="127" name="Google Shape;127;p15"/>
          <p:cNvSpPr txBox="1"/>
          <p:nvPr>
            <p:ph idx="1" type="body"/>
          </p:nvPr>
        </p:nvSpPr>
        <p:spPr>
          <a:xfrm>
            <a:off x="1518150" y="1479400"/>
            <a:ext cx="7170900" cy="5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Diagnostic and Treatment Accuracy is Poor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Only 43% diagnostic accuracy in Nairobi County / 41% Treatment Adherence</a:t>
            </a:r>
            <a:r>
              <a:rPr baseline="30000"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endParaRPr baseline="30000"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8" name="Google Shape;128;p15"/>
          <p:cNvSpPr txBox="1"/>
          <p:nvPr>
            <p:ph idx="1" type="body"/>
          </p:nvPr>
        </p:nvSpPr>
        <p:spPr>
          <a:xfrm>
            <a:off x="1547550" y="2412940"/>
            <a:ext cx="7112100" cy="769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Harm is Common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1 in 30 encounters has a medication-related harm.  Most people will experience a diagnostic error in their lifetime! </a:t>
            </a:r>
            <a:r>
              <a:rPr baseline="30000"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baseline="30000"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29" name="Google Shape;129;p15"/>
          <p:cNvSpPr txBox="1"/>
          <p:nvPr>
            <p:ph idx="1" type="body"/>
          </p:nvPr>
        </p:nvSpPr>
        <p:spPr>
          <a:xfrm>
            <a:off x="1547550" y="3614910"/>
            <a:ext cx="7112100" cy="523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Errors can be deadly</a:t>
            </a:r>
            <a:endParaRPr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In LMICs, 4 in 100 people die from unsafe care.  &gt;3M deaths annually </a:t>
            </a:r>
            <a:r>
              <a:rPr baseline="30000"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0" name="Google Shape;130;p15" title="Screenshot 2025-09-22 at 22.34.26.png"/>
          <p:cNvPicPr preferRelativeResize="0"/>
          <p:nvPr/>
        </p:nvPicPr>
        <p:blipFill rotWithShape="1">
          <a:blip r:embed="rId3">
            <a:alphaModFix/>
          </a:blip>
          <a:srcRect b="0" l="2353" r="2353" t="0"/>
          <a:stretch/>
        </p:blipFill>
        <p:spPr>
          <a:xfrm>
            <a:off x="341075" y="2306925"/>
            <a:ext cx="936950" cy="92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5" title="Screenshot 2025-09-22 at 22.36.15.png"/>
          <p:cNvPicPr preferRelativeResize="0"/>
          <p:nvPr/>
        </p:nvPicPr>
        <p:blipFill rotWithShape="1">
          <a:blip r:embed="rId4">
            <a:alphaModFix/>
          </a:blip>
          <a:srcRect b="89" l="0" r="0" t="89"/>
          <a:stretch/>
        </p:blipFill>
        <p:spPr>
          <a:xfrm>
            <a:off x="176125" y="3336975"/>
            <a:ext cx="1266850" cy="1128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15"/>
          <p:cNvSpPr txBox="1"/>
          <p:nvPr>
            <p:ph idx="1" type="body"/>
          </p:nvPr>
        </p:nvSpPr>
        <p:spPr>
          <a:xfrm>
            <a:off x="3658375" y="4532950"/>
            <a:ext cx="5378100" cy="492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1</a:t>
            </a: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Kenya Health Service Delivery Indicator Survey 2018 Report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2</a:t>
            </a:r>
            <a:r>
              <a:rPr lang="en" sz="1600">
                <a:solidFill>
                  <a:srgbClr val="343539"/>
                </a:solidFill>
                <a:latin typeface="Roboto Light"/>
                <a:ea typeface="Roboto Light"/>
                <a:cs typeface="Roboto Light"/>
                <a:sym typeface="Roboto Light"/>
              </a:rPr>
              <a:t>WHO Patient Safety Fact Sheet (2023)</a:t>
            </a:r>
            <a:endParaRPr sz="1600">
              <a:solidFill>
                <a:srgbClr val="343539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133" name="Google Shape;133;p15" title="Screenshot 2025-09-22 at 22.30.34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706" y="1276900"/>
            <a:ext cx="961955" cy="928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3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Safety and Risk</a:t>
            </a:r>
            <a:endParaRPr/>
          </a:p>
        </p:txBody>
      </p:sp>
      <p:sp>
        <p:nvSpPr>
          <p:cNvPr id="280" name="Google Shape;280;p33"/>
          <p:cNvSpPr txBox="1"/>
          <p:nvPr>
            <p:ph idx="1" type="body"/>
          </p:nvPr>
        </p:nvSpPr>
        <p:spPr>
          <a:xfrm>
            <a:off x="311700" y="1079750"/>
            <a:ext cx="7815000" cy="3386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7.8% of outputs contained potentially harmful recommendations.  Most were inappropriate meds or missed differentials.</a:t>
            </a:r>
            <a:endParaRPr sz="2000">
              <a:solidFill>
                <a:srgbClr val="343539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4353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b="1" lang="en" sz="20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67 harmful outputs (4.6% of encounters)</a:t>
            </a:r>
            <a:r>
              <a:rPr lang="en" sz="2000">
                <a:solidFill>
                  <a:srgbClr val="343539"/>
                </a:solidFill>
              </a:rPr>
              <a:t> appeared in final documentation.</a:t>
            </a:r>
            <a:endParaRPr sz="2000">
              <a:solidFill>
                <a:srgbClr val="343539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43539"/>
              </a:solidFill>
            </a:endParaRPr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800"/>
              <a:buChar char="●"/>
            </a:pPr>
            <a:r>
              <a:rPr lang="en" sz="2000">
                <a:solidFill>
                  <a:srgbClr val="343539"/>
                </a:solidFill>
              </a:rPr>
              <a:t>Conversely, risk in clinician's initial notes was </a:t>
            </a:r>
            <a:r>
              <a:rPr b="1" lang="en" sz="20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fully mitigated in 118 encounters (8%).</a:t>
            </a:r>
            <a:endParaRPr b="1" sz="2000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43539"/>
              </a:solidFill>
            </a:endParaRPr>
          </a:p>
          <a:p>
            <a:pPr indent="0" lvl="0" marL="0" rt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000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4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Implications for Safety Assessment</a:t>
            </a:r>
            <a:endParaRPr/>
          </a:p>
        </p:txBody>
      </p:sp>
      <p:sp>
        <p:nvSpPr>
          <p:cNvPr id="286" name="Google Shape;286;p34"/>
          <p:cNvSpPr txBox="1"/>
          <p:nvPr>
            <p:ph idx="1" type="body"/>
          </p:nvPr>
        </p:nvSpPr>
        <p:spPr>
          <a:xfrm>
            <a:off x="311700" y="1079750"/>
            <a:ext cx="7815000" cy="2462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43539"/>
                </a:solidFill>
              </a:rPr>
              <a:t>Safety is not just about </a:t>
            </a:r>
            <a:r>
              <a:rPr i="1" lang="en" sz="2000">
                <a:solidFill>
                  <a:srgbClr val="343539"/>
                </a:solidFill>
              </a:rPr>
              <a:t>hallucination rates</a:t>
            </a:r>
            <a:r>
              <a:rPr lang="en" sz="2000">
                <a:solidFill>
                  <a:srgbClr val="343539"/>
                </a:solidFill>
              </a:rPr>
              <a:t> – it's also about how clinicians use / ignore outputs.</a:t>
            </a:r>
            <a:endParaRPr sz="2000">
              <a:solidFill>
                <a:srgbClr val="34353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4353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43539"/>
                </a:solidFill>
              </a:rPr>
              <a:t>Clinician trust and usability is key – </a:t>
            </a:r>
            <a:r>
              <a:rPr b="1" lang="en" sz="20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62% of encounters</a:t>
            </a:r>
            <a:r>
              <a:rPr lang="en" sz="2000">
                <a:solidFill>
                  <a:srgbClr val="343539"/>
                </a:solidFill>
              </a:rPr>
              <a:t> showed no change, even when guidance was beneficial.</a:t>
            </a:r>
            <a:endParaRPr sz="2000">
              <a:solidFill>
                <a:srgbClr val="34353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34353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343539"/>
                </a:solidFill>
              </a:rPr>
              <a:t>Last mile </a:t>
            </a:r>
            <a:r>
              <a:rPr b="1" lang="en" sz="20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workflow integration</a:t>
            </a:r>
            <a:r>
              <a:rPr lang="en" sz="2000">
                <a:solidFill>
                  <a:srgbClr val="343539"/>
                </a:solidFill>
              </a:rPr>
              <a:t> and </a:t>
            </a:r>
            <a:r>
              <a:rPr b="1" lang="en" sz="20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building clinician trust</a:t>
            </a:r>
            <a:r>
              <a:rPr lang="en" sz="2000">
                <a:solidFill>
                  <a:srgbClr val="343539"/>
                </a:solidFill>
              </a:rPr>
              <a:t> and adoption is key to actualizing the benefits.</a:t>
            </a:r>
            <a:endParaRPr sz="2000">
              <a:solidFill>
                <a:srgbClr val="343539"/>
              </a:solidFill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5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Post-deployment Monitoring</a:t>
            </a:r>
            <a:endParaRPr/>
          </a:p>
        </p:txBody>
      </p:sp>
      <p:sp>
        <p:nvSpPr>
          <p:cNvPr id="292" name="Google Shape;292;p35"/>
          <p:cNvSpPr txBox="1"/>
          <p:nvPr>
            <p:ph idx="1" type="body"/>
          </p:nvPr>
        </p:nvSpPr>
        <p:spPr>
          <a:xfrm>
            <a:off x="311700" y="1059075"/>
            <a:ext cx="8520600" cy="35094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1.  Thumbs Down responses:  </a:t>
            </a:r>
            <a:r>
              <a:rPr lang="en" sz="1900">
                <a:solidFill>
                  <a:srgbClr val="343539"/>
                </a:solidFill>
              </a:rPr>
              <a:t>Very rich data set for understanding unhelpful or risky AI outputs.</a:t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2.  Patient Safety Reporting:  </a:t>
            </a:r>
            <a:r>
              <a:rPr lang="en" sz="1900">
                <a:solidFill>
                  <a:srgbClr val="343539"/>
                </a:solidFill>
              </a:rPr>
              <a:t>Every patient complaint or internally-raised PSR results in a complete audit, including all AI responses.  </a:t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3.  High acuity patients:  </a:t>
            </a:r>
            <a:r>
              <a:rPr lang="en" sz="1900">
                <a:solidFill>
                  <a:srgbClr val="343539"/>
                </a:solidFill>
              </a:rPr>
              <a:t>Randomly sample AI outputs from the sickest patient cohort (by dx / vital signs / etc.)</a:t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4.  Which outputs were </a:t>
            </a:r>
            <a:r>
              <a:rPr b="1" lang="en" sz="1900" u="sng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not</a:t>
            </a:r>
            <a:r>
              <a:rPr b="1" lang="en" sz="1900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adopted:  </a:t>
            </a:r>
            <a:r>
              <a:rPr lang="en" sz="1900">
                <a:solidFill>
                  <a:srgbClr val="343539"/>
                </a:solidFill>
              </a:rPr>
              <a:t>Review suggestions that were ignored from the best cohort of clinicians.</a:t>
            </a:r>
            <a:endParaRPr sz="1900">
              <a:solidFill>
                <a:srgbClr val="343539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900"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6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CDSS as an ROC Optimization Problem</a:t>
            </a:r>
            <a:endParaRPr/>
          </a:p>
        </p:txBody>
      </p:sp>
      <p:pic>
        <p:nvPicPr>
          <p:cNvPr id="298" name="Google Shape;298;p36" title="Roc-draft-xkcd-style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738" y="1037300"/>
            <a:ext cx="5277326" cy="3962576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99" name="Google Shape;299;p36"/>
          <p:cNvGraphicFramePr/>
          <p:nvPr/>
        </p:nvGraphicFramePr>
        <p:xfrm>
          <a:off x="5583600" y="1409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{C3D757E8-6303-4CE2-B9A8-30497C14E3E2}</a:tableStyleId>
              </a:tblPr>
              <a:tblGrid>
                <a:gridCol w="958850"/>
                <a:gridCol w="1184475"/>
                <a:gridCol w="1281175"/>
              </a:tblGrid>
              <a:tr h="862225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 Flags an Issue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AI does NOT flag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B6D7A8"/>
                    </a:solidFill>
                  </a:tcPr>
                </a:tc>
              </a:tr>
              <a:tr h="12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Clinically Relevant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EA9999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True Positive:   ✅ </a:t>
                      </a:r>
                      <a:r>
                        <a:rPr b="1" i="1" lang="en"/>
                        <a:t>Most impactful</a:t>
                      </a:r>
                      <a:endParaRPr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False Negative: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/>
                        <a:t>⚠️</a:t>
                      </a:r>
                      <a:r>
                        <a:rPr b="1" i="1" lang="en"/>
                        <a:t> Missed opportunity</a:t>
                      </a:r>
                      <a:endParaRPr/>
                    </a:p>
                  </a:txBody>
                  <a:tcPr marT="91425" marB="91425" marR="91425" marL="91425" anchor="ctr"/>
                </a:tc>
              </a:tr>
              <a:tr h="12147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Clinically Not Important</a:t>
                      </a:r>
                      <a:endParaRPr/>
                    </a:p>
                  </a:txBody>
                  <a:tcPr marT="91425" marB="91425" marR="91425" marL="91425" anchor="ctr">
                    <a:solidFill>
                      <a:srgbClr val="B6D7A8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False Positive     ⚠️ </a:t>
                      </a:r>
                      <a:r>
                        <a:rPr b="1" i="1" lang="en"/>
                        <a:t>Alert Fatigue</a:t>
                      </a:r>
                      <a:endParaRPr b="1" i="1"/>
                    </a:p>
                  </a:txBody>
                  <a:tcPr marT="91425" marB="91425" marR="91425" marL="91425" anchor="ctr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True Negative</a:t>
                      </a:r>
                      <a:endParaRPr/>
                    </a:p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 ✅ </a:t>
                      </a:r>
                      <a:r>
                        <a:rPr b="1" i="1" lang="en"/>
                        <a:t>Drives Efficiency</a:t>
                      </a:r>
                      <a:endParaRPr b="1" i="1"/>
                    </a:p>
                  </a:txBody>
                  <a:tcPr marT="91425" marB="91425" marR="91425" marL="91425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37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clinicians learned to avoid reds!</a:t>
            </a:r>
            <a:endParaRPr/>
          </a:p>
        </p:txBody>
      </p:sp>
      <p:pic>
        <p:nvPicPr>
          <p:cNvPr id="305" name="Google Shape;305;p37" title="Screenshot 2025-09-04 at 22.30.2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84863" y="952700"/>
            <a:ext cx="6574273" cy="3962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16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AI Model Performance is Strong</a:t>
            </a:r>
            <a:endParaRPr/>
          </a:p>
        </p:txBody>
      </p:sp>
      <p:pic>
        <p:nvPicPr>
          <p:cNvPr id="139" name="Google Shape;139;p16" title="Screenshot 2025-08-21 at 16.08.3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028525"/>
            <a:ext cx="5306769" cy="3962574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0" name="Google Shape;140;p16" title="Screenshot 2025-08-21 at 16.09.26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7975" y="3803225"/>
            <a:ext cx="5136026" cy="118787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1" name="Google Shape;141;p16" title="Screenshot 2025-08-21 at 16.10.06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30050" y="1498425"/>
            <a:ext cx="5652474" cy="2146625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7"/>
          <p:cNvSpPr txBox="1"/>
          <p:nvPr>
            <p:ph type="title"/>
          </p:nvPr>
        </p:nvSpPr>
        <p:spPr>
          <a:xfrm>
            <a:off x="340750" y="43777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Penda Model</a:t>
            </a:r>
            <a:endParaRPr/>
          </a:p>
        </p:txBody>
      </p:sp>
      <p:sp>
        <p:nvSpPr>
          <p:cNvPr id="147" name="Google Shape;147;p17"/>
          <p:cNvSpPr txBox="1"/>
          <p:nvPr>
            <p:ph idx="1" type="body"/>
          </p:nvPr>
        </p:nvSpPr>
        <p:spPr>
          <a:xfrm>
            <a:off x="340750" y="1145225"/>
            <a:ext cx="4962600" cy="2770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43539"/>
                </a:solidFill>
              </a:rPr>
              <a:t>16 outpatient Level 3b facilities + nationwide telemedicine – all equipped with:</a:t>
            </a:r>
            <a:br>
              <a:rPr lang="en">
                <a:solidFill>
                  <a:srgbClr val="343539"/>
                </a:solidFill>
              </a:rPr>
            </a:br>
            <a:endParaRPr>
              <a:solidFill>
                <a:srgbClr val="343539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Char char="●"/>
            </a:pPr>
            <a:r>
              <a:rPr lang="en">
                <a:solidFill>
                  <a:srgbClr val="343539"/>
                </a:solidFill>
              </a:rPr>
              <a:t>Ultra-patient-centered culture</a:t>
            </a:r>
            <a:endParaRPr>
              <a:solidFill>
                <a:srgbClr val="343539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Char char="●"/>
            </a:pPr>
            <a:r>
              <a:rPr lang="en">
                <a:solidFill>
                  <a:srgbClr val="343539"/>
                </a:solidFill>
              </a:rPr>
              <a:t>Clinical Officers + laboratory + pharmacy = affordable, comprehensive care</a:t>
            </a:r>
            <a:br>
              <a:rPr lang="en">
                <a:solidFill>
                  <a:srgbClr val="343539"/>
                </a:solidFill>
              </a:rPr>
            </a:br>
            <a:endParaRPr>
              <a:solidFill>
                <a:srgbClr val="343539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343539"/>
              </a:buClr>
              <a:buSzPts val="1600"/>
              <a:buChar char="●"/>
            </a:pPr>
            <a:r>
              <a:rPr lang="en">
                <a:solidFill>
                  <a:srgbClr val="343539"/>
                </a:solidFill>
              </a:rPr>
              <a:t>AI-powered </a:t>
            </a:r>
            <a:r>
              <a:rPr lang="en">
                <a:solidFill>
                  <a:srgbClr val="343539"/>
                </a:solidFill>
              </a:rPr>
              <a:t>quality</a:t>
            </a:r>
            <a:r>
              <a:rPr lang="en">
                <a:solidFill>
                  <a:srgbClr val="343539"/>
                </a:solidFill>
              </a:rPr>
              <a:t> systems = consistent, scalable experience</a:t>
            </a:r>
            <a:endParaRPr>
              <a:solidFill>
                <a:srgbClr val="343539"/>
              </a:solidFill>
            </a:endParaRPr>
          </a:p>
        </p:txBody>
      </p:sp>
      <p:pic>
        <p:nvPicPr>
          <p:cNvPr id="148" name="Google Shape;148;p17"/>
          <p:cNvPicPr preferRelativeResize="0"/>
          <p:nvPr/>
        </p:nvPicPr>
        <p:blipFill rotWithShape="1">
          <a:blip r:embed="rId3">
            <a:alphaModFix/>
          </a:blip>
          <a:srcRect b="11936" l="7906" r="19090" t="1378"/>
          <a:stretch/>
        </p:blipFill>
        <p:spPr>
          <a:xfrm>
            <a:off x="5481650" y="-175650"/>
            <a:ext cx="4069974" cy="535742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149" name="Google Shape;149;p17"/>
          <p:cNvSpPr txBox="1"/>
          <p:nvPr>
            <p:ph idx="1" type="body"/>
          </p:nvPr>
        </p:nvSpPr>
        <p:spPr>
          <a:xfrm>
            <a:off x="311525" y="4341625"/>
            <a:ext cx="4962600" cy="3540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" sz="2300">
                <a:solidFill>
                  <a:srgbClr val="F15BA6"/>
                </a:solidFill>
              </a:rPr>
              <a:t>Built for </a:t>
            </a:r>
            <a:r>
              <a:rPr lang="en" sz="2300">
                <a:solidFill>
                  <a:srgbClr val="F15BA6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trust</a:t>
            </a:r>
            <a:r>
              <a:rPr lang="en" sz="2300">
                <a:solidFill>
                  <a:srgbClr val="F15BA6"/>
                </a:solidFill>
              </a:rPr>
              <a:t>. Built for </a:t>
            </a:r>
            <a:r>
              <a:rPr lang="en" sz="2300">
                <a:solidFill>
                  <a:srgbClr val="F15BA6"/>
                </a:solidFill>
                <a:latin typeface="Homemade Apple"/>
                <a:ea typeface="Homemade Apple"/>
                <a:cs typeface="Homemade Apple"/>
                <a:sym typeface="Homemade Apple"/>
              </a:rPr>
              <a:t>scale</a:t>
            </a:r>
            <a:r>
              <a:rPr lang="en" sz="2300">
                <a:solidFill>
                  <a:srgbClr val="F15BA6"/>
                </a:solidFill>
              </a:rPr>
              <a:t>.</a:t>
            </a:r>
            <a:endParaRPr sz="2300">
              <a:solidFill>
                <a:srgbClr val="F15BA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18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Four decision-making moments</a:t>
            </a:r>
            <a:endParaRPr/>
          </a:p>
        </p:txBody>
      </p:sp>
      <p:sp>
        <p:nvSpPr>
          <p:cNvPr id="155" name="Google Shape;155;p18"/>
          <p:cNvSpPr/>
          <p:nvPr/>
        </p:nvSpPr>
        <p:spPr>
          <a:xfrm>
            <a:off x="277450" y="4022700"/>
            <a:ext cx="8240100" cy="4011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4285F4"/>
          </a:solidFill>
          <a:ln cap="flat" cmpd="sng" w="25400">
            <a:solidFill>
              <a:srgbClr val="1B386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18"/>
          <p:cNvSpPr txBox="1"/>
          <p:nvPr/>
        </p:nvSpPr>
        <p:spPr>
          <a:xfrm rot="-5400000">
            <a:off x="-470150" y="2348850"/>
            <a:ext cx="1848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Clinical Documentation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" name="Google Shape;157;p18"/>
          <p:cNvSpPr txBox="1"/>
          <p:nvPr/>
        </p:nvSpPr>
        <p:spPr>
          <a:xfrm>
            <a:off x="1136163" y="2776075"/>
            <a:ext cx="1884300" cy="83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Comprehensive History + Physical Exam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18"/>
          <p:cNvSpPr txBox="1"/>
          <p:nvPr/>
        </p:nvSpPr>
        <p:spPr>
          <a:xfrm>
            <a:off x="3471638" y="2915884"/>
            <a:ext cx="17028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Appropriate Testing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" name="Google Shape;159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938050" y="1813519"/>
            <a:ext cx="963750" cy="9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Google Shape;160;p18"/>
          <p:cNvSpPr txBox="1"/>
          <p:nvPr/>
        </p:nvSpPr>
        <p:spPr>
          <a:xfrm>
            <a:off x="5568525" y="2884171"/>
            <a:ext cx="1702800" cy="585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Diagnostic Accuracy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Pills in a bottle | Free SVG" id="161" name="Google Shape;161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97225" y="1690525"/>
            <a:ext cx="963750" cy="96375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8"/>
          <p:cNvSpPr txBox="1"/>
          <p:nvPr/>
        </p:nvSpPr>
        <p:spPr>
          <a:xfrm>
            <a:off x="7547200" y="2761175"/>
            <a:ext cx="1368000" cy="831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Guideline-based Treatment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p18" title="Screenshot 2025-05-07 at 06.47.11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44683" y="1813528"/>
            <a:ext cx="1054356" cy="104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8" title="Screenshot 2025-05-07 at 06.48.37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51300" y="1820925"/>
            <a:ext cx="1054375" cy="948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9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Penda's AI CDSS: Traffic Light System</a:t>
            </a:r>
            <a:endParaRPr/>
          </a:p>
        </p:txBody>
      </p:sp>
      <p:pic>
        <p:nvPicPr>
          <p:cNvPr descr="A traffic light with red yellow and green lights&#10;&#10;AI-generated content may be incorrect." id="170" name="Google Shape;170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700" y="1315238"/>
            <a:ext cx="3552275" cy="3313276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9"/>
          <p:cNvSpPr txBox="1"/>
          <p:nvPr/>
        </p:nvSpPr>
        <p:spPr>
          <a:xfrm>
            <a:off x="3812875" y="1472850"/>
            <a:ext cx="3222600" cy="780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Red: There is a serious problem​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 --&gt; Intrusive Pop-up​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19"/>
          <p:cNvSpPr txBox="1"/>
          <p:nvPr/>
        </p:nvSpPr>
        <p:spPr>
          <a:xfrm>
            <a:off x="4572000" y="2571750"/>
            <a:ext cx="3000000" cy="10989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Yellow: It could be better, but not life-threatening 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 --&gt; Yellow Alert Bell​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19"/>
          <p:cNvSpPr txBox="1"/>
          <p:nvPr/>
        </p:nvSpPr>
        <p:spPr>
          <a:xfrm>
            <a:off x="5302100" y="3840625"/>
            <a:ext cx="3625500" cy="780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Green: Documentation looks good!​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 --&gt; Green tick mark​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0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Technical Implementation</a:t>
            </a:r>
            <a:endParaRPr/>
          </a:p>
        </p:txBody>
      </p:sp>
      <p:sp>
        <p:nvSpPr>
          <p:cNvPr id="179" name="Google Shape;179;p20"/>
          <p:cNvSpPr txBox="1"/>
          <p:nvPr/>
        </p:nvSpPr>
        <p:spPr>
          <a:xfrm>
            <a:off x="107450" y="988550"/>
            <a:ext cx="2213400" cy="7803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Trigger: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"Focus-out Event"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20"/>
          <p:cNvSpPr txBox="1"/>
          <p:nvPr/>
        </p:nvSpPr>
        <p:spPr>
          <a:xfrm>
            <a:off x="2654375" y="988550"/>
            <a:ext cx="2728800" cy="24012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System Prompt: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"You are an advanced CDSS supporting clinical officers in an urgent care setting in Nairobi…"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Few-shot prompting to define R/Y/G thresholds.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- 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Structured JSON Output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p20"/>
          <p:cNvSpPr txBox="1"/>
          <p:nvPr/>
        </p:nvSpPr>
        <p:spPr>
          <a:xfrm>
            <a:off x="2654375" y="3719725"/>
            <a:ext cx="2728800" cy="10158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User</a:t>
            </a: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 Prompt: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De-identified text-based clinical data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20"/>
          <p:cNvSpPr/>
          <p:nvPr/>
        </p:nvSpPr>
        <p:spPr>
          <a:xfrm flipH="1" rot="10800000">
            <a:off x="655450" y="2235075"/>
            <a:ext cx="1701000" cy="1382700"/>
          </a:xfrm>
          <a:prstGeom prst="bentArrow">
            <a:avLst>
              <a:gd fmla="val 16207" name="adj1"/>
              <a:gd fmla="val 29869" name="adj2"/>
              <a:gd fmla="val 25000" name="adj3"/>
              <a:gd fmla="val 43750" name="adj4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20"/>
          <p:cNvSpPr txBox="1"/>
          <p:nvPr/>
        </p:nvSpPr>
        <p:spPr>
          <a:xfrm>
            <a:off x="257875" y="3449175"/>
            <a:ext cx="1701000" cy="78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Calibri"/>
                <a:ea typeface="Calibri"/>
                <a:cs typeface="Calibri"/>
                <a:sym typeface="Calibri"/>
              </a:rPr>
              <a:t>Background API call to GPT-4o </a:t>
            </a:r>
            <a:endParaRPr sz="13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p20"/>
          <p:cNvSpPr/>
          <p:nvPr/>
        </p:nvSpPr>
        <p:spPr>
          <a:xfrm>
            <a:off x="5544425" y="2944125"/>
            <a:ext cx="956400" cy="505200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20"/>
          <p:cNvSpPr txBox="1"/>
          <p:nvPr/>
        </p:nvSpPr>
        <p:spPr>
          <a:xfrm>
            <a:off x="6662075" y="2181225"/>
            <a:ext cx="2269200" cy="2124000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JSON Output: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Severity (R/Y/G)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Reason: 1-2 sentences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latin typeface="Calibri"/>
                <a:ea typeface="Calibri"/>
                <a:cs typeface="Calibri"/>
                <a:sym typeface="Calibri"/>
              </a:rPr>
              <a:t>Action:  1-2 sentences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21" title="Assisting with Investigations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6568" y="0"/>
            <a:ext cx="7947058" cy="51434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2"/>
          <p:cNvSpPr txBox="1"/>
          <p:nvPr>
            <p:ph type="title"/>
          </p:nvPr>
        </p:nvSpPr>
        <p:spPr>
          <a:xfrm>
            <a:off x="311700" y="445025"/>
            <a:ext cx="8520600" cy="4311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Clinical KPI:  Left-in-Red</a:t>
            </a:r>
            <a:endParaRPr/>
          </a:p>
        </p:txBody>
      </p:sp>
      <p:sp>
        <p:nvSpPr>
          <p:cNvPr id="196" name="Google Shape;196;p22"/>
          <p:cNvSpPr txBox="1"/>
          <p:nvPr>
            <p:ph idx="1" type="body"/>
          </p:nvPr>
        </p:nvSpPr>
        <p:spPr>
          <a:xfrm>
            <a:off x="397575" y="1479400"/>
            <a:ext cx="8291400" cy="3047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What it is: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% of visits that end with a </a:t>
            </a: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Red Alert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(unresolved safety-critical issue) in any bucket (history / testing / diagnosis / treatment).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Why it matters</a:t>
            </a: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Visits that </a:t>
            </a: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end in Red 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carry much higher error rates as measured by independent, blinded evaluators.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It moves with adoption:  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"Control" clinicians don't change.  As "AI clinicians" increasingly adopt the tool, </a:t>
            </a: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left-in-red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falls.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Top performers</a:t>
            </a:r>
            <a:r>
              <a:rPr lang="en">
                <a:solidFill>
                  <a:srgbClr val="343539"/>
                </a:solidFill>
                <a:latin typeface="Roboto"/>
                <a:ea typeface="Roboto"/>
                <a:cs typeface="Roboto"/>
                <a:sym typeface="Roboto"/>
              </a:rPr>
              <a:t> reach close to 0% left-in-red.  New, inexperienced clinicians have left-in-red rates well above the mean.</a:t>
            </a:r>
            <a:endParaRPr>
              <a:solidFill>
                <a:srgbClr val="343539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eph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E2DD86A15401E4288745D6D9DD1325C" ma:contentTypeVersion="26" ma:contentTypeDescription="Create a new document." ma:contentTypeScope="" ma:versionID="2a9fe25e618ca91421a60aed64dbc676">
  <xsd:schema xmlns:xsd="http://www.w3.org/2001/XMLSchema" xmlns:xs="http://www.w3.org/2001/XMLSchema" xmlns:p="http://schemas.microsoft.com/office/2006/metadata/properties" xmlns:ns1="http://schemas.microsoft.com/sharepoint/v3" xmlns:ns2="80c0be88-99e0-47c6-bb60-bfaf2d3704c6" xmlns:ns3="6c6d5812-0bec-4b46-bae5-7791aeb1cbc5" xmlns:ns4="3e02667f-0271-471b-bd6e-11a2e16def1d" targetNamespace="http://schemas.microsoft.com/office/2006/metadata/properties" ma:root="true" ma:fieldsID="496064e89d43b0cb84d67f59dd567023" ns1:_="" ns2:_="" ns3:_="" ns4:_="">
    <xsd:import namespace="http://schemas.microsoft.com/sharepoint/v3"/>
    <xsd:import namespace="80c0be88-99e0-47c6-bb60-bfaf2d3704c6"/>
    <xsd:import namespace="6c6d5812-0bec-4b46-bae5-7791aeb1cbc5"/>
    <xsd:import namespace="3e02667f-0271-471b-bd6e-11a2e16def1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Text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Updatedby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ObjectDetectorVersions" minOccurs="0"/>
                <xsd:element ref="ns2:EventOrder" minOccurs="0"/>
                <xsd:element ref="ns2:EventOrderNumber" minOccurs="0"/>
                <xsd:element ref="ns2:MediaServiceSearchProperties" minOccurs="0"/>
                <xsd:element ref="ns2:MediaServiceBillingMetadata" minOccurs="0"/>
                <xsd:element ref="ns1:_ip_UnifiedCompliancePolicyProperties" minOccurs="0"/>
                <xsd:element ref="ns1:_ip_UnifiedCompliancePolicyUIAction" minOccurs="0"/>
                <xsd:element ref="ns2:Numb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31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32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0c0be88-99e0-47c6-bb60-bfaf2d3704c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Text" ma:index="17" nillable="true" ma:displayName="Text" ma:default="Text test" ma:description="Text" ma:format="Dropdown" ma:internalName="Text">
      <xsd:simpleType>
        <xsd:restriction base="dms:Text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Updatedby" ma:index="21" nillable="true" ma:displayName="Updated by" ma:format="Dropdown" ma:list="UserInfo" ma:SharePointGroup="0" ma:internalName="Updatedby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6c10d7-b926-4fc0-945e-3cbf5049f6b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EventOrder" ma:index="27" nillable="true" ma:displayName="Event Order" ma:decimals="1" ma:default="1" ma:format="Dropdown" ma:internalName="EventOrder" ma:percentage="FALSE">
      <xsd:simpleType>
        <xsd:restriction base="dms:Number"/>
      </xsd:simpleType>
    </xsd:element>
    <xsd:element name="EventOrderNumber" ma:index="28" nillable="true" ma:displayName="Event Order Number" ma:description="1" ma:format="Dropdown" ma:internalName="EventOrderNumber">
      <xsd:simpleType>
        <xsd:restriction base="dms:Text">
          <xsd:maxLength value="255"/>
        </xsd:restriction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30" nillable="true" ma:displayName="MediaServiceBillingMetadata" ma:hidden="true" ma:internalName="MediaServiceBillingMetadata" ma:readOnly="true">
      <xsd:simpleType>
        <xsd:restriction base="dms:Note"/>
      </xsd:simpleType>
    </xsd:element>
    <xsd:element name="Number" ma:index="33" nillable="true" ma:displayName="Number" ma:format="Dropdown" ma:internalName="Number" ma:percentage="FALSE">
      <xsd:simpleType>
        <xsd:restriction base="dms:Number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c6d5812-0bec-4b46-bae5-7791aeb1cbc5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02667f-0271-471b-bd6e-11a2e16def1d" elementFormDefault="qualified">
    <xsd:import namespace="http://schemas.microsoft.com/office/2006/documentManagement/types"/>
    <xsd:import namespace="http://schemas.microsoft.com/office/infopath/2007/PartnerControls"/>
    <xsd:element name="TaxCatchAll" ma:index="25" nillable="true" ma:displayName="Taxonomy Catch All Column" ma:hidden="true" ma:list="{eaa05e3d-6722-4ba5-884e-ffd7a2228bd4}" ma:internalName="TaxCatchAll" ma:showField="CatchAllData" ma:web="6c6d5812-0bec-4b46-bae5-7791aeb1cb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ext xmlns="80c0be88-99e0-47c6-bb60-bfaf2d3704c6">Text test</Text>
    <EventOrder xmlns="80c0be88-99e0-47c6-bb60-bfaf2d3704c6">1</EventOrder>
    <_ip_UnifiedCompliancePolicyUIAction xmlns="http://schemas.microsoft.com/sharepoint/v3" xsi:nil="true"/>
    <lcf76f155ced4ddcb4097134ff3c332f xmlns="80c0be88-99e0-47c6-bb60-bfaf2d3704c6">
      <Terms xmlns="http://schemas.microsoft.com/office/infopath/2007/PartnerControls"/>
    </lcf76f155ced4ddcb4097134ff3c332f>
    <Updatedby xmlns="80c0be88-99e0-47c6-bb60-bfaf2d3704c6">
      <UserInfo>
        <DisplayName/>
        <AccountId xsi:nil="true"/>
        <AccountType/>
      </UserInfo>
    </Updatedby>
    <_ip_UnifiedCompliancePolicyProperties xmlns="http://schemas.microsoft.com/sharepoint/v3" xsi:nil="true"/>
    <TaxCatchAll xmlns="3e02667f-0271-471b-bd6e-11a2e16def1d" xsi:nil="true"/>
    <Number xmlns="80c0be88-99e0-47c6-bb60-bfaf2d3704c6" xsi:nil="true"/>
    <EventOrderNumber xmlns="80c0be88-99e0-47c6-bb60-bfaf2d3704c6" xsi:nil="true"/>
  </documentManagement>
</p:properties>
</file>

<file path=customXml/itemProps1.xml><?xml version="1.0" encoding="utf-8"?>
<ds:datastoreItem xmlns:ds="http://schemas.openxmlformats.org/officeDocument/2006/customXml" ds:itemID="{92C32CCD-EBE7-4515-955E-3A75A5982689}"/>
</file>

<file path=customXml/itemProps2.xml><?xml version="1.0" encoding="utf-8"?>
<ds:datastoreItem xmlns:ds="http://schemas.openxmlformats.org/officeDocument/2006/customXml" ds:itemID="{3DEE3E53-C7F4-4F81-8787-0A2B08CD9EB0}"/>
</file>

<file path=customXml/itemProps3.xml><?xml version="1.0" encoding="utf-8"?>
<ds:datastoreItem xmlns:ds="http://schemas.openxmlformats.org/officeDocument/2006/customXml" ds:itemID="{B8E1599F-A731-4B22-9367-920AF912B038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0x0101005E2DD86A15401E4288745D6D9DD1325C</vt:lpwstr>
  </property>
</Properties>
</file>