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2" r:id="rId2"/>
    <p:sldId id="265" r:id="rId3"/>
    <p:sldId id="266" r:id="rId4"/>
    <p:sldId id="267" r:id="rId5"/>
    <p:sldId id="268" r:id="rId6"/>
    <p:sldId id="269" r:id="rId7"/>
    <p:sldId id="285" r:id="rId8"/>
    <p:sldId id="292" r:id="rId9"/>
    <p:sldId id="293" r:id="rId10"/>
    <p:sldId id="291" r:id="rId11"/>
    <p:sldId id="290" r:id="rId12"/>
    <p:sldId id="294" r:id="rId13"/>
    <p:sldId id="295" r:id="rId14"/>
    <p:sldId id="296" r:id="rId15"/>
    <p:sldId id="297" r:id="rId16"/>
    <p:sldId id="303" r:id="rId17"/>
    <p:sldId id="298" r:id="rId18"/>
    <p:sldId id="299" r:id="rId19"/>
    <p:sldId id="300" r:id="rId20"/>
    <p:sldId id="301" r:id="rId21"/>
    <p:sldId id="304" r:id="rId22"/>
    <p:sldId id="273" r:id="rId23"/>
    <p:sldId id="274" r:id="rId24"/>
    <p:sldId id="275" r:id="rId25"/>
    <p:sldId id="276" r:id="rId26"/>
    <p:sldId id="277" r:id="rId27"/>
    <p:sldId id="302" r:id="rId28"/>
    <p:sldId id="27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87" autoAdjust="0"/>
  </p:normalViewPr>
  <p:slideViewPr>
    <p:cSldViewPr>
      <p:cViewPr>
        <p:scale>
          <a:sx n="73" d="100"/>
          <a:sy n="73" d="100"/>
        </p:scale>
        <p:origin x="9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Documents%20FAO\stat%201963-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Documents%20FAO\stat%201963-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OSSIERS_BPN\PN_plan_feux_for&#234;ts\Donn&#233;es_incendies_2008_2017\synth&#232;se_incendies_2008-2017_p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fr-FR" b="1">
                <a:solidFill>
                  <a:schemeClr val="tx1"/>
                </a:solidFill>
              </a:rPr>
              <a:t>Nombre de foyers</a:t>
            </a:r>
          </a:p>
        </c:rich>
      </c:tx>
      <c:layout>
        <c:manualLayout>
          <c:xMode val="edge"/>
          <c:yMode val="edge"/>
          <c:x val="0.3833939112344867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0.14400895235675046"/>
          <c:y val="8.2483769138119292E-2"/>
          <c:w val="0.83718776044639032"/>
          <c:h val="0.68138629114419647"/>
        </c:manualLayout>
      </c:layout>
      <c:lineChart>
        <c:grouping val="standard"/>
        <c:varyColors val="0"/>
        <c:ser>
          <c:idx val="0"/>
          <c:order val="0"/>
          <c:spPr>
            <a:ln w="28575" cap="rnd">
              <a:solidFill>
                <a:schemeClr val="accent2"/>
              </a:solidFill>
              <a:round/>
            </a:ln>
            <a:effectLst/>
          </c:spPr>
          <c:marker>
            <c:symbol val="none"/>
          </c:marker>
          <c:dLbls>
            <c:dLbl>
              <c:idx val="0"/>
              <c:layout>
                <c:manualLayout>
                  <c:x val="-1.7093897451690232E-3"/>
                  <c:y val="-4.278075666919438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3C7-43EE-B9DD-933DB6CE0ADC}"/>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1-13C7-43EE-B9DD-933DB6CE0ADC}"/>
                </c:ext>
                <c:ext xmlns:c15="http://schemas.microsoft.com/office/drawing/2012/chart" uri="{CE6537A1-D6FC-4f65-9D91-7224C49458BB}"/>
              </c:extLst>
            </c:dLbl>
            <c:dLbl>
              <c:idx val="2"/>
              <c:layout>
                <c:manualLayout>
                  <c:x val="3.4187794903380452E-3"/>
                  <c:y val="-4.278075666919433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3C7-43EE-B9DD-933DB6CE0ADC}"/>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3-13C7-43EE-B9DD-933DB6CE0ADC}"/>
                </c:ext>
                <c:ext xmlns:c15="http://schemas.microsoft.com/office/drawing/2012/chart" uri="{CE6537A1-D6FC-4f65-9D91-7224C49458BB}"/>
              </c:extLst>
            </c:dLbl>
            <c:dLbl>
              <c:idx val="4"/>
              <c:layout>
                <c:manualLayout>
                  <c:x val="8.5469487258451118E-3"/>
                  <c:y val="-4.278113095402967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3C7-43EE-B9DD-933DB6CE0ADC}"/>
                </c:ext>
                <c:ext xmlns:c15="http://schemas.microsoft.com/office/drawing/2012/chart" uri="{CE6537A1-D6FC-4f65-9D91-7224C49458BB}">
                  <c15:layout/>
                </c:ext>
              </c:extLst>
            </c:dLbl>
            <c:dLbl>
              <c:idx val="5"/>
              <c:delete val="1"/>
              <c:extLst xmlns:c16r2="http://schemas.microsoft.com/office/drawing/2015/06/chart">
                <c:ext xmlns:c16="http://schemas.microsoft.com/office/drawing/2014/chart" uri="{C3380CC4-5D6E-409C-BE32-E72D297353CC}">
                  <c16:uniqueId val="{00000005-13C7-43EE-B9DD-933DB6CE0AD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13C7-43EE-B9DD-933DB6CE0AD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13C7-43EE-B9DD-933DB6CE0AD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13C7-43EE-B9DD-933DB6CE0AD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13C7-43EE-B9DD-933DB6CE0AD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Feuil5!$B$6:$B$15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Feuil5!$C$6:$C$15</c:f>
              <c:numCache>
                <c:formatCode>#,##0;[Red]#,##0</c:formatCode>
                <c:ptCount val="10"/>
                <c:pt idx="0">
                  <c:v>3439</c:v>
                </c:pt>
                <c:pt idx="1">
                  <c:v>2631</c:v>
                </c:pt>
                <c:pt idx="2">
                  <c:v>5110</c:v>
                </c:pt>
                <c:pt idx="3">
                  <c:v>2443</c:v>
                </c:pt>
                <c:pt idx="4">
                  <c:v>4629</c:v>
                </c:pt>
                <c:pt idx="5">
                  <c:v>2383</c:v>
                </c:pt>
                <c:pt idx="6">
                  <c:v>3150</c:v>
                </c:pt>
                <c:pt idx="7">
                  <c:v>2992</c:v>
                </c:pt>
                <c:pt idx="8">
                  <c:v>797</c:v>
                </c:pt>
                <c:pt idx="9" formatCode="General">
                  <c:v>2278</c:v>
                </c:pt>
              </c:numCache>
            </c:numRef>
          </c:val>
          <c:smooth val="0"/>
          <c:extLst xmlns:c16r2="http://schemas.microsoft.com/office/drawing/2015/06/chart">
            <c:ext xmlns:c16="http://schemas.microsoft.com/office/drawing/2014/chart" uri="{C3380CC4-5D6E-409C-BE32-E72D297353CC}">
              <c16:uniqueId val="{0000000A-13C7-43EE-B9DD-933DB6CE0ADC}"/>
            </c:ext>
          </c:extLst>
        </c:ser>
        <c:dLbls>
          <c:showLegendKey val="0"/>
          <c:showVal val="0"/>
          <c:showCatName val="0"/>
          <c:showSerName val="0"/>
          <c:showPercent val="0"/>
          <c:showBubbleSize val="0"/>
        </c:dLbls>
        <c:smooth val="0"/>
        <c:axId val="388796424"/>
        <c:axId val="388793680"/>
      </c:lineChart>
      <c:catAx>
        <c:axId val="38879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8793680"/>
        <c:crosses val="autoZero"/>
        <c:auto val="1"/>
        <c:lblAlgn val="ctr"/>
        <c:lblOffset val="100"/>
        <c:noMultiLvlLbl val="0"/>
      </c:catAx>
      <c:valAx>
        <c:axId val="388793680"/>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8796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Superficie incendiée</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0.13035055643841442"/>
          <c:y val="0.18258545871944917"/>
          <c:w val="0.73374826387323699"/>
          <c:h val="0.64079061563873685"/>
        </c:manualLayout>
      </c:layout>
      <c:lineChart>
        <c:grouping val="standard"/>
        <c:varyColors val="0"/>
        <c:ser>
          <c:idx val="0"/>
          <c:order val="0"/>
          <c:tx>
            <c:strRef>
              <c:f>Feuil5!$G$20</c:f>
              <c:strCache>
                <c:ptCount val="1"/>
                <c:pt idx="0">
                  <c:v>Superfie incendie</c:v>
                </c:pt>
              </c:strCache>
            </c:strRef>
          </c:tx>
          <c:spPr>
            <a:ln w="28575" cap="rnd">
              <a:solidFill>
                <a:schemeClr val="accent2"/>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0-54AD-485B-86FB-A8A3A6FCCE3E}"/>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54AD-485B-86FB-A8A3A6FCCE3E}"/>
                </c:ext>
                <c:ext xmlns:c15="http://schemas.microsoft.com/office/drawing/2012/chart" uri="{CE6537A1-D6FC-4f65-9D91-7224C49458BB}"/>
              </c:extLst>
            </c:dLbl>
            <c:dLbl>
              <c:idx val="2"/>
              <c:layout>
                <c:manualLayout>
                  <c:x val="8.2861943579379801E-2"/>
                  <c:y val="-6.755508272907973E-2"/>
                </c:manualLayout>
              </c:layout>
              <c:tx>
                <c:rich>
                  <a:bodyPr/>
                  <a:lstStyle/>
                  <a:p>
                    <a:r>
                      <a:rPr lang="en-US"/>
                      <a:t>99 061 ha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4AD-485B-86FB-A8A3A6FCCE3E}"/>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3-54AD-485B-86FB-A8A3A6FCCE3E}"/>
                </c:ext>
                <c:ext xmlns:c15="http://schemas.microsoft.com/office/drawing/2012/chart" uri="{CE6537A1-D6FC-4f65-9D91-7224C49458BB}"/>
              </c:extLst>
            </c:dLbl>
            <c:dLbl>
              <c:idx val="4"/>
              <c:layout>
                <c:manualLayout>
                  <c:x val="7.0809297240560856E-2"/>
                  <c:y val="-2.8444245359612472E-2"/>
                </c:manualLayout>
              </c:layout>
              <c:tx>
                <c:rich>
                  <a:bodyPr/>
                  <a:lstStyle/>
                  <a:p>
                    <a:r>
                      <a:rPr lang="en-US"/>
                      <a:t>43 126 ha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4AD-485B-86FB-A8A3A6FCCE3E}"/>
                </c:ext>
                <c:ext xmlns:c15="http://schemas.microsoft.com/office/drawing/2012/chart" uri="{CE6537A1-D6FC-4f65-9D91-7224C49458BB}">
                  <c15:layout/>
                </c:ext>
              </c:extLst>
            </c:dLbl>
            <c:dLbl>
              <c:idx val="5"/>
              <c:delete val="1"/>
              <c:extLst xmlns:c16r2="http://schemas.microsoft.com/office/drawing/2015/06/chart">
                <c:ext xmlns:c16="http://schemas.microsoft.com/office/drawing/2014/chart" uri="{C3380CC4-5D6E-409C-BE32-E72D297353CC}">
                  <c16:uniqueId val="{00000005-54AD-485B-86FB-A8A3A6FCCE3E}"/>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54AD-485B-86FB-A8A3A6FCCE3E}"/>
                </c:ext>
                <c:ext xmlns:c15="http://schemas.microsoft.com/office/drawing/2012/chart" uri="{CE6537A1-D6FC-4f65-9D91-7224C49458BB}"/>
              </c:extLst>
            </c:dLbl>
            <c:dLbl>
              <c:idx val="7"/>
              <c:layout>
                <c:manualLayout>
                  <c:x val="7.0809297240560884E-2"/>
                  <c:y val="-4.9777429379321982E-2"/>
                </c:manualLayout>
              </c:layout>
              <c:tx>
                <c:rich>
                  <a:bodyPr/>
                  <a:lstStyle/>
                  <a:p>
                    <a:r>
                      <a:rPr lang="en-US"/>
                      <a:t>53 975 ha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4AD-485B-86FB-A8A3A6FCCE3E}"/>
                </c:ext>
                <c:ext xmlns:c15="http://schemas.microsoft.com/office/drawing/2012/chart" uri="{CE6537A1-D6FC-4f65-9D91-7224C49458BB}">
                  <c15:layout/>
                </c:ext>
              </c:extLst>
            </c:dLbl>
            <c:dLbl>
              <c:idx val="8"/>
              <c:delete val="1"/>
              <c:extLst xmlns:c16r2="http://schemas.microsoft.com/office/drawing/2015/06/chart">
                <c:ext xmlns:c16="http://schemas.microsoft.com/office/drawing/2014/chart" uri="{C3380CC4-5D6E-409C-BE32-E72D297353CC}">
                  <c16:uniqueId val="{00000008-54AD-485B-86FB-A8A3A6FCCE3E}"/>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54AD-485B-86FB-A8A3A6FCCE3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Feuil5!$F$21:$F$30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Feuil5!$G$21:$G$30</c:f>
              <c:numCache>
                <c:formatCode>#,##0;[Red]#,##0</c:formatCode>
                <c:ptCount val="10"/>
                <c:pt idx="0">
                  <c:v>30632</c:v>
                </c:pt>
                <c:pt idx="1">
                  <c:v>19926</c:v>
                </c:pt>
                <c:pt idx="2">
                  <c:v>99061</c:v>
                </c:pt>
                <c:pt idx="3">
                  <c:v>13396</c:v>
                </c:pt>
                <c:pt idx="4">
                  <c:v>43125.791999999994</c:v>
                </c:pt>
                <c:pt idx="5">
                  <c:v>13010</c:v>
                </c:pt>
                <c:pt idx="6">
                  <c:v>18380</c:v>
                </c:pt>
                <c:pt idx="7">
                  <c:v>53975</c:v>
                </c:pt>
                <c:pt idx="8">
                  <c:v>2294</c:v>
                </c:pt>
                <c:pt idx="9" formatCode="0">
                  <c:v>21048</c:v>
                </c:pt>
              </c:numCache>
            </c:numRef>
          </c:val>
          <c:smooth val="0"/>
          <c:extLst xmlns:c16r2="http://schemas.microsoft.com/office/drawing/2015/06/chart">
            <c:ext xmlns:c16="http://schemas.microsoft.com/office/drawing/2014/chart" uri="{C3380CC4-5D6E-409C-BE32-E72D297353CC}">
              <c16:uniqueId val="{0000000A-54AD-485B-86FB-A8A3A6FCCE3E}"/>
            </c:ext>
          </c:extLst>
        </c:ser>
        <c:dLbls>
          <c:showLegendKey val="0"/>
          <c:showVal val="0"/>
          <c:showCatName val="0"/>
          <c:showSerName val="0"/>
          <c:showPercent val="0"/>
          <c:showBubbleSize val="0"/>
        </c:dLbls>
        <c:smooth val="0"/>
        <c:axId val="388795248"/>
        <c:axId val="388794072"/>
      </c:lineChart>
      <c:catAx>
        <c:axId val="38879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8794072"/>
        <c:crosses val="autoZero"/>
        <c:auto val="1"/>
        <c:lblAlgn val="ctr"/>
        <c:lblOffset val="100"/>
        <c:noMultiLvlLbl val="0"/>
      </c:catAx>
      <c:valAx>
        <c:axId val="388794072"/>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879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66644332536596"/>
          <c:y val="4.1161782337086346E-2"/>
          <c:w val="0.69555196557045251"/>
          <c:h val="0.86636538371008731"/>
        </c:manualLayout>
      </c:layout>
      <c:doughnut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4572-4E0C-9E93-A7EA5DD583F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4572-4E0C-9E93-A7EA5DD583F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4572-4E0C-9E93-A7EA5DD583F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4572-4E0C-9E93-A7EA5DD583F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Feuil1!$D$4:$D$7</c:f>
              <c:strCache>
                <c:ptCount val="4"/>
                <c:pt idx="0">
                  <c:v>Inconue</c:v>
                </c:pt>
                <c:pt idx="1">
                  <c:v>Volontaire</c:v>
                </c:pt>
                <c:pt idx="2">
                  <c:v>Negligence: Incinération agricoles et pastorales, loisirs (Barbecue et feux de camps)</c:v>
                </c:pt>
                <c:pt idx="3">
                  <c:v>Accidentelle: charbonières, décharges sauvages, travaux mécanisés (Moisson-battage) </c:v>
                </c:pt>
              </c:strCache>
            </c:strRef>
          </c:cat>
          <c:val>
            <c:numRef>
              <c:f>Feuil1!$E$4:$E$7</c:f>
              <c:numCache>
                <c:formatCode>0%</c:formatCode>
                <c:ptCount val="4"/>
                <c:pt idx="0">
                  <c:v>0.8400000000000003</c:v>
                </c:pt>
                <c:pt idx="1">
                  <c:v>0.1</c:v>
                </c:pt>
                <c:pt idx="2">
                  <c:v>1.0000000000000005E-2</c:v>
                </c:pt>
                <c:pt idx="3">
                  <c:v>0.05</c:v>
                </c:pt>
              </c:numCache>
            </c:numRef>
          </c:val>
          <c:extLst xmlns:c16r2="http://schemas.microsoft.com/office/drawing/2015/06/chart">
            <c:ext xmlns:c16="http://schemas.microsoft.com/office/drawing/2014/chart" uri="{C3380CC4-5D6E-409C-BE32-E72D297353CC}">
              <c16:uniqueId val="{00000008-4572-4E0C-9E93-A7EA5DD583FF}"/>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layout>
        <c:manualLayout>
          <c:xMode val="edge"/>
          <c:yMode val="edge"/>
          <c:x val="1.7055556404357247E-3"/>
          <c:y val="0.37334647439846075"/>
          <c:w val="0.37341933671515082"/>
          <c:h val="0.55529218088708021"/>
        </c:manualLayout>
      </c:layout>
      <c:overlay val="0"/>
      <c:spPr>
        <a:solidFill>
          <a:schemeClr val="lt1">
            <a:alpha val="50000"/>
          </a:schemeClr>
        </a:solid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fr-FR"/>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2D055-DA43-4B27-90B7-B91CE7891BD8}" type="doc">
      <dgm:prSet loTypeId="urn:microsoft.com/office/officeart/2005/8/layout/default" loCatId="list" qsTypeId="urn:microsoft.com/office/officeart/2005/8/quickstyle/simple5" qsCatId="simple" csTypeId="urn:microsoft.com/office/officeart/2005/8/colors/accent3_5" csCatId="accent3" phldr="1"/>
      <dgm:spPr/>
      <dgm:t>
        <a:bodyPr/>
        <a:lstStyle/>
        <a:p>
          <a:endParaRPr lang="fr-FR"/>
        </a:p>
      </dgm:t>
    </dgm:pt>
    <dgm:pt modelId="{390340E1-5A60-4D59-BCD3-E0B53DCB98F2}">
      <dgm:prSet phldrT="[Texte]" custT="1"/>
      <dgm:spPr/>
      <dgm:t>
        <a:bodyPr/>
        <a:lstStyle/>
        <a:p>
          <a:pPr algn="just"/>
          <a:r>
            <a:rPr lang="fr-FR" sz="1600" b="1" dirty="0" smtClean="0">
              <a:solidFill>
                <a:schemeClr val="tx1"/>
              </a:solidFill>
            </a:rPr>
            <a:t>32 camions</a:t>
          </a:r>
          <a:r>
            <a:rPr lang="fr-FR" sz="1600" dirty="0" smtClean="0">
              <a:solidFill>
                <a:schemeClr val="tx1"/>
              </a:solidFill>
            </a:rPr>
            <a:t> ravitailleurs de grandes capacités pour l’approvisionnement en eau des camions de lutte et des brigades mobiles de première intervention </a:t>
          </a:r>
          <a:endParaRPr lang="fr-FR" sz="1600" dirty="0">
            <a:solidFill>
              <a:schemeClr val="tx1"/>
            </a:solidFill>
          </a:endParaRPr>
        </a:p>
      </dgm:t>
    </dgm:pt>
    <dgm:pt modelId="{D4D0526E-367D-4F26-89A2-E13B05A5FF02}" type="parTrans" cxnId="{DD688C74-9B9B-4810-9ADC-022D3BC712D5}">
      <dgm:prSet/>
      <dgm:spPr/>
      <dgm:t>
        <a:bodyPr/>
        <a:lstStyle/>
        <a:p>
          <a:endParaRPr lang="fr-FR"/>
        </a:p>
      </dgm:t>
    </dgm:pt>
    <dgm:pt modelId="{AA14404B-A0F2-4089-8764-66FD7869A98E}" type="sibTrans" cxnId="{DD688C74-9B9B-4810-9ADC-022D3BC712D5}">
      <dgm:prSet/>
      <dgm:spPr/>
      <dgm:t>
        <a:bodyPr/>
        <a:lstStyle/>
        <a:p>
          <a:endParaRPr lang="fr-FR"/>
        </a:p>
      </dgm:t>
    </dgm:pt>
    <dgm:pt modelId="{A96A0F97-37D2-481C-8761-67669FABE03A}">
      <dgm:prSet phldrT="[Texte]" custT="1"/>
      <dgm:spPr/>
      <dgm:t>
        <a:bodyPr/>
        <a:lstStyle/>
        <a:p>
          <a:pPr algn="just"/>
          <a:r>
            <a:rPr lang="fr-FR" sz="1600" b="1" dirty="0" smtClean="0">
              <a:solidFill>
                <a:schemeClr val="tx1"/>
              </a:solidFill>
            </a:rPr>
            <a:t>2.820 points d’eau mobilisés </a:t>
          </a:r>
          <a:r>
            <a:rPr lang="fr-FR" sz="1600" dirty="0" smtClean="0">
              <a:solidFill>
                <a:schemeClr val="tx1"/>
              </a:solidFill>
            </a:rPr>
            <a:t>en forêts où à proximité</a:t>
          </a:r>
          <a:endParaRPr lang="fr-FR" sz="1600" dirty="0">
            <a:solidFill>
              <a:schemeClr val="tx1"/>
            </a:solidFill>
          </a:endParaRPr>
        </a:p>
      </dgm:t>
    </dgm:pt>
    <dgm:pt modelId="{FD7C083D-46F3-4FE0-B72B-2E84569F748D}" type="parTrans" cxnId="{D2E29337-EDCB-48C2-9715-039CED161426}">
      <dgm:prSet/>
      <dgm:spPr/>
      <dgm:t>
        <a:bodyPr/>
        <a:lstStyle/>
        <a:p>
          <a:endParaRPr lang="fr-FR"/>
        </a:p>
      </dgm:t>
    </dgm:pt>
    <dgm:pt modelId="{012737D8-4F27-47EE-9068-480C10452B9A}" type="sibTrans" cxnId="{D2E29337-EDCB-48C2-9715-039CED161426}">
      <dgm:prSet/>
      <dgm:spPr/>
      <dgm:t>
        <a:bodyPr/>
        <a:lstStyle/>
        <a:p>
          <a:endParaRPr lang="fr-FR"/>
        </a:p>
      </dgm:t>
    </dgm:pt>
    <dgm:pt modelId="{EA191435-A442-411C-A1D3-73D4753F0570}">
      <dgm:prSet phldrT="[Texte]" custT="1"/>
      <dgm:spPr/>
      <dgm:t>
        <a:bodyPr/>
        <a:lstStyle/>
        <a:p>
          <a:pPr algn="just"/>
          <a:r>
            <a:rPr lang="fr-FR" sz="1400" b="1" dirty="0" smtClean="0">
              <a:solidFill>
                <a:schemeClr val="tx1"/>
              </a:solidFill>
            </a:rPr>
            <a:t>7.483 ouvriers</a:t>
          </a:r>
          <a:r>
            <a:rPr lang="fr-FR" sz="1400" dirty="0" smtClean="0">
              <a:solidFill>
                <a:schemeClr val="tx1"/>
              </a:solidFill>
            </a:rPr>
            <a:t> issus des </a:t>
          </a:r>
          <a:r>
            <a:rPr lang="fr-FR" sz="1400" b="1" dirty="0" smtClean="0">
              <a:solidFill>
                <a:schemeClr val="tx1"/>
              </a:solidFill>
            </a:rPr>
            <a:t>756 chantiers</a:t>
          </a:r>
          <a:r>
            <a:rPr lang="fr-FR" sz="1400" dirty="0" smtClean="0">
              <a:solidFill>
                <a:schemeClr val="tx1"/>
              </a:solidFill>
            </a:rPr>
            <a:t> des entreprises engagées dans la réalisation des travaux forestiers, pour les besoins de la lutte active. La majorité des chantiers sont ceux du Groupe Génie Rural (GGR) dédiés à la récolte des lièges</a:t>
          </a:r>
          <a:endParaRPr lang="fr-FR" sz="1400" dirty="0">
            <a:solidFill>
              <a:schemeClr val="tx1"/>
            </a:solidFill>
          </a:endParaRPr>
        </a:p>
      </dgm:t>
    </dgm:pt>
    <dgm:pt modelId="{1551576E-5DF0-4176-81C4-3A0EADBDEA44}" type="parTrans" cxnId="{D0C5647C-1913-4152-8B3E-9FE7E6148248}">
      <dgm:prSet/>
      <dgm:spPr/>
      <dgm:t>
        <a:bodyPr/>
        <a:lstStyle/>
        <a:p>
          <a:endParaRPr lang="fr-FR"/>
        </a:p>
      </dgm:t>
    </dgm:pt>
    <dgm:pt modelId="{1F94E4ED-1780-4BE3-A417-9251CDB38FE5}" type="sibTrans" cxnId="{D0C5647C-1913-4152-8B3E-9FE7E6148248}">
      <dgm:prSet/>
      <dgm:spPr/>
      <dgm:t>
        <a:bodyPr/>
        <a:lstStyle/>
        <a:p>
          <a:endParaRPr lang="fr-FR"/>
        </a:p>
      </dgm:t>
    </dgm:pt>
    <dgm:pt modelId="{30D57721-A799-4583-8243-FAC2EFE4CC26}">
      <dgm:prSet custT="1"/>
      <dgm:spPr/>
      <dgm:t>
        <a:bodyPr/>
        <a:lstStyle/>
        <a:p>
          <a:pPr algn="just"/>
          <a:r>
            <a:rPr lang="fr-FR" sz="1600" b="1" dirty="0" smtClean="0">
              <a:solidFill>
                <a:schemeClr val="tx1"/>
              </a:solidFill>
            </a:rPr>
            <a:t>407 postes de vigies </a:t>
          </a:r>
          <a:r>
            <a:rPr lang="fr-FR" sz="1600" dirty="0" smtClean="0">
              <a:solidFill>
                <a:schemeClr val="tx1"/>
              </a:solidFill>
            </a:rPr>
            <a:t>avec un effectif de 960 éléments repartis à travers les massifs forestiers</a:t>
          </a:r>
          <a:endParaRPr lang="fr-FR" sz="1600" dirty="0">
            <a:solidFill>
              <a:schemeClr val="tx1"/>
            </a:solidFill>
          </a:endParaRPr>
        </a:p>
      </dgm:t>
    </dgm:pt>
    <dgm:pt modelId="{660A4DC1-545D-4ECB-B725-D42720E32623}" type="parTrans" cxnId="{47529447-31A6-45F0-A843-FF8AAFBC0ABB}">
      <dgm:prSet/>
      <dgm:spPr/>
      <dgm:t>
        <a:bodyPr/>
        <a:lstStyle/>
        <a:p>
          <a:endParaRPr lang="fr-FR"/>
        </a:p>
      </dgm:t>
    </dgm:pt>
    <dgm:pt modelId="{6C8A43E5-678B-4803-98DB-0BC275B537BA}" type="sibTrans" cxnId="{47529447-31A6-45F0-A843-FF8AAFBC0ABB}">
      <dgm:prSet/>
      <dgm:spPr/>
      <dgm:t>
        <a:bodyPr/>
        <a:lstStyle/>
        <a:p>
          <a:endParaRPr lang="fr-FR"/>
        </a:p>
      </dgm:t>
    </dgm:pt>
    <dgm:pt modelId="{07620AA2-9174-4EB0-B000-459E4A71BE77}">
      <dgm:prSet custT="1"/>
      <dgm:spPr/>
      <dgm:t>
        <a:bodyPr/>
        <a:lstStyle/>
        <a:p>
          <a:pPr algn="just"/>
          <a:r>
            <a:rPr lang="fr-FR" sz="1600" b="1" dirty="0" smtClean="0">
              <a:solidFill>
                <a:schemeClr val="tx1"/>
              </a:solidFill>
            </a:rPr>
            <a:t>478 brigades mobiles </a:t>
          </a:r>
          <a:r>
            <a:rPr lang="fr-FR" sz="1600" dirty="0" smtClean="0">
              <a:solidFill>
                <a:schemeClr val="tx1"/>
              </a:solidFill>
            </a:rPr>
            <a:t>pour la première intervention, avec un effectif de 2.387 agents des forêts </a:t>
          </a:r>
          <a:endParaRPr lang="fr-FR" sz="1600" dirty="0">
            <a:solidFill>
              <a:schemeClr val="tx1"/>
            </a:solidFill>
          </a:endParaRPr>
        </a:p>
      </dgm:t>
    </dgm:pt>
    <dgm:pt modelId="{2CBD6B64-D82F-4A20-9C33-B8B9A38C0769}" type="parTrans" cxnId="{892D8206-8383-4369-A8D9-21AECCA7C7CF}">
      <dgm:prSet/>
      <dgm:spPr/>
      <dgm:t>
        <a:bodyPr/>
        <a:lstStyle/>
        <a:p>
          <a:endParaRPr lang="fr-FR"/>
        </a:p>
      </dgm:t>
    </dgm:pt>
    <dgm:pt modelId="{D31233FE-CE6A-476A-9E49-46F0D9DD16BD}" type="sibTrans" cxnId="{892D8206-8383-4369-A8D9-21AECCA7C7CF}">
      <dgm:prSet/>
      <dgm:spPr/>
      <dgm:t>
        <a:bodyPr/>
        <a:lstStyle/>
        <a:p>
          <a:endParaRPr lang="fr-FR"/>
        </a:p>
      </dgm:t>
    </dgm:pt>
    <dgm:pt modelId="{4127A606-35CB-4520-86C8-8AEE722DE513}">
      <dgm:prSet custT="1"/>
      <dgm:spPr/>
      <dgm:t>
        <a:bodyPr/>
        <a:lstStyle/>
        <a:p>
          <a:pPr algn="just"/>
          <a:r>
            <a:rPr lang="fr-FR" sz="1500" dirty="0" smtClean="0">
              <a:solidFill>
                <a:schemeClr val="tx1"/>
              </a:solidFill>
            </a:rPr>
            <a:t>L'utilisation du réseau de communication radioélectrique par la mise en place de </a:t>
          </a:r>
          <a:r>
            <a:rPr lang="fr-FR" sz="1500" b="1" dirty="0" smtClean="0">
              <a:solidFill>
                <a:schemeClr val="tx1"/>
              </a:solidFill>
            </a:rPr>
            <a:t>2.000 équipements de type VHF, </a:t>
          </a:r>
          <a:r>
            <a:rPr lang="fr-FR" sz="1500" dirty="0" smtClean="0">
              <a:solidFill>
                <a:schemeClr val="tx1"/>
              </a:solidFill>
            </a:rPr>
            <a:t>permettant de donner l'alerte rapide des feux naissants et de renforcer la coordination dans l'intervention et la mobilisation des moyens de lutte</a:t>
          </a:r>
          <a:endParaRPr lang="fr-FR" sz="1500" dirty="0">
            <a:solidFill>
              <a:schemeClr val="tx1"/>
            </a:solidFill>
          </a:endParaRPr>
        </a:p>
      </dgm:t>
    </dgm:pt>
    <dgm:pt modelId="{73CB64E5-04BC-432E-BFF9-54D25BC33B34}" type="parTrans" cxnId="{C0153757-8EB3-4E13-9A34-31BB035330B7}">
      <dgm:prSet/>
      <dgm:spPr/>
      <dgm:t>
        <a:bodyPr/>
        <a:lstStyle/>
        <a:p>
          <a:endParaRPr lang="fr-FR"/>
        </a:p>
      </dgm:t>
    </dgm:pt>
    <dgm:pt modelId="{6191A155-3506-458D-9E7C-55FCE4D3FF38}" type="sibTrans" cxnId="{C0153757-8EB3-4E13-9A34-31BB035330B7}">
      <dgm:prSet/>
      <dgm:spPr/>
      <dgm:t>
        <a:bodyPr/>
        <a:lstStyle/>
        <a:p>
          <a:endParaRPr lang="fr-FR"/>
        </a:p>
      </dgm:t>
    </dgm:pt>
    <dgm:pt modelId="{4296C450-8D80-4054-8A0A-E46E6A4ED890}" type="pres">
      <dgm:prSet presAssocID="{A572D055-DA43-4B27-90B7-B91CE7891BD8}" presName="diagram" presStyleCnt="0">
        <dgm:presLayoutVars>
          <dgm:dir/>
          <dgm:resizeHandles val="exact"/>
        </dgm:presLayoutVars>
      </dgm:prSet>
      <dgm:spPr/>
      <dgm:t>
        <a:bodyPr/>
        <a:lstStyle/>
        <a:p>
          <a:endParaRPr lang="fr-FR"/>
        </a:p>
      </dgm:t>
    </dgm:pt>
    <dgm:pt modelId="{C599C3B2-F6EA-4B06-A961-7A1839D3316B}" type="pres">
      <dgm:prSet presAssocID="{4127A606-35CB-4520-86C8-8AEE722DE513}" presName="node" presStyleLbl="node1" presStyleIdx="0" presStyleCnt="6" custScaleY="134827" custLinFactNeighborX="-282" custLinFactNeighborY="-7959">
        <dgm:presLayoutVars>
          <dgm:bulletEnabled val="1"/>
        </dgm:presLayoutVars>
      </dgm:prSet>
      <dgm:spPr/>
      <dgm:t>
        <a:bodyPr/>
        <a:lstStyle/>
        <a:p>
          <a:endParaRPr lang="fr-FR"/>
        </a:p>
      </dgm:t>
    </dgm:pt>
    <dgm:pt modelId="{1DA7BE58-D87F-4789-9F75-9AA0C905DA46}" type="pres">
      <dgm:prSet presAssocID="{6191A155-3506-458D-9E7C-55FCE4D3FF38}" presName="sibTrans" presStyleCnt="0"/>
      <dgm:spPr/>
    </dgm:pt>
    <dgm:pt modelId="{2F6F6392-6A15-4A23-9253-5F97C7B8BA65}" type="pres">
      <dgm:prSet presAssocID="{30D57721-A799-4583-8243-FAC2EFE4CC26}" presName="node" presStyleLbl="node1" presStyleIdx="1" presStyleCnt="6">
        <dgm:presLayoutVars>
          <dgm:bulletEnabled val="1"/>
        </dgm:presLayoutVars>
      </dgm:prSet>
      <dgm:spPr/>
      <dgm:t>
        <a:bodyPr/>
        <a:lstStyle/>
        <a:p>
          <a:endParaRPr lang="fr-FR"/>
        </a:p>
      </dgm:t>
    </dgm:pt>
    <dgm:pt modelId="{673075C1-AC85-4CC6-AC41-65536BCB1F61}" type="pres">
      <dgm:prSet presAssocID="{6C8A43E5-678B-4803-98DB-0BC275B537BA}" presName="sibTrans" presStyleCnt="0"/>
      <dgm:spPr/>
    </dgm:pt>
    <dgm:pt modelId="{13FF48AB-4B57-4E3D-802A-B8461B31A2BC}" type="pres">
      <dgm:prSet presAssocID="{07620AA2-9174-4EB0-B000-459E4A71BE77}" presName="node" presStyleLbl="node1" presStyleIdx="2" presStyleCnt="6" custLinFactNeighborX="-2562" custLinFactNeighborY="250">
        <dgm:presLayoutVars>
          <dgm:bulletEnabled val="1"/>
        </dgm:presLayoutVars>
      </dgm:prSet>
      <dgm:spPr/>
      <dgm:t>
        <a:bodyPr/>
        <a:lstStyle/>
        <a:p>
          <a:endParaRPr lang="fr-FR"/>
        </a:p>
      </dgm:t>
    </dgm:pt>
    <dgm:pt modelId="{403EE6EA-22DB-46F5-8265-C86285998121}" type="pres">
      <dgm:prSet presAssocID="{D31233FE-CE6A-476A-9E49-46F0D9DD16BD}" presName="sibTrans" presStyleCnt="0"/>
      <dgm:spPr/>
    </dgm:pt>
    <dgm:pt modelId="{EB5CC7E8-C1F2-41DF-AFEF-C58205EDC21B}" type="pres">
      <dgm:prSet presAssocID="{390340E1-5A60-4D59-BCD3-E0B53DCB98F2}" presName="node" presStyleLbl="node1" presStyleIdx="3" presStyleCnt="6">
        <dgm:presLayoutVars>
          <dgm:bulletEnabled val="1"/>
        </dgm:presLayoutVars>
      </dgm:prSet>
      <dgm:spPr/>
      <dgm:t>
        <a:bodyPr/>
        <a:lstStyle/>
        <a:p>
          <a:endParaRPr lang="fr-FR"/>
        </a:p>
      </dgm:t>
    </dgm:pt>
    <dgm:pt modelId="{3F70A283-C49E-434D-9FC1-F5C23FFB8B87}" type="pres">
      <dgm:prSet presAssocID="{AA14404B-A0F2-4089-8764-66FD7869A98E}" presName="sibTrans" presStyleCnt="0"/>
      <dgm:spPr/>
    </dgm:pt>
    <dgm:pt modelId="{4FCC8207-23CE-4A49-990E-78D87C1D7EF8}" type="pres">
      <dgm:prSet presAssocID="{A96A0F97-37D2-481C-8761-67669FABE03A}" presName="node" presStyleLbl="node1" presStyleIdx="4" presStyleCnt="6">
        <dgm:presLayoutVars>
          <dgm:bulletEnabled val="1"/>
        </dgm:presLayoutVars>
      </dgm:prSet>
      <dgm:spPr/>
      <dgm:t>
        <a:bodyPr/>
        <a:lstStyle/>
        <a:p>
          <a:endParaRPr lang="fr-FR"/>
        </a:p>
      </dgm:t>
    </dgm:pt>
    <dgm:pt modelId="{4279A3A3-B77A-42E5-B52E-CFE803AD898C}" type="pres">
      <dgm:prSet presAssocID="{012737D8-4F27-47EE-9068-480C10452B9A}" presName="sibTrans" presStyleCnt="0"/>
      <dgm:spPr/>
    </dgm:pt>
    <dgm:pt modelId="{4395F2B0-C784-42E0-A5D4-120E463EDE2A}" type="pres">
      <dgm:prSet presAssocID="{EA191435-A442-411C-A1D3-73D4753F0570}" presName="node" presStyleLbl="node1" presStyleIdx="5" presStyleCnt="6" custScaleY="143347" custLinFactNeighborX="-2796" custLinFactNeighborY="2823">
        <dgm:presLayoutVars>
          <dgm:bulletEnabled val="1"/>
        </dgm:presLayoutVars>
      </dgm:prSet>
      <dgm:spPr/>
      <dgm:t>
        <a:bodyPr/>
        <a:lstStyle/>
        <a:p>
          <a:endParaRPr lang="fr-FR"/>
        </a:p>
      </dgm:t>
    </dgm:pt>
  </dgm:ptLst>
  <dgm:cxnLst>
    <dgm:cxn modelId="{9EC60102-DCA2-4CF2-B37A-B506AEA2EAFF}" type="presOf" srcId="{390340E1-5A60-4D59-BCD3-E0B53DCB98F2}" destId="{EB5CC7E8-C1F2-41DF-AFEF-C58205EDC21B}" srcOrd="0" destOrd="0" presId="urn:microsoft.com/office/officeart/2005/8/layout/default"/>
    <dgm:cxn modelId="{18309631-A7C3-42CA-AAAA-EDAE23C1C909}" type="presOf" srcId="{A96A0F97-37D2-481C-8761-67669FABE03A}" destId="{4FCC8207-23CE-4A49-990E-78D87C1D7EF8}" srcOrd="0" destOrd="0" presId="urn:microsoft.com/office/officeart/2005/8/layout/default"/>
    <dgm:cxn modelId="{47529447-31A6-45F0-A843-FF8AAFBC0ABB}" srcId="{A572D055-DA43-4B27-90B7-B91CE7891BD8}" destId="{30D57721-A799-4583-8243-FAC2EFE4CC26}" srcOrd="1" destOrd="0" parTransId="{660A4DC1-545D-4ECB-B725-D42720E32623}" sibTransId="{6C8A43E5-678B-4803-98DB-0BC275B537BA}"/>
    <dgm:cxn modelId="{D2E29337-EDCB-48C2-9715-039CED161426}" srcId="{A572D055-DA43-4B27-90B7-B91CE7891BD8}" destId="{A96A0F97-37D2-481C-8761-67669FABE03A}" srcOrd="4" destOrd="0" parTransId="{FD7C083D-46F3-4FE0-B72B-2E84569F748D}" sibTransId="{012737D8-4F27-47EE-9068-480C10452B9A}"/>
    <dgm:cxn modelId="{09A783A6-F505-4858-9F57-EE7A582F9DE6}" type="presOf" srcId="{07620AA2-9174-4EB0-B000-459E4A71BE77}" destId="{13FF48AB-4B57-4E3D-802A-B8461B31A2BC}" srcOrd="0" destOrd="0" presId="urn:microsoft.com/office/officeart/2005/8/layout/default"/>
    <dgm:cxn modelId="{C0153757-8EB3-4E13-9A34-31BB035330B7}" srcId="{A572D055-DA43-4B27-90B7-B91CE7891BD8}" destId="{4127A606-35CB-4520-86C8-8AEE722DE513}" srcOrd="0" destOrd="0" parTransId="{73CB64E5-04BC-432E-BFF9-54D25BC33B34}" sibTransId="{6191A155-3506-458D-9E7C-55FCE4D3FF38}"/>
    <dgm:cxn modelId="{587B6289-16E5-4F5D-BCAE-70F2D30E683E}" type="presOf" srcId="{4127A606-35CB-4520-86C8-8AEE722DE513}" destId="{C599C3B2-F6EA-4B06-A961-7A1839D3316B}" srcOrd="0" destOrd="0" presId="urn:microsoft.com/office/officeart/2005/8/layout/default"/>
    <dgm:cxn modelId="{3ACA5BD6-6A6E-4490-9E95-69CE2E02CA9F}" type="presOf" srcId="{EA191435-A442-411C-A1D3-73D4753F0570}" destId="{4395F2B0-C784-42E0-A5D4-120E463EDE2A}" srcOrd="0" destOrd="0" presId="urn:microsoft.com/office/officeart/2005/8/layout/default"/>
    <dgm:cxn modelId="{DD688C74-9B9B-4810-9ADC-022D3BC712D5}" srcId="{A572D055-DA43-4B27-90B7-B91CE7891BD8}" destId="{390340E1-5A60-4D59-BCD3-E0B53DCB98F2}" srcOrd="3" destOrd="0" parTransId="{D4D0526E-367D-4F26-89A2-E13B05A5FF02}" sibTransId="{AA14404B-A0F2-4089-8764-66FD7869A98E}"/>
    <dgm:cxn modelId="{892D8206-8383-4369-A8D9-21AECCA7C7CF}" srcId="{A572D055-DA43-4B27-90B7-B91CE7891BD8}" destId="{07620AA2-9174-4EB0-B000-459E4A71BE77}" srcOrd="2" destOrd="0" parTransId="{2CBD6B64-D82F-4A20-9C33-B8B9A38C0769}" sibTransId="{D31233FE-CE6A-476A-9E49-46F0D9DD16BD}"/>
    <dgm:cxn modelId="{D0C5647C-1913-4152-8B3E-9FE7E6148248}" srcId="{A572D055-DA43-4B27-90B7-B91CE7891BD8}" destId="{EA191435-A442-411C-A1D3-73D4753F0570}" srcOrd="5" destOrd="0" parTransId="{1551576E-5DF0-4176-81C4-3A0EADBDEA44}" sibTransId="{1F94E4ED-1780-4BE3-A417-9251CDB38FE5}"/>
    <dgm:cxn modelId="{C04D6589-9E77-4676-94AB-B1C854ABF207}" type="presOf" srcId="{A572D055-DA43-4B27-90B7-B91CE7891BD8}" destId="{4296C450-8D80-4054-8A0A-E46E6A4ED890}" srcOrd="0" destOrd="0" presId="urn:microsoft.com/office/officeart/2005/8/layout/default"/>
    <dgm:cxn modelId="{94C2FB31-3B0C-4E06-AB9F-4ED1A9010441}" type="presOf" srcId="{30D57721-A799-4583-8243-FAC2EFE4CC26}" destId="{2F6F6392-6A15-4A23-9253-5F97C7B8BA65}" srcOrd="0" destOrd="0" presId="urn:microsoft.com/office/officeart/2005/8/layout/default"/>
    <dgm:cxn modelId="{6ABF15B5-6E57-4A25-BCA5-A44D1415AA72}" type="presParOf" srcId="{4296C450-8D80-4054-8A0A-E46E6A4ED890}" destId="{C599C3B2-F6EA-4B06-A961-7A1839D3316B}" srcOrd="0" destOrd="0" presId="urn:microsoft.com/office/officeart/2005/8/layout/default"/>
    <dgm:cxn modelId="{73374435-225E-4567-AE76-536DC50EFCFF}" type="presParOf" srcId="{4296C450-8D80-4054-8A0A-E46E6A4ED890}" destId="{1DA7BE58-D87F-4789-9F75-9AA0C905DA46}" srcOrd="1" destOrd="0" presId="urn:microsoft.com/office/officeart/2005/8/layout/default"/>
    <dgm:cxn modelId="{DA0FAB5B-F8D3-44BA-BC2A-3C73D5CA5311}" type="presParOf" srcId="{4296C450-8D80-4054-8A0A-E46E6A4ED890}" destId="{2F6F6392-6A15-4A23-9253-5F97C7B8BA65}" srcOrd="2" destOrd="0" presId="urn:microsoft.com/office/officeart/2005/8/layout/default"/>
    <dgm:cxn modelId="{19932591-9564-4D8A-865B-D55959CB8C37}" type="presParOf" srcId="{4296C450-8D80-4054-8A0A-E46E6A4ED890}" destId="{673075C1-AC85-4CC6-AC41-65536BCB1F61}" srcOrd="3" destOrd="0" presId="urn:microsoft.com/office/officeart/2005/8/layout/default"/>
    <dgm:cxn modelId="{32F197E8-52D7-4DC3-B6A0-028FC051628E}" type="presParOf" srcId="{4296C450-8D80-4054-8A0A-E46E6A4ED890}" destId="{13FF48AB-4B57-4E3D-802A-B8461B31A2BC}" srcOrd="4" destOrd="0" presId="urn:microsoft.com/office/officeart/2005/8/layout/default"/>
    <dgm:cxn modelId="{C93FA8B1-E0C8-473C-AC14-9684E64E5061}" type="presParOf" srcId="{4296C450-8D80-4054-8A0A-E46E6A4ED890}" destId="{403EE6EA-22DB-46F5-8265-C86285998121}" srcOrd="5" destOrd="0" presId="urn:microsoft.com/office/officeart/2005/8/layout/default"/>
    <dgm:cxn modelId="{5552C778-A45A-41B4-87DE-2E88CDC29B85}" type="presParOf" srcId="{4296C450-8D80-4054-8A0A-E46E6A4ED890}" destId="{EB5CC7E8-C1F2-41DF-AFEF-C58205EDC21B}" srcOrd="6" destOrd="0" presId="urn:microsoft.com/office/officeart/2005/8/layout/default"/>
    <dgm:cxn modelId="{EF7720CC-F251-4708-9D69-80954EE61097}" type="presParOf" srcId="{4296C450-8D80-4054-8A0A-E46E6A4ED890}" destId="{3F70A283-C49E-434D-9FC1-F5C23FFB8B87}" srcOrd="7" destOrd="0" presId="urn:microsoft.com/office/officeart/2005/8/layout/default"/>
    <dgm:cxn modelId="{92F29107-08B8-48AD-A62E-3DF3D2ABF8B2}" type="presParOf" srcId="{4296C450-8D80-4054-8A0A-E46E6A4ED890}" destId="{4FCC8207-23CE-4A49-990E-78D87C1D7EF8}" srcOrd="8" destOrd="0" presId="urn:microsoft.com/office/officeart/2005/8/layout/default"/>
    <dgm:cxn modelId="{B59C09C8-91E3-4FAE-8CAC-FE9A748D563F}" type="presParOf" srcId="{4296C450-8D80-4054-8A0A-E46E6A4ED890}" destId="{4279A3A3-B77A-42E5-B52E-CFE803AD898C}" srcOrd="9" destOrd="0" presId="urn:microsoft.com/office/officeart/2005/8/layout/default"/>
    <dgm:cxn modelId="{5C340FB3-CBC8-4EB1-AC7A-B2F4B3F9E2C7}" type="presParOf" srcId="{4296C450-8D80-4054-8A0A-E46E6A4ED890}" destId="{4395F2B0-C784-42E0-A5D4-120E463EDE2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2C209-1FFC-4E71-8252-6F0B24F3F7EB}"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fr-FR"/>
        </a:p>
      </dgm:t>
    </dgm:pt>
    <dgm:pt modelId="{24479BCF-4568-45DD-811E-8D9E1D46F360}">
      <dgm:prSet phldrT="[Texte]" custT="1"/>
      <dgm:spPr/>
      <dgm:t>
        <a:bodyPr/>
        <a:lstStyle/>
        <a:p>
          <a:pPr algn="ctr"/>
          <a:r>
            <a:rPr lang="fr-FR" sz="3200" b="1" u="none" dirty="0" smtClean="0">
              <a:latin typeface="Calibri" panose="020F0502020204030204" pitchFamily="34" charset="0"/>
              <a:cs typeface="Calibri" panose="020F0502020204030204" pitchFamily="34" charset="0"/>
            </a:rPr>
            <a:t>Tendances climatiques globales  exacerbant le risque incendie de forêt</a:t>
          </a:r>
          <a:endParaRPr lang="fr-FR" sz="3200" b="1" u="none" dirty="0">
            <a:latin typeface="Calibri" panose="020F0502020204030204" pitchFamily="34" charset="0"/>
            <a:cs typeface="Calibri" panose="020F0502020204030204" pitchFamily="34" charset="0"/>
          </a:endParaRPr>
        </a:p>
      </dgm:t>
    </dgm:pt>
    <dgm:pt modelId="{4B9BE887-8FAC-4D57-A6C1-0519548F0A89}" type="parTrans" cxnId="{D9AD5C27-F926-41A8-9D99-5AE60C5A0DCD}">
      <dgm:prSet/>
      <dgm:spPr/>
      <dgm:t>
        <a:bodyPr/>
        <a:lstStyle/>
        <a:p>
          <a:endParaRPr lang="fr-FR" sz="2000" u="none"/>
        </a:p>
      </dgm:t>
    </dgm:pt>
    <dgm:pt modelId="{281299E9-68F2-444F-9BF3-77C73A7CA585}" type="sibTrans" cxnId="{D9AD5C27-F926-41A8-9D99-5AE60C5A0DCD}">
      <dgm:prSet/>
      <dgm:spPr/>
      <dgm:t>
        <a:bodyPr/>
        <a:lstStyle/>
        <a:p>
          <a:endParaRPr lang="fr-FR" sz="2000" u="none"/>
        </a:p>
      </dgm:t>
    </dgm:pt>
    <dgm:pt modelId="{03142307-B399-4F26-A64D-BD449482A8C9}" type="pres">
      <dgm:prSet presAssocID="{2EC2C209-1FFC-4E71-8252-6F0B24F3F7EB}" presName="linear" presStyleCnt="0">
        <dgm:presLayoutVars>
          <dgm:dir/>
          <dgm:animLvl val="lvl"/>
          <dgm:resizeHandles val="exact"/>
        </dgm:presLayoutVars>
      </dgm:prSet>
      <dgm:spPr/>
      <dgm:t>
        <a:bodyPr/>
        <a:lstStyle/>
        <a:p>
          <a:endParaRPr lang="fr-FR"/>
        </a:p>
      </dgm:t>
    </dgm:pt>
    <dgm:pt modelId="{7B8CEA45-F5B4-4E8B-BD30-054363B097D6}" type="pres">
      <dgm:prSet presAssocID="{24479BCF-4568-45DD-811E-8D9E1D46F360}" presName="parentLin" presStyleCnt="0"/>
      <dgm:spPr/>
    </dgm:pt>
    <dgm:pt modelId="{F81C2DAE-FA22-4957-9375-9DB3A625A54A}" type="pres">
      <dgm:prSet presAssocID="{24479BCF-4568-45DD-811E-8D9E1D46F360}" presName="parentLeftMargin" presStyleLbl="node1" presStyleIdx="0" presStyleCnt="1"/>
      <dgm:spPr/>
      <dgm:t>
        <a:bodyPr/>
        <a:lstStyle/>
        <a:p>
          <a:endParaRPr lang="fr-FR"/>
        </a:p>
      </dgm:t>
    </dgm:pt>
    <dgm:pt modelId="{699CF52D-8590-426C-8BE3-A4C8C160C30D}" type="pres">
      <dgm:prSet presAssocID="{24479BCF-4568-45DD-811E-8D9E1D46F360}" presName="parentText" presStyleLbl="node1" presStyleIdx="0" presStyleCnt="1" custScaleX="148513" custScaleY="260905" custLinFactNeighborX="-4318" custLinFactNeighborY="23378">
        <dgm:presLayoutVars>
          <dgm:chMax val="0"/>
          <dgm:bulletEnabled val="1"/>
        </dgm:presLayoutVars>
      </dgm:prSet>
      <dgm:spPr/>
      <dgm:t>
        <a:bodyPr/>
        <a:lstStyle/>
        <a:p>
          <a:endParaRPr lang="fr-FR"/>
        </a:p>
      </dgm:t>
    </dgm:pt>
    <dgm:pt modelId="{E57C1810-E0E6-4E36-9974-CD2CDCB2ECAD}" type="pres">
      <dgm:prSet presAssocID="{24479BCF-4568-45DD-811E-8D9E1D46F360}" presName="negativeSpace" presStyleCnt="0"/>
      <dgm:spPr/>
    </dgm:pt>
    <dgm:pt modelId="{CF69495E-54A1-47F4-9E8D-F94BA1878E30}" type="pres">
      <dgm:prSet presAssocID="{24479BCF-4568-45DD-811E-8D9E1D46F360}" presName="childText" presStyleLbl="conFgAcc1" presStyleIdx="0" presStyleCnt="1" custLinFactNeighborX="2052" custLinFactNeighborY="17895">
        <dgm:presLayoutVars>
          <dgm:bulletEnabled val="1"/>
        </dgm:presLayoutVars>
      </dgm:prSet>
      <dgm:spPr>
        <a:noFill/>
      </dgm:spPr>
      <dgm:t>
        <a:bodyPr/>
        <a:lstStyle/>
        <a:p>
          <a:endParaRPr lang="fr-FR"/>
        </a:p>
      </dgm:t>
    </dgm:pt>
  </dgm:ptLst>
  <dgm:cxnLst>
    <dgm:cxn modelId="{60FEC050-2F82-493F-9430-F8417ED029A2}" type="presOf" srcId="{24479BCF-4568-45DD-811E-8D9E1D46F360}" destId="{699CF52D-8590-426C-8BE3-A4C8C160C30D}" srcOrd="1" destOrd="0" presId="urn:microsoft.com/office/officeart/2005/8/layout/list1"/>
    <dgm:cxn modelId="{290BE718-6E1E-4E03-8138-9DA3CB576507}" type="presOf" srcId="{24479BCF-4568-45DD-811E-8D9E1D46F360}" destId="{F81C2DAE-FA22-4957-9375-9DB3A625A54A}" srcOrd="0" destOrd="0" presId="urn:microsoft.com/office/officeart/2005/8/layout/list1"/>
    <dgm:cxn modelId="{D9AD5C27-F926-41A8-9D99-5AE60C5A0DCD}" srcId="{2EC2C209-1FFC-4E71-8252-6F0B24F3F7EB}" destId="{24479BCF-4568-45DD-811E-8D9E1D46F360}" srcOrd="0" destOrd="0" parTransId="{4B9BE887-8FAC-4D57-A6C1-0519548F0A89}" sibTransId="{281299E9-68F2-444F-9BF3-77C73A7CA585}"/>
    <dgm:cxn modelId="{9844CE2F-C77B-48F4-A29B-0F6B12F75DD6}" type="presOf" srcId="{2EC2C209-1FFC-4E71-8252-6F0B24F3F7EB}" destId="{03142307-B399-4F26-A64D-BD449482A8C9}" srcOrd="0" destOrd="0" presId="urn:microsoft.com/office/officeart/2005/8/layout/list1"/>
    <dgm:cxn modelId="{361EF3DB-FF94-4FA9-8BAB-EFC48B08F315}" type="presParOf" srcId="{03142307-B399-4F26-A64D-BD449482A8C9}" destId="{7B8CEA45-F5B4-4E8B-BD30-054363B097D6}" srcOrd="0" destOrd="0" presId="urn:microsoft.com/office/officeart/2005/8/layout/list1"/>
    <dgm:cxn modelId="{94AF453B-4FB2-482B-BC28-5890416BF7DE}" type="presParOf" srcId="{7B8CEA45-F5B4-4E8B-BD30-054363B097D6}" destId="{F81C2DAE-FA22-4957-9375-9DB3A625A54A}" srcOrd="0" destOrd="0" presId="urn:microsoft.com/office/officeart/2005/8/layout/list1"/>
    <dgm:cxn modelId="{B592AB85-4F1B-4B2D-913C-045ACC3153F3}" type="presParOf" srcId="{7B8CEA45-F5B4-4E8B-BD30-054363B097D6}" destId="{699CF52D-8590-426C-8BE3-A4C8C160C30D}" srcOrd="1" destOrd="0" presId="urn:microsoft.com/office/officeart/2005/8/layout/list1"/>
    <dgm:cxn modelId="{571E3FA6-407A-409A-8ED6-570E8E8C1665}" type="presParOf" srcId="{03142307-B399-4F26-A64D-BD449482A8C9}" destId="{E57C1810-E0E6-4E36-9974-CD2CDCB2ECAD}" srcOrd="1" destOrd="0" presId="urn:microsoft.com/office/officeart/2005/8/layout/list1"/>
    <dgm:cxn modelId="{6E17BAFA-2D60-4B0F-AC49-1ABE75701679}" type="presParOf" srcId="{03142307-B399-4F26-A64D-BD449482A8C9}" destId="{CF69495E-54A1-47F4-9E8D-F94BA1878E3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D4139F-5E41-4622-A95E-66A6B6D0734F}" type="doc">
      <dgm:prSet loTypeId="urn:microsoft.com/office/officeart/2005/8/layout/pyramid2" loCatId="pyramid" qsTypeId="urn:microsoft.com/office/officeart/2005/8/quickstyle/simple1" qsCatId="simple" csTypeId="urn:microsoft.com/office/officeart/2005/8/colors/accent3_3" csCatId="accent3" phldr="1"/>
      <dgm:spPr/>
    </dgm:pt>
    <dgm:pt modelId="{47377DE8-87D2-4382-875F-91D622092B56}">
      <dgm:prSet phldrT="[Texte]" custT="1"/>
      <dgm:spPr/>
      <dgm:t>
        <a:bodyPr/>
        <a:lstStyle/>
        <a:p>
          <a:r>
            <a:rPr lang="fr-FR" sz="1200" dirty="0" smtClean="0"/>
            <a:t>Durant les années 2019 et 2020 l’administration des forêts a bénéficié d’un dégel des postes octroyés au secteur. Une opération qui a permis le recrutement de </a:t>
          </a:r>
          <a:r>
            <a:rPr lang="fr-FR" sz="1200" b="1" dirty="0" smtClean="0"/>
            <a:t>1 200 </a:t>
          </a:r>
          <a:r>
            <a:rPr lang="fr-FR" sz="1200" dirty="0" smtClean="0"/>
            <a:t>personnes sur le territoire national.</a:t>
          </a:r>
          <a:endParaRPr lang="fr-FR" sz="1200" dirty="0"/>
        </a:p>
      </dgm:t>
    </dgm:pt>
    <dgm:pt modelId="{10E1397C-D4BD-4581-A6F6-EC064472B5DC}" type="parTrans" cxnId="{D139AC7D-C30F-4581-9A42-4CD981C78D8F}">
      <dgm:prSet/>
      <dgm:spPr/>
      <dgm:t>
        <a:bodyPr/>
        <a:lstStyle/>
        <a:p>
          <a:endParaRPr lang="fr-FR"/>
        </a:p>
      </dgm:t>
    </dgm:pt>
    <dgm:pt modelId="{D2F09DE4-76A3-4FE2-AEAC-9897C7804C39}" type="sibTrans" cxnId="{D139AC7D-C30F-4581-9A42-4CD981C78D8F}">
      <dgm:prSet/>
      <dgm:spPr/>
      <dgm:t>
        <a:bodyPr/>
        <a:lstStyle/>
        <a:p>
          <a:endParaRPr lang="fr-FR"/>
        </a:p>
      </dgm:t>
    </dgm:pt>
    <dgm:pt modelId="{2E353BE8-D7F5-47B1-8062-A51590E67EDC}">
      <dgm:prSet phldrT="[Texte]" custT="1"/>
      <dgm:spPr/>
      <dgm:t>
        <a:bodyPr/>
        <a:lstStyle/>
        <a:p>
          <a:r>
            <a:rPr lang="fr-FR" sz="1200" dirty="0" smtClean="0"/>
            <a:t>Un nouveau programme d’acquisition d’équipements a été notifié à l’indicatif de l’administration des forêts afin d’assurer les premières interventions contre les feux de forêts</a:t>
          </a:r>
          <a:endParaRPr lang="fr-FR" sz="1200" dirty="0"/>
        </a:p>
      </dgm:t>
    </dgm:pt>
    <dgm:pt modelId="{493070B6-FCC2-4D97-8109-4CCACBC749CA}" type="parTrans" cxnId="{8DFFA79C-6DAB-4A30-B1B6-39473A5364BC}">
      <dgm:prSet/>
      <dgm:spPr/>
      <dgm:t>
        <a:bodyPr/>
        <a:lstStyle/>
        <a:p>
          <a:endParaRPr lang="fr-FR"/>
        </a:p>
      </dgm:t>
    </dgm:pt>
    <dgm:pt modelId="{E15F8C28-A1E6-426D-A016-AB888CE521D8}" type="sibTrans" cxnId="{8DFFA79C-6DAB-4A30-B1B6-39473A5364BC}">
      <dgm:prSet/>
      <dgm:spPr/>
      <dgm:t>
        <a:bodyPr/>
        <a:lstStyle/>
        <a:p>
          <a:endParaRPr lang="fr-FR"/>
        </a:p>
      </dgm:t>
    </dgm:pt>
    <dgm:pt modelId="{7EB1A3C9-3C64-4D45-B593-DE0739A45DF7}">
      <dgm:prSet phldrT="[Texte]" custT="1"/>
      <dgm:spPr/>
      <dgm:t>
        <a:bodyPr/>
        <a:lstStyle/>
        <a:p>
          <a:r>
            <a:rPr lang="fr-FR" sz="1400" dirty="0" smtClean="0"/>
            <a:t>Acquisition de </a:t>
          </a:r>
          <a:r>
            <a:rPr lang="fr-FR" sz="1400" b="1" dirty="0" smtClean="0"/>
            <a:t>80 camions citernes feux de forêts légers (CCFL)</a:t>
          </a:r>
          <a:r>
            <a:rPr lang="fr-FR" sz="1400" dirty="0" smtClean="0"/>
            <a:t>, et de </a:t>
          </a:r>
          <a:r>
            <a:rPr lang="fr-FR" sz="1400" b="1" dirty="0" smtClean="0"/>
            <a:t>15 camions</a:t>
          </a:r>
          <a:r>
            <a:rPr lang="fr-FR" sz="1400" dirty="0" smtClean="0"/>
            <a:t> </a:t>
          </a:r>
          <a:r>
            <a:rPr lang="fr-FR" sz="1400" b="1" dirty="0" smtClean="0"/>
            <a:t>citernes</a:t>
          </a:r>
          <a:r>
            <a:rPr lang="fr-FR" sz="1400" dirty="0" smtClean="0"/>
            <a:t> travailleurs d’eau de 3000 litres.</a:t>
          </a:r>
          <a:endParaRPr lang="fr-FR" sz="1400" dirty="0"/>
        </a:p>
      </dgm:t>
    </dgm:pt>
    <dgm:pt modelId="{8BC21812-2852-49DC-9FF3-A4936DE753C0}" type="parTrans" cxnId="{A28B3EB1-C08E-46FE-AC51-C42C35DFD67A}">
      <dgm:prSet/>
      <dgm:spPr/>
      <dgm:t>
        <a:bodyPr/>
        <a:lstStyle/>
        <a:p>
          <a:endParaRPr lang="fr-FR"/>
        </a:p>
      </dgm:t>
    </dgm:pt>
    <dgm:pt modelId="{50C05733-A593-4390-86C4-17E8AB1716E0}" type="sibTrans" cxnId="{A28B3EB1-C08E-46FE-AC51-C42C35DFD67A}">
      <dgm:prSet/>
      <dgm:spPr/>
      <dgm:t>
        <a:bodyPr/>
        <a:lstStyle/>
        <a:p>
          <a:endParaRPr lang="fr-FR"/>
        </a:p>
      </dgm:t>
    </dgm:pt>
    <dgm:pt modelId="{0033DDAA-5BD0-4260-8649-2BC52C08608D}" type="pres">
      <dgm:prSet presAssocID="{0ED4139F-5E41-4622-A95E-66A6B6D0734F}" presName="compositeShape" presStyleCnt="0">
        <dgm:presLayoutVars>
          <dgm:dir/>
          <dgm:resizeHandles/>
        </dgm:presLayoutVars>
      </dgm:prSet>
      <dgm:spPr/>
    </dgm:pt>
    <dgm:pt modelId="{371F9655-A28E-4AB2-8889-17FA36FBE961}" type="pres">
      <dgm:prSet presAssocID="{0ED4139F-5E41-4622-A95E-66A6B6D0734F}" presName="pyramid" presStyleLbl="node1" presStyleIdx="0" presStyleCnt="1" custLinFactNeighborX="-10121" custLinFactNeighborY="16680"/>
      <dgm:spPr/>
    </dgm:pt>
    <dgm:pt modelId="{F2221BF4-0B5F-407E-8175-A79A75C8C638}" type="pres">
      <dgm:prSet presAssocID="{0ED4139F-5E41-4622-A95E-66A6B6D0734F}" presName="theList" presStyleCnt="0"/>
      <dgm:spPr/>
    </dgm:pt>
    <dgm:pt modelId="{D3A5DB53-AA17-451B-9704-AEB50E714B34}" type="pres">
      <dgm:prSet presAssocID="{47377DE8-87D2-4382-875F-91D622092B56}" presName="aNode" presStyleLbl="fgAcc1" presStyleIdx="0" presStyleCnt="3" custScaleY="125062">
        <dgm:presLayoutVars>
          <dgm:bulletEnabled val="1"/>
        </dgm:presLayoutVars>
      </dgm:prSet>
      <dgm:spPr/>
      <dgm:t>
        <a:bodyPr/>
        <a:lstStyle/>
        <a:p>
          <a:endParaRPr lang="fr-FR"/>
        </a:p>
      </dgm:t>
    </dgm:pt>
    <dgm:pt modelId="{B5082866-68A0-4CB2-9890-DFCB62B2881D}" type="pres">
      <dgm:prSet presAssocID="{47377DE8-87D2-4382-875F-91D622092B56}" presName="aSpace" presStyleCnt="0"/>
      <dgm:spPr/>
    </dgm:pt>
    <dgm:pt modelId="{1C9205CA-A097-45EF-8381-1CBCA12171F1}" type="pres">
      <dgm:prSet presAssocID="{2E353BE8-D7F5-47B1-8062-A51590E67EDC}" presName="aNode" presStyleLbl="fgAcc1" presStyleIdx="1" presStyleCnt="3">
        <dgm:presLayoutVars>
          <dgm:bulletEnabled val="1"/>
        </dgm:presLayoutVars>
      </dgm:prSet>
      <dgm:spPr/>
      <dgm:t>
        <a:bodyPr/>
        <a:lstStyle/>
        <a:p>
          <a:endParaRPr lang="fr-FR"/>
        </a:p>
      </dgm:t>
    </dgm:pt>
    <dgm:pt modelId="{AD568D33-D4A7-469C-A64F-520DBFC157F7}" type="pres">
      <dgm:prSet presAssocID="{2E353BE8-D7F5-47B1-8062-A51590E67EDC}" presName="aSpace" presStyleCnt="0"/>
      <dgm:spPr/>
    </dgm:pt>
    <dgm:pt modelId="{B7B87C37-9A64-421E-B303-420B8C6BDF74}" type="pres">
      <dgm:prSet presAssocID="{7EB1A3C9-3C64-4D45-B593-DE0739A45DF7}" presName="aNode" presStyleLbl="fgAcc1" presStyleIdx="2" presStyleCnt="3">
        <dgm:presLayoutVars>
          <dgm:bulletEnabled val="1"/>
        </dgm:presLayoutVars>
      </dgm:prSet>
      <dgm:spPr/>
      <dgm:t>
        <a:bodyPr/>
        <a:lstStyle/>
        <a:p>
          <a:endParaRPr lang="fr-FR"/>
        </a:p>
      </dgm:t>
    </dgm:pt>
    <dgm:pt modelId="{344E062E-1184-4D6D-80B0-FF8B7DF1114E}" type="pres">
      <dgm:prSet presAssocID="{7EB1A3C9-3C64-4D45-B593-DE0739A45DF7}" presName="aSpace" presStyleCnt="0"/>
      <dgm:spPr/>
    </dgm:pt>
  </dgm:ptLst>
  <dgm:cxnLst>
    <dgm:cxn modelId="{B617355B-969E-47A8-A3C2-688DB5C8AAFD}" type="presOf" srcId="{0ED4139F-5E41-4622-A95E-66A6B6D0734F}" destId="{0033DDAA-5BD0-4260-8649-2BC52C08608D}" srcOrd="0" destOrd="0" presId="urn:microsoft.com/office/officeart/2005/8/layout/pyramid2"/>
    <dgm:cxn modelId="{C59C343C-2B10-4602-8416-C9C18EC07BF7}" type="presOf" srcId="{2E353BE8-D7F5-47B1-8062-A51590E67EDC}" destId="{1C9205CA-A097-45EF-8381-1CBCA12171F1}" srcOrd="0" destOrd="0" presId="urn:microsoft.com/office/officeart/2005/8/layout/pyramid2"/>
    <dgm:cxn modelId="{06371801-4F5A-4CB5-ABAC-6B02BC4CD2E3}" type="presOf" srcId="{7EB1A3C9-3C64-4D45-B593-DE0739A45DF7}" destId="{B7B87C37-9A64-421E-B303-420B8C6BDF74}" srcOrd="0" destOrd="0" presId="urn:microsoft.com/office/officeart/2005/8/layout/pyramid2"/>
    <dgm:cxn modelId="{C000E4BB-5625-4649-81B1-C2AAC1412F39}" type="presOf" srcId="{47377DE8-87D2-4382-875F-91D622092B56}" destId="{D3A5DB53-AA17-451B-9704-AEB50E714B34}" srcOrd="0" destOrd="0" presId="urn:microsoft.com/office/officeart/2005/8/layout/pyramid2"/>
    <dgm:cxn modelId="{8DFFA79C-6DAB-4A30-B1B6-39473A5364BC}" srcId="{0ED4139F-5E41-4622-A95E-66A6B6D0734F}" destId="{2E353BE8-D7F5-47B1-8062-A51590E67EDC}" srcOrd="1" destOrd="0" parTransId="{493070B6-FCC2-4D97-8109-4CCACBC749CA}" sibTransId="{E15F8C28-A1E6-426D-A016-AB888CE521D8}"/>
    <dgm:cxn modelId="{D139AC7D-C30F-4581-9A42-4CD981C78D8F}" srcId="{0ED4139F-5E41-4622-A95E-66A6B6D0734F}" destId="{47377DE8-87D2-4382-875F-91D622092B56}" srcOrd="0" destOrd="0" parTransId="{10E1397C-D4BD-4581-A6F6-EC064472B5DC}" sibTransId="{D2F09DE4-76A3-4FE2-AEAC-9897C7804C39}"/>
    <dgm:cxn modelId="{A28B3EB1-C08E-46FE-AC51-C42C35DFD67A}" srcId="{0ED4139F-5E41-4622-A95E-66A6B6D0734F}" destId="{7EB1A3C9-3C64-4D45-B593-DE0739A45DF7}" srcOrd="2" destOrd="0" parTransId="{8BC21812-2852-49DC-9FF3-A4936DE753C0}" sibTransId="{50C05733-A593-4390-86C4-17E8AB1716E0}"/>
    <dgm:cxn modelId="{E59543D7-4431-43A5-9203-35384B975910}" type="presParOf" srcId="{0033DDAA-5BD0-4260-8649-2BC52C08608D}" destId="{371F9655-A28E-4AB2-8889-17FA36FBE961}" srcOrd="0" destOrd="0" presId="urn:microsoft.com/office/officeart/2005/8/layout/pyramid2"/>
    <dgm:cxn modelId="{99E5A114-0A74-4A6E-8836-0E9209163880}" type="presParOf" srcId="{0033DDAA-5BD0-4260-8649-2BC52C08608D}" destId="{F2221BF4-0B5F-407E-8175-A79A75C8C638}" srcOrd="1" destOrd="0" presId="urn:microsoft.com/office/officeart/2005/8/layout/pyramid2"/>
    <dgm:cxn modelId="{8EFFF40C-0CA9-4192-8530-86961946FA4D}" type="presParOf" srcId="{F2221BF4-0B5F-407E-8175-A79A75C8C638}" destId="{D3A5DB53-AA17-451B-9704-AEB50E714B34}" srcOrd="0" destOrd="0" presId="urn:microsoft.com/office/officeart/2005/8/layout/pyramid2"/>
    <dgm:cxn modelId="{6ECF8715-100A-4E0E-AE7F-BBF7541107BB}" type="presParOf" srcId="{F2221BF4-0B5F-407E-8175-A79A75C8C638}" destId="{B5082866-68A0-4CB2-9890-DFCB62B2881D}" srcOrd="1" destOrd="0" presId="urn:microsoft.com/office/officeart/2005/8/layout/pyramid2"/>
    <dgm:cxn modelId="{F0098C0C-19A7-47FF-BC0A-F1455C992A5B}" type="presParOf" srcId="{F2221BF4-0B5F-407E-8175-A79A75C8C638}" destId="{1C9205CA-A097-45EF-8381-1CBCA12171F1}" srcOrd="2" destOrd="0" presId="urn:microsoft.com/office/officeart/2005/8/layout/pyramid2"/>
    <dgm:cxn modelId="{A3CF0247-4A3D-48C0-95A6-AC60D4DAE6AE}" type="presParOf" srcId="{F2221BF4-0B5F-407E-8175-A79A75C8C638}" destId="{AD568D33-D4A7-469C-A64F-520DBFC157F7}" srcOrd="3" destOrd="0" presId="urn:microsoft.com/office/officeart/2005/8/layout/pyramid2"/>
    <dgm:cxn modelId="{49B2DC89-A10A-4CD2-8CE5-C4AE80F45AC1}" type="presParOf" srcId="{F2221BF4-0B5F-407E-8175-A79A75C8C638}" destId="{B7B87C37-9A64-421E-B303-420B8C6BDF74}" srcOrd="4" destOrd="0" presId="urn:microsoft.com/office/officeart/2005/8/layout/pyramid2"/>
    <dgm:cxn modelId="{05BA0578-F986-4754-B15F-2407D4B39CEE}" type="presParOf" srcId="{F2221BF4-0B5F-407E-8175-A79A75C8C638}" destId="{344E062E-1184-4D6D-80B0-FF8B7DF1114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DAB6ED-5B75-4B49-AA97-9B260D81309C}" type="doc">
      <dgm:prSet loTypeId="urn:microsoft.com/office/officeart/2005/8/layout/pyramid2" loCatId="pyramid" qsTypeId="urn:microsoft.com/office/officeart/2005/8/quickstyle/simple1" qsCatId="simple" csTypeId="urn:microsoft.com/office/officeart/2005/8/colors/accent3_2" csCatId="accent3" phldr="1"/>
      <dgm:spPr/>
    </dgm:pt>
    <dgm:pt modelId="{CBC9685A-25A9-49A1-BE7C-5EB1EC02D0AD}">
      <dgm:prSet phldrT="[Texte]"/>
      <dgm:spPr/>
      <dgm:t>
        <a:bodyPr/>
        <a:lstStyle/>
        <a:p>
          <a:r>
            <a:rPr lang="fr-FR" dirty="0" smtClean="0"/>
            <a:t>Une Plateforme de gestion et de suivi des feux de forêts par la mise en place d’équipements d’appui dans le domaine de la numérisation, des technologies de l’information et de la communication.</a:t>
          </a:r>
          <a:endParaRPr lang="fr-FR" dirty="0"/>
        </a:p>
      </dgm:t>
    </dgm:pt>
    <dgm:pt modelId="{BC829BC7-2E54-4AB2-A93B-D62A4F12CDC6}" type="parTrans" cxnId="{CAAC0894-CD0A-4899-9B84-C0B9A20AA153}">
      <dgm:prSet/>
      <dgm:spPr/>
      <dgm:t>
        <a:bodyPr/>
        <a:lstStyle/>
        <a:p>
          <a:endParaRPr lang="fr-FR"/>
        </a:p>
      </dgm:t>
    </dgm:pt>
    <dgm:pt modelId="{3F5C3CC8-0EA7-41D5-83CA-CBD9A9D3E6D7}" type="sibTrans" cxnId="{CAAC0894-CD0A-4899-9B84-C0B9A20AA153}">
      <dgm:prSet/>
      <dgm:spPr/>
      <dgm:t>
        <a:bodyPr/>
        <a:lstStyle/>
        <a:p>
          <a:endParaRPr lang="fr-FR"/>
        </a:p>
      </dgm:t>
    </dgm:pt>
    <dgm:pt modelId="{BAF2E6B3-DAD2-4306-A257-7D864C514CC0}">
      <dgm:prSet phldrT="[Texte]"/>
      <dgm:spPr/>
      <dgm:t>
        <a:bodyPr/>
        <a:lstStyle/>
        <a:p>
          <a:r>
            <a:rPr lang="fr-FR" dirty="0" smtClean="0"/>
            <a:t>Un projet de mise en place d’un système d’information géographique pour le suivi des incendies de forêts et en cours d’approbation auprès du ministère de la poste et des télécommunications pour un montant avoisinant les </a:t>
          </a:r>
          <a:r>
            <a:rPr lang="fr-FR" b="1" dirty="0" smtClean="0"/>
            <a:t>90 millions de dinars</a:t>
          </a:r>
          <a:r>
            <a:rPr lang="fr-FR" dirty="0" smtClean="0"/>
            <a:t> en partenariat avec l’Entreprise d’Appui au développement du Numérique (EADN) </a:t>
          </a:r>
          <a:endParaRPr lang="fr-FR" dirty="0"/>
        </a:p>
      </dgm:t>
    </dgm:pt>
    <dgm:pt modelId="{4243311B-FF71-4FD4-93EC-49E99E06DF71}" type="parTrans" cxnId="{9F559612-F883-4D72-A4A5-BFE5F07C6055}">
      <dgm:prSet/>
      <dgm:spPr/>
      <dgm:t>
        <a:bodyPr/>
        <a:lstStyle/>
        <a:p>
          <a:endParaRPr lang="fr-FR"/>
        </a:p>
      </dgm:t>
    </dgm:pt>
    <dgm:pt modelId="{7700F312-6FE0-42DF-988D-93D6E3EF9CC2}" type="sibTrans" cxnId="{9F559612-F883-4D72-A4A5-BFE5F07C6055}">
      <dgm:prSet/>
      <dgm:spPr/>
      <dgm:t>
        <a:bodyPr/>
        <a:lstStyle/>
        <a:p>
          <a:endParaRPr lang="fr-FR"/>
        </a:p>
      </dgm:t>
    </dgm:pt>
    <dgm:pt modelId="{6DD9E98D-065B-4077-8459-0D3109708EE3}" type="pres">
      <dgm:prSet presAssocID="{46DAB6ED-5B75-4B49-AA97-9B260D81309C}" presName="compositeShape" presStyleCnt="0">
        <dgm:presLayoutVars>
          <dgm:dir/>
          <dgm:resizeHandles/>
        </dgm:presLayoutVars>
      </dgm:prSet>
      <dgm:spPr/>
    </dgm:pt>
    <dgm:pt modelId="{7043238D-11AD-4557-A00C-E188C00FE8EF}" type="pres">
      <dgm:prSet presAssocID="{46DAB6ED-5B75-4B49-AA97-9B260D81309C}" presName="pyramid" presStyleLbl="node1" presStyleIdx="0" presStyleCnt="1" custLinFactNeighborX="1513" custLinFactNeighborY="-3770"/>
      <dgm:spPr/>
    </dgm:pt>
    <dgm:pt modelId="{C831C2DA-D6F4-4C80-A702-028E75C87A77}" type="pres">
      <dgm:prSet presAssocID="{46DAB6ED-5B75-4B49-AA97-9B260D81309C}" presName="theList" presStyleCnt="0"/>
      <dgm:spPr/>
    </dgm:pt>
    <dgm:pt modelId="{BF5C5950-E488-4672-88AD-8FB07B1674EC}" type="pres">
      <dgm:prSet presAssocID="{CBC9685A-25A9-49A1-BE7C-5EB1EC02D0AD}" presName="aNode" presStyleLbl="fgAcc1" presStyleIdx="0" presStyleCnt="2">
        <dgm:presLayoutVars>
          <dgm:bulletEnabled val="1"/>
        </dgm:presLayoutVars>
      </dgm:prSet>
      <dgm:spPr/>
      <dgm:t>
        <a:bodyPr/>
        <a:lstStyle/>
        <a:p>
          <a:endParaRPr lang="fr-FR"/>
        </a:p>
      </dgm:t>
    </dgm:pt>
    <dgm:pt modelId="{4035A0F9-7D9A-403E-B36D-1D6A4EB51A09}" type="pres">
      <dgm:prSet presAssocID="{CBC9685A-25A9-49A1-BE7C-5EB1EC02D0AD}" presName="aSpace" presStyleCnt="0"/>
      <dgm:spPr/>
    </dgm:pt>
    <dgm:pt modelId="{152EADDB-481A-4950-BC7D-40CDA6387534}" type="pres">
      <dgm:prSet presAssocID="{BAF2E6B3-DAD2-4306-A257-7D864C514CC0}" presName="aNode" presStyleLbl="fgAcc1" presStyleIdx="1" presStyleCnt="2">
        <dgm:presLayoutVars>
          <dgm:bulletEnabled val="1"/>
        </dgm:presLayoutVars>
      </dgm:prSet>
      <dgm:spPr/>
      <dgm:t>
        <a:bodyPr/>
        <a:lstStyle/>
        <a:p>
          <a:endParaRPr lang="fr-FR"/>
        </a:p>
      </dgm:t>
    </dgm:pt>
    <dgm:pt modelId="{643CFCA2-2C1F-4AD2-8B86-5FFDA4C4A066}" type="pres">
      <dgm:prSet presAssocID="{BAF2E6B3-DAD2-4306-A257-7D864C514CC0}" presName="aSpace" presStyleCnt="0"/>
      <dgm:spPr/>
    </dgm:pt>
  </dgm:ptLst>
  <dgm:cxnLst>
    <dgm:cxn modelId="{15E451AE-27D7-452B-B6AA-3EE45E5A1F77}" type="presOf" srcId="{CBC9685A-25A9-49A1-BE7C-5EB1EC02D0AD}" destId="{BF5C5950-E488-4672-88AD-8FB07B1674EC}" srcOrd="0" destOrd="0" presId="urn:microsoft.com/office/officeart/2005/8/layout/pyramid2"/>
    <dgm:cxn modelId="{F1D5CFB1-A1BA-4EC8-A79C-E0FC61D53C32}" type="presOf" srcId="{BAF2E6B3-DAD2-4306-A257-7D864C514CC0}" destId="{152EADDB-481A-4950-BC7D-40CDA6387534}" srcOrd="0" destOrd="0" presId="urn:microsoft.com/office/officeart/2005/8/layout/pyramid2"/>
    <dgm:cxn modelId="{CAAC0894-CD0A-4899-9B84-C0B9A20AA153}" srcId="{46DAB6ED-5B75-4B49-AA97-9B260D81309C}" destId="{CBC9685A-25A9-49A1-BE7C-5EB1EC02D0AD}" srcOrd="0" destOrd="0" parTransId="{BC829BC7-2E54-4AB2-A93B-D62A4F12CDC6}" sibTransId="{3F5C3CC8-0EA7-41D5-83CA-CBD9A9D3E6D7}"/>
    <dgm:cxn modelId="{9F559612-F883-4D72-A4A5-BFE5F07C6055}" srcId="{46DAB6ED-5B75-4B49-AA97-9B260D81309C}" destId="{BAF2E6B3-DAD2-4306-A257-7D864C514CC0}" srcOrd="1" destOrd="0" parTransId="{4243311B-FF71-4FD4-93EC-49E99E06DF71}" sibTransId="{7700F312-6FE0-42DF-988D-93D6E3EF9CC2}"/>
    <dgm:cxn modelId="{C9E934B8-28D9-437A-84C3-08F850904FF4}" type="presOf" srcId="{46DAB6ED-5B75-4B49-AA97-9B260D81309C}" destId="{6DD9E98D-065B-4077-8459-0D3109708EE3}" srcOrd="0" destOrd="0" presId="urn:microsoft.com/office/officeart/2005/8/layout/pyramid2"/>
    <dgm:cxn modelId="{6C8FE33F-0243-48E7-8119-9E2A5E3742C9}" type="presParOf" srcId="{6DD9E98D-065B-4077-8459-0D3109708EE3}" destId="{7043238D-11AD-4557-A00C-E188C00FE8EF}" srcOrd="0" destOrd="0" presId="urn:microsoft.com/office/officeart/2005/8/layout/pyramid2"/>
    <dgm:cxn modelId="{B26D64A7-AE7F-4B9A-80FA-73AC43475941}" type="presParOf" srcId="{6DD9E98D-065B-4077-8459-0D3109708EE3}" destId="{C831C2DA-D6F4-4C80-A702-028E75C87A77}" srcOrd="1" destOrd="0" presId="urn:microsoft.com/office/officeart/2005/8/layout/pyramid2"/>
    <dgm:cxn modelId="{403B6207-94B0-449B-9B07-2F725BBD7A26}" type="presParOf" srcId="{C831C2DA-D6F4-4C80-A702-028E75C87A77}" destId="{BF5C5950-E488-4672-88AD-8FB07B1674EC}" srcOrd="0" destOrd="0" presId="urn:microsoft.com/office/officeart/2005/8/layout/pyramid2"/>
    <dgm:cxn modelId="{B826C689-F3CF-4508-8DB7-47E3CF7BA76C}" type="presParOf" srcId="{C831C2DA-D6F4-4C80-A702-028E75C87A77}" destId="{4035A0F9-7D9A-403E-B36D-1D6A4EB51A09}" srcOrd="1" destOrd="0" presId="urn:microsoft.com/office/officeart/2005/8/layout/pyramid2"/>
    <dgm:cxn modelId="{0C125F8A-47DD-4EFD-86D8-67F1A3E29B27}" type="presParOf" srcId="{C831C2DA-D6F4-4C80-A702-028E75C87A77}" destId="{152EADDB-481A-4950-BC7D-40CDA6387534}" srcOrd="2" destOrd="0" presId="urn:microsoft.com/office/officeart/2005/8/layout/pyramid2"/>
    <dgm:cxn modelId="{7A9EBEF1-944D-4D69-B673-91B522935AD7}" type="presParOf" srcId="{C831C2DA-D6F4-4C80-A702-028E75C87A77}" destId="{643CFCA2-2C1F-4AD2-8B86-5FFDA4C4A066}"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9C3B2-F6EA-4B06-A961-7A1839D3316B}">
      <dsp:nvSpPr>
        <dsp:cNvPr id="0" name=""/>
        <dsp:cNvSpPr/>
      </dsp:nvSpPr>
      <dsp:spPr>
        <a:xfrm>
          <a:off x="280642" y="0"/>
          <a:ext cx="2630302" cy="2127814"/>
        </a:xfrm>
        <a:prstGeom prst="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fr-FR" sz="1500" kern="1200" dirty="0" smtClean="0">
              <a:solidFill>
                <a:schemeClr val="tx1"/>
              </a:solidFill>
            </a:rPr>
            <a:t>L'utilisation du réseau de communication radioélectrique par la mise en place de </a:t>
          </a:r>
          <a:r>
            <a:rPr lang="fr-FR" sz="1500" b="1" kern="1200" dirty="0" smtClean="0">
              <a:solidFill>
                <a:schemeClr val="tx1"/>
              </a:solidFill>
            </a:rPr>
            <a:t>2.000 équipements de type VHF, </a:t>
          </a:r>
          <a:r>
            <a:rPr lang="fr-FR" sz="1500" kern="1200" dirty="0" smtClean="0">
              <a:solidFill>
                <a:schemeClr val="tx1"/>
              </a:solidFill>
            </a:rPr>
            <a:t>permettant de donner l'alerte rapide des feux naissants et de renforcer la coordination dans l'intervention et la mobilisation des moyens de lutte</a:t>
          </a:r>
          <a:endParaRPr lang="fr-FR" sz="1500" kern="1200" dirty="0">
            <a:solidFill>
              <a:schemeClr val="tx1"/>
            </a:solidFill>
          </a:endParaRPr>
        </a:p>
      </dsp:txBody>
      <dsp:txXfrm>
        <a:off x="280642" y="0"/>
        <a:ext cx="2630302" cy="2127814"/>
      </dsp:txXfrm>
    </dsp:sp>
    <dsp:sp modelId="{2F6F6392-6A15-4A23-9253-5F97C7B8BA65}">
      <dsp:nvSpPr>
        <dsp:cNvPr id="0" name=""/>
        <dsp:cNvSpPr/>
      </dsp:nvSpPr>
      <dsp:spPr>
        <a:xfrm>
          <a:off x="3181392" y="274824"/>
          <a:ext cx="2630302" cy="1578181"/>
        </a:xfrm>
        <a:prstGeom prst="rect">
          <a:avLst/>
        </a:prstGeom>
        <a:gradFill rotWithShape="0">
          <a:gsLst>
            <a:gs pos="0">
              <a:schemeClr val="accent3">
                <a:alpha val="90000"/>
                <a:hueOff val="0"/>
                <a:satOff val="0"/>
                <a:lumOff val="0"/>
                <a:alphaOff val="-8000"/>
                <a:shade val="51000"/>
                <a:satMod val="130000"/>
              </a:schemeClr>
            </a:gs>
            <a:gs pos="80000">
              <a:schemeClr val="accent3">
                <a:alpha val="90000"/>
                <a:hueOff val="0"/>
                <a:satOff val="0"/>
                <a:lumOff val="0"/>
                <a:alphaOff val="-8000"/>
                <a:shade val="93000"/>
                <a:satMod val="130000"/>
              </a:schemeClr>
            </a:gs>
            <a:gs pos="100000">
              <a:schemeClr val="accent3">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fr-FR" sz="1600" b="1" kern="1200" dirty="0" smtClean="0">
              <a:solidFill>
                <a:schemeClr val="tx1"/>
              </a:solidFill>
            </a:rPr>
            <a:t>407 postes de vigies </a:t>
          </a:r>
          <a:r>
            <a:rPr lang="fr-FR" sz="1600" kern="1200" dirty="0" smtClean="0">
              <a:solidFill>
                <a:schemeClr val="tx1"/>
              </a:solidFill>
            </a:rPr>
            <a:t>avec un effectif de 960 éléments repartis à travers les massifs forestiers</a:t>
          </a:r>
          <a:endParaRPr lang="fr-FR" sz="1600" kern="1200" dirty="0">
            <a:solidFill>
              <a:schemeClr val="tx1"/>
            </a:solidFill>
          </a:endParaRPr>
        </a:p>
      </dsp:txBody>
      <dsp:txXfrm>
        <a:off x="3181392" y="274824"/>
        <a:ext cx="2630302" cy="1578181"/>
      </dsp:txXfrm>
    </dsp:sp>
    <dsp:sp modelId="{13FF48AB-4B57-4E3D-802A-B8461B31A2BC}">
      <dsp:nvSpPr>
        <dsp:cNvPr id="0" name=""/>
        <dsp:cNvSpPr/>
      </dsp:nvSpPr>
      <dsp:spPr>
        <a:xfrm>
          <a:off x="6007337" y="278769"/>
          <a:ext cx="2630302" cy="1578181"/>
        </a:xfrm>
        <a:prstGeom prst="rect">
          <a:avLst/>
        </a:prstGeom>
        <a:gradFill rotWithShape="0">
          <a:gsLst>
            <a:gs pos="0">
              <a:schemeClr val="accent3">
                <a:alpha val="90000"/>
                <a:hueOff val="0"/>
                <a:satOff val="0"/>
                <a:lumOff val="0"/>
                <a:alphaOff val="-16000"/>
                <a:shade val="51000"/>
                <a:satMod val="130000"/>
              </a:schemeClr>
            </a:gs>
            <a:gs pos="80000">
              <a:schemeClr val="accent3">
                <a:alpha val="90000"/>
                <a:hueOff val="0"/>
                <a:satOff val="0"/>
                <a:lumOff val="0"/>
                <a:alphaOff val="-16000"/>
                <a:shade val="93000"/>
                <a:satMod val="130000"/>
              </a:schemeClr>
            </a:gs>
            <a:gs pos="100000">
              <a:schemeClr val="accent3">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fr-FR" sz="1600" b="1" kern="1200" dirty="0" smtClean="0">
              <a:solidFill>
                <a:schemeClr val="tx1"/>
              </a:solidFill>
            </a:rPr>
            <a:t>478 brigades mobiles </a:t>
          </a:r>
          <a:r>
            <a:rPr lang="fr-FR" sz="1600" kern="1200" dirty="0" smtClean="0">
              <a:solidFill>
                <a:schemeClr val="tx1"/>
              </a:solidFill>
            </a:rPr>
            <a:t>pour la première intervention, avec un effectif de 2.387 agents des forêts </a:t>
          </a:r>
          <a:endParaRPr lang="fr-FR" sz="1600" kern="1200" dirty="0">
            <a:solidFill>
              <a:schemeClr val="tx1"/>
            </a:solidFill>
          </a:endParaRPr>
        </a:p>
      </dsp:txBody>
      <dsp:txXfrm>
        <a:off x="6007337" y="278769"/>
        <a:ext cx="2630302" cy="1578181"/>
      </dsp:txXfrm>
    </dsp:sp>
    <dsp:sp modelId="{EB5CC7E8-C1F2-41DF-AFEF-C58205EDC21B}">
      <dsp:nvSpPr>
        <dsp:cNvPr id="0" name=""/>
        <dsp:cNvSpPr/>
      </dsp:nvSpPr>
      <dsp:spPr>
        <a:xfrm>
          <a:off x="288059" y="2732899"/>
          <a:ext cx="2630302" cy="1578181"/>
        </a:xfrm>
        <a:prstGeom prst="rect">
          <a:avLst/>
        </a:prstGeom>
        <a:gradFill rotWithShape="0">
          <a:gsLst>
            <a:gs pos="0">
              <a:schemeClr val="accent3">
                <a:alpha val="90000"/>
                <a:hueOff val="0"/>
                <a:satOff val="0"/>
                <a:lumOff val="0"/>
                <a:alphaOff val="-24000"/>
                <a:shade val="51000"/>
                <a:satMod val="130000"/>
              </a:schemeClr>
            </a:gs>
            <a:gs pos="80000">
              <a:schemeClr val="accent3">
                <a:alpha val="90000"/>
                <a:hueOff val="0"/>
                <a:satOff val="0"/>
                <a:lumOff val="0"/>
                <a:alphaOff val="-24000"/>
                <a:shade val="93000"/>
                <a:satMod val="130000"/>
              </a:schemeClr>
            </a:gs>
            <a:gs pos="100000">
              <a:schemeClr val="accent3">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fr-FR" sz="1600" b="1" kern="1200" dirty="0" smtClean="0">
              <a:solidFill>
                <a:schemeClr val="tx1"/>
              </a:solidFill>
            </a:rPr>
            <a:t>32 camions</a:t>
          </a:r>
          <a:r>
            <a:rPr lang="fr-FR" sz="1600" kern="1200" dirty="0" smtClean="0">
              <a:solidFill>
                <a:schemeClr val="tx1"/>
              </a:solidFill>
            </a:rPr>
            <a:t> ravitailleurs de grandes capacités pour l’approvisionnement en eau des camions de lutte et des brigades mobiles de première intervention </a:t>
          </a:r>
          <a:endParaRPr lang="fr-FR" sz="1600" kern="1200" dirty="0">
            <a:solidFill>
              <a:schemeClr val="tx1"/>
            </a:solidFill>
          </a:endParaRPr>
        </a:p>
      </dsp:txBody>
      <dsp:txXfrm>
        <a:off x="288059" y="2732899"/>
        <a:ext cx="2630302" cy="1578181"/>
      </dsp:txXfrm>
    </dsp:sp>
    <dsp:sp modelId="{4FCC8207-23CE-4A49-990E-78D87C1D7EF8}">
      <dsp:nvSpPr>
        <dsp:cNvPr id="0" name=""/>
        <dsp:cNvSpPr/>
      </dsp:nvSpPr>
      <dsp:spPr>
        <a:xfrm>
          <a:off x="3181392" y="2732899"/>
          <a:ext cx="2630302" cy="1578181"/>
        </a:xfrm>
        <a:prstGeom prst="rect">
          <a:avLst/>
        </a:prstGeom>
        <a:gradFill rotWithShape="0">
          <a:gsLst>
            <a:gs pos="0">
              <a:schemeClr val="accent3">
                <a:alpha val="90000"/>
                <a:hueOff val="0"/>
                <a:satOff val="0"/>
                <a:lumOff val="0"/>
                <a:alphaOff val="-32000"/>
                <a:shade val="51000"/>
                <a:satMod val="130000"/>
              </a:schemeClr>
            </a:gs>
            <a:gs pos="80000">
              <a:schemeClr val="accent3">
                <a:alpha val="90000"/>
                <a:hueOff val="0"/>
                <a:satOff val="0"/>
                <a:lumOff val="0"/>
                <a:alphaOff val="-32000"/>
                <a:shade val="93000"/>
                <a:satMod val="130000"/>
              </a:schemeClr>
            </a:gs>
            <a:gs pos="100000">
              <a:schemeClr val="accent3">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fr-FR" sz="1600" b="1" kern="1200" dirty="0" smtClean="0">
              <a:solidFill>
                <a:schemeClr val="tx1"/>
              </a:solidFill>
            </a:rPr>
            <a:t>2.820 points d’eau mobilisés </a:t>
          </a:r>
          <a:r>
            <a:rPr lang="fr-FR" sz="1600" kern="1200" dirty="0" smtClean="0">
              <a:solidFill>
                <a:schemeClr val="tx1"/>
              </a:solidFill>
            </a:rPr>
            <a:t>en forêts où à proximité</a:t>
          </a:r>
          <a:endParaRPr lang="fr-FR" sz="1600" kern="1200" dirty="0">
            <a:solidFill>
              <a:schemeClr val="tx1"/>
            </a:solidFill>
          </a:endParaRPr>
        </a:p>
      </dsp:txBody>
      <dsp:txXfrm>
        <a:off x="3181392" y="2732899"/>
        <a:ext cx="2630302" cy="1578181"/>
      </dsp:txXfrm>
    </dsp:sp>
    <dsp:sp modelId="{4395F2B0-C784-42E0-A5D4-120E463EDE2A}">
      <dsp:nvSpPr>
        <dsp:cNvPr id="0" name=""/>
        <dsp:cNvSpPr/>
      </dsp:nvSpPr>
      <dsp:spPr>
        <a:xfrm>
          <a:off x="6001182" y="2390860"/>
          <a:ext cx="2630302" cy="2262275"/>
        </a:xfrm>
        <a:prstGeom prst="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fr-FR" sz="1400" b="1" kern="1200" dirty="0" smtClean="0">
              <a:solidFill>
                <a:schemeClr val="tx1"/>
              </a:solidFill>
            </a:rPr>
            <a:t>7.483 ouvriers</a:t>
          </a:r>
          <a:r>
            <a:rPr lang="fr-FR" sz="1400" kern="1200" dirty="0" smtClean="0">
              <a:solidFill>
                <a:schemeClr val="tx1"/>
              </a:solidFill>
            </a:rPr>
            <a:t> issus des </a:t>
          </a:r>
          <a:r>
            <a:rPr lang="fr-FR" sz="1400" b="1" kern="1200" dirty="0" smtClean="0">
              <a:solidFill>
                <a:schemeClr val="tx1"/>
              </a:solidFill>
            </a:rPr>
            <a:t>756 chantiers</a:t>
          </a:r>
          <a:r>
            <a:rPr lang="fr-FR" sz="1400" kern="1200" dirty="0" smtClean="0">
              <a:solidFill>
                <a:schemeClr val="tx1"/>
              </a:solidFill>
            </a:rPr>
            <a:t> des entreprises engagées dans la réalisation des travaux forestiers, pour les besoins de la lutte active. La majorité des chantiers sont ceux du Groupe Génie Rural (GGR) dédiés à la récolte des lièges</a:t>
          </a:r>
          <a:endParaRPr lang="fr-FR" sz="1400" kern="1200" dirty="0">
            <a:solidFill>
              <a:schemeClr val="tx1"/>
            </a:solidFill>
          </a:endParaRPr>
        </a:p>
      </dsp:txBody>
      <dsp:txXfrm>
        <a:off x="6001182" y="2390860"/>
        <a:ext cx="2630302" cy="2262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9495E-54A1-47F4-9E8D-F94BA1878E30}">
      <dsp:nvSpPr>
        <dsp:cNvPr id="0" name=""/>
        <dsp:cNvSpPr/>
      </dsp:nvSpPr>
      <dsp:spPr>
        <a:xfrm>
          <a:off x="0" y="879505"/>
          <a:ext cx="7848872" cy="352800"/>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CF52D-8590-426C-8BE3-A4C8C160C30D}">
      <dsp:nvSpPr>
        <dsp:cNvPr id="0" name=""/>
        <dsp:cNvSpPr/>
      </dsp:nvSpPr>
      <dsp:spPr>
        <a:xfrm>
          <a:off x="344328" y="100555"/>
          <a:ext cx="7482304" cy="10782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ctr" defTabSz="1422400">
            <a:lnSpc>
              <a:spcPct val="90000"/>
            </a:lnSpc>
            <a:spcBef>
              <a:spcPct val="0"/>
            </a:spcBef>
            <a:spcAft>
              <a:spcPct val="35000"/>
            </a:spcAft>
          </a:pPr>
          <a:r>
            <a:rPr lang="fr-FR" sz="3200" b="1" u="none" kern="1200" dirty="0" smtClean="0">
              <a:latin typeface="Calibri" panose="020F0502020204030204" pitchFamily="34" charset="0"/>
              <a:cs typeface="Calibri" panose="020F0502020204030204" pitchFamily="34" charset="0"/>
            </a:rPr>
            <a:t>Tendances climatiques globales  exacerbant le risque incendie de forêt</a:t>
          </a:r>
          <a:endParaRPr lang="fr-FR" sz="3200" b="1" u="none" kern="1200" dirty="0">
            <a:latin typeface="Calibri" panose="020F0502020204030204" pitchFamily="34" charset="0"/>
            <a:cs typeface="Calibri" panose="020F0502020204030204" pitchFamily="34" charset="0"/>
          </a:endParaRPr>
        </a:p>
      </dsp:txBody>
      <dsp:txXfrm>
        <a:off x="396965" y="153192"/>
        <a:ext cx="7377030" cy="972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9655-A28E-4AB2-8889-17FA36FBE961}">
      <dsp:nvSpPr>
        <dsp:cNvPr id="0" name=""/>
        <dsp:cNvSpPr/>
      </dsp:nvSpPr>
      <dsp:spPr>
        <a:xfrm>
          <a:off x="299882" y="0"/>
          <a:ext cx="4064000" cy="4064000"/>
        </a:xfrm>
        <a:prstGeom prst="triangl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5DB53-AA17-451B-9704-AEB50E714B34}">
      <dsp:nvSpPr>
        <dsp:cNvPr id="0" name=""/>
        <dsp:cNvSpPr/>
      </dsp:nvSpPr>
      <dsp:spPr>
        <a:xfrm>
          <a:off x="2743199" y="408900"/>
          <a:ext cx="2641600" cy="1119742"/>
        </a:xfrm>
        <a:prstGeom prst="round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Durant les années 2019 et 2020 l’administration des forêts a bénéficié d’un dégel des postes octroyés au secteur. Une opération qui a permis le recrutement de </a:t>
          </a:r>
          <a:r>
            <a:rPr lang="fr-FR" sz="1200" b="1" kern="1200" dirty="0" smtClean="0"/>
            <a:t>1 200 </a:t>
          </a:r>
          <a:r>
            <a:rPr lang="fr-FR" sz="1200" kern="1200" dirty="0" smtClean="0"/>
            <a:t>personnes sur le territoire national.</a:t>
          </a:r>
          <a:endParaRPr lang="fr-FR" sz="1200" kern="1200" dirty="0"/>
        </a:p>
      </dsp:txBody>
      <dsp:txXfrm>
        <a:off x="2797860" y="463561"/>
        <a:ext cx="2532278" cy="1010420"/>
      </dsp:txXfrm>
    </dsp:sp>
    <dsp:sp modelId="{1C9205CA-A097-45EF-8381-1CBCA12171F1}">
      <dsp:nvSpPr>
        <dsp:cNvPr id="0" name=""/>
        <dsp:cNvSpPr/>
      </dsp:nvSpPr>
      <dsp:spPr>
        <a:xfrm>
          <a:off x="2743199" y="1640561"/>
          <a:ext cx="2641600" cy="895349"/>
        </a:xfrm>
        <a:prstGeom prst="roundRect">
          <a:avLst/>
        </a:prstGeom>
        <a:solidFill>
          <a:schemeClr val="lt1">
            <a:alpha val="90000"/>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Un nouveau programme d’acquisition d’équipements a été notifié à l’indicatif de l’administration des forêts afin d’assurer les premières interventions contre les feux de forêts</a:t>
          </a:r>
          <a:endParaRPr lang="fr-FR" sz="1200" kern="1200" dirty="0"/>
        </a:p>
      </dsp:txBody>
      <dsp:txXfrm>
        <a:off x="2786906" y="1684268"/>
        <a:ext cx="2554186" cy="807935"/>
      </dsp:txXfrm>
    </dsp:sp>
    <dsp:sp modelId="{B7B87C37-9A64-421E-B303-420B8C6BDF74}">
      <dsp:nvSpPr>
        <dsp:cNvPr id="0" name=""/>
        <dsp:cNvSpPr/>
      </dsp:nvSpPr>
      <dsp:spPr>
        <a:xfrm>
          <a:off x="2743199" y="2647830"/>
          <a:ext cx="2641600" cy="895349"/>
        </a:xfrm>
        <a:prstGeom prst="roundRect">
          <a:avLst/>
        </a:prstGeom>
        <a:solidFill>
          <a:schemeClr val="lt1">
            <a:alpha val="90000"/>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Acquisition de </a:t>
          </a:r>
          <a:r>
            <a:rPr lang="fr-FR" sz="1400" b="1" kern="1200" dirty="0" smtClean="0"/>
            <a:t>80 camions citernes feux de forêts légers (CCFL)</a:t>
          </a:r>
          <a:r>
            <a:rPr lang="fr-FR" sz="1400" kern="1200" dirty="0" smtClean="0"/>
            <a:t>, et de </a:t>
          </a:r>
          <a:r>
            <a:rPr lang="fr-FR" sz="1400" b="1" kern="1200" dirty="0" smtClean="0"/>
            <a:t>15 camions</a:t>
          </a:r>
          <a:r>
            <a:rPr lang="fr-FR" sz="1400" kern="1200" dirty="0" smtClean="0"/>
            <a:t> </a:t>
          </a:r>
          <a:r>
            <a:rPr lang="fr-FR" sz="1400" b="1" kern="1200" dirty="0" smtClean="0"/>
            <a:t>citernes</a:t>
          </a:r>
          <a:r>
            <a:rPr lang="fr-FR" sz="1400" kern="1200" dirty="0" smtClean="0"/>
            <a:t> travailleurs d’eau de 3000 litres.</a:t>
          </a:r>
          <a:endParaRPr lang="fr-FR" sz="1400" kern="1200" dirty="0"/>
        </a:p>
      </dsp:txBody>
      <dsp:txXfrm>
        <a:off x="2786906" y="2691537"/>
        <a:ext cx="2554186" cy="807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3238D-11AD-4557-A00C-E188C00FE8EF}">
      <dsp:nvSpPr>
        <dsp:cNvPr id="0" name=""/>
        <dsp:cNvSpPr/>
      </dsp:nvSpPr>
      <dsp:spPr>
        <a:xfrm>
          <a:off x="116073" y="0"/>
          <a:ext cx="4358530" cy="435853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C5950-E488-4672-88AD-8FB07B1674EC}">
      <dsp:nvSpPr>
        <dsp:cNvPr id="0" name=""/>
        <dsp:cNvSpPr/>
      </dsp:nvSpPr>
      <dsp:spPr>
        <a:xfrm>
          <a:off x="2229394" y="436278"/>
          <a:ext cx="2833044" cy="154932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Une Plateforme de gestion et de suivi des feux de forêts par la mise en place d’équipements d’appui dans le domaine de la numérisation, des technologies de l’information et de la communication.</a:t>
          </a:r>
          <a:endParaRPr lang="fr-FR" sz="1100" kern="1200" dirty="0"/>
        </a:p>
      </dsp:txBody>
      <dsp:txXfrm>
        <a:off x="2305026" y="511910"/>
        <a:ext cx="2681780" cy="1398057"/>
      </dsp:txXfrm>
    </dsp:sp>
    <dsp:sp modelId="{152EADDB-481A-4950-BC7D-40CDA6387534}">
      <dsp:nvSpPr>
        <dsp:cNvPr id="0" name=""/>
        <dsp:cNvSpPr/>
      </dsp:nvSpPr>
      <dsp:spPr>
        <a:xfrm>
          <a:off x="2229394" y="2179265"/>
          <a:ext cx="2833044" cy="154932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Un projet de mise en place d’un système d’information géographique pour le suivi des incendies de forêts et en cours d’approbation auprès du ministère de la poste et des télécommunications pour un montant avoisinant les </a:t>
          </a:r>
          <a:r>
            <a:rPr lang="fr-FR" sz="1100" b="1" kern="1200" dirty="0" smtClean="0"/>
            <a:t>90 millions de dinars</a:t>
          </a:r>
          <a:r>
            <a:rPr lang="fr-FR" sz="1100" kern="1200" dirty="0" smtClean="0"/>
            <a:t> en partenariat avec l’Entreprise d’Appui au développement du Numérique (EADN) </a:t>
          </a:r>
          <a:endParaRPr lang="fr-FR" sz="1100" kern="1200" dirty="0"/>
        </a:p>
      </dsp:txBody>
      <dsp:txXfrm>
        <a:off x="2305026" y="2254897"/>
        <a:ext cx="2681780" cy="1398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BBF4D-BF77-487D-AB3E-78D153AF432A}" type="datetimeFigureOut">
              <a:rPr lang="fr-FR" smtClean="0"/>
              <a:t>16/05/2021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118E6-BD8C-4970-8EDC-B6ADA9D82F96}" type="slidenum">
              <a:rPr lang="fr-FR" smtClean="0"/>
              <a:t>‹N°›</a:t>
            </a:fld>
            <a:endParaRPr lang="fr-FR"/>
          </a:p>
        </p:txBody>
      </p:sp>
    </p:spTree>
    <p:extLst>
      <p:ext uri="{BB962C8B-B14F-4D97-AF65-F5344CB8AC3E}">
        <p14:creationId xmlns:p14="http://schemas.microsoft.com/office/powerpoint/2010/main" val="132509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A118E6-BD8C-4970-8EDC-B6ADA9D82F96}" type="slidenum">
              <a:rPr lang="fr-FR" smtClean="0"/>
              <a:t>1</a:t>
            </a:fld>
            <a:endParaRPr lang="fr-FR"/>
          </a:p>
        </p:txBody>
      </p:sp>
    </p:spTree>
    <p:extLst>
      <p:ext uri="{BB962C8B-B14F-4D97-AF65-F5344CB8AC3E}">
        <p14:creationId xmlns:p14="http://schemas.microsoft.com/office/powerpoint/2010/main" val="130016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BA118E6-BD8C-4970-8EDC-B6ADA9D82F96}" type="slidenum">
              <a:rPr lang="fr-FR" smtClean="0"/>
              <a:t>6</a:t>
            </a:fld>
            <a:endParaRPr lang="fr-FR"/>
          </a:p>
        </p:txBody>
      </p:sp>
    </p:spTree>
    <p:extLst>
      <p:ext uri="{BB962C8B-B14F-4D97-AF65-F5344CB8AC3E}">
        <p14:creationId xmlns:p14="http://schemas.microsoft.com/office/powerpoint/2010/main" val="109530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Une année supérieur à la moyenne</a:t>
            </a:r>
          </a:p>
          <a:p>
            <a:r>
              <a:rPr lang="fr-FR" baseline="0" dirty="0" smtClean="0"/>
              <a:t>Pourquoi sont ils de plus en plus récurrents? Surtout le phénomène sera fortement exacerbé par les changements climatiques?</a:t>
            </a:r>
          </a:p>
          <a:p>
            <a:endParaRPr lang="fr-FR" dirty="0"/>
          </a:p>
        </p:txBody>
      </p:sp>
      <p:sp>
        <p:nvSpPr>
          <p:cNvPr id="4" name="Espace réservé du numéro de diapositive 3"/>
          <p:cNvSpPr>
            <a:spLocks noGrp="1"/>
          </p:cNvSpPr>
          <p:nvPr>
            <p:ph type="sldNum" sz="quarter" idx="10"/>
          </p:nvPr>
        </p:nvSpPr>
        <p:spPr/>
        <p:txBody>
          <a:bodyPr/>
          <a:lstStyle/>
          <a:p>
            <a:fld id="{6BA118E6-BD8C-4970-8EDC-B6ADA9D82F96}" type="slidenum">
              <a:rPr lang="fr-FR" smtClean="0"/>
              <a:t>7</a:t>
            </a:fld>
            <a:endParaRPr lang="fr-FR"/>
          </a:p>
        </p:txBody>
      </p:sp>
    </p:spTree>
    <p:extLst>
      <p:ext uri="{BB962C8B-B14F-4D97-AF65-F5344CB8AC3E}">
        <p14:creationId xmlns:p14="http://schemas.microsoft.com/office/powerpoint/2010/main" val="29476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A118E6-BD8C-4970-8EDC-B6ADA9D82F96}" type="slidenum">
              <a:rPr lang="fr-FR" smtClean="0"/>
              <a:t>8</a:t>
            </a:fld>
            <a:endParaRPr lang="fr-FR"/>
          </a:p>
        </p:txBody>
      </p:sp>
    </p:spTree>
    <p:extLst>
      <p:ext uri="{BB962C8B-B14F-4D97-AF65-F5344CB8AC3E}">
        <p14:creationId xmlns:p14="http://schemas.microsoft.com/office/powerpoint/2010/main" val="22542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A118E6-BD8C-4970-8EDC-B6ADA9D82F96}" type="slidenum">
              <a:rPr lang="fr-FR" smtClean="0"/>
              <a:t>11</a:t>
            </a:fld>
            <a:endParaRPr lang="fr-FR"/>
          </a:p>
        </p:txBody>
      </p:sp>
    </p:spTree>
    <p:extLst>
      <p:ext uri="{BB962C8B-B14F-4D97-AF65-F5344CB8AC3E}">
        <p14:creationId xmlns:p14="http://schemas.microsoft.com/office/powerpoint/2010/main" val="344635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F95EB8-0BB6-4115-924B-3C7F74ACEF7A}" type="slidenum">
              <a:rPr lang="fr-FR" smtClean="0"/>
              <a:pPr/>
              <a:t>15</a:t>
            </a:fld>
            <a:endParaRPr lang="fr-FR" dirty="0"/>
          </a:p>
        </p:txBody>
      </p:sp>
    </p:spTree>
    <p:extLst>
      <p:ext uri="{BB962C8B-B14F-4D97-AF65-F5344CB8AC3E}">
        <p14:creationId xmlns:p14="http://schemas.microsoft.com/office/powerpoint/2010/main" val="111168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conséquences seront aussi exacerbées</a:t>
            </a:r>
            <a:endParaRPr lang="fr-FR" dirty="0"/>
          </a:p>
        </p:txBody>
      </p:sp>
      <p:sp>
        <p:nvSpPr>
          <p:cNvPr id="4" name="Espace réservé du numéro de diapositive 3"/>
          <p:cNvSpPr>
            <a:spLocks noGrp="1"/>
          </p:cNvSpPr>
          <p:nvPr>
            <p:ph type="sldNum" sz="quarter" idx="10"/>
          </p:nvPr>
        </p:nvSpPr>
        <p:spPr/>
        <p:txBody>
          <a:bodyPr/>
          <a:lstStyle/>
          <a:p>
            <a:pPr rtl="0"/>
            <a:fld id="{77542409-6A04-4DC6-AC3A-D3758287A8F2}" type="slidenum">
              <a:rPr lang="fr-FR" noProof="0" smtClean="0"/>
              <a:pPr rtl="0"/>
              <a:t>16</a:t>
            </a:fld>
            <a:endParaRPr lang="fr-FR" noProof="0" dirty="0"/>
          </a:p>
        </p:txBody>
      </p:sp>
    </p:spTree>
    <p:extLst>
      <p:ext uri="{BB962C8B-B14F-4D97-AF65-F5344CB8AC3E}">
        <p14:creationId xmlns:p14="http://schemas.microsoft.com/office/powerpoint/2010/main" val="107183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FF2CBF6-215C-42EA-9716-F74F65E9E493}" type="datetimeFigureOut">
              <a:rPr lang="fr-FR" smtClean="0"/>
              <a:pPr/>
              <a:t>16/05/2021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FEA0AD-4312-4504-8BBC-23500C8E60E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2CBF6-215C-42EA-9716-F74F65E9E493}" type="datetimeFigureOut">
              <a:rPr lang="fr-FR" smtClean="0"/>
              <a:pPr/>
              <a:t>16/05/2021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EA0AD-4312-4504-8BBC-23500C8E60E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191825"/>
            <a:ext cx="9144000" cy="5224272"/>
          </a:xfrm>
          <a:prstGeom prst="rect">
            <a:avLst/>
          </a:prstGeom>
        </p:spPr>
      </p:pic>
      <p:pic>
        <p:nvPicPr>
          <p:cNvPr id="6" name="Image 5" descr="sigle-vert"/>
          <p:cNvPicPr/>
          <p:nvPr/>
        </p:nvPicPr>
        <p:blipFill>
          <a:blip r:embed="rId4" cstate="print"/>
          <a:srcRect/>
          <a:stretch>
            <a:fillRect/>
          </a:stretch>
        </p:blipFill>
        <p:spPr bwMode="auto">
          <a:xfrm>
            <a:off x="251520" y="177230"/>
            <a:ext cx="761491" cy="742899"/>
          </a:xfrm>
          <a:prstGeom prst="rect">
            <a:avLst/>
          </a:prstGeom>
          <a:noFill/>
        </p:spPr>
      </p:pic>
      <p:sp>
        <p:nvSpPr>
          <p:cNvPr id="7" name="Text Box 5"/>
          <p:cNvSpPr txBox="1">
            <a:spLocks noChangeArrowheads="1"/>
          </p:cNvSpPr>
          <p:nvPr/>
        </p:nvSpPr>
        <p:spPr bwMode="auto">
          <a:xfrm>
            <a:off x="1264531" y="662"/>
            <a:ext cx="6187789" cy="425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000000"/>
                </a:solidFill>
                <a:effectLst/>
                <a:latin typeface="Arial" pitchFamily="34" charset="0"/>
                <a:cs typeface="Arial" pitchFamily="34" charset="0"/>
              </a:rPr>
              <a:t>الجمهورية الجزائرية الديمقراطية الشعبية</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 7" descr="sigle-vert"/>
          <p:cNvPicPr/>
          <p:nvPr/>
        </p:nvPicPr>
        <p:blipFill>
          <a:blip r:embed="rId4" cstate="print"/>
          <a:srcRect/>
          <a:stretch>
            <a:fillRect/>
          </a:stretch>
        </p:blipFill>
        <p:spPr bwMode="auto">
          <a:xfrm>
            <a:off x="8172400" y="191825"/>
            <a:ext cx="761491" cy="742899"/>
          </a:xfrm>
          <a:prstGeom prst="rect">
            <a:avLst/>
          </a:prstGeom>
          <a:noFill/>
        </p:spPr>
      </p:pic>
      <p:sp>
        <p:nvSpPr>
          <p:cNvPr id="10" name="ZoneTexte 9"/>
          <p:cNvSpPr txBox="1"/>
          <p:nvPr/>
        </p:nvSpPr>
        <p:spPr>
          <a:xfrm>
            <a:off x="2051720" y="404664"/>
            <a:ext cx="6018075" cy="338554"/>
          </a:xfrm>
          <a:prstGeom prst="rect">
            <a:avLst/>
          </a:prstGeom>
          <a:noFill/>
        </p:spPr>
        <p:txBody>
          <a:bodyPr wrap="square" rtlCol="0">
            <a:spAutoFit/>
          </a:bodyPr>
          <a:lstStyle/>
          <a:p>
            <a:r>
              <a:rPr lang="fr-FR" sz="1600" b="1" dirty="0" smtClean="0">
                <a:latin typeface="Corbel" panose="020B0503020204020204" pitchFamily="34" charset="0"/>
                <a:cs typeface="Arial" panose="020B0604020202020204" pitchFamily="34" charset="0"/>
              </a:rPr>
              <a:t>Ministère de l’Agriculture et du Développement Rural</a:t>
            </a:r>
            <a:endParaRPr lang="fr-FR" sz="1600" b="1" dirty="0">
              <a:latin typeface="Corbel" panose="020B0503020204020204" pitchFamily="34" charset="0"/>
              <a:cs typeface="Arial" panose="020B0604020202020204" pitchFamily="34" charset="0"/>
            </a:endParaRPr>
          </a:p>
        </p:txBody>
      </p:sp>
      <p:sp>
        <p:nvSpPr>
          <p:cNvPr id="11" name="ZoneTexte 10"/>
          <p:cNvSpPr txBox="1"/>
          <p:nvPr/>
        </p:nvSpPr>
        <p:spPr>
          <a:xfrm>
            <a:off x="3131840" y="714182"/>
            <a:ext cx="3456384" cy="338554"/>
          </a:xfrm>
          <a:prstGeom prst="rect">
            <a:avLst/>
          </a:prstGeom>
          <a:noFill/>
        </p:spPr>
        <p:txBody>
          <a:bodyPr wrap="square" rtlCol="0">
            <a:spAutoFit/>
          </a:bodyPr>
          <a:lstStyle/>
          <a:p>
            <a:r>
              <a:rPr lang="fr-FR" sz="1600" b="1" dirty="0" smtClean="0">
                <a:latin typeface="Corbel" panose="020B0503020204020204" pitchFamily="34" charset="0"/>
                <a:ea typeface="Gadugi" panose="020B0502040204020203" pitchFamily="34" charset="0"/>
                <a:cs typeface="Arial" panose="020B0604020202020204" pitchFamily="34" charset="0"/>
              </a:rPr>
              <a:t>Direction Générale des Forêts</a:t>
            </a:r>
            <a:endParaRPr lang="fr-FR" sz="1600" b="1" dirty="0">
              <a:latin typeface="Corbel" panose="020B0503020204020204" pitchFamily="34" charset="0"/>
              <a:ea typeface="Gadugi" panose="020B0502040204020203" pitchFamily="34" charset="0"/>
              <a:cs typeface="Arial" panose="020B0604020202020204" pitchFamily="34" charset="0"/>
            </a:endParaRPr>
          </a:p>
        </p:txBody>
      </p:sp>
      <p:sp>
        <p:nvSpPr>
          <p:cNvPr id="15" name="ZoneTexte 14"/>
          <p:cNvSpPr txBox="1"/>
          <p:nvPr/>
        </p:nvSpPr>
        <p:spPr>
          <a:xfrm>
            <a:off x="2065316" y="5509764"/>
            <a:ext cx="5297348" cy="923330"/>
          </a:xfrm>
          <a:prstGeom prst="rect">
            <a:avLst/>
          </a:prstGeom>
          <a:noFill/>
        </p:spPr>
        <p:txBody>
          <a:bodyPr wrap="none" rtlCol="0">
            <a:spAutoFit/>
          </a:bodyPr>
          <a:lstStyle/>
          <a:p>
            <a:pPr algn="ctr"/>
            <a:r>
              <a:rPr lang="fr-FR" b="1" dirty="0" smtClean="0">
                <a:latin typeface="Garamond" panose="02020404030301010803" pitchFamily="18" charset="0"/>
                <a:ea typeface="Gadugi" panose="020B0502040204020203" pitchFamily="34" charset="0"/>
              </a:rPr>
              <a:t>Ilham LOUCIF-KABOUYA</a:t>
            </a:r>
          </a:p>
          <a:p>
            <a:pPr algn="ctr"/>
            <a:r>
              <a:rPr lang="fr-FR" b="1" dirty="0" smtClean="0">
                <a:latin typeface="Garamond" panose="02020404030301010803" pitchFamily="18" charset="0"/>
                <a:ea typeface="Gadugi" panose="020B0502040204020203" pitchFamily="34" charset="0"/>
              </a:rPr>
              <a:t>Directrice de la Protection de la Faune et de la Flore</a:t>
            </a:r>
            <a:endParaRPr lang="fr-FR" b="1" dirty="0">
              <a:latin typeface="Garamond" panose="02020404030301010803" pitchFamily="18" charset="0"/>
              <a:ea typeface="Gadugi" panose="020B0502040204020203" pitchFamily="34" charset="0"/>
            </a:endParaRPr>
          </a:p>
          <a:p>
            <a:pPr algn="ctr"/>
            <a:endParaRPr lang="fr-FR" b="1" dirty="0">
              <a:latin typeface="Garamond" panose="02020404030301010803" pitchFamily="18" charset="0"/>
              <a:ea typeface="Gadugi" panose="020B0502040204020203" pitchFamily="34" charset="0"/>
            </a:endParaRPr>
          </a:p>
        </p:txBody>
      </p:sp>
      <p:sp>
        <p:nvSpPr>
          <p:cNvPr id="2" name="ZoneTexte 1"/>
          <p:cNvSpPr txBox="1"/>
          <p:nvPr/>
        </p:nvSpPr>
        <p:spPr>
          <a:xfrm>
            <a:off x="251520" y="1456738"/>
            <a:ext cx="8682371" cy="2000548"/>
          </a:xfrm>
          <a:prstGeom prst="rect">
            <a:avLst/>
          </a:prstGeom>
          <a:noFill/>
        </p:spPr>
        <p:txBody>
          <a:bodyPr wrap="square" rtlCol="0">
            <a:spAutoFit/>
          </a:bodyPr>
          <a:lstStyle/>
          <a:p>
            <a:endParaRPr lang="fr-FR" sz="4400" b="1" dirty="0" smtClean="0"/>
          </a:p>
          <a:p>
            <a:r>
              <a:rPr lang="fr-FR" sz="4400" b="1" dirty="0" smtClean="0">
                <a:solidFill>
                  <a:schemeClr val="bg1"/>
                </a:solidFill>
              </a:rPr>
              <a:t>Enjeux des feux de forêt en Algérie</a:t>
            </a:r>
          </a:p>
          <a:p>
            <a:endParaRPr lang="fr-FR" dirty="0"/>
          </a:p>
          <a:p>
            <a:endParaRPr lang="fr-FR" dirty="0"/>
          </a:p>
        </p:txBody>
      </p:sp>
    </p:spTree>
    <p:extLst>
      <p:ext uri="{BB962C8B-B14F-4D97-AF65-F5344CB8AC3E}">
        <p14:creationId xmlns:p14="http://schemas.microsoft.com/office/powerpoint/2010/main" val="2015443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0" y="523220"/>
            <a:ext cx="9144000" cy="6334780"/>
            <a:chOff x="0" y="428604"/>
            <a:chExt cx="9144000" cy="6429396"/>
          </a:xfrm>
        </p:grpSpPr>
        <p:graphicFrame>
          <p:nvGraphicFramePr>
            <p:cNvPr id="12" name="Graphique 11"/>
            <p:cNvGraphicFramePr/>
            <p:nvPr>
              <p:extLst/>
            </p:nvPr>
          </p:nvGraphicFramePr>
          <p:xfrm>
            <a:off x="0" y="3890599"/>
            <a:ext cx="9001156" cy="2967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p:nvPr>
              <p:extLst/>
            </p:nvPr>
          </p:nvGraphicFramePr>
          <p:xfrm>
            <a:off x="0" y="428604"/>
            <a:ext cx="9144000"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22" name="ZoneTexte 1"/>
            <p:cNvSpPr txBox="1"/>
            <p:nvPr/>
          </p:nvSpPr>
          <p:spPr>
            <a:xfrm>
              <a:off x="7786710" y="2618847"/>
              <a:ext cx="1357290" cy="23865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1" dirty="0" smtClean="0">
                  <a:solidFill>
                    <a:srgbClr val="C00000"/>
                  </a:solidFill>
                </a:rPr>
                <a:t>31 485 </a:t>
              </a:r>
              <a:r>
                <a:rPr lang="en-US" sz="2000" b="1" dirty="0" smtClean="0">
                  <a:solidFill>
                    <a:srgbClr val="C00000"/>
                  </a:solidFill>
                  <a:latin typeface="Garamond" pitchFamily="18" charset="0"/>
                </a:rPr>
                <a:t>ha</a:t>
              </a:r>
              <a:endParaRPr lang="en-US" sz="2000" b="1" dirty="0">
                <a:solidFill>
                  <a:srgbClr val="C00000"/>
                </a:solidFill>
                <a:latin typeface="Garamond" pitchFamily="18" charset="0"/>
              </a:endParaRPr>
            </a:p>
          </p:txBody>
        </p:sp>
        <p:cxnSp>
          <p:nvCxnSpPr>
            <p:cNvPr id="30" name="Connecteur droit 29"/>
            <p:cNvCxnSpPr/>
            <p:nvPr/>
          </p:nvCxnSpPr>
          <p:spPr>
            <a:xfrm>
              <a:off x="1043608" y="2784969"/>
              <a:ext cx="6743102" cy="29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endCxn id="15" idx="1"/>
            </p:cNvCxnSpPr>
            <p:nvPr/>
          </p:nvCxnSpPr>
          <p:spPr>
            <a:xfrm>
              <a:off x="1187624" y="5175882"/>
              <a:ext cx="6599087" cy="37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ZoneTexte 1"/>
            <p:cNvSpPr txBox="1"/>
            <p:nvPr/>
          </p:nvSpPr>
          <p:spPr>
            <a:xfrm>
              <a:off x="7786711" y="5038143"/>
              <a:ext cx="1214446" cy="35139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1" dirty="0" smtClean="0">
                  <a:solidFill>
                    <a:srgbClr val="C00000"/>
                  </a:solidFill>
                </a:rPr>
                <a:t>2985 </a:t>
              </a:r>
              <a:endParaRPr lang="en-US" sz="2000" b="1" dirty="0">
                <a:solidFill>
                  <a:srgbClr val="C00000"/>
                </a:solidFill>
                <a:latin typeface="Garamond" pitchFamily="18" charset="0"/>
              </a:endParaRPr>
            </a:p>
          </p:txBody>
        </p:sp>
        <p:sp>
          <p:nvSpPr>
            <p:cNvPr id="11" name="Organigramme : Décision 10"/>
            <p:cNvSpPr/>
            <p:nvPr/>
          </p:nvSpPr>
          <p:spPr>
            <a:xfrm>
              <a:off x="2773510" y="1399590"/>
              <a:ext cx="214314" cy="142876"/>
            </a:xfrm>
            <a:prstGeom prst="flowChartDecision">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écision 12"/>
            <p:cNvSpPr/>
            <p:nvPr/>
          </p:nvSpPr>
          <p:spPr>
            <a:xfrm>
              <a:off x="6157886" y="2255998"/>
              <a:ext cx="214314" cy="142876"/>
            </a:xfrm>
            <a:prstGeom prst="flowChartDecision">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écision 13"/>
            <p:cNvSpPr/>
            <p:nvPr/>
          </p:nvSpPr>
          <p:spPr>
            <a:xfrm>
              <a:off x="4113114" y="2475970"/>
              <a:ext cx="214314" cy="142876"/>
            </a:xfrm>
            <a:prstGeom prst="flowChartDecision">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écision 15"/>
            <p:cNvSpPr/>
            <p:nvPr/>
          </p:nvSpPr>
          <p:spPr>
            <a:xfrm>
              <a:off x="1547664" y="4929198"/>
              <a:ext cx="214314" cy="142876"/>
            </a:xfrm>
            <a:prstGeom prst="flowChartDecision">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Décision 16"/>
            <p:cNvSpPr/>
            <p:nvPr/>
          </p:nvSpPr>
          <p:spPr>
            <a:xfrm>
              <a:off x="4573710" y="4572008"/>
              <a:ext cx="214314" cy="142876"/>
            </a:xfrm>
            <a:prstGeom prst="flowChartDecision">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Décision 17"/>
            <p:cNvSpPr/>
            <p:nvPr/>
          </p:nvSpPr>
          <p:spPr>
            <a:xfrm>
              <a:off x="3061542" y="4392499"/>
              <a:ext cx="214314" cy="142876"/>
            </a:xfrm>
            <a:prstGeom prst="flowChartDecision">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p:cNvSpPr/>
          <p:nvPr/>
        </p:nvSpPr>
        <p:spPr>
          <a:xfrm>
            <a:off x="0" y="0"/>
            <a:ext cx="9144000" cy="584775"/>
          </a:xfrm>
          <a:prstGeom prst="rect">
            <a:avLst/>
          </a:prstGeom>
          <a:solidFill>
            <a:schemeClr val="accent3"/>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fr-FR" sz="3200" b="1" dirty="0">
                <a:solidFill>
                  <a:schemeClr val="bg1"/>
                </a:solidFill>
                <a:latin typeface="Calibri" panose="020F0502020204030204" pitchFamily="34" charset="0"/>
                <a:cs typeface="Calibri" panose="020F0502020204030204" pitchFamily="34" charset="0"/>
              </a:rPr>
              <a:t>Comparatif  interannuel (2010-2019)</a:t>
            </a:r>
          </a:p>
        </p:txBody>
      </p:sp>
    </p:spTree>
    <p:extLst>
      <p:ext uri="{BB962C8B-B14F-4D97-AF65-F5344CB8AC3E}">
        <p14:creationId xmlns:p14="http://schemas.microsoft.com/office/powerpoint/2010/main" val="1690064218"/>
      </p:ext>
    </p:extLst>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1159438813"/>
              </p:ext>
            </p:extLst>
          </p:nvPr>
        </p:nvGraphicFramePr>
        <p:xfrm>
          <a:off x="457201" y="980729"/>
          <a:ext cx="8244482" cy="504055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8036"/>
            <a:ext cx="9144000" cy="756667"/>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0" hangingPunct="0"/>
            <a:r>
              <a:rPr lang="fr-FR" sz="2800" b="1" dirty="0" smtClean="0">
                <a:solidFill>
                  <a:schemeClr val="bg1"/>
                </a:solidFill>
                <a:latin typeface="Calibri" panose="020F0502020204030204" pitchFamily="34" charset="0"/>
                <a:cs typeface="Calibri" panose="020F0502020204030204" pitchFamily="34" charset="0"/>
              </a:rPr>
              <a:t>Répartition des feux suivant les catégories de causes</a:t>
            </a:r>
            <a:endParaRPr lang="fr-FR"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1453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70788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4000" b="1" dirty="0">
                <a:latin typeface="Calibri" panose="020F0502020204030204" pitchFamily="34" charset="0"/>
                <a:cs typeface="Calibri" panose="020F0502020204030204" pitchFamily="34" charset="0"/>
              </a:rPr>
              <a:t>Causes des incendies de forêts</a:t>
            </a:r>
            <a:endParaRPr lang="fr-FR" sz="4000" b="1" dirty="0">
              <a:latin typeface="Calibri" panose="020F0502020204030204" pitchFamily="34" charset="0"/>
              <a:cs typeface="Calibri" panose="020F0502020204030204" pitchFamily="34" charset="0"/>
            </a:endParaRPr>
          </a:p>
        </p:txBody>
      </p:sp>
      <p:sp>
        <p:nvSpPr>
          <p:cNvPr id="6" name="ZoneTexte 5"/>
          <p:cNvSpPr txBox="1"/>
          <p:nvPr/>
        </p:nvSpPr>
        <p:spPr>
          <a:xfrm>
            <a:off x="1475656" y="1628800"/>
            <a:ext cx="1791095" cy="400110"/>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latin typeface="Calibri" panose="020F0502020204030204" pitchFamily="34" charset="0"/>
                <a:cs typeface="Calibri" panose="020F0502020204030204" pitchFamily="34" charset="0"/>
              </a:rPr>
              <a:t>Naturelles</a:t>
            </a:r>
            <a:endParaRPr lang="fr-FR" sz="2000" b="1" dirty="0">
              <a:latin typeface="Calibri" panose="020F0502020204030204" pitchFamily="34" charset="0"/>
              <a:cs typeface="Calibri" panose="020F0502020204030204" pitchFamily="34" charset="0"/>
            </a:endParaRPr>
          </a:p>
        </p:txBody>
      </p:sp>
      <p:sp>
        <p:nvSpPr>
          <p:cNvPr id="7" name="ZoneTexte 6"/>
          <p:cNvSpPr txBox="1"/>
          <p:nvPr/>
        </p:nvSpPr>
        <p:spPr>
          <a:xfrm>
            <a:off x="6295644" y="1655493"/>
            <a:ext cx="1660732" cy="400110"/>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latin typeface="Calibri" panose="020F0502020204030204" pitchFamily="34" charset="0"/>
                <a:cs typeface="Calibri" panose="020F0502020204030204" pitchFamily="34" charset="0"/>
              </a:rPr>
              <a:t>Anthropiques</a:t>
            </a:r>
            <a:endParaRPr lang="fr-FR" sz="2000" b="1" dirty="0">
              <a:latin typeface="Calibri" panose="020F0502020204030204" pitchFamily="34" charset="0"/>
              <a:cs typeface="Calibri" panose="020F0502020204030204" pitchFamily="34" charset="0"/>
            </a:endParaRPr>
          </a:p>
        </p:txBody>
      </p:sp>
      <p:sp>
        <p:nvSpPr>
          <p:cNvPr id="10" name="ZoneTexte 9"/>
          <p:cNvSpPr txBox="1"/>
          <p:nvPr/>
        </p:nvSpPr>
        <p:spPr>
          <a:xfrm>
            <a:off x="539552" y="2597601"/>
            <a:ext cx="3823570" cy="3377848"/>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2000" dirty="0">
                <a:latin typeface="Calibri" panose="020F0502020204030204" pitchFamily="34" charset="0"/>
                <a:cs typeface="Calibri" panose="020F0502020204030204" pitchFamily="34" charset="0"/>
              </a:rPr>
              <a:t>La végétation ne s’enflammant pas seule, même par forte sécheresse, l’unique cause naturelle connue dans le Bassin Méditerranéen est la foudre. Ce phénomène, très répandu en forêt boréale </a:t>
            </a:r>
            <a:r>
              <a:rPr lang="fr-FR" sz="2000" dirty="0">
                <a:latin typeface="Calibri" panose="020F0502020204030204" pitchFamily="34" charset="0"/>
                <a:cs typeface="Calibri" panose="020F0502020204030204" pitchFamily="34" charset="0"/>
              </a:rPr>
              <a:t>(orages secs), </a:t>
            </a:r>
            <a:r>
              <a:rPr lang="fr-FR" sz="2000" dirty="0">
                <a:latin typeface="Calibri" panose="020F0502020204030204" pitchFamily="34" charset="0"/>
                <a:cs typeface="Calibri" panose="020F0502020204030204" pitchFamily="34" charset="0"/>
              </a:rPr>
              <a:t>est relativement rare en région méditerranéenne où il </a:t>
            </a:r>
            <a:r>
              <a:rPr lang="fr-FR" sz="2000" dirty="0">
                <a:latin typeface="Calibri" panose="020F0502020204030204" pitchFamily="34" charset="0"/>
                <a:cs typeface="Calibri" panose="020F0502020204030204" pitchFamily="34" charset="0"/>
              </a:rPr>
              <a:t>ne concerne </a:t>
            </a:r>
            <a:r>
              <a:rPr lang="fr-FR" sz="2000" dirty="0">
                <a:latin typeface="Calibri" panose="020F0502020204030204" pitchFamily="34" charset="0"/>
                <a:cs typeface="Calibri" panose="020F0502020204030204" pitchFamily="34" charset="0"/>
              </a:rPr>
              <a:t>que 1 à 5 % des cas d’incendies.</a:t>
            </a:r>
          </a:p>
          <a:p>
            <a:endParaRPr lang="fr-FR" sz="1350" dirty="0"/>
          </a:p>
        </p:txBody>
      </p:sp>
      <p:sp>
        <p:nvSpPr>
          <p:cNvPr id="11" name="ZoneTexte 10"/>
          <p:cNvSpPr txBox="1"/>
          <p:nvPr/>
        </p:nvSpPr>
        <p:spPr>
          <a:xfrm>
            <a:off x="4932040" y="2597601"/>
            <a:ext cx="3867912" cy="3377848"/>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2000" dirty="0">
                <a:latin typeface="Calibri" panose="020F0502020204030204" pitchFamily="34" charset="0"/>
                <a:cs typeface="Calibri" panose="020F0502020204030204" pitchFamily="34" charset="0"/>
              </a:rPr>
              <a:t>Elles représentent l’essentiel des origines des incendies de forêts. Globalement, pour l’ensemble des pays du Bassin Méditerranéen, on retrouve des causes involontaires et des causes volontaires. </a:t>
            </a:r>
          </a:p>
          <a:p>
            <a:pPr algn="just"/>
            <a:r>
              <a:rPr lang="fr-FR" sz="2000" dirty="0">
                <a:latin typeface="Calibri" panose="020F0502020204030204" pitchFamily="34" charset="0"/>
                <a:cs typeface="Calibri" panose="020F0502020204030204" pitchFamily="34" charset="0"/>
              </a:rPr>
              <a:t>Leur répartition dépend étroitement du contexte social, économique, politique et législatif de chaque pays.</a:t>
            </a:r>
          </a:p>
          <a:p>
            <a:endParaRPr lang="fr-FR" sz="1350" dirty="0"/>
          </a:p>
        </p:txBody>
      </p:sp>
    </p:spTree>
    <p:extLst>
      <p:ext uri="{BB962C8B-B14F-4D97-AF65-F5344CB8AC3E}">
        <p14:creationId xmlns:p14="http://schemas.microsoft.com/office/powerpoint/2010/main" val="201057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858505911"/>
              </p:ext>
            </p:extLst>
          </p:nvPr>
        </p:nvGraphicFramePr>
        <p:xfrm>
          <a:off x="971600" y="1124744"/>
          <a:ext cx="7272808" cy="525983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xmlns="" val="20000"/>
                    </a:ext>
                  </a:extLst>
                </a:gridCol>
                <a:gridCol w="3636404">
                  <a:extLst>
                    <a:ext uri="{9D8B030D-6E8A-4147-A177-3AD203B41FA5}">
                      <a16:colId xmlns:a16="http://schemas.microsoft.com/office/drawing/2014/main" xmlns="" val="20001"/>
                    </a:ext>
                  </a:extLst>
                </a:gridCol>
              </a:tblGrid>
              <a:tr h="5781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dirty="0" smtClean="0">
                          <a:latin typeface="Calibri" panose="020F0502020204030204" pitchFamily="34" charset="0"/>
                          <a:cs typeface="Calibri" panose="020F0502020204030204" pitchFamily="34" charset="0"/>
                        </a:rPr>
                        <a:t>Origines des incendies</a:t>
                      </a:r>
                    </a:p>
                    <a:p>
                      <a:pPr algn="ctr"/>
                      <a:endParaRPr lang="fr-FR" sz="2400" dirty="0">
                        <a:latin typeface="Calibri" panose="020F0502020204030204" pitchFamily="34" charset="0"/>
                        <a:cs typeface="Calibri" panose="020F0502020204030204" pitchFamily="34" charset="0"/>
                      </a:endParaRPr>
                    </a:p>
                  </a:txBody>
                  <a:tcPr marL="68580" marR="68580" marT="34290" marB="34290" anchor="c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dirty="0" smtClean="0">
                          <a:latin typeface="Calibri" panose="020F0502020204030204" pitchFamily="34" charset="0"/>
                          <a:cs typeface="Calibri" panose="020F0502020204030204" pitchFamily="34" charset="0"/>
                        </a:rPr>
                        <a:t>Exemples</a:t>
                      </a:r>
                    </a:p>
                    <a:p>
                      <a:pPr algn="ctr"/>
                      <a:endParaRPr lang="fr-FR" sz="2400" dirty="0">
                        <a:latin typeface="Calibri" panose="020F0502020204030204" pitchFamily="34" charset="0"/>
                        <a:cs typeface="Calibri" panose="020F0502020204030204" pitchFamily="34" charset="0"/>
                      </a:endParaRPr>
                    </a:p>
                  </a:txBody>
                  <a:tcPr marL="68580" marR="68580" marT="34290" marB="34290" anchor="ctr">
                    <a:solidFill>
                      <a:schemeClr val="accent3"/>
                    </a:solidFill>
                  </a:tcPr>
                </a:tc>
                <a:extLst>
                  <a:ext uri="{0D108BD9-81ED-4DB2-BD59-A6C34878D82A}">
                    <a16:rowId xmlns:a16="http://schemas.microsoft.com/office/drawing/2014/main" xmlns="" val="10000"/>
                  </a:ext>
                </a:extLst>
              </a:tr>
              <a:tr h="400292">
                <a:tc>
                  <a:txBody>
                    <a:bodyPr/>
                    <a:lstStyle/>
                    <a:p>
                      <a:pPr algn="ctr"/>
                      <a:r>
                        <a:rPr lang="fr-FR" sz="2400" dirty="0" smtClean="0">
                          <a:latin typeface="Calibri" panose="020F0502020204030204" pitchFamily="34" charset="0"/>
                          <a:cs typeface="Calibri" panose="020F0502020204030204" pitchFamily="34" charset="0"/>
                        </a:rPr>
                        <a:t>Travaux agricoles</a:t>
                      </a:r>
                      <a:endParaRPr lang="fr-FR" sz="24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dirty="0" smtClean="0">
                          <a:latin typeface="Calibri" panose="020F0502020204030204" pitchFamily="34" charset="0"/>
                          <a:cs typeface="Calibri" panose="020F0502020204030204" pitchFamily="34" charset="0"/>
                        </a:rPr>
                        <a:t>Brûlage</a:t>
                      </a:r>
                      <a:r>
                        <a:rPr lang="fr-FR" sz="2400" baseline="0" dirty="0" smtClean="0">
                          <a:latin typeface="Calibri" panose="020F0502020204030204" pitchFamily="34" charset="0"/>
                          <a:cs typeface="Calibri" panose="020F0502020204030204" pitchFamily="34" charset="0"/>
                        </a:rPr>
                        <a:t> des rémanents</a:t>
                      </a:r>
                      <a:endParaRPr lang="fr-FR" sz="2400" dirty="0" smtClean="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xmlns="" val="10001"/>
                  </a:ext>
                </a:extLst>
              </a:tr>
              <a:tr h="300620">
                <a:tc>
                  <a:txBody>
                    <a:bodyPr/>
                    <a:lstStyle/>
                    <a:p>
                      <a:pPr algn="ctr"/>
                      <a:r>
                        <a:rPr lang="fr-FR" sz="2400" dirty="0" smtClean="0">
                          <a:latin typeface="Calibri" panose="020F0502020204030204" pitchFamily="34" charset="0"/>
                          <a:cs typeface="Calibri" panose="020F0502020204030204" pitchFamily="34" charset="0"/>
                        </a:rPr>
                        <a:t>Travaux forestiers</a:t>
                      </a:r>
                      <a:endParaRPr lang="fr-FR" sz="24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dirty="0" smtClean="0">
                          <a:latin typeface="Calibri" panose="020F0502020204030204" pitchFamily="34" charset="0"/>
                          <a:cs typeface="Calibri" panose="020F0502020204030204" pitchFamily="34" charset="0"/>
                        </a:rPr>
                        <a:t>Charbonnières illicites</a:t>
                      </a:r>
                    </a:p>
                  </a:txBody>
                  <a:tcPr marL="68580" marR="68580" marT="34290" marB="34290" anchor="ctr"/>
                </a:tc>
                <a:extLst>
                  <a:ext uri="{0D108BD9-81ED-4DB2-BD59-A6C34878D82A}">
                    <a16:rowId xmlns:a16="http://schemas.microsoft.com/office/drawing/2014/main" xmlns="" val="10002"/>
                  </a:ext>
                </a:extLst>
              </a:tr>
              <a:tr h="459236">
                <a:tc>
                  <a:txBody>
                    <a:bodyPr/>
                    <a:lstStyle/>
                    <a:p>
                      <a:pPr algn="ctr"/>
                      <a:r>
                        <a:rPr lang="fr-FR" sz="2400" dirty="0" smtClean="0">
                          <a:latin typeface="Calibri" panose="020F0502020204030204" pitchFamily="34" charset="0"/>
                          <a:cs typeface="Calibri" panose="020F0502020204030204" pitchFamily="34" charset="0"/>
                        </a:rPr>
                        <a:t>Décharges</a:t>
                      </a:r>
                      <a:r>
                        <a:rPr lang="fr-FR" sz="2400" baseline="0" dirty="0" smtClean="0">
                          <a:latin typeface="Calibri" panose="020F0502020204030204" pitchFamily="34" charset="0"/>
                          <a:cs typeface="Calibri" panose="020F0502020204030204" pitchFamily="34" charset="0"/>
                        </a:rPr>
                        <a:t> sauvages</a:t>
                      </a:r>
                      <a:endParaRPr lang="fr-FR" sz="24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dirty="0" smtClean="0">
                          <a:latin typeface="Calibri" panose="020F0502020204030204" pitchFamily="34" charset="0"/>
                          <a:cs typeface="Calibri" panose="020F0502020204030204" pitchFamily="34" charset="0"/>
                        </a:rPr>
                        <a:t>Brûlage de déchets</a:t>
                      </a:r>
                    </a:p>
                  </a:txBody>
                  <a:tcPr marL="68580" marR="68580" marT="34290" marB="34290" anchor="ctr"/>
                </a:tc>
                <a:extLst>
                  <a:ext uri="{0D108BD9-81ED-4DB2-BD59-A6C34878D82A}">
                    <a16:rowId xmlns:a16="http://schemas.microsoft.com/office/drawing/2014/main" xmlns="" val="10003"/>
                  </a:ext>
                </a:extLst>
              </a:tr>
              <a:tr h="392288">
                <a:tc>
                  <a:txBody>
                    <a:bodyPr/>
                    <a:lstStyle/>
                    <a:p>
                      <a:pPr algn="ctr"/>
                      <a:r>
                        <a:rPr lang="fr-FR" sz="2400" dirty="0" smtClean="0">
                          <a:latin typeface="Calibri" panose="020F0502020204030204" pitchFamily="34" charset="0"/>
                          <a:cs typeface="Calibri" panose="020F0502020204030204" pitchFamily="34" charset="0"/>
                        </a:rPr>
                        <a:t>Tourisme en forêt</a:t>
                      </a:r>
                    </a:p>
                  </a:txBody>
                  <a:tcPr marL="68580" marR="68580" marT="34290" marB="34290" anchor="ctr"/>
                </a:tc>
                <a:tc>
                  <a:txBody>
                    <a:bodyPr/>
                    <a:lstStyle/>
                    <a:p>
                      <a:pPr algn="ctr"/>
                      <a:r>
                        <a:rPr lang="fr-FR" sz="2400" dirty="0" smtClean="0">
                          <a:latin typeface="Calibri" panose="020F0502020204030204" pitchFamily="34" charset="0"/>
                          <a:cs typeface="Calibri" panose="020F0502020204030204" pitchFamily="34" charset="0"/>
                        </a:rPr>
                        <a:t>Barbecues, mégots</a:t>
                      </a:r>
                      <a:endParaRPr lang="fr-FR" sz="24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xmlns="" val="10004"/>
                  </a:ext>
                </a:extLst>
              </a:tr>
              <a:tr h="56692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2400" dirty="0" smtClean="0">
                          <a:latin typeface="Calibri" panose="020F0502020204030204" pitchFamily="34" charset="0"/>
                          <a:cs typeface="Calibri" panose="020F0502020204030204" pitchFamily="34" charset="0"/>
                        </a:rPr>
                        <a:t>Habitations aux abords</a:t>
                      </a:r>
                      <a:r>
                        <a:rPr lang="fr-FR" sz="2400" baseline="0" dirty="0" smtClean="0">
                          <a:latin typeface="Calibri" panose="020F0502020204030204" pitchFamily="34" charset="0"/>
                          <a:cs typeface="Calibri" panose="020F0502020204030204" pitchFamily="34" charset="0"/>
                        </a:rPr>
                        <a:t> des forêts</a:t>
                      </a:r>
                      <a:endParaRPr lang="fr-FR" sz="2400" dirty="0" smtClean="0">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2400" dirty="0" smtClean="0">
                          <a:latin typeface="Calibri" panose="020F0502020204030204" pitchFamily="34" charset="0"/>
                          <a:cs typeface="Calibri" panose="020F0502020204030204" pitchFamily="34" charset="0"/>
                        </a:rPr>
                        <a:t>Brûlage</a:t>
                      </a:r>
                      <a:r>
                        <a:rPr lang="fr-FR" sz="2400" baseline="0" dirty="0" smtClean="0">
                          <a:latin typeface="Calibri" panose="020F0502020204030204" pitchFamily="34" charset="0"/>
                          <a:cs typeface="Calibri" panose="020F0502020204030204" pitchFamily="34" charset="0"/>
                        </a:rPr>
                        <a:t> des rémanents de jardins </a:t>
                      </a:r>
                      <a:endParaRPr lang="fr-FR" sz="2400" dirty="0" smtClean="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xmlns="" val="10005"/>
                  </a:ext>
                </a:extLst>
              </a:tr>
              <a:tr h="994359">
                <a:tc>
                  <a:txBody>
                    <a:bodyPr/>
                    <a:lstStyle/>
                    <a:p>
                      <a:pPr algn="ctr"/>
                      <a:r>
                        <a:rPr lang="fr-FR" sz="2400" dirty="0" smtClean="0">
                          <a:latin typeface="Calibri" panose="020F0502020204030204" pitchFamily="34" charset="0"/>
                          <a:cs typeface="Calibri" panose="020F0502020204030204" pitchFamily="34" charset="0"/>
                        </a:rPr>
                        <a:t>Défrichements</a:t>
                      </a:r>
                      <a:endParaRPr lang="fr-FR" sz="2400" dirty="0">
                        <a:latin typeface="Calibri" panose="020F0502020204030204" pitchFamily="34" charset="0"/>
                        <a:cs typeface="Calibri" panose="020F0502020204030204" pitchFamily="34" charset="0"/>
                      </a:endParaRPr>
                    </a:p>
                  </a:txBody>
                  <a:tcPr marL="68580" marR="68580" marT="34290" marB="34290" anchor="ctr"/>
                </a:tc>
                <a:tc>
                  <a:txBody>
                    <a:bodyPr/>
                    <a:lstStyle/>
                    <a:p>
                      <a:pPr algn="just"/>
                      <a:r>
                        <a:rPr lang="fr-FR" sz="2400" dirty="0" smtClean="0">
                          <a:latin typeface="Calibri" panose="020F0502020204030204" pitchFamily="34" charset="0"/>
                          <a:cs typeface="Calibri" panose="020F0502020204030204" pitchFamily="34" charset="0"/>
                        </a:rPr>
                        <a:t>Extensions des terrains pour l’agriculture construction d‘habitations ou investissements touristiques</a:t>
                      </a:r>
                      <a:endParaRPr lang="fr-FR" sz="24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xmlns="" val="10006"/>
                  </a:ext>
                </a:extLst>
              </a:tr>
            </a:tbl>
          </a:graphicData>
        </a:graphic>
      </p:graphicFrame>
      <p:sp>
        <p:nvSpPr>
          <p:cNvPr id="7" name="ZoneTexte 6"/>
          <p:cNvSpPr txBox="1"/>
          <p:nvPr/>
        </p:nvSpPr>
        <p:spPr>
          <a:xfrm>
            <a:off x="0" y="19147"/>
            <a:ext cx="9144000" cy="70788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4000" b="1" dirty="0">
                <a:latin typeface="Calibri" panose="020F0502020204030204" pitchFamily="34" charset="0"/>
                <a:cs typeface="Calibri" panose="020F0502020204030204" pitchFamily="34" charset="0"/>
              </a:rPr>
              <a:t>Origine des incendies</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3063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3999" cy="864096"/>
          </a:xfrm>
          <a:solidFill>
            <a:schemeClr val="accent3"/>
          </a:solidFill>
          <a:ln>
            <a:solidFill>
              <a:schemeClr val="accent3"/>
            </a:solidFill>
          </a:ln>
        </p:spPr>
        <p:txBody>
          <a:bodyPr>
            <a:normAutofit/>
          </a:bodyPr>
          <a:lstStyle/>
          <a:p>
            <a:r>
              <a:rPr lang="fr-FR" b="1" dirty="0" smtClean="0">
                <a:solidFill>
                  <a:schemeClr val="bg1"/>
                </a:solidFill>
                <a:latin typeface="Calibri" panose="020F0502020204030204" pitchFamily="34" charset="0"/>
                <a:cs typeface="Calibri" panose="020F0502020204030204" pitchFamily="34" charset="0"/>
              </a:rPr>
              <a:t>Quand la forêt devient un </a:t>
            </a:r>
            <a:r>
              <a:rPr lang="fr-FR" b="1" dirty="0" smtClean="0">
                <a:solidFill>
                  <a:schemeClr val="bg1"/>
                </a:solidFill>
                <a:latin typeface="Calibri" panose="020F0502020204030204" pitchFamily="34" charset="0"/>
                <a:cs typeface="Calibri" panose="020F0502020204030204" pitchFamily="34" charset="0"/>
              </a:rPr>
              <a:t>enjeu</a:t>
            </a:r>
            <a:endParaRPr lang="fr-FR" b="1" dirty="0">
              <a:solidFill>
                <a:schemeClr val="bg1"/>
              </a:solidFill>
              <a:latin typeface="Calibri" panose="020F0502020204030204" pitchFamily="34" charset="0"/>
              <a:cs typeface="Calibri" panose="020F0502020204030204" pitchFamily="34" charset="0"/>
            </a:endParaRPr>
          </a:p>
        </p:txBody>
      </p:sp>
      <p:sp>
        <p:nvSpPr>
          <p:cNvPr id="5" name="ZoneTexte 4"/>
          <p:cNvSpPr txBox="1"/>
          <p:nvPr/>
        </p:nvSpPr>
        <p:spPr>
          <a:xfrm>
            <a:off x="714319" y="1530369"/>
            <a:ext cx="1517403" cy="523220"/>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2800" b="1" dirty="0">
                <a:latin typeface="Calibri" panose="020F0502020204030204" pitchFamily="34" charset="0"/>
                <a:cs typeface="Calibri" panose="020F0502020204030204" pitchFamily="34" charset="0"/>
              </a:rPr>
              <a:t>Politique</a:t>
            </a:r>
            <a:endParaRPr lang="fr-FR" sz="2800" b="1" dirty="0">
              <a:latin typeface="Calibri" panose="020F0502020204030204" pitchFamily="34" charset="0"/>
              <a:cs typeface="Calibri" panose="020F0502020204030204" pitchFamily="34" charset="0"/>
            </a:endParaRPr>
          </a:p>
        </p:txBody>
      </p:sp>
      <p:sp>
        <p:nvSpPr>
          <p:cNvPr id="7" name="Rectangle 6"/>
          <p:cNvSpPr/>
          <p:nvPr/>
        </p:nvSpPr>
        <p:spPr>
          <a:xfrm>
            <a:off x="323528" y="2802552"/>
            <a:ext cx="2168534" cy="2246769"/>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000" dirty="0">
                <a:latin typeface="Calibri" panose="020F0502020204030204" pitchFamily="34" charset="0"/>
                <a:cs typeface="Calibri" panose="020F0502020204030204" pitchFamily="34" charset="0"/>
              </a:rPr>
              <a:t>Souvent la </a:t>
            </a:r>
            <a:r>
              <a:rPr lang="fr-FR" sz="2000" dirty="0">
                <a:latin typeface="Calibri" panose="020F0502020204030204" pitchFamily="34" charset="0"/>
                <a:cs typeface="Calibri" panose="020F0502020204030204" pitchFamily="34" charset="0"/>
              </a:rPr>
              <a:t>forêt peut être utilisée </a:t>
            </a:r>
            <a:r>
              <a:rPr lang="fr-FR" sz="2000" dirty="0">
                <a:latin typeface="Calibri" panose="020F0502020204030204" pitchFamily="34" charset="0"/>
                <a:cs typeface="Calibri" panose="020F0502020204030204" pitchFamily="34" charset="0"/>
              </a:rPr>
              <a:t>comme outil </a:t>
            </a:r>
            <a:r>
              <a:rPr lang="fr-FR" sz="2000" dirty="0">
                <a:latin typeface="Calibri" panose="020F0502020204030204" pitchFamily="34" charset="0"/>
                <a:cs typeface="Calibri" panose="020F0502020204030204" pitchFamily="34" charset="0"/>
              </a:rPr>
              <a:t>de revendication et, à ce titre, </a:t>
            </a:r>
            <a:r>
              <a:rPr lang="fr-FR" sz="2000" dirty="0">
                <a:latin typeface="Calibri" panose="020F0502020204030204" pitchFamily="34" charset="0"/>
                <a:cs typeface="Calibri" panose="020F0502020204030204" pitchFamily="34" charset="0"/>
              </a:rPr>
              <a:t>elle est </a:t>
            </a:r>
            <a:r>
              <a:rPr lang="fr-FR" sz="2000" dirty="0" smtClean="0">
                <a:latin typeface="Calibri" panose="020F0502020204030204" pitchFamily="34" charset="0"/>
                <a:cs typeface="Calibri" panose="020F0502020204030204" pitchFamily="34" charset="0"/>
              </a:rPr>
              <a:t>l’objet d’incendies </a:t>
            </a:r>
            <a:r>
              <a:rPr lang="fr-FR" sz="2000" dirty="0">
                <a:latin typeface="Calibri" panose="020F0502020204030204" pitchFamily="34" charset="0"/>
                <a:cs typeface="Calibri" panose="020F0502020204030204" pitchFamily="34" charset="0"/>
              </a:rPr>
              <a:t>volontaires.</a:t>
            </a:r>
          </a:p>
        </p:txBody>
      </p:sp>
      <p:sp>
        <p:nvSpPr>
          <p:cNvPr id="8" name="ZoneTexte 7"/>
          <p:cNvSpPr txBox="1"/>
          <p:nvPr/>
        </p:nvSpPr>
        <p:spPr>
          <a:xfrm>
            <a:off x="3204519" y="1505871"/>
            <a:ext cx="2026837" cy="523220"/>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2800" b="1" dirty="0">
                <a:latin typeface="Calibri" panose="020F0502020204030204" pitchFamily="34" charset="0"/>
                <a:cs typeface="Calibri" panose="020F0502020204030204" pitchFamily="34" charset="0"/>
              </a:rPr>
              <a:t>Economique</a:t>
            </a:r>
            <a:endParaRPr lang="fr-FR" sz="2800" b="1" dirty="0">
              <a:latin typeface="Calibri" panose="020F0502020204030204" pitchFamily="34" charset="0"/>
              <a:cs typeface="Calibri" panose="020F0502020204030204" pitchFamily="34" charset="0"/>
            </a:endParaRPr>
          </a:p>
        </p:txBody>
      </p:sp>
      <p:sp>
        <p:nvSpPr>
          <p:cNvPr id="9" name="Rectangle 8"/>
          <p:cNvSpPr/>
          <p:nvPr/>
        </p:nvSpPr>
        <p:spPr>
          <a:xfrm>
            <a:off x="2640384" y="2766377"/>
            <a:ext cx="3155109" cy="3170099"/>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000" dirty="0">
                <a:latin typeface="Calibri" panose="020F0502020204030204" pitchFamily="34" charset="0"/>
                <a:cs typeface="Calibri" panose="020F0502020204030204" pitchFamily="34" charset="0"/>
              </a:rPr>
              <a:t>L</a:t>
            </a:r>
            <a:r>
              <a:rPr lang="fr-FR" sz="2000" dirty="0">
                <a:latin typeface="Calibri" panose="020F0502020204030204" pitchFamily="34" charset="0"/>
                <a:cs typeface="Calibri" panose="020F0502020204030204" pitchFamily="34" charset="0"/>
              </a:rPr>
              <a:t>es </a:t>
            </a:r>
            <a:r>
              <a:rPr lang="fr-FR" sz="2000" dirty="0">
                <a:latin typeface="Calibri" panose="020F0502020204030204" pitchFamily="34" charset="0"/>
                <a:cs typeface="Calibri" panose="020F0502020204030204" pitchFamily="34" charset="0"/>
              </a:rPr>
              <a:t>incendies criminels peuvent apporter un gain matériel </a:t>
            </a:r>
            <a:r>
              <a:rPr lang="fr-FR" sz="2000" dirty="0">
                <a:latin typeface="Calibri" panose="020F0502020204030204" pitchFamily="34" charset="0"/>
                <a:cs typeface="Calibri" panose="020F0502020204030204" pitchFamily="34" charset="0"/>
              </a:rPr>
              <a:t>direct par l’amélioration des pâturages</a:t>
            </a:r>
            <a:r>
              <a:rPr lang="fr-FR" sz="2000" dirty="0">
                <a:latin typeface="Calibri" panose="020F0502020204030204" pitchFamily="34" charset="0"/>
                <a:cs typeface="Calibri" panose="020F0502020204030204" pitchFamily="34" charset="0"/>
              </a:rPr>
              <a:t>, exploitation </a:t>
            </a:r>
            <a:r>
              <a:rPr lang="fr-FR" sz="2000" dirty="0">
                <a:latin typeface="Calibri" panose="020F0502020204030204" pitchFamily="34" charset="0"/>
                <a:cs typeface="Calibri" panose="020F0502020204030204" pitchFamily="34" charset="0"/>
              </a:rPr>
              <a:t>illicite du bois et liège… ou indirect </a:t>
            </a:r>
            <a:r>
              <a:rPr lang="fr-FR" sz="2000" dirty="0">
                <a:latin typeface="Calibri" panose="020F0502020204030204" pitchFamily="34" charset="0"/>
                <a:cs typeface="Calibri" panose="020F0502020204030204" pitchFamily="34" charset="0"/>
              </a:rPr>
              <a:t>par </a:t>
            </a:r>
            <a:r>
              <a:rPr lang="fr-FR" sz="2000" dirty="0">
                <a:latin typeface="Calibri" panose="020F0502020204030204" pitchFamily="34" charset="0"/>
                <a:cs typeface="Calibri" panose="020F0502020204030204" pitchFamily="34" charset="0"/>
              </a:rPr>
              <a:t>l’appropriation </a:t>
            </a:r>
            <a:r>
              <a:rPr lang="fr-FR" sz="2000" dirty="0">
                <a:latin typeface="Calibri" panose="020F0502020204030204" pitchFamily="34" charset="0"/>
                <a:cs typeface="Calibri" panose="020F0502020204030204" pitchFamily="34" charset="0"/>
              </a:rPr>
              <a:t>foncière. </a:t>
            </a:r>
            <a:r>
              <a:rPr lang="fr-FR" sz="2000" dirty="0">
                <a:latin typeface="Calibri" panose="020F0502020204030204" pitchFamily="34" charset="0"/>
                <a:cs typeface="Calibri" panose="020F0502020204030204" pitchFamily="34" charset="0"/>
              </a:rPr>
              <a:t>Des </a:t>
            </a:r>
            <a:r>
              <a:rPr lang="fr-FR" sz="2000" dirty="0">
                <a:latin typeface="Calibri" panose="020F0502020204030204" pitchFamily="34" charset="0"/>
                <a:cs typeface="Calibri" panose="020F0502020204030204" pitchFamily="34" charset="0"/>
              </a:rPr>
              <a:t>actes à motivation criminelle </a:t>
            </a:r>
            <a:r>
              <a:rPr lang="fr-FR" sz="2000" dirty="0" smtClean="0">
                <a:latin typeface="Calibri" panose="020F0502020204030204" pitchFamily="34" charset="0"/>
                <a:cs typeface="Calibri" panose="020F0502020204030204" pitchFamily="34" charset="0"/>
              </a:rPr>
              <a:t>de </a:t>
            </a:r>
            <a:r>
              <a:rPr lang="fr-FR" sz="2000" dirty="0">
                <a:latin typeface="Calibri" panose="020F0502020204030204" pitchFamily="34" charset="0"/>
                <a:cs typeface="Calibri" panose="020F0502020204030204" pitchFamily="34" charset="0"/>
              </a:rPr>
              <a:t>plus en plus fréquents.  </a:t>
            </a:r>
            <a:endParaRPr lang="fr-FR" sz="2000" dirty="0">
              <a:latin typeface="Calibri" panose="020F0502020204030204" pitchFamily="34" charset="0"/>
              <a:cs typeface="Calibri" panose="020F0502020204030204" pitchFamily="34" charset="0"/>
            </a:endParaRPr>
          </a:p>
        </p:txBody>
      </p:sp>
      <p:sp>
        <p:nvSpPr>
          <p:cNvPr id="10" name="ZoneTexte 9"/>
          <p:cNvSpPr txBox="1"/>
          <p:nvPr/>
        </p:nvSpPr>
        <p:spPr>
          <a:xfrm>
            <a:off x="7092280" y="1505871"/>
            <a:ext cx="1051891" cy="523220"/>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2800" b="1" dirty="0">
                <a:latin typeface="Calibri" panose="020F0502020204030204" pitchFamily="34" charset="0"/>
                <a:cs typeface="Calibri" panose="020F0502020204030204" pitchFamily="34" charset="0"/>
              </a:rPr>
              <a:t>Social</a:t>
            </a:r>
            <a:endParaRPr lang="fr-FR" sz="2800" b="1" dirty="0">
              <a:latin typeface="Calibri" panose="020F0502020204030204" pitchFamily="34" charset="0"/>
              <a:cs typeface="Calibri" panose="020F0502020204030204" pitchFamily="34" charset="0"/>
            </a:endParaRPr>
          </a:p>
        </p:txBody>
      </p:sp>
      <p:sp>
        <p:nvSpPr>
          <p:cNvPr id="11" name="Rectangle 10"/>
          <p:cNvSpPr/>
          <p:nvPr/>
        </p:nvSpPr>
        <p:spPr>
          <a:xfrm>
            <a:off x="5943815" y="2782309"/>
            <a:ext cx="3049073" cy="2554545"/>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1350" dirty="0"/>
              <a:t> </a:t>
            </a:r>
            <a:r>
              <a:rPr lang="fr-FR" sz="2000" dirty="0">
                <a:latin typeface="Calibri" panose="020F0502020204030204" pitchFamily="34" charset="0"/>
                <a:cs typeface="Calibri" panose="020F0502020204030204" pitchFamily="34" charset="0"/>
              </a:rPr>
              <a:t>U</a:t>
            </a:r>
            <a:r>
              <a:rPr lang="fr-FR" sz="2000" dirty="0" smtClean="0">
                <a:latin typeface="Calibri" panose="020F0502020204030204" pitchFamily="34" charset="0"/>
                <a:cs typeface="Calibri" panose="020F0502020204030204" pitchFamily="34" charset="0"/>
              </a:rPr>
              <a:t>n </a:t>
            </a:r>
            <a:r>
              <a:rPr lang="fr-FR" sz="2000" dirty="0">
                <a:latin typeface="Calibri" panose="020F0502020204030204" pitchFamily="34" charset="0"/>
                <a:cs typeface="Calibri" panose="020F0502020204030204" pitchFamily="34" charset="0"/>
              </a:rPr>
              <a:t>cas </a:t>
            </a:r>
            <a:r>
              <a:rPr lang="fr-FR" sz="2000" dirty="0">
                <a:latin typeface="Calibri" panose="020F0502020204030204" pitchFamily="34" charset="0"/>
                <a:cs typeface="Calibri" panose="020F0502020204030204" pitchFamily="34" charset="0"/>
              </a:rPr>
              <a:t>particulier</a:t>
            </a:r>
            <a:r>
              <a:rPr lang="fr-FR" sz="2000" dirty="0">
                <a:latin typeface="Calibri" panose="020F0502020204030204" pitchFamily="34" charset="0"/>
                <a:cs typeface="Calibri" panose="020F0502020204030204" pitchFamily="34" charset="0"/>
              </a:rPr>
              <a:t>,</a:t>
            </a:r>
          </a:p>
          <a:p>
            <a:pPr algn="just"/>
            <a:r>
              <a:rPr lang="fr-FR" sz="2000" dirty="0">
                <a:latin typeface="Calibri" panose="020F0502020204030204" pitchFamily="34" charset="0"/>
                <a:cs typeface="Calibri" panose="020F0502020204030204" pitchFamily="34" charset="0"/>
              </a:rPr>
              <a:t>spécifique </a:t>
            </a:r>
            <a:r>
              <a:rPr lang="fr-FR" sz="2000" dirty="0">
                <a:latin typeface="Calibri" panose="020F0502020204030204" pitchFamily="34" charset="0"/>
                <a:cs typeface="Calibri" panose="020F0502020204030204" pitchFamily="34" charset="0"/>
              </a:rPr>
              <a:t>parfois en milieu rural, où les incendies </a:t>
            </a:r>
            <a:r>
              <a:rPr lang="fr-FR" sz="2000" dirty="0">
                <a:latin typeface="Calibri" panose="020F0502020204030204" pitchFamily="34" charset="0"/>
                <a:cs typeface="Calibri" panose="020F0502020204030204" pitchFamily="34" charset="0"/>
              </a:rPr>
              <a:t>criminels sont très fréquents, tout particulièrement dans les zones présentant un taux de </a:t>
            </a:r>
            <a:r>
              <a:rPr lang="fr-FR" sz="2000" dirty="0">
                <a:latin typeface="Calibri" panose="020F0502020204030204" pitchFamily="34" charset="0"/>
                <a:cs typeface="Calibri" panose="020F0502020204030204" pitchFamily="34" charset="0"/>
              </a:rPr>
              <a:t>chômage élevé</a:t>
            </a:r>
            <a:r>
              <a:rPr lang="fr-FR"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70417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936" y="1213922"/>
            <a:ext cx="8778552" cy="742777"/>
          </a:xfrm>
          <a:ln>
            <a:solidFill>
              <a:schemeClr val="accent3"/>
            </a:solidFill>
          </a:ln>
        </p:spPr>
        <p:style>
          <a:lnRef idx="2">
            <a:schemeClr val="accent1"/>
          </a:lnRef>
          <a:fillRef idx="1">
            <a:schemeClr val="lt1"/>
          </a:fillRef>
          <a:effectRef idx="0">
            <a:schemeClr val="accent1"/>
          </a:effectRef>
          <a:fontRef idx="minor">
            <a:schemeClr val="dk1"/>
          </a:fontRef>
        </p:style>
        <p:txBody>
          <a:bodyPr>
            <a:noAutofit/>
          </a:bodyPr>
          <a:lstStyle/>
          <a:p>
            <a:r>
              <a:rPr lang="fr-FR" sz="1800" dirty="0"/>
              <a:t/>
            </a:r>
            <a:br>
              <a:rPr lang="fr-FR" sz="1800" dirty="0"/>
            </a:br>
            <a:r>
              <a:rPr lang="fr-FR" sz="1800" dirty="0" smtClean="0"/>
              <a:t/>
            </a:r>
            <a:br>
              <a:rPr lang="fr-FR" sz="1800" dirty="0" smtClean="0"/>
            </a:br>
            <a:r>
              <a:rPr lang="fr-FR" sz="2000" dirty="0" smtClean="0"/>
              <a:t>L’extension de l’urbanisation illicite et anarchique dans une forêt située aux abords d’une agglomération</a:t>
            </a:r>
            <a:r>
              <a:rPr lang="fr-FR" sz="1800" dirty="0"/>
              <a:t/>
            </a:r>
            <a:br>
              <a:rPr lang="fr-FR" sz="1800" dirty="0"/>
            </a:br>
            <a:r>
              <a:rPr lang="fr-FR" sz="1800" dirty="0"/>
              <a:t/>
            </a:r>
            <a:br>
              <a:rPr lang="fr-FR" sz="1800" dirty="0"/>
            </a:br>
            <a:endParaRPr lang="fr-FR" sz="1800" dirty="0"/>
          </a:p>
        </p:txBody>
      </p:sp>
      <p:sp>
        <p:nvSpPr>
          <p:cNvPr id="5" name="ZoneTexte 4"/>
          <p:cNvSpPr txBox="1"/>
          <p:nvPr/>
        </p:nvSpPr>
        <p:spPr>
          <a:xfrm>
            <a:off x="0" y="122057"/>
            <a:ext cx="9123209" cy="523220"/>
          </a:xfrm>
          <a:prstGeom prst="rect">
            <a:avLst/>
          </a:prstGeom>
          <a:solidFill>
            <a:schemeClr val="accent3"/>
          </a:solidFill>
          <a:ln>
            <a:solidFill>
              <a:schemeClr val="accent3"/>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800" b="1" dirty="0" smtClean="0">
                <a:latin typeface="Calibri" panose="020F0502020204030204" pitchFamily="34" charset="0"/>
                <a:cs typeface="Calibri" panose="020F0502020204030204" pitchFamily="34" charset="0"/>
              </a:rPr>
              <a:t>Cas </a:t>
            </a:r>
            <a:r>
              <a:rPr lang="fr-FR" sz="2800" b="1" dirty="0">
                <a:latin typeface="Calibri" panose="020F0502020204030204" pitchFamily="34" charset="0"/>
                <a:cs typeface="Calibri" panose="020F0502020204030204" pitchFamily="34" charset="0"/>
              </a:rPr>
              <a:t>du Mont </a:t>
            </a:r>
            <a:r>
              <a:rPr lang="fr-FR" sz="2800" b="1" dirty="0">
                <a:latin typeface="Calibri" panose="020F0502020204030204" pitchFamily="34" charset="0"/>
                <a:cs typeface="Calibri" panose="020F0502020204030204" pitchFamily="34" charset="0"/>
              </a:rPr>
              <a:t>Chenoua</a:t>
            </a:r>
            <a:r>
              <a:rPr lang="fr-FR" sz="2800" b="1" dirty="0">
                <a:latin typeface="Calibri" panose="020F0502020204030204" pitchFamily="34" charset="0"/>
                <a:cs typeface="Calibri" panose="020F0502020204030204" pitchFamily="34" charset="0"/>
              </a:rPr>
              <a:t>, </a:t>
            </a:r>
            <a:r>
              <a:rPr lang="fr-FR" sz="2800" b="1" dirty="0" smtClean="0">
                <a:latin typeface="Calibri" panose="020F0502020204030204" pitchFamily="34" charset="0"/>
                <a:cs typeface="Calibri" panose="020F0502020204030204" pitchFamily="34" charset="0"/>
              </a:rPr>
              <a:t>wilaya de Tipaza</a:t>
            </a:r>
            <a:endParaRPr lang="fr-FR" sz="2800" b="1" dirty="0">
              <a:latin typeface="Calibri" panose="020F0502020204030204" pitchFamily="34" charset="0"/>
              <a:cs typeface="Calibri" panose="020F0502020204030204" pitchFamily="34" charset="0"/>
            </a:endParaRPr>
          </a:p>
        </p:txBody>
      </p:sp>
      <p:grpSp>
        <p:nvGrpSpPr>
          <p:cNvPr id="7" name="Groupe 6"/>
          <p:cNvGrpSpPr/>
          <p:nvPr/>
        </p:nvGrpSpPr>
        <p:grpSpPr>
          <a:xfrm>
            <a:off x="0" y="2276872"/>
            <a:ext cx="9173816" cy="4248472"/>
            <a:chOff x="-44195" y="688924"/>
            <a:chExt cx="12472856" cy="6171733"/>
          </a:xfrm>
        </p:grpSpPr>
        <p:grpSp>
          <p:nvGrpSpPr>
            <p:cNvPr id="26" name="Groupe 25"/>
            <p:cNvGrpSpPr/>
            <p:nvPr/>
          </p:nvGrpSpPr>
          <p:grpSpPr>
            <a:xfrm>
              <a:off x="-44195" y="701903"/>
              <a:ext cx="6060350" cy="6158754"/>
              <a:chOff x="-88910" y="701903"/>
              <a:chExt cx="12191999" cy="6158753"/>
            </a:xfrm>
          </p:grpSpPr>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10" y="701903"/>
                <a:ext cx="12191999" cy="6158753"/>
              </a:xfrm>
              <a:prstGeom prst="rect">
                <a:avLst/>
              </a:prstGeom>
            </p:spPr>
          </p:pic>
          <p:sp>
            <p:nvSpPr>
              <p:cNvPr id="29" name="ZoneTexte 28"/>
              <p:cNvSpPr txBox="1"/>
              <p:nvPr/>
            </p:nvSpPr>
            <p:spPr>
              <a:xfrm>
                <a:off x="161366" y="799626"/>
                <a:ext cx="4558631" cy="609512"/>
              </a:xfrm>
              <a:prstGeom prst="rect">
                <a:avLst/>
              </a:prstGeom>
              <a:noFill/>
            </p:spPr>
            <p:txBody>
              <a:bodyPr wrap="square" rtlCol="0">
                <a:spAutoFit/>
              </a:bodyPr>
              <a:lstStyle/>
              <a:p>
                <a:r>
                  <a:rPr lang="fr-FR" sz="1500" dirty="0">
                    <a:ln w="0">
                      <a:solidFill>
                        <a:schemeClr val="accent2"/>
                      </a:solidFill>
                    </a:ln>
                    <a:solidFill>
                      <a:schemeClr val="accent1"/>
                    </a:solidFill>
                    <a:effectLst>
                      <a:outerShdw blurRad="38100" dist="25400" dir="5400000" algn="ctr" rotWithShape="0">
                        <a:srgbClr val="6E747A">
                          <a:alpha val="43000"/>
                        </a:srgbClr>
                      </a:outerShdw>
                    </a:effectLst>
                  </a:rPr>
                  <a:t>06 juillet 2020</a:t>
                </a:r>
                <a:endParaRPr lang="fr-FR" sz="1500" dirty="0">
                  <a:ln w="0">
                    <a:solidFill>
                      <a:schemeClr val="accent2"/>
                    </a:solidFill>
                  </a:ln>
                  <a:solidFill>
                    <a:schemeClr val="accent1"/>
                  </a:solidFill>
                  <a:effectLst>
                    <a:outerShdw blurRad="38100" dist="25400" dir="5400000" algn="ctr" rotWithShape="0">
                      <a:srgbClr val="6E747A">
                        <a:alpha val="43000"/>
                      </a:srgbClr>
                    </a:outerShdw>
                  </a:effectLst>
                </a:endParaRPr>
              </a:p>
            </p:txBody>
          </p:sp>
          <p:cxnSp>
            <p:nvCxnSpPr>
              <p:cNvPr id="31" name="Connecteur droit avec flèche 30"/>
              <p:cNvCxnSpPr/>
              <p:nvPr/>
            </p:nvCxnSpPr>
            <p:spPr>
              <a:xfrm flipH="1" flipV="1">
                <a:off x="7342094" y="5227396"/>
                <a:ext cx="19833" cy="12675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3532504" y="5096435"/>
                <a:ext cx="4072" cy="13984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174449" y="6148082"/>
                <a:ext cx="4528064" cy="522439"/>
              </a:xfrm>
              <a:prstGeom prst="rect">
                <a:avLst/>
              </a:prstGeom>
              <a:noFill/>
            </p:spPr>
            <p:txBody>
              <a:bodyPr wrap="square" rtlCol="0">
                <a:spAutoFit/>
              </a:bodyPr>
              <a:lstStyle/>
              <a:p>
                <a:pPr algn="ctr"/>
                <a:r>
                  <a:rPr lang="fr-FR" sz="1200" dirty="0">
                    <a:ln w="0">
                      <a:solidFill>
                        <a:srgbClr val="FFFF00"/>
                      </a:solidFill>
                    </a:ln>
                    <a:solidFill>
                      <a:srgbClr val="FFC000"/>
                    </a:solidFill>
                    <a:effectLst>
                      <a:outerShdw blurRad="38100" dist="25400" dir="5400000" algn="ctr" rotWithShape="0">
                        <a:srgbClr val="6E747A">
                          <a:alpha val="43000"/>
                        </a:srgbClr>
                      </a:outerShdw>
                    </a:effectLst>
                  </a:rPr>
                  <a:t>Agglomérations</a:t>
                </a:r>
                <a:endParaRPr lang="fr-FR" sz="1350" dirty="0">
                  <a:ln w="0">
                    <a:solidFill>
                      <a:srgbClr val="FFFF00"/>
                    </a:solidFill>
                  </a:ln>
                  <a:solidFill>
                    <a:srgbClr val="FFC000"/>
                  </a:solidFill>
                  <a:effectLst>
                    <a:outerShdw blurRad="38100" dist="25400" dir="5400000" algn="ctr" rotWithShape="0">
                      <a:srgbClr val="6E747A">
                        <a:alpha val="43000"/>
                      </a:srgbClr>
                    </a:outerShdw>
                  </a:effectLst>
                </a:endParaRPr>
              </a:p>
            </p:txBody>
          </p:sp>
          <p:cxnSp>
            <p:nvCxnSpPr>
              <p:cNvPr id="35" name="Connecteur droit avec flèche 34"/>
              <p:cNvCxnSpPr/>
              <p:nvPr/>
            </p:nvCxnSpPr>
            <p:spPr>
              <a:xfrm flipV="1">
                <a:off x="8888234" y="2447365"/>
                <a:ext cx="0" cy="5647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6501892" y="2895924"/>
                <a:ext cx="5096688" cy="1044878"/>
              </a:xfrm>
              <a:prstGeom prst="rect">
                <a:avLst/>
              </a:prstGeom>
              <a:noFill/>
            </p:spPr>
            <p:txBody>
              <a:bodyPr wrap="square" rtlCol="0">
                <a:spAutoFit/>
              </a:bodyPr>
              <a:lstStyle/>
              <a:p>
                <a:pPr algn="ctr"/>
                <a:r>
                  <a:rPr lang="fr-FR" sz="1500" dirty="0">
                    <a:ln w="0">
                      <a:solidFill>
                        <a:srgbClr val="FFFF00"/>
                      </a:solidFill>
                    </a:ln>
                    <a:solidFill>
                      <a:srgbClr val="FFC000"/>
                    </a:solidFill>
                    <a:effectLst>
                      <a:outerShdw blurRad="38100" dist="25400" dir="5400000" algn="ctr" rotWithShape="0">
                        <a:srgbClr val="6E747A">
                          <a:alpha val="43000"/>
                        </a:srgbClr>
                      </a:outerShdw>
                    </a:effectLst>
                  </a:rPr>
                  <a:t>Incendie en cours</a:t>
                </a:r>
              </a:p>
              <a:p>
                <a:pPr algn="ctr"/>
                <a:endParaRPr lang="fr-FR" sz="1500" dirty="0">
                  <a:ln w="0">
                    <a:solidFill>
                      <a:srgbClr val="FFFF00"/>
                    </a:solidFill>
                  </a:ln>
                  <a:solidFill>
                    <a:srgbClr val="FFC000"/>
                  </a:solidFill>
                  <a:effectLst>
                    <a:outerShdw blurRad="38100" dist="25400" dir="5400000" algn="ctr" rotWithShape="0">
                      <a:srgbClr val="6E747A">
                        <a:alpha val="43000"/>
                      </a:srgbClr>
                    </a:outerShdw>
                  </a:effectLst>
                </a:endParaRPr>
              </a:p>
            </p:txBody>
          </p:sp>
          <p:sp>
            <p:nvSpPr>
              <p:cNvPr id="37" name="Forme libre 36"/>
              <p:cNvSpPr/>
              <p:nvPr/>
            </p:nvSpPr>
            <p:spPr>
              <a:xfrm>
                <a:off x="3052482" y="4731922"/>
                <a:ext cx="6898825" cy="1695771"/>
              </a:xfrm>
              <a:custGeom>
                <a:avLst/>
                <a:gdLst>
                  <a:gd name="connsiteX0" fmla="*/ 0 w 6898825"/>
                  <a:gd name="connsiteY0" fmla="*/ 283830 h 1695771"/>
                  <a:gd name="connsiteX1" fmla="*/ 67236 w 6898825"/>
                  <a:gd name="connsiteY1" fmla="*/ 324171 h 1695771"/>
                  <a:gd name="connsiteX2" fmla="*/ 94130 w 6898825"/>
                  <a:gd name="connsiteY2" fmla="*/ 243489 h 1695771"/>
                  <a:gd name="connsiteX3" fmla="*/ 174812 w 6898825"/>
                  <a:gd name="connsiteY3" fmla="*/ 216595 h 1695771"/>
                  <a:gd name="connsiteX4" fmla="*/ 215153 w 6898825"/>
                  <a:gd name="connsiteY4" fmla="*/ 189701 h 1695771"/>
                  <a:gd name="connsiteX5" fmla="*/ 282389 w 6898825"/>
                  <a:gd name="connsiteY5" fmla="*/ 176254 h 1695771"/>
                  <a:gd name="connsiteX6" fmla="*/ 322730 w 6898825"/>
                  <a:gd name="connsiteY6" fmla="*/ 162806 h 1695771"/>
                  <a:gd name="connsiteX7" fmla="*/ 336177 w 6898825"/>
                  <a:gd name="connsiteY7" fmla="*/ 283830 h 1695771"/>
                  <a:gd name="connsiteX8" fmla="*/ 376518 w 6898825"/>
                  <a:gd name="connsiteY8" fmla="*/ 270383 h 1695771"/>
                  <a:gd name="connsiteX9" fmla="*/ 416859 w 6898825"/>
                  <a:gd name="connsiteY9" fmla="*/ 243489 h 1695771"/>
                  <a:gd name="connsiteX10" fmla="*/ 484094 w 6898825"/>
                  <a:gd name="connsiteY10" fmla="*/ 230042 h 1695771"/>
                  <a:gd name="connsiteX11" fmla="*/ 524436 w 6898825"/>
                  <a:gd name="connsiteY11" fmla="*/ 216595 h 1695771"/>
                  <a:gd name="connsiteX12" fmla="*/ 578224 w 6898825"/>
                  <a:gd name="connsiteY12" fmla="*/ 230042 h 1695771"/>
                  <a:gd name="connsiteX13" fmla="*/ 618565 w 6898825"/>
                  <a:gd name="connsiteY13" fmla="*/ 270383 h 1695771"/>
                  <a:gd name="connsiteX14" fmla="*/ 672353 w 6898825"/>
                  <a:gd name="connsiteY14" fmla="*/ 351065 h 1695771"/>
                  <a:gd name="connsiteX15" fmla="*/ 712694 w 6898825"/>
                  <a:gd name="connsiteY15" fmla="*/ 364512 h 1695771"/>
                  <a:gd name="connsiteX16" fmla="*/ 793377 w 6898825"/>
                  <a:gd name="connsiteY16" fmla="*/ 458642 h 1695771"/>
                  <a:gd name="connsiteX17" fmla="*/ 806824 w 6898825"/>
                  <a:gd name="connsiteY17" fmla="*/ 498983 h 1695771"/>
                  <a:gd name="connsiteX18" fmla="*/ 860612 w 6898825"/>
                  <a:gd name="connsiteY18" fmla="*/ 579665 h 1695771"/>
                  <a:gd name="connsiteX19" fmla="*/ 887506 w 6898825"/>
                  <a:gd name="connsiteY19" fmla="*/ 673795 h 1695771"/>
                  <a:gd name="connsiteX20" fmla="*/ 914400 w 6898825"/>
                  <a:gd name="connsiteY20" fmla="*/ 714136 h 1695771"/>
                  <a:gd name="connsiteX21" fmla="*/ 927847 w 6898825"/>
                  <a:gd name="connsiteY21" fmla="*/ 767924 h 1695771"/>
                  <a:gd name="connsiteX22" fmla="*/ 968189 w 6898825"/>
                  <a:gd name="connsiteY22" fmla="*/ 741030 h 1695771"/>
                  <a:gd name="connsiteX23" fmla="*/ 1021977 w 6898825"/>
                  <a:gd name="connsiteY23" fmla="*/ 673795 h 1695771"/>
                  <a:gd name="connsiteX24" fmla="*/ 1223683 w 6898825"/>
                  <a:gd name="connsiteY24" fmla="*/ 646901 h 1695771"/>
                  <a:gd name="connsiteX25" fmla="*/ 1358153 w 6898825"/>
                  <a:gd name="connsiteY25" fmla="*/ 660348 h 1695771"/>
                  <a:gd name="connsiteX26" fmla="*/ 1371600 w 6898825"/>
                  <a:gd name="connsiteY26" fmla="*/ 835159 h 1695771"/>
                  <a:gd name="connsiteX27" fmla="*/ 1398494 w 6898825"/>
                  <a:gd name="connsiteY27" fmla="*/ 862054 h 1695771"/>
                  <a:gd name="connsiteX28" fmla="*/ 1452283 w 6898825"/>
                  <a:gd name="connsiteY28" fmla="*/ 929289 h 1695771"/>
                  <a:gd name="connsiteX29" fmla="*/ 1465730 w 6898825"/>
                  <a:gd name="connsiteY29" fmla="*/ 969630 h 1695771"/>
                  <a:gd name="connsiteX30" fmla="*/ 1586753 w 6898825"/>
                  <a:gd name="connsiteY30" fmla="*/ 1023418 h 1695771"/>
                  <a:gd name="connsiteX31" fmla="*/ 1627094 w 6898825"/>
                  <a:gd name="connsiteY31" fmla="*/ 1050312 h 1695771"/>
                  <a:gd name="connsiteX32" fmla="*/ 1653989 w 6898825"/>
                  <a:gd name="connsiteY32" fmla="*/ 1090654 h 1695771"/>
                  <a:gd name="connsiteX33" fmla="*/ 1694330 w 6898825"/>
                  <a:gd name="connsiteY33" fmla="*/ 1104101 h 1695771"/>
                  <a:gd name="connsiteX34" fmla="*/ 1775012 w 6898825"/>
                  <a:gd name="connsiteY34" fmla="*/ 1144442 h 1695771"/>
                  <a:gd name="connsiteX35" fmla="*/ 1788459 w 6898825"/>
                  <a:gd name="connsiteY35" fmla="*/ 1184783 h 1695771"/>
                  <a:gd name="connsiteX36" fmla="*/ 1869142 w 6898825"/>
                  <a:gd name="connsiteY36" fmla="*/ 1211677 h 1695771"/>
                  <a:gd name="connsiteX37" fmla="*/ 1990165 w 6898825"/>
                  <a:gd name="connsiteY37" fmla="*/ 1238571 h 1695771"/>
                  <a:gd name="connsiteX38" fmla="*/ 2124636 w 6898825"/>
                  <a:gd name="connsiteY38" fmla="*/ 1252018 h 1695771"/>
                  <a:gd name="connsiteX39" fmla="*/ 2205318 w 6898825"/>
                  <a:gd name="connsiteY39" fmla="*/ 1278912 h 1695771"/>
                  <a:gd name="connsiteX40" fmla="*/ 2514600 w 6898825"/>
                  <a:gd name="connsiteY40" fmla="*/ 1305806 h 1695771"/>
                  <a:gd name="connsiteX41" fmla="*/ 2608730 w 6898825"/>
                  <a:gd name="connsiteY41" fmla="*/ 1292359 h 1695771"/>
                  <a:gd name="connsiteX42" fmla="*/ 2729753 w 6898825"/>
                  <a:gd name="connsiteY42" fmla="*/ 1278912 h 1695771"/>
                  <a:gd name="connsiteX43" fmla="*/ 2810436 w 6898825"/>
                  <a:gd name="connsiteY43" fmla="*/ 1252018 h 1695771"/>
                  <a:gd name="connsiteX44" fmla="*/ 2931459 w 6898825"/>
                  <a:gd name="connsiteY44" fmla="*/ 1184783 h 1695771"/>
                  <a:gd name="connsiteX45" fmla="*/ 2971800 w 6898825"/>
                  <a:gd name="connsiteY45" fmla="*/ 1144442 h 1695771"/>
                  <a:gd name="connsiteX46" fmla="*/ 3012142 w 6898825"/>
                  <a:gd name="connsiteY46" fmla="*/ 1130995 h 1695771"/>
                  <a:gd name="connsiteX47" fmla="*/ 3039036 w 6898825"/>
                  <a:gd name="connsiteY47" fmla="*/ 1090654 h 1695771"/>
                  <a:gd name="connsiteX48" fmla="*/ 3065930 w 6898825"/>
                  <a:gd name="connsiteY48" fmla="*/ 1063759 h 1695771"/>
                  <a:gd name="connsiteX49" fmla="*/ 3079377 w 6898825"/>
                  <a:gd name="connsiteY49" fmla="*/ 1023418 h 1695771"/>
                  <a:gd name="connsiteX50" fmla="*/ 3119718 w 6898825"/>
                  <a:gd name="connsiteY50" fmla="*/ 983077 h 1695771"/>
                  <a:gd name="connsiteX51" fmla="*/ 3213847 w 6898825"/>
                  <a:gd name="connsiteY51" fmla="*/ 956183 h 1695771"/>
                  <a:gd name="connsiteX52" fmla="*/ 3334871 w 6898825"/>
                  <a:gd name="connsiteY52" fmla="*/ 915842 h 1695771"/>
                  <a:gd name="connsiteX53" fmla="*/ 3375212 w 6898825"/>
                  <a:gd name="connsiteY53" fmla="*/ 902395 h 1695771"/>
                  <a:gd name="connsiteX54" fmla="*/ 3415553 w 6898825"/>
                  <a:gd name="connsiteY54" fmla="*/ 875501 h 1695771"/>
                  <a:gd name="connsiteX55" fmla="*/ 3469342 w 6898825"/>
                  <a:gd name="connsiteY55" fmla="*/ 821712 h 1695771"/>
                  <a:gd name="connsiteX56" fmla="*/ 3509683 w 6898825"/>
                  <a:gd name="connsiteY56" fmla="*/ 794818 h 1695771"/>
                  <a:gd name="connsiteX57" fmla="*/ 3523130 w 6898825"/>
                  <a:gd name="connsiteY57" fmla="*/ 741030 h 1695771"/>
                  <a:gd name="connsiteX58" fmla="*/ 3792071 w 6898825"/>
                  <a:gd name="connsiteY58" fmla="*/ 687242 h 1695771"/>
                  <a:gd name="connsiteX59" fmla="*/ 3845859 w 6898825"/>
                  <a:gd name="connsiteY59" fmla="*/ 566218 h 1695771"/>
                  <a:gd name="connsiteX60" fmla="*/ 3859306 w 6898825"/>
                  <a:gd name="connsiteY60" fmla="*/ 525877 h 1695771"/>
                  <a:gd name="connsiteX61" fmla="*/ 3913094 w 6898825"/>
                  <a:gd name="connsiteY61" fmla="*/ 445195 h 1695771"/>
                  <a:gd name="connsiteX62" fmla="*/ 3953436 w 6898825"/>
                  <a:gd name="connsiteY62" fmla="*/ 377959 h 1695771"/>
                  <a:gd name="connsiteX63" fmla="*/ 3966883 w 6898825"/>
                  <a:gd name="connsiteY63" fmla="*/ 337618 h 1695771"/>
                  <a:gd name="connsiteX64" fmla="*/ 4020671 w 6898825"/>
                  <a:gd name="connsiteY64" fmla="*/ 324171 h 1695771"/>
                  <a:gd name="connsiteX65" fmla="*/ 4101353 w 6898825"/>
                  <a:gd name="connsiteY65" fmla="*/ 283830 h 1695771"/>
                  <a:gd name="connsiteX66" fmla="*/ 4182036 w 6898825"/>
                  <a:gd name="connsiteY66" fmla="*/ 256936 h 1695771"/>
                  <a:gd name="connsiteX67" fmla="*/ 4262718 w 6898825"/>
                  <a:gd name="connsiteY67" fmla="*/ 149359 h 1695771"/>
                  <a:gd name="connsiteX68" fmla="*/ 4329953 w 6898825"/>
                  <a:gd name="connsiteY68" fmla="*/ 55230 h 1695771"/>
                  <a:gd name="connsiteX69" fmla="*/ 4410636 w 6898825"/>
                  <a:gd name="connsiteY69" fmla="*/ 41783 h 1695771"/>
                  <a:gd name="connsiteX70" fmla="*/ 4450977 w 6898825"/>
                  <a:gd name="connsiteY70" fmla="*/ 28336 h 1695771"/>
                  <a:gd name="connsiteX71" fmla="*/ 4491318 w 6898825"/>
                  <a:gd name="connsiteY71" fmla="*/ 1442 h 1695771"/>
                  <a:gd name="connsiteX72" fmla="*/ 4545106 w 6898825"/>
                  <a:gd name="connsiteY72" fmla="*/ 82124 h 1695771"/>
                  <a:gd name="connsiteX73" fmla="*/ 4598894 w 6898825"/>
                  <a:gd name="connsiteY73" fmla="*/ 122465 h 1695771"/>
                  <a:gd name="connsiteX74" fmla="*/ 4625789 w 6898825"/>
                  <a:gd name="connsiteY74" fmla="*/ 149359 h 1695771"/>
                  <a:gd name="connsiteX75" fmla="*/ 4666130 w 6898825"/>
                  <a:gd name="connsiteY75" fmla="*/ 162806 h 1695771"/>
                  <a:gd name="connsiteX76" fmla="*/ 4693024 w 6898825"/>
                  <a:gd name="connsiteY76" fmla="*/ 189701 h 1695771"/>
                  <a:gd name="connsiteX77" fmla="*/ 4840942 w 6898825"/>
                  <a:gd name="connsiteY77" fmla="*/ 216595 h 1695771"/>
                  <a:gd name="connsiteX78" fmla="*/ 4908177 w 6898825"/>
                  <a:gd name="connsiteY78" fmla="*/ 230042 h 1695771"/>
                  <a:gd name="connsiteX79" fmla="*/ 4988859 w 6898825"/>
                  <a:gd name="connsiteY79" fmla="*/ 283830 h 1695771"/>
                  <a:gd name="connsiteX80" fmla="*/ 5136777 w 6898825"/>
                  <a:gd name="connsiteY80" fmla="*/ 324171 h 1695771"/>
                  <a:gd name="connsiteX81" fmla="*/ 5217459 w 6898825"/>
                  <a:gd name="connsiteY81" fmla="*/ 377959 h 1695771"/>
                  <a:gd name="connsiteX82" fmla="*/ 5284694 w 6898825"/>
                  <a:gd name="connsiteY82" fmla="*/ 431748 h 1695771"/>
                  <a:gd name="connsiteX83" fmla="*/ 5365377 w 6898825"/>
                  <a:gd name="connsiteY83" fmla="*/ 458642 h 1695771"/>
                  <a:gd name="connsiteX84" fmla="*/ 5405718 w 6898825"/>
                  <a:gd name="connsiteY84" fmla="*/ 472089 h 1695771"/>
                  <a:gd name="connsiteX85" fmla="*/ 5499847 w 6898825"/>
                  <a:gd name="connsiteY85" fmla="*/ 498983 h 1695771"/>
                  <a:gd name="connsiteX86" fmla="*/ 5567083 w 6898825"/>
                  <a:gd name="connsiteY86" fmla="*/ 404854 h 1695771"/>
                  <a:gd name="connsiteX87" fmla="*/ 5580530 w 6898825"/>
                  <a:gd name="connsiteY87" fmla="*/ 364512 h 1695771"/>
                  <a:gd name="connsiteX88" fmla="*/ 5661212 w 6898825"/>
                  <a:gd name="connsiteY88" fmla="*/ 337618 h 1695771"/>
                  <a:gd name="connsiteX89" fmla="*/ 5701553 w 6898825"/>
                  <a:gd name="connsiteY89" fmla="*/ 324171 h 1695771"/>
                  <a:gd name="connsiteX90" fmla="*/ 5728447 w 6898825"/>
                  <a:gd name="connsiteY90" fmla="*/ 243489 h 1695771"/>
                  <a:gd name="connsiteX91" fmla="*/ 5741894 w 6898825"/>
                  <a:gd name="connsiteY91" fmla="*/ 203148 h 1695771"/>
                  <a:gd name="connsiteX92" fmla="*/ 6024283 w 6898825"/>
                  <a:gd name="connsiteY92" fmla="*/ 216595 h 1695771"/>
                  <a:gd name="connsiteX93" fmla="*/ 6118412 w 6898825"/>
                  <a:gd name="connsiteY93" fmla="*/ 256936 h 1695771"/>
                  <a:gd name="connsiteX94" fmla="*/ 6158753 w 6898825"/>
                  <a:gd name="connsiteY94" fmla="*/ 270383 h 1695771"/>
                  <a:gd name="connsiteX95" fmla="*/ 6225989 w 6898825"/>
                  <a:gd name="connsiteY95" fmla="*/ 297277 h 1695771"/>
                  <a:gd name="connsiteX96" fmla="*/ 6239436 w 6898825"/>
                  <a:gd name="connsiteY96" fmla="*/ 337618 h 1695771"/>
                  <a:gd name="connsiteX97" fmla="*/ 6239436 w 6898825"/>
                  <a:gd name="connsiteY97" fmla="*/ 754477 h 1695771"/>
                  <a:gd name="connsiteX98" fmla="*/ 6266330 w 6898825"/>
                  <a:gd name="connsiteY98" fmla="*/ 902395 h 1695771"/>
                  <a:gd name="connsiteX99" fmla="*/ 6293224 w 6898825"/>
                  <a:gd name="connsiteY99" fmla="*/ 942736 h 1695771"/>
                  <a:gd name="connsiteX100" fmla="*/ 6320118 w 6898825"/>
                  <a:gd name="connsiteY100" fmla="*/ 1023418 h 1695771"/>
                  <a:gd name="connsiteX101" fmla="*/ 6347012 w 6898825"/>
                  <a:gd name="connsiteY101" fmla="*/ 1117548 h 1695771"/>
                  <a:gd name="connsiteX102" fmla="*/ 6454589 w 6898825"/>
                  <a:gd name="connsiteY102" fmla="*/ 1211677 h 1695771"/>
                  <a:gd name="connsiteX103" fmla="*/ 6494930 w 6898825"/>
                  <a:gd name="connsiteY103" fmla="*/ 1238571 h 1695771"/>
                  <a:gd name="connsiteX104" fmla="*/ 6562165 w 6898825"/>
                  <a:gd name="connsiteY104" fmla="*/ 1305806 h 1695771"/>
                  <a:gd name="connsiteX105" fmla="*/ 6629400 w 6898825"/>
                  <a:gd name="connsiteY105" fmla="*/ 1386489 h 1695771"/>
                  <a:gd name="connsiteX106" fmla="*/ 6669742 w 6898825"/>
                  <a:gd name="connsiteY106" fmla="*/ 1413383 h 1695771"/>
                  <a:gd name="connsiteX107" fmla="*/ 6710083 w 6898825"/>
                  <a:gd name="connsiteY107" fmla="*/ 1453724 h 1695771"/>
                  <a:gd name="connsiteX108" fmla="*/ 6723530 w 6898825"/>
                  <a:gd name="connsiteY108" fmla="*/ 1494065 h 1695771"/>
                  <a:gd name="connsiteX109" fmla="*/ 6817659 w 6898825"/>
                  <a:gd name="connsiteY109" fmla="*/ 1588195 h 1695771"/>
                  <a:gd name="connsiteX110" fmla="*/ 6858000 w 6898825"/>
                  <a:gd name="connsiteY110" fmla="*/ 1601642 h 1695771"/>
                  <a:gd name="connsiteX111" fmla="*/ 6898342 w 6898825"/>
                  <a:gd name="connsiteY111" fmla="*/ 1682324 h 1695771"/>
                  <a:gd name="connsiteX112" fmla="*/ 6898342 w 6898825"/>
                  <a:gd name="connsiteY112" fmla="*/ 1695771 h 169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98825" h="1695771">
                    <a:moveTo>
                      <a:pt x="0" y="283830"/>
                    </a:moveTo>
                    <a:cubicBezTo>
                      <a:pt x="22412" y="297277"/>
                      <a:pt x="43213" y="334467"/>
                      <a:pt x="67236" y="324171"/>
                    </a:cubicBezTo>
                    <a:cubicBezTo>
                      <a:pt x="93293" y="313004"/>
                      <a:pt x="67236" y="252454"/>
                      <a:pt x="94130" y="243489"/>
                    </a:cubicBezTo>
                    <a:cubicBezTo>
                      <a:pt x="121024" y="234524"/>
                      <a:pt x="151224" y="232320"/>
                      <a:pt x="174812" y="216595"/>
                    </a:cubicBezTo>
                    <a:cubicBezTo>
                      <a:pt x="188259" y="207630"/>
                      <a:pt x="200021" y="195376"/>
                      <a:pt x="215153" y="189701"/>
                    </a:cubicBezTo>
                    <a:cubicBezTo>
                      <a:pt x="236554" y="181676"/>
                      <a:pt x="260216" y="181797"/>
                      <a:pt x="282389" y="176254"/>
                    </a:cubicBezTo>
                    <a:cubicBezTo>
                      <a:pt x="296140" y="172816"/>
                      <a:pt x="309283" y="167289"/>
                      <a:pt x="322730" y="162806"/>
                    </a:cubicBezTo>
                    <a:cubicBezTo>
                      <a:pt x="327212" y="203147"/>
                      <a:pt x="318025" y="247526"/>
                      <a:pt x="336177" y="283830"/>
                    </a:cubicBezTo>
                    <a:cubicBezTo>
                      <a:pt x="342516" y="296508"/>
                      <a:pt x="363840" y="276722"/>
                      <a:pt x="376518" y="270383"/>
                    </a:cubicBezTo>
                    <a:cubicBezTo>
                      <a:pt x="390973" y="263155"/>
                      <a:pt x="401727" y="249164"/>
                      <a:pt x="416859" y="243489"/>
                    </a:cubicBezTo>
                    <a:cubicBezTo>
                      <a:pt x="438259" y="235464"/>
                      <a:pt x="461921" y="235585"/>
                      <a:pt x="484094" y="230042"/>
                    </a:cubicBezTo>
                    <a:cubicBezTo>
                      <a:pt x="497845" y="226604"/>
                      <a:pt x="510989" y="221077"/>
                      <a:pt x="524436" y="216595"/>
                    </a:cubicBezTo>
                    <a:cubicBezTo>
                      <a:pt x="542365" y="221077"/>
                      <a:pt x="562178" y="220873"/>
                      <a:pt x="578224" y="230042"/>
                    </a:cubicBezTo>
                    <a:cubicBezTo>
                      <a:pt x="594735" y="239477"/>
                      <a:pt x="606890" y="255372"/>
                      <a:pt x="618565" y="270383"/>
                    </a:cubicBezTo>
                    <a:cubicBezTo>
                      <a:pt x="638409" y="295897"/>
                      <a:pt x="641689" y="340844"/>
                      <a:pt x="672353" y="351065"/>
                    </a:cubicBezTo>
                    <a:lnTo>
                      <a:pt x="712694" y="364512"/>
                    </a:lnTo>
                    <a:cubicBezTo>
                      <a:pt x="745779" y="397597"/>
                      <a:pt x="772897" y="417683"/>
                      <a:pt x="793377" y="458642"/>
                    </a:cubicBezTo>
                    <a:cubicBezTo>
                      <a:pt x="799716" y="471320"/>
                      <a:pt x="799940" y="486592"/>
                      <a:pt x="806824" y="498983"/>
                    </a:cubicBezTo>
                    <a:cubicBezTo>
                      <a:pt x="822521" y="527238"/>
                      <a:pt x="860612" y="579665"/>
                      <a:pt x="860612" y="579665"/>
                    </a:cubicBezTo>
                    <a:cubicBezTo>
                      <a:pt x="864921" y="596900"/>
                      <a:pt x="877860" y="654503"/>
                      <a:pt x="887506" y="673795"/>
                    </a:cubicBezTo>
                    <a:cubicBezTo>
                      <a:pt x="894734" y="688250"/>
                      <a:pt x="905435" y="700689"/>
                      <a:pt x="914400" y="714136"/>
                    </a:cubicBezTo>
                    <a:cubicBezTo>
                      <a:pt x="918882" y="732065"/>
                      <a:pt x="911317" y="759659"/>
                      <a:pt x="927847" y="767924"/>
                    </a:cubicBezTo>
                    <a:cubicBezTo>
                      <a:pt x="942302" y="775152"/>
                      <a:pt x="958093" y="753650"/>
                      <a:pt x="968189" y="741030"/>
                    </a:cubicBezTo>
                    <a:cubicBezTo>
                      <a:pt x="1019888" y="676407"/>
                      <a:pt x="932055" y="718756"/>
                      <a:pt x="1021977" y="673795"/>
                    </a:cubicBezTo>
                    <a:cubicBezTo>
                      <a:pt x="1076905" y="646331"/>
                      <a:pt x="1187632" y="649905"/>
                      <a:pt x="1223683" y="646901"/>
                    </a:cubicBezTo>
                    <a:cubicBezTo>
                      <a:pt x="1268506" y="651383"/>
                      <a:pt x="1330322" y="624927"/>
                      <a:pt x="1358153" y="660348"/>
                    </a:cubicBezTo>
                    <a:cubicBezTo>
                      <a:pt x="1394260" y="706302"/>
                      <a:pt x="1360139" y="777851"/>
                      <a:pt x="1371600" y="835159"/>
                    </a:cubicBezTo>
                    <a:cubicBezTo>
                      <a:pt x="1374086" y="847591"/>
                      <a:pt x="1389529" y="853089"/>
                      <a:pt x="1398494" y="862054"/>
                    </a:cubicBezTo>
                    <a:cubicBezTo>
                      <a:pt x="1432297" y="963455"/>
                      <a:pt x="1382768" y="842395"/>
                      <a:pt x="1452283" y="929289"/>
                    </a:cubicBezTo>
                    <a:cubicBezTo>
                      <a:pt x="1461138" y="940357"/>
                      <a:pt x="1456875" y="958562"/>
                      <a:pt x="1465730" y="969630"/>
                    </a:cubicBezTo>
                    <a:cubicBezTo>
                      <a:pt x="1497008" y="1008727"/>
                      <a:pt x="1548012" y="997591"/>
                      <a:pt x="1586753" y="1023418"/>
                    </a:cubicBezTo>
                    <a:lnTo>
                      <a:pt x="1627094" y="1050312"/>
                    </a:lnTo>
                    <a:cubicBezTo>
                      <a:pt x="1636059" y="1063759"/>
                      <a:pt x="1641369" y="1080558"/>
                      <a:pt x="1653989" y="1090654"/>
                    </a:cubicBezTo>
                    <a:cubicBezTo>
                      <a:pt x="1665057" y="1099509"/>
                      <a:pt x="1681652" y="1097762"/>
                      <a:pt x="1694330" y="1104101"/>
                    </a:cubicBezTo>
                    <a:cubicBezTo>
                      <a:pt x="1798600" y="1156236"/>
                      <a:pt x="1673614" y="1110643"/>
                      <a:pt x="1775012" y="1144442"/>
                    </a:cubicBezTo>
                    <a:cubicBezTo>
                      <a:pt x="1779494" y="1157889"/>
                      <a:pt x="1776925" y="1176544"/>
                      <a:pt x="1788459" y="1184783"/>
                    </a:cubicBezTo>
                    <a:cubicBezTo>
                      <a:pt x="1811528" y="1201260"/>
                      <a:pt x="1841639" y="1204801"/>
                      <a:pt x="1869142" y="1211677"/>
                    </a:cubicBezTo>
                    <a:cubicBezTo>
                      <a:pt x="1905663" y="1220807"/>
                      <a:pt x="1953584" y="1233693"/>
                      <a:pt x="1990165" y="1238571"/>
                    </a:cubicBezTo>
                    <a:cubicBezTo>
                      <a:pt x="2034817" y="1244525"/>
                      <a:pt x="2079812" y="1247536"/>
                      <a:pt x="2124636" y="1252018"/>
                    </a:cubicBezTo>
                    <a:cubicBezTo>
                      <a:pt x="2151530" y="1260983"/>
                      <a:pt x="2177143" y="1275781"/>
                      <a:pt x="2205318" y="1278912"/>
                    </a:cubicBezTo>
                    <a:cubicBezTo>
                      <a:pt x="2388870" y="1299306"/>
                      <a:pt x="2285856" y="1289467"/>
                      <a:pt x="2514600" y="1305806"/>
                    </a:cubicBezTo>
                    <a:lnTo>
                      <a:pt x="2608730" y="1292359"/>
                    </a:lnTo>
                    <a:cubicBezTo>
                      <a:pt x="2649006" y="1287325"/>
                      <a:pt x="2689952" y="1286872"/>
                      <a:pt x="2729753" y="1278912"/>
                    </a:cubicBezTo>
                    <a:cubicBezTo>
                      <a:pt x="2757552" y="1273352"/>
                      <a:pt x="2810436" y="1252018"/>
                      <a:pt x="2810436" y="1252018"/>
                    </a:cubicBezTo>
                    <a:cubicBezTo>
                      <a:pt x="2902912" y="1190367"/>
                      <a:pt x="2860454" y="1208451"/>
                      <a:pt x="2931459" y="1184783"/>
                    </a:cubicBezTo>
                    <a:cubicBezTo>
                      <a:pt x="2944906" y="1171336"/>
                      <a:pt x="2955977" y="1154991"/>
                      <a:pt x="2971800" y="1144442"/>
                    </a:cubicBezTo>
                    <a:cubicBezTo>
                      <a:pt x="2983594" y="1136579"/>
                      <a:pt x="3001073" y="1139850"/>
                      <a:pt x="3012142" y="1130995"/>
                    </a:cubicBezTo>
                    <a:cubicBezTo>
                      <a:pt x="3024762" y="1120899"/>
                      <a:pt x="3028940" y="1103274"/>
                      <a:pt x="3039036" y="1090654"/>
                    </a:cubicBezTo>
                    <a:cubicBezTo>
                      <a:pt x="3046956" y="1080754"/>
                      <a:pt x="3056965" y="1072724"/>
                      <a:pt x="3065930" y="1063759"/>
                    </a:cubicBezTo>
                    <a:cubicBezTo>
                      <a:pt x="3070412" y="1050312"/>
                      <a:pt x="3071514" y="1035212"/>
                      <a:pt x="3079377" y="1023418"/>
                    </a:cubicBezTo>
                    <a:cubicBezTo>
                      <a:pt x="3089926" y="1007595"/>
                      <a:pt x="3103895" y="993626"/>
                      <a:pt x="3119718" y="983077"/>
                    </a:cubicBezTo>
                    <a:cubicBezTo>
                      <a:pt x="3132043" y="974860"/>
                      <a:pt x="3205696" y="958628"/>
                      <a:pt x="3213847" y="956183"/>
                    </a:cubicBezTo>
                    <a:cubicBezTo>
                      <a:pt x="3213859" y="956180"/>
                      <a:pt x="3314694" y="922568"/>
                      <a:pt x="3334871" y="915842"/>
                    </a:cubicBezTo>
                    <a:cubicBezTo>
                      <a:pt x="3348318" y="911360"/>
                      <a:pt x="3363418" y="910258"/>
                      <a:pt x="3375212" y="902395"/>
                    </a:cubicBezTo>
                    <a:cubicBezTo>
                      <a:pt x="3388659" y="893430"/>
                      <a:pt x="3403282" y="886019"/>
                      <a:pt x="3415553" y="875501"/>
                    </a:cubicBezTo>
                    <a:cubicBezTo>
                      <a:pt x="3434805" y="858999"/>
                      <a:pt x="3448244" y="835777"/>
                      <a:pt x="3469342" y="821712"/>
                    </a:cubicBezTo>
                    <a:lnTo>
                      <a:pt x="3509683" y="794818"/>
                    </a:lnTo>
                    <a:cubicBezTo>
                      <a:pt x="3514165" y="776889"/>
                      <a:pt x="3515850" y="758017"/>
                      <a:pt x="3523130" y="741030"/>
                    </a:cubicBezTo>
                    <a:cubicBezTo>
                      <a:pt x="3568609" y="634911"/>
                      <a:pt x="3665079" y="694297"/>
                      <a:pt x="3792071" y="687242"/>
                    </a:cubicBezTo>
                    <a:cubicBezTo>
                      <a:pt x="3834690" y="623313"/>
                      <a:pt x="3813854" y="662233"/>
                      <a:pt x="3845859" y="566218"/>
                    </a:cubicBezTo>
                    <a:cubicBezTo>
                      <a:pt x="3850341" y="552771"/>
                      <a:pt x="3851443" y="537671"/>
                      <a:pt x="3859306" y="525877"/>
                    </a:cubicBezTo>
                    <a:cubicBezTo>
                      <a:pt x="3877235" y="498983"/>
                      <a:pt x="3902872" y="475859"/>
                      <a:pt x="3913094" y="445195"/>
                    </a:cubicBezTo>
                    <a:cubicBezTo>
                      <a:pt x="3930551" y="392827"/>
                      <a:pt x="3916519" y="414877"/>
                      <a:pt x="3953436" y="377959"/>
                    </a:cubicBezTo>
                    <a:cubicBezTo>
                      <a:pt x="3957918" y="364512"/>
                      <a:pt x="3955815" y="346473"/>
                      <a:pt x="3966883" y="337618"/>
                    </a:cubicBezTo>
                    <a:cubicBezTo>
                      <a:pt x="3981314" y="326073"/>
                      <a:pt x="4002901" y="329248"/>
                      <a:pt x="4020671" y="324171"/>
                    </a:cubicBezTo>
                    <a:cubicBezTo>
                      <a:pt x="4123660" y="294746"/>
                      <a:pt x="3995270" y="330978"/>
                      <a:pt x="4101353" y="283830"/>
                    </a:cubicBezTo>
                    <a:cubicBezTo>
                      <a:pt x="4127259" y="272316"/>
                      <a:pt x="4182036" y="256936"/>
                      <a:pt x="4182036" y="256936"/>
                    </a:cubicBezTo>
                    <a:cubicBezTo>
                      <a:pt x="4242857" y="165705"/>
                      <a:pt x="4212969" y="199110"/>
                      <a:pt x="4262718" y="149359"/>
                    </a:cubicBezTo>
                    <a:cubicBezTo>
                      <a:pt x="4288715" y="71367"/>
                      <a:pt x="4265407" y="69573"/>
                      <a:pt x="4329953" y="55230"/>
                    </a:cubicBezTo>
                    <a:cubicBezTo>
                      <a:pt x="4356569" y="49315"/>
                      <a:pt x="4383742" y="46265"/>
                      <a:pt x="4410636" y="41783"/>
                    </a:cubicBezTo>
                    <a:cubicBezTo>
                      <a:pt x="4424083" y="37301"/>
                      <a:pt x="4438299" y="34675"/>
                      <a:pt x="4450977" y="28336"/>
                    </a:cubicBezTo>
                    <a:cubicBezTo>
                      <a:pt x="4465432" y="21108"/>
                      <a:pt x="4477286" y="-6576"/>
                      <a:pt x="4491318" y="1442"/>
                    </a:cubicBezTo>
                    <a:cubicBezTo>
                      <a:pt x="4519382" y="17478"/>
                      <a:pt x="4519248" y="62730"/>
                      <a:pt x="4545106" y="82124"/>
                    </a:cubicBezTo>
                    <a:cubicBezTo>
                      <a:pt x="4563035" y="95571"/>
                      <a:pt x="4581677" y="108118"/>
                      <a:pt x="4598894" y="122465"/>
                    </a:cubicBezTo>
                    <a:cubicBezTo>
                      <a:pt x="4608634" y="130581"/>
                      <a:pt x="4614917" y="142836"/>
                      <a:pt x="4625789" y="149359"/>
                    </a:cubicBezTo>
                    <a:cubicBezTo>
                      <a:pt x="4637943" y="156652"/>
                      <a:pt x="4652683" y="158324"/>
                      <a:pt x="4666130" y="162806"/>
                    </a:cubicBezTo>
                    <a:cubicBezTo>
                      <a:pt x="4675095" y="171771"/>
                      <a:pt x="4682153" y="183178"/>
                      <a:pt x="4693024" y="189701"/>
                    </a:cubicBezTo>
                    <a:cubicBezTo>
                      <a:pt x="4726129" y="209565"/>
                      <a:pt x="4825155" y="214166"/>
                      <a:pt x="4840942" y="216595"/>
                    </a:cubicBezTo>
                    <a:cubicBezTo>
                      <a:pt x="4863532" y="220070"/>
                      <a:pt x="4885765" y="225560"/>
                      <a:pt x="4908177" y="230042"/>
                    </a:cubicBezTo>
                    <a:cubicBezTo>
                      <a:pt x="4935071" y="247971"/>
                      <a:pt x="4958195" y="273609"/>
                      <a:pt x="4988859" y="283830"/>
                    </a:cubicBezTo>
                    <a:cubicBezTo>
                      <a:pt x="5091225" y="317951"/>
                      <a:pt x="5041743" y="305164"/>
                      <a:pt x="5136777" y="324171"/>
                    </a:cubicBezTo>
                    <a:cubicBezTo>
                      <a:pt x="5163671" y="342100"/>
                      <a:pt x="5194604" y="355103"/>
                      <a:pt x="5217459" y="377959"/>
                    </a:cubicBezTo>
                    <a:cubicBezTo>
                      <a:pt x="5239813" y="400313"/>
                      <a:pt x="5254159" y="418177"/>
                      <a:pt x="5284694" y="431748"/>
                    </a:cubicBezTo>
                    <a:cubicBezTo>
                      <a:pt x="5310600" y="443262"/>
                      <a:pt x="5338483" y="449677"/>
                      <a:pt x="5365377" y="458642"/>
                    </a:cubicBezTo>
                    <a:cubicBezTo>
                      <a:pt x="5378824" y="463124"/>
                      <a:pt x="5391967" y="468651"/>
                      <a:pt x="5405718" y="472089"/>
                    </a:cubicBezTo>
                    <a:cubicBezTo>
                      <a:pt x="5473257" y="488974"/>
                      <a:pt x="5441973" y="479692"/>
                      <a:pt x="5499847" y="498983"/>
                    </a:cubicBezTo>
                    <a:cubicBezTo>
                      <a:pt x="5567083" y="476572"/>
                      <a:pt x="5535707" y="498983"/>
                      <a:pt x="5567083" y="404854"/>
                    </a:cubicBezTo>
                    <a:cubicBezTo>
                      <a:pt x="5571565" y="391407"/>
                      <a:pt x="5567083" y="368994"/>
                      <a:pt x="5580530" y="364512"/>
                    </a:cubicBezTo>
                    <a:lnTo>
                      <a:pt x="5661212" y="337618"/>
                    </a:lnTo>
                    <a:lnTo>
                      <a:pt x="5701553" y="324171"/>
                    </a:lnTo>
                    <a:lnTo>
                      <a:pt x="5728447" y="243489"/>
                    </a:lnTo>
                    <a:lnTo>
                      <a:pt x="5741894" y="203148"/>
                    </a:lnTo>
                    <a:cubicBezTo>
                      <a:pt x="5836024" y="207630"/>
                      <a:pt x="5930372" y="208769"/>
                      <a:pt x="6024283" y="216595"/>
                    </a:cubicBezTo>
                    <a:cubicBezTo>
                      <a:pt x="6050381" y="218770"/>
                      <a:pt x="6098982" y="248609"/>
                      <a:pt x="6118412" y="256936"/>
                    </a:cubicBezTo>
                    <a:cubicBezTo>
                      <a:pt x="6131440" y="262520"/>
                      <a:pt x="6145481" y="265406"/>
                      <a:pt x="6158753" y="270383"/>
                    </a:cubicBezTo>
                    <a:cubicBezTo>
                      <a:pt x="6181355" y="278858"/>
                      <a:pt x="6203577" y="288312"/>
                      <a:pt x="6225989" y="297277"/>
                    </a:cubicBezTo>
                    <a:cubicBezTo>
                      <a:pt x="6230471" y="310724"/>
                      <a:pt x="6236900" y="323672"/>
                      <a:pt x="6239436" y="337618"/>
                    </a:cubicBezTo>
                    <a:cubicBezTo>
                      <a:pt x="6267985" y="494636"/>
                      <a:pt x="6247878" y="560299"/>
                      <a:pt x="6239436" y="754477"/>
                    </a:cubicBezTo>
                    <a:cubicBezTo>
                      <a:pt x="6244071" y="791560"/>
                      <a:pt x="6245601" y="860937"/>
                      <a:pt x="6266330" y="902395"/>
                    </a:cubicBezTo>
                    <a:cubicBezTo>
                      <a:pt x="6273558" y="916850"/>
                      <a:pt x="6286660" y="927968"/>
                      <a:pt x="6293224" y="942736"/>
                    </a:cubicBezTo>
                    <a:cubicBezTo>
                      <a:pt x="6304738" y="968641"/>
                      <a:pt x="6313242" y="995916"/>
                      <a:pt x="6320118" y="1023418"/>
                    </a:cubicBezTo>
                    <a:cubicBezTo>
                      <a:pt x="6324426" y="1040650"/>
                      <a:pt x="6337367" y="1098258"/>
                      <a:pt x="6347012" y="1117548"/>
                    </a:cubicBezTo>
                    <a:cubicBezTo>
                      <a:pt x="6375026" y="1173577"/>
                      <a:pt x="6394078" y="1171336"/>
                      <a:pt x="6454589" y="1211677"/>
                    </a:cubicBezTo>
                    <a:lnTo>
                      <a:pt x="6494930" y="1238571"/>
                    </a:lnTo>
                    <a:cubicBezTo>
                      <a:pt x="6544237" y="1312531"/>
                      <a:pt x="6494929" y="1249775"/>
                      <a:pt x="6562165" y="1305806"/>
                    </a:cubicBezTo>
                    <a:cubicBezTo>
                      <a:pt x="6694356" y="1415967"/>
                      <a:pt x="6523612" y="1280702"/>
                      <a:pt x="6629400" y="1386489"/>
                    </a:cubicBezTo>
                    <a:cubicBezTo>
                      <a:pt x="6640828" y="1397917"/>
                      <a:pt x="6657326" y="1403037"/>
                      <a:pt x="6669742" y="1413383"/>
                    </a:cubicBezTo>
                    <a:cubicBezTo>
                      <a:pt x="6684351" y="1425557"/>
                      <a:pt x="6696636" y="1440277"/>
                      <a:pt x="6710083" y="1453724"/>
                    </a:cubicBezTo>
                    <a:cubicBezTo>
                      <a:pt x="6714565" y="1467171"/>
                      <a:pt x="6717191" y="1481387"/>
                      <a:pt x="6723530" y="1494065"/>
                    </a:cubicBezTo>
                    <a:cubicBezTo>
                      <a:pt x="6743140" y="1533285"/>
                      <a:pt x="6778439" y="1568585"/>
                      <a:pt x="6817659" y="1588195"/>
                    </a:cubicBezTo>
                    <a:cubicBezTo>
                      <a:pt x="6830337" y="1594534"/>
                      <a:pt x="6844553" y="1597160"/>
                      <a:pt x="6858000" y="1601642"/>
                    </a:cubicBezTo>
                    <a:cubicBezTo>
                      <a:pt x="6884292" y="1641080"/>
                      <a:pt x="6887207" y="1637787"/>
                      <a:pt x="6898342" y="1682324"/>
                    </a:cubicBezTo>
                    <a:cubicBezTo>
                      <a:pt x="6899429" y="1686672"/>
                      <a:pt x="6898342" y="1691289"/>
                      <a:pt x="6898342" y="1695771"/>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38" name="Connecteur droit avec flèche 37"/>
              <p:cNvCxnSpPr/>
              <p:nvPr/>
            </p:nvCxnSpPr>
            <p:spPr>
              <a:xfrm>
                <a:off x="8117432" y="3897265"/>
                <a:ext cx="0" cy="76239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6136147" y="688924"/>
              <a:ext cx="6292514" cy="6169076"/>
              <a:chOff x="2" y="688924"/>
              <a:chExt cx="12586445" cy="6169076"/>
            </a:xfrm>
          </p:grpSpPr>
          <p:grpSp>
            <p:nvGrpSpPr>
              <p:cNvPr id="11" name="Groupe 10"/>
              <p:cNvGrpSpPr/>
              <p:nvPr/>
            </p:nvGrpSpPr>
            <p:grpSpPr>
              <a:xfrm>
                <a:off x="2" y="688924"/>
                <a:ext cx="12191998" cy="6169076"/>
                <a:chOff x="2" y="688924"/>
                <a:chExt cx="12191998" cy="6169076"/>
              </a:xfrm>
            </p:grpSpPr>
            <p:grpSp>
              <p:nvGrpSpPr>
                <p:cNvPr id="13" name="Groupe 12"/>
                <p:cNvGrpSpPr/>
                <p:nvPr/>
              </p:nvGrpSpPr>
              <p:grpSpPr>
                <a:xfrm>
                  <a:off x="2" y="688924"/>
                  <a:ext cx="12191998" cy="6169076"/>
                  <a:chOff x="6266329" y="678601"/>
                  <a:chExt cx="5925671" cy="6169076"/>
                </a:xfrm>
              </p:grpSpPr>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9" y="678601"/>
                    <a:ext cx="5925671" cy="6169076"/>
                  </a:xfrm>
                  <a:prstGeom prst="rect">
                    <a:avLst/>
                  </a:prstGeom>
                </p:spPr>
              </p:pic>
              <p:sp>
                <p:nvSpPr>
                  <p:cNvPr id="25" name="ZoneTexte 24"/>
                  <p:cNvSpPr txBox="1"/>
                  <p:nvPr/>
                </p:nvSpPr>
                <p:spPr>
                  <a:xfrm>
                    <a:off x="6393061" y="691581"/>
                    <a:ext cx="3092825" cy="609512"/>
                  </a:xfrm>
                  <a:prstGeom prst="rect">
                    <a:avLst/>
                  </a:prstGeom>
                  <a:noFill/>
                </p:spPr>
                <p:txBody>
                  <a:bodyPr wrap="square" rtlCol="0">
                    <a:spAutoFit/>
                  </a:bodyPr>
                  <a:lstStyle/>
                  <a:p>
                    <a:r>
                      <a:rPr lang="fr-FR" sz="1500" dirty="0">
                        <a:ln w="0">
                          <a:solidFill>
                            <a:schemeClr val="accent2"/>
                          </a:solidFill>
                        </a:ln>
                        <a:solidFill>
                          <a:schemeClr val="accent1"/>
                        </a:solidFill>
                        <a:effectLst>
                          <a:outerShdw blurRad="38100" dist="25400" dir="5400000" algn="ctr" rotWithShape="0">
                            <a:srgbClr val="6E747A">
                              <a:alpha val="43000"/>
                            </a:srgbClr>
                          </a:outerShdw>
                        </a:effectLst>
                      </a:rPr>
                      <a:t>29 septembre 2020</a:t>
                    </a:r>
                    <a:endParaRPr lang="fr-FR" sz="1500" dirty="0">
                      <a:ln w="0">
                        <a:solidFill>
                          <a:schemeClr val="accent2"/>
                        </a:solidFill>
                      </a:ln>
                      <a:solidFill>
                        <a:schemeClr val="accent1"/>
                      </a:solidFill>
                      <a:effectLst>
                        <a:outerShdw blurRad="38100" dist="25400" dir="5400000" algn="ctr" rotWithShape="0">
                          <a:srgbClr val="6E747A">
                            <a:alpha val="43000"/>
                          </a:srgbClr>
                        </a:outerShdw>
                      </a:effectLst>
                    </a:endParaRPr>
                  </a:p>
                </p:txBody>
              </p:sp>
            </p:grpSp>
            <p:cxnSp>
              <p:nvCxnSpPr>
                <p:cNvPr id="15" name="Connecteur droit avec flèche 14"/>
                <p:cNvCxnSpPr/>
                <p:nvPr/>
              </p:nvCxnSpPr>
              <p:spPr>
                <a:xfrm flipH="1" flipV="1">
                  <a:off x="7342094" y="5227396"/>
                  <a:ext cx="19833" cy="12675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3532504" y="5096435"/>
                  <a:ext cx="4072" cy="13984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174448" y="6148082"/>
                  <a:ext cx="4528063" cy="565975"/>
                </a:xfrm>
                <a:prstGeom prst="rect">
                  <a:avLst/>
                </a:prstGeom>
                <a:noFill/>
              </p:spPr>
              <p:txBody>
                <a:bodyPr wrap="square" rtlCol="0">
                  <a:spAutoFit/>
                </a:bodyPr>
                <a:lstStyle/>
                <a:p>
                  <a:pPr algn="ctr"/>
                  <a:r>
                    <a:rPr lang="fr-FR" sz="1350" dirty="0">
                      <a:ln w="0">
                        <a:solidFill>
                          <a:srgbClr val="FFFF00"/>
                        </a:solidFill>
                      </a:ln>
                      <a:solidFill>
                        <a:srgbClr val="FFC000"/>
                      </a:solidFill>
                      <a:effectLst>
                        <a:outerShdw blurRad="38100" dist="25400" dir="5400000" algn="ctr" rotWithShape="0">
                          <a:srgbClr val="6E747A">
                            <a:alpha val="43000"/>
                          </a:srgbClr>
                        </a:outerShdw>
                      </a:effectLst>
                    </a:rPr>
                    <a:t>Agglomérations</a:t>
                  </a:r>
                  <a:endParaRPr lang="fr-FR" sz="1050" dirty="0">
                    <a:ln w="0">
                      <a:solidFill>
                        <a:srgbClr val="FFFF00"/>
                      </a:solidFill>
                    </a:ln>
                    <a:solidFill>
                      <a:srgbClr val="FFC000"/>
                    </a:solidFill>
                    <a:effectLst>
                      <a:outerShdw blurRad="38100" dist="25400" dir="5400000" algn="ctr" rotWithShape="0">
                        <a:srgbClr val="6E747A">
                          <a:alpha val="43000"/>
                        </a:srgbClr>
                      </a:outerShdw>
                    </a:effectLst>
                  </a:endParaRPr>
                </a:p>
              </p:txBody>
            </p:sp>
            <p:sp>
              <p:nvSpPr>
                <p:cNvPr id="21" name="Forme libre 20"/>
                <p:cNvSpPr/>
                <p:nvPr/>
              </p:nvSpPr>
              <p:spPr>
                <a:xfrm>
                  <a:off x="3052482" y="4731922"/>
                  <a:ext cx="6898825" cy="1695771"/>
                </a:xfrm>
                <a:custGeom>
                  <a:avLst/>
                  <a:gdLst>
                    <a:gd name="connsiteX0" fmla="*/ 0 w 6898825"/>
                    <a:gd name="connsiteY0" fmla="*/ 283830 h 1695771"/>
                    <a:gd name="connsiteX1" fmla="*/ 67236 w 6898825"/>
                    <a:gd name="connsiteY1" fmla="*/ 324171 h 1695771"/>
                    <a:gd name="connsiteX2" fmla="*/ 94130 w 6898825"/>
                    <a:gd name="connsiteY2" fmla="*/ 243489 h 1695771"/>
                    <a:gd name="connsiteX3" fmla="*/ 174812 w 6898825"/>
                    <a:gd name="connsiteY3" fmla="*/ 216595 h 1695771"/>
                    <a:gd name="connsiteX4" fmla="*/ 215153 w 6898825"/>
                    <a:gd name="connsiteY4" fmla="*/ 189701 h 1695771"/>
                    <a:gd name="connsiteX5" fmla="*/ 282389 w 6898825"/>
                    <a:gd name="connsiteY5" fmla="*/ 176254 h 1695771"/>
                    <a:gd name="connsiteX6" fmla="*/ 322730 w 6898825"/>
                    <a:gd name="connsiteY6" fmla="*/ 162806 h 1695771"/>
                    <a:gd name="connsiteX7" fmla="*/ 336177 w 6898825"/>
                    <a:gd name="connsiteY7" fmla="*/ 283830 h 1695771"/>
                    <a:gd name="connsiteX8" fmla="*/ 376518 w 6898825"/>
                    <a:gd name="connsiteY8" fmla="*/ 270383 h 1695771"/>
                    <a:gd name="connsiteX9" fmla="*/ 416859 w 6898825"/>
                    <a:gd name="connsiteY9" fmla="*/ 243489 h 1695771"/>
                    <a:gd name="connsiteX10" fmla="*/ 484094 w 6898825"/>
                    <a:gd name="connsiteY10" fmla="*/ 230042 h 1695771"/>
                    <a:gd name="connsiteX11" fmla="*/ 524436 w 6898825"/>
                    <a:gd name="connsiteY11" fmla="*/ 216595 h 1695771"/>
                    <a:gd name="connsiteX12" fmla="*/ 578224 w 6898825"/>
                    <a:gd name="connsiteY12" fmla="*/ 230042 h 1695771"/>
                    <a:gd name="connsiteX13" fmla="*/ 618565 w 6898825"/>
                    <a:gd name="connsiteY13" fmla="*/ 270383 h 1695771"/>
                    <a:gd name="connsiteX14" fmla="*/ 672353 w 6898825"/>
                    <a:gd name="connsiteY14" fmla="*/ 351065 h 1695771"/>
                    <a:gd name="connsiteX15" fmla="*/ 712694 w 6898825"/>
                    <a:gd name="connsiteY15" fmla="*/ 364512 h 1695771"/>
                    <a:gd name="connsiteX16" fmla="*/ 793377 w 6898825"/>
                    <a:gd name="connsiteY16" fmla="*/ 458642 h 1695771"/>
                    <a:gd name="connsiteX17" fmla="*/ 806824 w 6898825"/>
                    <a:gd name="connsiteY17" fmla="*/ 498983 h 1695771"/>
                    <a:gd name="connsiteX18" fmla="*/ 860612 w 6898825"/>
                    <a:gd name="connsiteY18" fmla="*/ 579665 h 1695771"/>
                    <a:gd name="connsiteX19" fmla="*/ 887506 w 6898825"/>
                    <a:gd name="connsiteY19" fmla="*/ 673795 h 1695771"/>
                    <a:gd name="connsiteX20" fmla="*/ 914400 w 6898825"/>
                    <a:gd name="connsiteY20" fmla="*/ 714136 h 1695771"/>
                    <a:gd name="connsiteX21" fmla="*/ 927847 w 6898825"/>
                    <a:gd name="connsiteY21" fmla="*/ 767924 h 1695771"/>
                    <a:gd name="connsiteX22" fmla="*/ 968189 w 6898825"/>
                    <a:gd name="connsiteY22" fmla="*/ 741030 h 1695771"/>
                    <a:gd name="connsiteX23" fmla="*/ 1021977 w 6898825"/>
                    <a:gd name="connsiteY23" fmla="*/ 673795 h 1695771"/>
                    <a:gd name="connsiteX24" fmla="*/ 1223683 w 6898825"/>
                    <a:gd name="connsiteY24" fmla="*/ 646901 h 1695771"/>
                    <a:gd name="connsiteX25" fmla="*/ 1358153 w 6898825"/>
                    <a:gd name="connsiteY25" fmla="*/ 660348 h 1695771"/>
                    <a:gd name="connsiteX26" fmla="*/ 1371600 w 6898825"/>
                    <a:gd name="connsiteY26" fmla="*/ 835159 h 1695771"/>
                    <a:gd name="connsiteX27" fmla="*/ 1398494 w 6898825"/>
                    <a:gd name="connsiteY27" fmla="*/ 862054 h 1695771"/>
                    <a:gd name="connsiteX28" fmla="*/ 1452283 w 6898825"/>
                    <a:gd name="connsiteY28" fmla="*/ 929289 h 1695771"/>
                    <a:gd name="connsiteX29" fmla="*/ 1465730 w 6898825"/>
                    <a:gd name="connsiteY29" fmla="*/ 969630 h 1695771"/>
                    <a:gd name="connsiteX30" fmla="*/ 1586753 w 6898825"/>
                    <a:gd name="connsiteY30" fmla="*/ 1023418 h 1695771"/>
                    <a:gd name="connsiteX31" fmla="*/ 1627094 w 6898825"/>
                    <a:gd name="connsiteY31" fmla="*/ 1050312 h 1695771"/>
                    <a:gd name="connsiteX32" fmla="*/ 1653989 w 6898825"/>
                    <a:gd name="connsiteY32" fmla="*/ 1090654 h 1695771"/>
                    <a:gd name="connsiteX33" fmla="*/ 1694330 w 6898825"/>
                    <a:gd name="connsiteY33" fmla="*/ 1104101 h 1695771"/>
                    <a:gd name="connsiteX34" fmla="*/ 1775012 w 6898825"/>
                    <a:gd name="connsiteY34" fmla="*/ 1144442 h 1695771"/>
                    <a:gd name="connsiteX35" fmla="*/ 1788459 w 6898825"/>
                    <a:gd name="connsiteY35" fmla="*/ 1184783 h 1695771"/>
                    <a:gd name="connsiteX36" fmla="*/ 1869142 w 6898825"/>
                    <a:gd name="connsiteY36" fmla="*/ 1211677 h 1695771"/>
                    <a:gd name="connsiteX37" fmla="*/ 1990165 w 6898825"/>
                    <a:gd name="connsiteY37" fmla="*/ 1238571 h 1695771"/>
                    <a:gd name="connsiteX38" fmla="*/ 2124636 w 6898825"/>
                    <a:gd name="connsiteY38" fmla="*/ 1252018 h 1695771"/>
                    <a:gd name="connsiteX39" fmla="*/ 2205318 w 6898825"/>
                    <a:gd name="connsiteY39" fmla="*/ 1278912 h 1695771"/>
                    <a:gd name="connsiteX40" fmla="*/ 2514600 w 6898825"/>
                    <a:gd name="connsiteY40" fmla="*/ 1305806 h 1695771"/>
                    <a:gd name="connsiteX41" fmla="*/ 2608730 w 6898825"/>
                    <a:gd name="connsiteY41" fmla="*/ 1292359 h 1695771"/>
                    <a:gd name="connsiteX42" fmla="*/ 2729753 w 6898825"/>
                    <a:gd name="connsiteY42" fmla="*/ 1278912 h 1695771"/>
                    <a:gd name="connsiteX43" fmla="*/ 2810436 w 6898825"/>
                    <a:gd name="connsiteY43" fmla="*/ 1252018 h 1695771"/>
                    <a:gd name="connsiteX44" fmla="*/ 2931459 w 6898825"/>
                    <a:gd name="connsiteY44" fmla="*/ 1184783 h 1695771"/>
                    <a:gd name="connsiteX45" fmla="*/ 2971800 w 6898825"/>
                    <a:gd name="connsiteY45" fmla="*/ 1144442 h 1695771"/>
                    <a:gd name="connsiteX46" fmla="*/ 3012142 w 6898825"/>
                    <a:gd name="connsiteY46" fmla="*/ 1130995 h 1695771"/>
                    <a:gd name="connsiteX47" fmla="*/ 3039036 w 6898825"/>
                    <a:gd name="connsiteY47" fmla="*/ 1090654 h 1695771"/>
                    <a:gd name="connsiteX48" fmla="*/ 3065930 w 6898825"/>
                    <a:gd name="connsiteY48" fmla="*/ 1063759 h 1695771"/>
                    <a:gd name="connsiteX49" fmla="*/ 3079377 w 6898825"/>
                    <a:gd name="connsiteY49" fmla="*/ 1023418 h 1695771"/>
                    <a:gd name="connsiteX50" fmla="*/ 3119718 w 6898825"/>
                    <a:gd name="connsiteY50" fmla="*/ 983077 h 1695771"/>
                    <a:gd name="connsiteX51" fmla="*/ 3213847 w 6898825"/>
                    <a:gd name="connsiteY51" fmla="*/ 956183 h 1695771"/>
                    <a:gd name="connsiteX52" fmla="*/ 3334871 w 6898825"/>
                    <a:gd name="connsiteY52" fmla="*/ 915842 h 1695771"/>
                    <a:gd name="connsiteX53" fmla="*/ 3375212 w 6898825"/>
                    <a:gd name="connsiteY53" fmla="*/ 902395 h 1695771"/>
                    <a:gd name="connsiteX54" fmla="*/ 3415553 w 6898825"/>
                    <a:gd name="connsiteY54" fmla="*/ 875501 h 1695771"/>
                    <a:gd name="connsiteX55" fmla="*/ 3469342 w 6898825"/>
                    <a:gd name="connsiteY55" fmla="*/ 821712 h 1695771"/>
                    <a:gd name="connsiteX56" fmla="*/ 3509683 w 6898825"/>
                    <a:gd name="connsiteY56" fmla="*/ 794818 h 1695771"/>
                    <a:gd name="connsiteX57" fmla="*/ 3523130 w 6898825"/>
                    <a:gd name="connsiteY57" fmla="*/ 741030 h 1695771"/>
                    <a:gd name="connsiteX58" fmla="*/ 3792071 w 6898825"/>
                    <a:gd name="connsiteY58" fmla="*/ 687242 h 1695771"/>
                    <a:gd name="connsiteX59" fmla="*/ 3845859 w 6898825"/>
                    <a:gd name="connsiteY59" fmla="*/ 566218 h 1695771"/>
                    <a:gd name="connsiteX60" fmla="*/ 3859306 w 6898825"/>
                    <a:gd name="connsiteY60" fmla="*/ 525877 h 1695771"/>
                    <a:gd name="connsiteX61" fmla="*/ 3913094 w 6898825"/>
                    <a:gd name="connsiteY61" fmla="*/ 445195 h 1695771"/>
                    <a:gd name="connsiteX62" fmla="*/ 3953436 w 6898825"/>
                    <a:gd name="connsiteY62" fmla="*/ 377959 h 1695771"/>
                    <a:gd name="connsiteX63" fmla="*/ 3966883 w 6898825"/>
                    <a:gd name="connsiteY63" fmla="*/ 337618 h 1695771"/>
                    <a:gd name="connsiteX64" fmla="*/ 4020671 w 6898825"/>
                    <a:gd name="connsiteY64" fmla="*/ 324171 h 1695771"/>
                    <a:gd name="connsiteX65" fmla="*/ 4101353 w 6898825"/>
                    <a:gd name="connsiteY65" fmla="*/ 283830 h 1695771"/>
                    <a:gd name="connsiteX66" fmla="*/ 4182036 w 6898825"/>
                    <a:gd name="connsiteY66" fmla="*/ 256936 h 1695771"/>
                    <a:gd name="connsiteX67" fmla="*/ 4262718 w 6898825"/>
                    <a:gd name="connsiteY67" fmla="*/ 149359 h 1695771"/>
                    <a:gd name="connsiteX68" fmla="*/ 4329953 w 6898825"/>
                    <a:gd name="connsiteY68" fmla="*/ 55230 h 1695771"/>
                    <a:gd name="connsiteX69" fmla="*/ 4410636 w 6898825"/>
                    <a:gd name="connsiteY69" fmla="*/ 41783 h 1695771"/>
                    <a:gd name="connsiteX70" fmla="*/ 4450977 w 6898825"/>
                    <a:gd name="connsiteY70" fmla="*/ 28336 h 1695771"/>
                    <a:gd name="connsiteX71" fmla="*/ 4491318 w 6898825"/>
                    <a:gd name="connsiteY71" fmla="*/ 1442 h 1695771"/>
                    <a:gd name="connsiteX72" fmla="*/ 4545106 w 6898825"/>
                    <a:gd name="connsiteY72" fmla="*/ 82124 h 1695771"/>
                    <a:gd name="connsiteX73" fmla="*/ 4598894 w 6898825"/>
                    <a:gd name="connsiteY73" fmla="*/ 122465 h 1695771"/>
                    <a:gd name="connsiteX74" fmla="*/ 4625789 w 6898825"/>
                    <a:gd name="connsiteY74" fmla="*/ 149359 h 1695771"/>
                    <a:gd name="connsiteX75" fmla="*/ 4666130 w 6898825"/>
                    <a:gd name="connsiteY75" fmla="*/ 162806 h 1695771"/>
                    <a:gd name="connsiteX76" fmla="*/ 4693024 w 6898825"/>
                    <a:gd name="connsiteY76" fmla="*/ 189701 h 1695771"/>
                    <a:gd name="connsiteX77" fmla="*/ 4840942 w 6898825"/>
                    <a:gd name="connsiteY77" fmla="*/ 216595 h 1695771"/>
                    <a:gd name="connsiteX78" fmla="*/ 4908177 w 6898825"/>
                    <a:gd name="connsiteY78" fmla="*/ 230042 h 1695771"/>
                    <a:gd name="connsiteX79" fmla="*/ 4988859 w 6898825"/>
                    <a:gd name="connsiteY79" fmla="*/ 283830 h 1695771"/>
                    <a:gd name="connsiteX80" fmla="*/ 5136777 w 6898825"/>
                    <a:gd name="connsiteY80" fmla="*/ 324171 h 1695771"/>
                    <a:gd name="connsiteX81" fmla="*/ 5217459 w 6898825"/>
                    <a:gd name="connsiteY81" fmla="*/ 377959 h 1695771"/>
                    <a:gd name="connsiteX82" fmla="*/ 5284694 w 6898825"/>
                    <a:gd name="connsiteY82" fmla="*/ 431748 h 1695771"/>
                    <a:gd name="connsiteX83" fmla="*/ 5365377 w 6898825"/>
                    <a:gd name="connsiteY83" fmla="*/ 458642 h 1695771"/>
                    <a:gd name="connsiteX84" fmla="*/ 5405718 w 6898825"/>
                    <a:gd name="connsiteY84" fmla="*/ 472089 h 1695771"/>
                    <a:gd name="connsiteX85" fmla="*/ 5499847 w 6898825"/>
                    <a:gd name="connsiteY85" fmla="*/ 498983 h 1695771"/>
                    <a:gd name="connsiteX86" fmla="*/ 5567083 w 6898825"/>
                    <a:gd name="connsiteY86" fmla="*/ 404854 h 1695771"/>
                    <a:gd name="connsiteX87" fmla="*/ 5580530 w 6898825"/>
                    <a:gd name="connsiteY87" fmla="*/ 364512 h 1695771"/>
                    <a:gd name="connsiteX88" fmla="*/ 5661212 w 6898825"/>
                    <a:gd name="connsiteY88" fmla="*/ 337618 h 1695771"/>
                    <a:gd name="connsiteX89" fmla="*/ 5701553 w 6898825"/>
                    <a:gd name="connsiteY89" fmla="*/ 324171 h 1695771"/>
                    <a:gd name="connsiteX90" fmla="*/ 5728447 w 6898825"/>
                    <a:gd name="connsiteY90" fmla="*/ 243489 h 1695771"/>
                    <a:gd name="connsiteX91" fmla="*/ 5741894 w 6898825"/>
                    <a:gd name="connsiteY91" fmla="*/ 203148 h 1695771"/>
                    <a:gd name="connsiteX92" fmla="*/ 6024283 w 6898825"/>
                    <a:gd name="connsiteY92" fmla="*/ 216595 h 1695771"/>
                    <a:gd name="connsiteX93" fmla="*/ 6118412 w 6898825"/>
                    <a:gd name="connsiteY93" fmla="*/ 256936 h 1695771"/>
                    <a:gd name="connsiteX94" fmla="*/ 6158753 w 6898825"/>
                    <a:gd name="connsiteY94" fmla="*/ 270383 h 1695771"/>
                    <a:gd name="connsiteX95" fmla="*/ 6225989 w 6898825"/>
                    <a:gd name="connsiteY95" fmla="*/ 297277 h 1695771"/>
                    <a:gd name="connsiteX96" fmla="*/ 6239436 w 6898825"/>
                    <a:gd name="connsiteY96" fmla="*/ 337618 h 1695771"/>
                    <a:gd name="connsiteX97" fmla="*/ 6239436 w 6898825"/>
                    <a:gd name="connsiteY97" fmla="*/ 754477 h 1695771"/>
                    <a:gd name="connsiteX98" fmla="*/ 6266330 w 6898825"/>
                    <a:gd name="connsiteY98" fmla="*/ 902395 h 1695771"/>
                    <a:gd name="connsiteX99" fmla="*/ 6293224 w 6898825"/>
                    <a:gd name="connsiteY99" fmla="*/ 942736 h 1695771"/>
                    <a:gd name="connsiteX100" fmla="*/ 6320118 w 6898825"/>
                    <a:gd name="connsiteY100" fmla="*/ 1023418 h 1695771"/>
                    <a:gd name="connsiteX101" fmla="*/ 6347012 w 6898825"/>
                    <a:gd name="connsiteY101" fmla="*/ 1117548 h 1695771"/>
                    <a:gd name="connsiteX102" fmla="*/ 6454589 w 6898825"/>
                    <a:gd name="connsiteY102" fmla="*/ 1211677 h 1695771"/>
                    <a:gd name="connsiteX103" fmla="*/ 6494930 w 6898825"/>
                    <a:gd name="connsiteY103" fmla="*/ 1238571 h 1695771"/>
                    <a:gd name="connsiteX104" fmla="*/ 6562165 w 6898825"/>
                    <a:gd name="connsiteY104" fmla="*/ 1305806 h 1695771"/>
                    <a:gd name="connsiteX105" fmla="*/ 6629400 w 6898825"/>
                    <a:gd name="connsiteY105" fmla="*/ 1386489 h 1695771"/>
                    <a:gd name="connsiteX106" fmla="*/ 6669742 w 6898825"/>
                    <a:gd name="connsiteY106" fmla="*/ 1413383 h 1695771"/>
                    <a:gd name="connsiteX107" fmla="*/ 6710083 w 6898825"/>
                    <a:gd name="connsiteY107" fmla="*/ 1453724 h 1695771"/>
                    <a:gd name="connsiteX108" fmla="*/ 6723530 w 6898825"/>
                    <a:gd name="connsiteY108" fmla="*/ 1494065 h 1695771"/>
                    <a:gd name="connsiteX109" fmla="*/ 6817659 w 6898825"/>
                    <a:gd name="connsiteY109" fmla="*/ 1588195 h 1695771"/>
                    <a:gd name="connsiteX110" fmla="*/ 6858000 w 6898825"/>
                    <a:gd name="connsiteY110" fmla="*/ 1601642 h 1695771"/>
                    <a:gd name="connsiteX111" fmla="*/ 6898342 w 6898825"/>
                    <a:gd name="connsiteY111" fmla="*/ 1682324 h 1695771"/>
                    <a:gd name="connsiteX112" fmla="*/ 6898342 w 6898825"/>
                    <a:gd name="connsiteY112" fmla="*/ 1695771 h 169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98825" h="1695771">
                      <a:moveTo>
                        <a:pt x="0" y="283830"/>
                      </a:moveTo>
                      <a:cubicBezTo>
                        <a:pt x="22412" y="297277"/>
                        <a:pt x="43213" y="334467"/>
                        <a:pt x="67236" y="324171"/>
                      </a:cubicBezTo>
                      <a:cubicBezTo>
                        <a:pt x="93293" y="313004"/>
                        <a:pt x="67236" y="252454"/>
                        <a:pt x="94130" y="243489"/>
                      </a:cubicBezTo>
                      <a:cubicBezTo>
                        <a:pt x="121024" y="234524"/>
                        <a:pt x="151224" y="232320"/>
                        <a:pt x="174812" y="216595"/>
                      </a:cubicBezTo>
                      <a:cubicBezTo>
                        <a:pt x="188259" y="207630"/>
                        <a:pt x="200021" y="195376"/>
                        <a:pt x="215153" y="189701"/>
                      </a:cubicBezTo>
                      <a:cubicBezTo>
                        <a:pt x="236554" y="181676"/>
                        <a:pt x="260216" y="181797"/>
                        <a:pt x="282389" y="176254"/>
                      </a:cubicBezTo>
                      <a:cubicBezTo>
                        <a:pt x="296140" y="172816"/>
                        <a:pt x="309283" y="167289"/>
                        <a:pt x="322730" y="162806"/>
                      </a:cubicBezTo>
                      <a:cubicBezTo>
                        <a:pt x="327212" y="203147"/>
                        <a:pt x="318025" y="247526"/>
                        <a:pt x="336177" y="283830"/>
                      </a:cubicBezTo>
                      <a:cubicBezTo>
                        <a:pt x="342516" y="296508"/>
                        <a:pt x="363840" y="276722"/>
                        <a:pt x="376518" y="270383"/>
                      </a:cubicBezTo>
                      <a:cubicBezTo>
                        <a:pt x="390973" y="263155"/>
                        <a:pt x="401727" y="249164"/>
                        <a:pt x="416859" y="243489"/>
                      </a:cubicBezTo>
                      <a:cubicBezTo>
                        <a:pt x="438259" y="235464"/>
                        <a:pt x="461921" y="235585"/>
                        <a:pt x="484094" y="230042"/>
                      </a:cubicBezTo>
                      <a:cubicBezTo>
                        <a:pt x="497845" y="226604"/>
                        <a:pt x="510989" y="221077"/>
                        <a:pt x="524436" y="216595"/>
                      </a:cubicBezTo>
                      <a:cubicBezTo>
                        <a:pt x="542365" y="221077"/>
                        <a:pt x="562178" y="220873"/>
                        <a:pt x="578224" y="230042"/>
                      </a:cubicBezTo>
                      <a:cubicBezTo>
                        <a:pt x="594735" y="239477"/>
                        <a:pt x="606890" y="255372"/>
                        <a:pt x="618565" y="270383"/>
                      </a:cubicBezTo>
                      <a:cubicBezTo>
                        <a:pt x="638409" y="295897"/>
                        <a:pt x="641689" y="340844"/>
                        <a:pt x="672353" y="351065"/>
                      </a:cubicBezTo>
                      <a:lnTo>
                        <a:pt x="712694" y="364512"/>
                      </a:lnTo>
                      <a:cubicBezTo>
                        <a:pt x="745779" y="397597"/>
                        <a:pt x="772897" y="417683"/>
                        <a:pt x="793377" y="458642"/>
                      </a:cubicBezTo>
                      <a:cubicBezTo>
                        <a:pt x="799716" y="471320"/>
                        <a:pt x="799940" y="486592"/>
                        <a:pt x="806824" y="498983"/>
                      </a:cubicBezTo>
                      <a:cubicBezTo>
                        <a:pt x="822521" y="527238"/>
                        <a:pt x="860612" y="579665"/>
                        <a:pt x="860612" y="579665"/>
                      </a:cubicBezTo>
                      <a:cubicBezTo>
                        <a:pt x="864921" y="596900"/>
                        <a:pt x="877860" y="654503"/>
                        <a:pt x="887506" y="673795"/>
                      </a:cubicBezTo>
                      <a:cubicBezTo>
                        <a:pt x="894734" y="688250"/>
                        <a:pt x="905435" y="700689"/>
                        <a:pt x="914400" y="714136"/>
                      </a:cubicBezTo>
                      <a:cubicBezTo>
                        <a:pt x="918882" y="732065"/>
                        <a:pt x="911317" y="759659"/>
                        <a:pt x="927847" y="767924"/>
                      </a:cubicBezTo>
                      <a:cubicBezTo>
                        <a:pt x="942302" y="775152"/>
                        <a:pt x="958093" y="753650"/>
                        <a:pt x="968189" y="741030"/>
                      </a:cubicBezTo>
                      <a:cubicBezTo>
                        <a:pt x="1019888" y="676407"/>
                        <a:pt x="932055" y="718756"/>
                        <a:pt x="1021977" y="673795"/>
                      </a:cubicBezTo>
                      <a:cubicBezTo>
                        <a:pt x="1076905" y="646331"/>
                        <a:pt x="1187632" y="649905"/>
                        <a:pt x="1223683" y="646901"/>
                      </a:cubicBezTo>
                      <a:cubicBezTo>
                        <a:pt x="1268506" y="651383"/>
                        <a:pt x="1330322" y="624927"/>
                        <a:pt x="1358153" y="660348"/>
                      </a:cubicBezTo>
                      <a:cubicBezTo>
                        <a:pt x="1394260" y="706302"/>
                        <a:pt x="1360139" y="777851"/>
                        <a:pt x="1371600" y="835159"/>
                      </a:cubicBezTo>
                      <a:cubicBezTo>
                        <a:pt x="1374086" y="847591"/>
                        <a:pt x="1389529" y="853089"/>
                        <a:pt x="1398494" y="862054"/>
                      </a:cubicBezTo>
                      <a:cubicBezTo>
                        <a:pt x="1432297" y="963455"/>
                        <a:pt x="1382768" y="842395"/>
                        <a:pt x="1452283" y="929289"/>
                      </a:cubicBezTo>
                      <a:cubicBezTo>
                        <a:pt x="1461138" y="940357"/>
                        <a:pt x="1456875" y="958562"/>
                        <a:pt x="1465730" y="969630"/>
                      </a:cubicBezTo>
                      <a:cubicBezTo>
                        <a:pt x="1497008" y="1008727"/>
                        <a:pt x="1548012" y="997591"/>
                        <a:pt x="1586753" y="1023418"/>
                      </a:cubicBezTo>
                      <a:lnTo>
                        <a:pt x="1627094" y="1050312"/>
                      </a:lnTo>
                      <a:cubicBezTo>
                        <a:pt x="1636059" y="1063759"/>
                        <a:pt x="1641369" y="1080558"/>
                        <a:pt x="1653989" y="1090654"/>
                      </a:cubicBezTo>
                      <a:cubicBezTo>
                        <a:pt x="1665057" y="1099509"/>
                        <a:pt x="1681652" y="1097762"/>
                        <a:pt x="1694330" y="1104101"/>
                      </a:cubicBezTo>
                      <a:cubicBezTo>
                        <a:pt x="1798600" y="1156236"/>
                        <a:pt x="1673614" y="1110643"/>
                        <a:pt x="1775012" y="1144442"/>
                      </a:cubicBezTo>
                      <a:cubicBezTo>
                        <a:pt x="1779494" y="1157889"/>
                        <a:pt x="1776925" y="1176544"/>
                        <a:pt x="1788459" y="1184783"/>
                      </a:cubicBezTo>
                      <a:cubicBezTo>
                        <a:pt x="1811528" y="1201260"/>
                        <a:pt x="1841639" y="1204801"/>
                        <a:pt x="1869142" y="1211677"/>
                      </a:cubicBezTo>
                      <a:cubicBezTo>
                        <a:pt x="1905663" y="1220807"/>
                        <a:pt x="1953584" y="1233693"/>
                        <a:pt x="1990165" y="1238571"/>
                      </a:cubicBezTo>
                      <a:cubicBezTo>
                        <a:pt x="2034817" y="1244525"/>
                        <a:pt x="2079812" y="1247536"/>
                        <a:pt x="2124636" y="1252018"/>
                      </a:cubicBezTo>
                      <a:cubicBezTo>
                        <a:pt x="2151530" y="1260983"/>
                        <a:pt x="2177143" y="1275781"/>
                        <a:pt x="2205318" y="1278912"/>
                      </a:cubicBezTo>
                      <a:cubicBezTo>
                        <a:pt x="2388870" y="1299306"/>
                        <a:pt x="2285856" y="1289467"/>
                        <a:pt x="2514600" y="1305806"/>
                      </a:cubicBezTo>
                      <a:lnTo>
                        <a:pt x="2608730" y="1292359"/>
                      </a:lnTo>
                      <a:cubicBezTo>
                        <a:pt x="2649006" y="1287325"/>
                        <a:pt x="2689952" y="1286872"/>
                        <a:pt x="2729753" y="1278912"/>
                      </a:cubicBezTo>
                      <a:cubicBezTo>
                        <a:pt x="2757552" y="1273352"/>
                        <a:pt x="2810436" y="1252018"/>
                        <a:pt x="2810436" y="1252018"/>
                      </a:cubicBezTo>
                      <a:cubicBezTo>
                        <a:pt x="2902912" y="1190367"/>
                        <a:pt x="2860454" y="1208451"/>
                        <a:pt x="2931459" y="1184783"/>
                      </a:cubicBezTo>
                      <a:cubicBezTo>
                        <a:pt x="2944906" y="1171336"/>
                        <a:pt x="2955977" y="1154991"/>
                        <a:pt x="2971800" y="1144442"/>
                      </a:cubicBezTo>
                      <a:cubicBezTo>
                        <a:pt x="2983594" y="1136579"/>
                        <a:pt x="3001073" y="1139850"/>
                        <a:pt x="3012142" y="1130995"/>
                      </a:cubicBezTo>
                      <a:cubicBezTo>
                        <a:pt x="3024762" y="1120899"/>
                        <a:pt x="3028940" y="1103274"/>
                        <a:pt x="3039036" y="1090654"/>
                      </a:cubicBezTo>
                      <a:cubicBezTo>
                        <a:pt x="3046956" y="1080754"/>
                        <a:pt x="3056965" y="1072724"/>
                        <a:pt x="3065930" y="1063759"/>
                      </a:cubicBezTo>
                      <a:cubicBezTo>
                        <a:pt x="3070412" y="1050312"/>
                        <a:pt x="3071514" y="1035212"/>
                        <a:pt x="3079377" y="1023418"/>
                      </a:cubicBezTo>
                      <a:cubicBezTo>
                        <a:pt x="3089926" y="1007595"/>
                        <a:pt x="3103895" y="993626"/>
                        <a:pt x="3119718" y="983077"/>
                      </a:cubicBezTo>
                      <a:cubicBezTo>
                        <a:pt x="3132043" y="974860"/>
                        <a:pt x="3205696" y="958628"/>
                        <a:pt x="3213847" y="956183"/>
                      </a:cubicBezTo>
                      <a:cubicBezTo>
                        <a:pt x="3213859" y="956180"/>
                        <a:pt x="3314694" y="922568"/>
                        <a:pt x="3334871" y="915842"/>
                      </a:cubicBezTo>
                      <a:cubicBezTo>
                        <a:pt x="3348318" y="911360"/>
                        <a:pt x="3363418" y="910258"/>
                        <a:pt x="3375212" y="902395"/>
                      </a:cubicBezTo>
                      <a:cubicBezTo>
                        <a:pt x="3388659" y="893430"/>
                        <a:pt x="3403282" y="886019"/>
                        <a:pt x="3415553" y="875501"/>
                      </a:cubicBezTo>
                      <a:cubicBezTo>
                        <a:pt x="3434805" y="858999"/>
                        <a:pt x="3448244" y="835777"/>
                        <a:pt x="3469342" y="821712"/>
                      </a:cubicBezTo>
                      <a:lnTo>
                        <a:pt x="3509683" y="794818"/>
                      </a:lnTo>
                      <a:cubicBezTo>
                        <a:pt x="3514165" y="776889"/>
                        <a:pt x="3515850" y="758017"/>
                        <a:pt x="3523130" y="741030"/>
                      </a:cubicBezTo>
                      <a:cubicBezTo>
                        <a:pt x="3568609" y="634911"/>
                        <a:pt x="3665079" y="694297"/>
                        <a:pt x="3792071" y="687242"/>
                      </a:cubicBezTo>
                      <a:cubicBezTo>
                        <a:pt x="3834690" y="623313"/>
                        <a:pt x="3813854" y="662233"/>
                        <a:pt x="3845859" y="566218"/>
                      </a:cubicBezTo>
                      <a:cubicBezTo>
                        <a:pt x="3850341" y="552771"/>
                        <a:pt x="3851443" y="537671"/>
                        <a:pt x="3859306" y="525877"/>
                      </a:cubicBezTo>
                      <a:cubicBezTo>
                        <a:pt x="3877235" y="498983"/>
                        <a:pt x="3902872" y="475859"/>
                        <a:pt x="3913094" y="445195"/>
                      </a:cubicBezTo>
                      <a:cubicBezTo>
                        <a:pt x="3930551" y="392827"/>
                        <a:pt x="3916519" y="414877"/>
                        <a:pt x="3953436" y="377959"/>
                      </a:cubicBezTo>
                      <a:cubicBezTo>
                        <a:pt x="3957918" y="364512"/>
                        <a:pt x="3955815" y="346473"/>
                        <a:pt x="3966883" y="337618"/>
                      </a:cubicBezTo>
                      <a:cubicBezTo>
                        <a:pt x="3981314" y="326073"/>
                        <a:pt x="4002901" y="329248"/>
                        <a:pt x="4020671" y="324171"/>
                      </a:cubicBezTo>
                      <a:cubicBezTo>
                        <a:pt x="4123660" y="294746"/>
                        <a:pt x="3995270" y="330978"/>
                        <a:pt x="4101353" y="283830"/>
                      </a:cubicBezTo>
                      <a:cubicBezTo>
                        <a:pt x="4127259" y="272316"/>
                        <a:pt x="4182036" y="256936"/>
                        <a:pt x="4182036" y="256936"/>
                      </a:cubicBezTo>
                      <a:cubicBezTo>
                        <a:pt x="4242857" y="165705"/>
                        <a:pt x="4212969" y="199110"/>
                        <a:pt x="4262718" y="149359"/>
                      </a:cubicBezTo>
                      <a:cubicBezTo>
                        <a:pt x="4288715" y="71367"/>
                        <a:pt x="4265407" y="69573"/>
                        <a:pt x="4329953" y="55230"/>
                      </a:cubicBezTo>
                      <a:cubicBezTo>
                        <a:pt x="4356569" y="49315"/>
                        <a:pt x="4383742" y="46265"/>
                        <a:pt x="4410636" y="41783"/>
                      </a:cubicBezTo>
                      <a:cubicBezTo>
                        <a:pt x="4424083" y="37301"/>
                        <a:pt x="4438299" y="34675"/>
                        <a:pt x="4450977" y="28336"/>
                      </a:cubicBezTo>
                      <a:cubicBezTo>
                        <a:pt x="4465432" y="21108"/>
                        <a:pt x="4477286" y="-6576"/>
                        <a:pt x="4491318" y="1442"/>
                      </a:cubicBezTo>
                      <a:cubicBezTo>
                        <a:pt x="4519382" y="17478"/>
                        <a:pt x="4519248" y="62730"/>
                        <a:pt x="4545106" y="82124"/>
                      </a:cubicBezTo>
                      <a:cubicBezTo>
                        <a:pt x="4563035" y="95571"/>
                        <a:pt x="4581677" y="108118"/>
                        <a:pt x="4598894" y="122465"/>
                      </a:cubicBezTo>
                      <a:cubicBezTo>
                        <a:pt x="4608634" y="130581"/>
                        <a:pt x="4614917" y="142836"/>
                        <a:pt x="4625789" y="149359"/>
                      </a:cubicBezTo>
                      <a:cubicBezTo>
                        <a:pt x="4637943" y="156652"/>
                        <a:pt x="4652683" y="158324"/>
                        <a:pt x="4666130" y="162806"/>
                      </a:cubicBezTo>
                      <a:cubicBezTo>
                        <a:pt x="4675095" y="171771"/>
                        <a:pt x="4682153" y="183178"/>
                        <a:pt x="4693024" y="189701"/>
                      </a:cubicBezTo>
                      <a:cubicBezTo>
                        <a:pt x="4726129" y="209565"/>
                        <a:pt x="4825155" y="214166"/>
                        <a:pt x="4840942" y="216595"/>
                      </a:cubicBezTo>
                      <a:cubicBezTo>
                        <a:pt x="4863532" y="220070"/>
                        <a:pt x="4885765" y="225560"/>
                        <a:pt x="4908177" y="230042"/>
                      </a:cubicBezTo>
                      <a:cubicBezTo>
                        <a:pt x="4935071" y="247971"/>
                        <a:pt x="4958195" y="273609"/>
                        <a:pt x="4988859" y="283830"/>
                      </a:cubicBezTo>
                      <a:cubicBezTo>
                        <a:pt x="5091225" y="317951"/>
                        <a:pt x="5041743" y="305164"/>
                        <a:pt x="5136777" y="324171"/>
                      </a:cubicBezTo>
                      <a:cubicBezTo>
                        <a:pt x="5163671" y="342100"/>
                        <a:pt x="5194604" y="355103"/>
                        <a:pt x="5217459" y="377959"/>
                      </a:cubicBezTo>
                      <a:cubicBezTo>
                        <a:pt x="5239813" y="400313"/>
                        <a:pt x="5254159" y="418177"/>
                        <a:pt x="5284694" y="431748"/>
                      </a:cubicBezTo>
                      <a:cubicBezTo>
                        <a:pt x="5310600" y="443262"/>
                        <a:pt x="5338483" y="449677"/>
                        <a:pt x="5365377" y="458642"/>
                      </a:cubicBezTo>
                      <a:cubicBezTo>
                        <a:pt x="5378824" y="463124"/>
                        <a:pt x="5391967" y="468651"/>
                        <a:pt x="5405718" y="472089"/>
                      </a:cubicBezTo>
                      <a:cubicBezTo>
                        <a:pt x="5473257" y="488974"/>
                        <a:pt x="5441973" y="479692"/>
                        <a:pt x="5499847" y="498983"/>
                      </a:cubicBezTo>
                      <a:cubicBezTo>
                        <a:pt x="5567083" y="476572"/>
                        <a:pt x="5535707" y="498983"/>
                        <a:pt x="5567083" y="404854"/>
                      </a:cubicBezTo>
                      <a:cubicBezTo>
                        <a:pt x="5571565" y="391407"/>
                        <a:pt x="5567083" y="368994"/>
                        <a:pt x="5580530" y="364512"/>
                      </a:cubicBezTo>
                      <a:lnTo>
                        <a:pt x="5661212" y="337618"/>
                      </a:lnTo>
                      <a:lnTo>
                        <a:pt x="5701553" y="324171"/>
                      </a:lnTo>
                      <a:lnTo>
                        <a:pt x="5728447" y="243489"/>
                      </a:lnTo>
                      <a:lnTo>
                        <a:pt x="5741894" y="203148"/>
                      </a:lnTo>
                      <a:cubicBezTo>
                        <a:pt x="5836024" y="207630"/>
                        <a:pt x="5930372" y="208769"/>
                        <a:pt x="6024283" y="216595"/>
                      </a:cubicBezTo>
                      <a:cubicBezTo>
                        <a:pt x="6050381" y="218770"/>
                        <a:pt x="6098982" y="248609"/>
                        <a:pt x="6118412" y="256936"/>
                      </a:cubicBezTo>
                      <a:cubicBezTo>
                        <a:pt x="6131440" y="262520"/>
                        <a:pt x="6145481" y="265406"/>
                        <a:pt x="6158753" y="270383"/>
                      </a:cubicBezTo>
                      <a:cubicBezTo>
                        <a:pt x="6181355" y="278858"/>
                        <a:pt x="6203577" y="288312"/>
                        <a:pt x="6225989" y="297277"/>
                      </a:cubicBezTo>
                      <a:cubicBezTo>
                        <a:pt x="6230471" y="310724"/>
                        <a:pt x="6236900" y="323672"/>
                        <a:pt x="6239436" y="337618"/>
                      </a:cubicBezTo>
                      <a:cubicBezTo>
                        <a:pt x="6267985" y="494636"/>
                        <a:pt x="6247878" y="560299"/>
                        <a:pt x="6239436" y="754477"/>
                      </a:cubicBezTo>
                      <a:cubicBezTo>
                        <a:pt x="6244071" y="791560"/>
                        <a:pt x="6245601" y="860937"/>
                        <a:pt x="6266330" y="902395"/>
                      </a:cubicBezTo>
                      <a:cubicBezTo>
                        <a:pt x="6273558" y="916850"/>
                        <a:pt x="6286660" y="927968"/>
                        <a:pt x="6293224" y="942736"/>
                      </a:cubicBezTo>
                      <a:cubicBezTo>
                        <a:pt x="6304738" y="968641"/>
                        <a:pt x="6313242" y="995916"/>
                        <a:pt x="6320118" y="1023418"/>
                      </a:cubicBezTo>
                      <a:cubicBezTo>
                        <a:pt x="6324426" y="1040650"/>
                        <a:pt x="6337367" y="1098258"/>
                        <a:pt x="6347012" y="1117548"/>
                      </a:cubicBezTo>
                      <a:cubicBezTo>
                        <a:pt x="6375026" y="1173577"/>
                        <a:pt x="6394078" y="1171336"/>
                        <a:pt x="6454589" y="1211677"/>
                      </a:cubicBezTo>
                      <a:lnTo>
                        <a:pt x="6494930" y="1238571"/>
                      </a:lnTo>
                      <a:cubicBezTo>
                        <a:pt x="6544237" y="1312531"/>
                        <a:pt x="6494929" y="1249775"/>
                        <a:pt x="6562165" y="1305806"/>
                      </a:cubicBezTo>
                      <a:cubicBezTo>
                        <a:pt x="6694356" y="1415967"/>
                        <a:pt x="6523612" y="1280702"/>
                        <a:pt x="6629400" y="1386489"/>
                      </a:cubicBezTo>
                      <a:cubicBezTo>
                        <a:pt x="6640828" y="1397917"/>
                        <a:pt x="6657326" y="1403037"/>
                        <a:pt x="6669742" y="1413383"/>
                      </a:cubicBezTo>
                      <a:cubicBezTo>
                        <a:pt x="6684351" y="1425557"/>
                        <a:pt x="6696636" y="1440277"/>
                        <a:pt x="6710083" y="1453724"/>
                      </a:cubicBezTo>
                      <a:cubicBezTo>
                        <a:pt x="6714565" y="1467171"/>
                        <a:pt x="6717191" y="1481387"/>
                        <a:pt x="6723530" y="1494065"/>
                      </a:cubicBezTo>
                      <a:cubicBezTo>
                        <a:pt x="6743140" y="1533285"/>
                        <a:pt x="6778439" y="1568585"/>
                        <a:pt x="6817659" y="1588195"/>
                      </a:cubicBezTo>
                      <a:cubicBezTo>
                        <a:pt x="6830337" y="1594534"/>
                        <a:pt x="6844553" y="1597160"/>
                        <a:pt x="6858000" y="1601642"/>
                      </a:cubicBezTo>
                      <a:cubicBezTo>
                        <a:pt x="6884292" y="1641080"/>
                        <a:pt x="6887207" y="1637787"/>
                        <a:pt x="6898342" y="1682324"/>
                      </a:cubicBezTo>
                      <a:cubicBezTo>
                        <a:pt x="6899429" y="1686672"/>
                        <a:pt x="6898342" y="1691289"/>
                        <a:pt x="6898342" y="1695771"/>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22" name="Connecteur droit avec flèche 21"/>
                <p:cNvCxnSpPr/>
                <p:nvPr/>
              </p:nvCxnSpPr>
              <p:spPr>
                <a:xfrm>
                  <a:off x="8597740" y="3637654"/>
                  <a:ext cx="0" cy="4380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917043" y="3697491"/>
                  <a:ext cx="4708915" cy="609512"/>
                </a:xfrm>
                <a:prstGeom prst="rect">
                  <a:avLst/>
                </a:prstGeom>
                <a:noFill/>
              </p:spPr>
              <p:txBody>
                <a:bodyPr wrap="square" rtlCol="0">
                  <a:spAutoFit/>
                </a:bodyPr>
                <a:lstStyle/>
                <a:p>
                  <a:pPr algn="ctr"/>
                  <a:endParaRPr lang="fr-FR" sz="1500" dirty="0">
                    <a:ln w="0">
                      <a:solidFill>
                        <a:srgbClr val="FFFF00"/>
                      </a:solidFill>
                    </a:ln>
                    <a:solidFill>
                      <a:srgbClr val="FFC000"/>
                    </a:solidFill>
                    <a:effectLst>
                      <a:outerShdw blurRad="38100" dist="25400" dir="5400000" algn="ctr" rotWithShape="0">
                        <a:srgbClr val="6E747A">
                          <a:alpha val="43000"/>
                        </a:srgbClr>
                      </a:outerShdw>
                    </a:effectLst>
                  </a:endParaRPr>
                </a:p>
              </p:txBody>
            </p:sp>
          </p:grpSp>
          <p:sp>
            <p:nvSpPr>
              <p:cNvPr id="12" name="ZoneTexte 11"/>
              <p:cNvSpPr txBox="1"/>
              <p:nvPr/>
            </p:nvSpPr>
            <p:spPr>
              <a:xfrm>
                <a:off x="8058384" y="4827286"/>
                <a:ext cx="4528063" cy="609512"/>
              </a:xfrm>
              <a:prstGeom prst="rect">
                <a:avLst/>
              </a:prstGeom>
              <a:noFill/>
            </p:spPr>
            <p:txBody>
              <a:bodyPr wrap="square" rtlCol="0">
                <a:spAutoFit/>
              </a:bodyPr>
              <a:lstStyle/>
              <a:p>
                <a:pPr algn="ctr"/>
                <a:endParaRPr lang="fr-FR" sz="1500" dirty="0">
                  <a:ln w="0">
                    <a:solidFill>
                      <a:srgbClr val="FFFF00"/>
                    </a:solidFill>
                  </a:ln>
                  <a:solidFill>
                    <a:srgbClr val="FFC000"/>
                  </a:solidFill>
                  <a:effectLst>
                    <a:outerShdw blurRad="38100" dist="25400" dir="5400000" algn="ctr" rotWithShape="0">
                      <a:srgbClr val="6E747A">
                        <a:alpha val="43000"/>
                      </a:srgbClr>
                    </a:outerShdw>
                  </a:effectLst>
                </a:endParaRPr>
              </a:p>
            </p:txBody>
          </p:sp>
        </p:grpSp>
      </p:grpSp>
    </p:spTree>
    <p:extLst>
      <p:ext uri="{BB962C8B-B14F-4D97-AF65-F5344CB8AC3E}">
        <p14:creationId xmlns:p14="http://schemas.microsoft.com/office/powerpoint/2010/main" val="780322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052" y="741601"/>
            <a:ext cx="4583752" cy="126188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just">
              <a:buFont typeface="+mj-lt" charset="0"/>
              <a:buNone/>
            </a:pPr>
            <a:r>
              <a:rPr lang="fr-FR" altLang="fr-FR" sz="1500" b="1" dirty="0"/>
              <a:t>F</a:t>
            </a:r>
            <a:r>
              <a:rPr lang="fr-FR" altLang="fr-FR" sz="1500" dirty="0"/>
              <a:t>orte tendance à l’aridification (sécheresses) </a:t>
            </a:r>
            <a:r>
              <a:rPr lang="fr-FR" altLang="fr-FR" sz="1500" dirty="0" smtClean="0"/>
              <a:t>;</a:t>
            </a:r>
            <a:endParaRPr lang="fr-FR" altLang="fr-FR" sz="1500" dirty="0"/>
          </a:p>
          <a:p>
            <a:pPr algn="just">
              <a:buFont typeface="+mj-lt" charset="0"/>
              <a:buNone/>
            </a:pPr>
            <a:r>
              <a:rPr lang="fr-FR" altLang="fr-FR" sz="1500" b="1" dirty="0"/>
              <a:t>P</a:t>
            </a:r>
            <a:r>
              <a:rPr lang="fr-FR" altLang="fr-FR" sz="1500" dirty="0"/>
              <a:t>récipitations : baisse de 20 à 50% </a:t>
            </a:r>
            <a:r>
              <a:rPr lang="fr-FR" altLang="fr-FR" sz="1500" dirty="0" smtClean="0"/>
              <a:t>;</a:t>
            </a:r>
            <a:endParaRPr lang="fr-FR" altLang="fr-FR" sz="1500" dirty="0"/>
          </a:p>
          <a:p>
            <a:pPr algn="just">
              <a:buFont typeface="+mj-lt" charset="0"/>
              <a:buNone/>
            </a:pPr>
            <a:r>
              <a:rPr lang="fr-FR" altLang="fr-FR" sz="1500" b="1" dirty="0"/>
              <a:t>T</a:t>
            </a:r>
            <a:r>
              <a:rPr lang="fr-FR" altLang="fr-FR" sz="1500" dirty="0"/>
              <a:t>arissement rapide des ressources en eau et en foncier </a:t>
            </a:r>
            <a:r>
              <a:rPr lang="fr-FR" altLang="fr-FR" sz="1500" dirty="0" smtClean="0"/>
              <a:t>;</a:t>
            </a:r>
            <a:endParaRPr lang="fr-FR" altLang="fr-FR" sz="1500" dirty="0"/>
          </a:p>
          <a:p>
            <a:pPr algn="just">
              <a:buFont typeface="+mj-lt" charset="0"/>
              <a:buNone/>
            </a:pPr>
            <a:r>
              <a:rPr lang="fr-FR" altLang="fr-FR" sz="1500" b="1" dirty="0">
                <a:latin typeface="Corbel" panose="020B0503020204020204" pitchFamily="34" charset="0"/>
              </a:rPr>
              <a:t>C</a:t>
            </a:r>
            <a:r>
              <a:rPr lang="fr-FR" altLang="fr-FR" sz="1500" dirty="0">
                <a:latin typeface="Corbel" panose="020B0503020204020204" pitchFamily="34" charset="0"/>
              </a:rPr>
              <a:t>onditions agro-climatiques </a:t>
            </a:r>
            <a:r>
              <a:rPr lang="fr-FR" altLang="fr-FR" sz="1500" dirty="0" smtClean="0">
                <a:latin typeface="Corbel" panose="020B0503020204020204" pitchFamily="34" charset="0"/>
              </a:rPr>
              <a:t>défavorables;</a:t>
            </a:r>
          </a:p>
          <a:p>
            <a:pPr algn="just">
              <a:buFont typeface="+mj-lt" charset="0"/>
              <a:buNone/>
            </a:pPr>
            <a:r>
              <a:rPr lang="fr-FR" sz="1600" b="1" dirty="0" smtClean="0"/>
              <a:t>U</a:t>
            </a:r>
            <a:r>
              <a:rPr lang="fr-FR" sz="1600" dirty="0" smtClean="0"/>
              <a:t>ne </a:t>
            </a:r>
            <a:r>
              <a:rPr lang="fr-FR" sz="1600" dirty="0"/>
              <a:t>intensification des vagues de chaleur </a:t>
            </a:r>
            <a:r>
              <a:rPr lang="fr-FR" sz="1600" dirty="0" smtClean="0"/>
              <a:t>/ canicules</a:t>
            </a:r>
            <a:endParaRPr lang="fr-FR" altLang="fr-FR" sz="1500" dirty="0">
              <a:latin typeface="Corbel" panose="020B0503020204020204" pitchFamily="34" charset="0"/>
            </a:endParaRPr>
          </a:p>
        </p:txBody>
      </p:sp>
      <p:sp>
        <p:nvSpPr>
          <p:cNvPr id="12" name="Rectangle 11"/>
          <p:cNvSpPr/>
          <p:nvPr/>
        </p:nvSpPr>
        <p:spPr>
          <a:xfrm>
            <a:off x="17615" y="2492896"/>
            <a:ext cx="4780834" cy="403187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fr-FR" sz="1600" b="1" dirty="0"/>
              <a:t>U</a:t>
            </a:r>
            <a:r>
              <a:rPr lang="fr-FR" sz="1600" dirty="0"/>
              <a:t>ne dégradation du couvert végétal et des sols se traduisant par une érosion plus forte et une accélération de la </a:t>
            </a:r>
            <a:r>
              <a:rPr lang="fr-FR" sz="1600" dirty="0" smtClean="0"/>
              <a:t>désertification;</a:t>
            </a:r>
          </a:p>
          <a:p>
            <a:r>
              <a:rPr lang="fr-FR" sz="1600" b="1" dirty="0" smtClean="0"/>
              <a:t>C</a:t>
            </a:r>
            <a:r>
              <a:rPr lang="fr-FR" sz="1600" dirty="0" smtClean="0"/>
              <a:t>hevauchement altitudinal et latitudinal des étages de végétation, (</a:t>
            </a:r>
            <a:r>
              <a:rPr lang="fr-FR" sz="1600" dirty="0" err="1" smtClean="0"/>
              <a:t>exp</a:t>
            </a:r>
            <a:r>
              <a:rPr lang="fr-FR" sz="1600" dirty="0" smtClean="0"/>
              <a:t>: Concurrence Pin d’Alep /Cèdres);</a:t>
            </a:r>
          </a:p>
          <a:p>
            <a:r>
              <a:rPr lang="fr-FR" sz="1600" b="1" dirty="0"/>
              <a:t>L</a:t>
            </a:r>
            <a:r>
              <a:rPr lang="fr-FR" sz="1600" dirty="0"/>
              <a:t>a saison à risque d’incendies de forêts qui pourrait augmenter de 2 à 6 semaines </a:t>
            </a:r>
            <a:r>
              <a:rPr lang="fr-FR" sz="1600" dirty="0" smtClean="0"/>
              <a:t>supplémentaires;</a:t>
            </a:r>
          </a:p>
          <a:p>
            <a:r>
              <a:rPr lang="fr-FR" sz="1600" b="1" dirty="0"/>
              <a:t>L</a:t>
            </a:r>
            <a:r>
              <a:rPr lang="fr-FR" sz="1600" dirty="0"/>
              <a:t>e développement des parasites et donc le risque sanitaire en </a:t>
            </a:r>
            <a:r>
              <a:rPr lang="fr-FR" sz="1600" dirty="0" smtClean="0"/>
              <a:t>forêt;</a:t>
            </a:r>
          </a:p>
          <a:p>
            <a:r>
              <a:rPr lang="fr-FR" sz="1600" dirty="0" smtClean="0"/>
              <a:t>Perte en surface et en productivité de la subéraie algérienne ( moteur économique de la forêt algérienne)</a:t>
            </a:r>
          </a:p>
          <a:p>
            <a:r>
              <a:rPr lang="fr-FR" sz="1600" b="1" dirty="0" smtClean="0"/>
              <a:t>D</a:t>
            </a:r>
            <a:r>
              <a:rPr lang="fr-FR" sz="1600" dirty="0" smtClean="0"/>
              <a:t>éséquilibre du calendrier cultural, déplacement </a:t>
            </a:r>
            <a:r>
              <a:rPr lang="fr-FR" sz="1600" dirty="0"/>
              <a:t>des terres cultivables vers le </a:t>
            </a:r>
            <a:r>
              <a:rPr lang="fr-FR" sz="1600" dirty="0" smtClean="0"/>
              <a:t>nord, manque d’eau pour l’irrigation et réduction </a:t>
            </a:r>
            <a:r>
              <a:rPr lang="fr-FR" sz="1600" dirty="0"/>
              <a:t>de la saison de croissance du </a:t>
            </a:r>
            <a:r>
              <a:rPr lang="fr-FR" sz="1600" dirty="0" smtClean="0"/>
              <a:t>blé (sécurité alimentaire et intégrité écologique  menacée)</a:t>
            </a:r>
            <a:endParaRPr lang="fr-FR" sz="1600" dirty="0"/>
          </a:p>
        </p:txBody>
      </p:sp>
      <p:sp>
        <p:nvSpPr>
          <p:cNvPr id="14" name="Rectangle 13"/>
          <p:cNvSpPr/>
          <p:nvPr/>
        </p:nvSpPr>
        <p:spPr>
          <a:xfrm>
            <a:off x="121564" y="1959223"/>
            <a:ext cx="2058577" cy="461665"/>
          </a:xfrm>
          <a:prstGeom prst="rect">
            <a:avLst/>
          </a:prstGeom>
        </p:spPr>
        <p:txBody>
          <a:bodyPr wrap="none">
            <a:spAutoFit/>
          </a:bodyPr>
          <a:lstStyle/>
          <a:p>
            <a:r>
              <a:rPr lang="fr-FR" sz="2400" dirty="0"/>
              <a:t>Conséquences </a:t>
            </a:r>
          </a:p>
        </p:txBody>
      </p:sp>
      <p:sp>
        <p:nvSpPr>
          <p:cNvPr id="15" name="Titre 1"/>
          <p:cNvSpPr>
            <a:spLocks noGrp="1"/>
          </p:cNvSpPr>
          <p:nvPr>
            <p:ph type="title"/>
          </p:nvPr>
        </p:nvSpPr>
        <p:spPr>
          <a:xfrm>
            <a:off x="0" y="-27296"/>
            <a:ext cx="9125154" cy="529927"/>
          </a:xfrm>
        </p:spPr>
        <p:style>
          <a:lnRef idx="3">
            <a:schemeClr val="lt1"/>
          </a:lnRef>
          <a:fillRef idx="1">
            <a:schemeClr val="accent3"/>
          </a:fillRef>
          <a:effectRef idx="1">
            <a:schemeClr val="accent3"/>
          </a:effectRef>
          <a:fontRef idx="minor">
            <a:schemeClr val="lt1"/>
          </a:fontRef>
        </p:style>
        <p:txBody>
          <a:bodyPr>
            <a:normAutofit/>
          </a:bodyPr>
          <a:lstStyle/>
          <a:p>
            <a:r>
              <a:rPr lang="fr-FR" sz="2400" b="1" dirty="0" smtClean="0"/>
              <a:t>Vulnérabilité </a:t>
            </a:r>
            <a:r>
              <a:rPr lang="fr-FR" sz="2400" b="1" dirty="0" smtClean="0"/>
              <a:t>de </a:t>
            </a:r>
            <a:r>
              <a:rPr lang="fr-FR" sz="2400" b="1" dirty="0" smtClean="0"/>
              <a:t>l’Algérie au réchauffement climatique</a:t>
            </a:r>
            <a:endParaRPr lang="fr-FR" sz="2400" dirty="0"/>
          </a:p>
        </p:txBody>
      </p:sp>
      <p:pic>
        <p:nvPicPr>
          <p:cNvPr id="3" name="Image 2"/>
          <p:cNvPicPr>
            <a:picLocks noChangeAspect="1"/>
          </p:cNvPicPr>
          <p:nvPr/>
        </p:nvPicPr>
        <p:blipFill>
          <a:blip r:embed="rId3"/>
          <a:stretch>
            <a:fillRect/>
          </a:stretch>
        </p:blipFill>
        <p:spPr>
          <a:xfrm>
            <a:off x="4812241" y="717446"/>
            <a:ext cx="4121253" cy="5041829"/>
          </a:xfrm>
          <a:prstGeom prst="rect">
            <a:avLst/>
          </a:prstGeom>
        </p:spPr>
      </p:pic>
      <p:sp>
        <p:nvSpPr>
          <p:cNvPr id="4" name="ZoneTexte 3"/>
          <p:cNvSpPr txBox="1"/>
          <p:nvPr/>
        </p:nvSpPr>
        <p:spPr>
          <a:xfrm>
            <a:off x="5010130" y="6119336"/>
            <a:ext cx="3725474" cy="738664"/>
          </a:xfrm>
          <a:prstGeom prst="rect">
            <a:avLst/>
          </a:prstGeom>
          <a:noFill/>
        </p:spPr>
        <p:txBody>
          <a:bodyPr wrap="square" rtlCol="0">
            <a:spAutoFit/>
          </a:bodyPr>
          <a:lstStyle/>
          <a:p>
            <a:pPr algn="ctr"/>
            <a:r>
              <a:rPr lang="fr-FR" sz="1400" b="1" dirty="0"/>
              <a:t>Carte de vulnérabilité des forêts algériennes au CC (Source BNEDER)</a:t>
            </a:r>
            <a:endParaRPr lang="fr-FR" sz="1400" dirty="0"/>
          </a:p>
          <a:p>
            <a:endParaRPr lang="fr-FR" sz="1400" dirty="0"/>
          </a:p>
        </p:txBody>
      </p:sp>
    </p:spTree>
    <p:extLst>
      <p:ext uri="{BB962C8B-B14F-4D97-AF65-F5344CB8AC3E}">
        <p14:creationId xmlns:p14="http://schemas.microsoft.com/office/powerpoint/2010/main" val="41336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Résultat de recherche d'images pour &quot;diaporama CLIMAT&quot;"/>
          <p:cNvPicPr>
            <a:picLocks noChangeAspect="1" noChangeArrowheads="1"/>
          </p:cNvPicPr>
          <p:nvPr/>
        </p:nvPicPr>
        <p:blipFill>
          <a:blip r:embed="rId2" cstate="print"/>
          <a:srcRect l="41711" r="11942"/>
          <a:stretch>
            <a:fillRect/>
          </a:stretch>
        </p:blipFill>
        <p:spPr>
          <a:xfrm>
            <a:off x="2687846" y="1298177"/>
            <a:ext cx="4018388" cy="4147984"/>
          </a:xfrm>
          <a:prstGeom prst="rect">
            <a:avLst/>
          </a:prstGeom>
          <a:noFill/>
        </p:spPr>
      </p:pic>
      <p:graphicFrame>
        <p:nvGraphicFramePr>
          <p:cNvPr id="3" name="Diagramme 2"/>
          <p:cNvGraphicFramePr/>
          <p:nvPr>
            <p:extLst>
              <p:ext uri="{D42A27DB-BD31-4B8C-83A1-F6EECF244321}">
                <p14:modId xmlns:p14="http://schemas.microsoft.com/office/powerpoint/2010/main" val="208775453"/>
              </p:ext>
            </p:extLst>
          </p:nvPr>
        </p:nvGraphicFramePr>
        <p:xfrm>
          <a:off x="611560" y="2732479"/>
          <a:ext cx="7848872" cy="123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96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lanton\sauvegarde\Présentations\SPM_Observations.bmp"/>
          <p:cNvPicPr>
            <a:picLocks noChangeAspect="1" noChangeArrowheads="1"/>
          </p:cNvPicPr>
          <p:nvPr/>
        </p:nvPicPr>
        <p:blipFill>
          <a:blip r:embed="rId2" cstate="print"/>
          <a:srcRect/>
          <a:stretch>
            <a:fillRect/>
          </a:stretch>
        </p:blipFill>
        <p:spPr bwMode="auto">
          <a:xfrm>
            <a:off x="3059832" y="998730"/>
            <a:ext cx="5472608" cy="5382598"/>
          </a:xfrm>
          <a:prstGeom prst="rect">
            <a:avLst/>
          </a:prstGeom>
          <a:noFill/>
        </p:spPr>
      </p:pic>
      <p:sp>
        <p:nvSpPr>
          <p:cNvPr id="3" name="Text Box 3"/>
          <p:cNvSpPr txBox="1">
            <a:spLocks noChangeArrowheads="1"/>
          </p:cNvSpPr>
          <p:nvPr/>
        </p:nvSpPr>
        <p:spPr bwMode="auto">
          <a:xfrm>
            <a:off x="539552" y="1926854"/>
            <a:ext cx="2837825" cy="523220"/>
          </a:xfrm>
          <a:prstGeom prst="rect">
            <a:avLst/>
          </a:prstGeom>
          <a:noFill/>
          <a:ln w="9525">
            <a:noFill/>
            <a:miter lim="800000"/>
            <a:headEnd/>
            <a:tailEnd/>
          </a:ln>
          <a:effectLst/>
        </p:spPr>
        <p:txBody>
          <a:bodyPr wrap="square">
            <a:spAutoFit/>
          </a:bodyPr>
          <a:lstStyle/>
          <a:p>
            <a:pPr>
              <a:spcBef>
                <a:spcPct val="50000"/>
              </a:spcBef>
            </a:pPr>
            <a:r>
              <a:rPr lang="fr-FR" sz="1400" dirty="0" smtClean="0">
                <a:latin typeface="Calibri" panose="020F0502020204030204" pitchFamily="34" charset="0"/>
                <a:cs typeface="Calibri" panose="020F0502020204030204" pitchFamily="34" charset="0"/>
              </a:rPr>
              <a:t>Augmentation </a:t>
            </a:r>
            <a:r>
              <a:rPr lang="fr-FR" sz="1400" dirty="0">
                <a:latin typeface="Calibri" panose="020F0502020204030204" pitchFamily="34" charset="0"/>
                <a:cs typeface="Calibri" panose="020F0502020204030204" pitchFamily="34" charset="0"/>
              </a:rPr>
              <a:t>des Températures moyennes globales</a:t>
            </a:r>
          </a:p>
        </p:txBody>
      </p:sp>
      <p:sp>
        <p:nvSpPr>
          <p:cNvPr id="4" name="Text Box 4"/>
          <p:cNvSpPr txBox="1">
            <a:spLocks noChangeArrowheads="1"/>
          </p:cNvSpPr>
          <p:nvPr/>
        </p:nvSpPr>
        <p:spPr bwMode="auto">
          <a:xfrm>
            <a:off x="467544" y="3495261"/>
            <a:ext cx="2592288" cy="307777"/>
          </a:xfrm>
          <a:prstGeom prst="rect">
            <a:avLst/>
          </a:prstGeom>
          <a:noFill/>
          <a:ln w="9525">
            <a:noFill/>
            <a:miter lim="800000"/>
            <a:headEnd/>
            <a:tailEnd/>
          </a:ln>
          <a:effectLst/>
        </p:spPr>
        <p:txBody>
          <a:bodyPr wrap="square">
            <a:spAutoFit/>
          </a:bodyPr>
          <a:lstStyle/>
          <a:p>
            <a:pPr>
              <a:spcBef>
                <a:spcPct val="50000"/>
              </a:spcBef>
            </a:pPr>
            <a:r>
              <a:rPr lang="fr-FR" sz="1400" dirty="0">
                <a:latin typeface="Calibri" panose="020F0502020204030204" pitchFamily="34" charset="0"/>
                <a:cs typeface="Calibri" panose="020F0502020204030204" pitchFamily="34" charset="0"/>
              </a:rPr>
              <a:t>Elévation du Niveau de la mer</a:t>
            </a:r>
          </a:p>
        </p:txBody>
      </p:sp>
      <p:sp>
        <p:nvSpPr>
          <p:cNvPr id="5" name="Text Box 5"/>
          <p:cNvSpPr txBox="1">
            <a:spLocks noChangeArrowheads="1"/>
          </p:cNvSpPr>
          <p:nvPr/>
        </p:nvSpPr>
        <p:spPr bwMode="auto">
          <a:xfrm>
            <a:off x="485231" y="4938294"/>
            <a:ext cx="2780928" cy="523220"/>
          </a:xfrm>
          <a:prstGeom prst="rect">
            <a:avLst/>
          </a:prstGeom>
          <a:noFill/>
          <a:ln w="9525">
            <a:noFill/>
            <a:miter lim="800000"/>
            <a:headEnd/>
            <a:tailEnd/>
          </a:ln>
          <a:effectLst/>
        </p:spPr>
        <p:txBody>
          <a:bodyPr wrap="square">
            <a:spAutoFit/>
          </a:bodyPr>
          <a:lstStyle/>
          <a:p>
            <a:pPr>
              <a:spcBef>
                <a:spcPct val="50000"/>
              </a:spcBef>
            </a:pPr>
            <a:r>
              <a:rPr lang="fr-FR" sz="1400" dirty="0">
                <a:latin typeface="Calibri" panose="020F0502020204030204" pitchFamily="34" charset="0"/>
                <a:cs typeface="Calibri" panose="020F0502020204030204" pitchFamily="34" charset="0"/>
              </a:rPr>
              <a:t>Réduction de la couverture de neige </a:t>
            </a:r>
          </a:p>
        </p:txBody>
      </p:sp>
      <p:sp>
        <p:nvSpPr>
          <p:cNvPr id="7" name="Rectangle 6"/>
          <p:cNvSpPr/>
          <p:nvPr/>
        </p:nvSpPr>
        <p:spPr>
          <a:xfrm>
            <a:off x="32657" y="83572"/>
            <a:ext cx="9111343" cy="584775"/>
          </a:xfrm>
          <a:prstGeom prst="rect">
            <a:avLst/>
          </a:prstGeom>
          <a:solidFill>
            <a:schemeClr val="accent3"/>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b="1" dirty="0">
                <a:latin typeface="Calibri" panose="020F0502020204030204" pitchFamily="34" charset="0"/>
                <a:cs typeface="Calibri" panose="020F0502020204030204" pitchFamily="34" charset="0"/>
              </a:rPr>
              <a:t>Preuves du changement climatique: Source GIEC</a:t>
            </a:r>
          </a:p>
        </p:txBody>
      </p:sp>
    </p:spTree>
    <p:extLst>
      <p:ext uri="{BB962C8B-B14F-4D97-AF65-F5344CB8AC3E}">
        <p14:creationId xmlns:p14="http://schemas.microsoft.com/office/powerpoint/2010/main" val="360851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1368152"/>
          </a:xfrm>
          <a:solidFill>
            <a:schemeClr val="accent3"/>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a:noAutofit/>
          </a:bodyPr>
          <a:lstStyle/>
          <a:p>
            <a:r>
              <a:rPr lang="fr-FR" sz="2800" b="1" dirty="0">
                <a:latin typeface="Calibri" panose="020F0502020204030204" pitchFamily="34" charset="0"/>
                <a:cs typeface="Calibri" panose="020F0502020204030204" pitchFamily="34" charset="0"/>
              </a:rPr>
              <a:t>Les effets climatiques attendus pour la </a:t>
            </a:r>
            <a:r>
              <a:rPr lang="fr-FR" sz="2800" b="1" dirty="0" smtClean="0">
                <a:latin typeface="Calibri" panose="020F0502020204030204" pitchFamily="34" charset="0"/>
                <a:cs typeface="Calibri" panose="020F0502020204030204" pitchFamily="34" charset="0"/>
              </a:rPr>
              <a:t>région méditerranéenne selon </a:t>
            </a:r>
            <a:r>
              <a:rPr lang="fr-FR" sz="2800" b="1" dirty="0">
                <a:latin typeface="Calibri" panose="020F0502020204030204" pitchFamily="34" charset="0"/>
                <a:cs typeface="Calibri" panose="020F0502020204030204" pitchFamily="34" charset="0"/>
              </a:rPr>
              <a:t>la prospective du GIEC</a:t>
            </a:r>
          </a:p>
        </p:txBody>
      </p:sp>
      <p:sp>
        <p:nvSpPr>
          <p:cNvPr id="4" name="Rectangle 3"/>
          <p:cNvSpPr/>
          <p:nvPr/>
        </p:nvSpPr>
        <p:spPr>
          <a:xfrm>
            <a:off x="683568" y="2348880"/>
            <a:ext cx="7776864" cy="2654573"/>
          </a:xfrm>
          <a:prstGeom prst="rect">
            <a:avLst/>
          </a:prstGeom>
        </p:spPr>
        <p:txBody>
          <a:bodyPr wrap="square">
            <a:spAutoFit/>
          </a:bodyPr>
          <a:lstStyle/>
          <a:p>
            <a:pPr algn="just">
              <a:spcAft>
                <a:spcPts val="900"/>
              </a:spcAft>
              <a:buFont typeface="Arial" pitchFamily="34" charset="0"/>
              <a:buChar char="•"/>
            </a:pPr>
            <a:r>
              <a:rPr lang="fr-FR" sz="2100" dirty="0">
                <a:latin typeface="Garamond" pitchFamily="18" charset="0"/>
              </a:rPr>
              <a:t>  </a:t>
            </a:r>
            <a:r>
              <a:rPr lang="fr-FR" sz="2400" dirty="0">
                <a:latin typeface="Calibri" panose="020F0502020204030204" pitchFamily="34" charset="0"/>
                <a:cs typeface="Calibri" panose="020F0502020204030204" pitchFamily="34" charset="0"/>
              </a:rPr>
              <a:t>Une hausse des températures annuelles de 0,75ºC ;</a:t>
            </a:r>
          </a:p>
          <a:p>
            <a:pPr algn="just">
              <a:spcAft>
                <a:spcPts val="900"/>
              </a:spcAft>
            </a:pPr>
            <a:r>
              <a:rPr lang="fr-FR" sz="2400"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Une </a:t>
            </a:r>
            <a:r>
              <a:rPr lang="fr-FR" sz="2400" dirty="0">
                <a:latin typeface="Calibri" panose="020F0502020204030204" pitchFamily="34" charset="0"/>
                <a:cs typeface="Calibri" panose="020F0502020204030204" pitchFamily="34" charset="0"/>
              </a:rPr>
              <a:t>diminution des précipitations hivernales (20 %);</a:t>
            </a:r>
          </a:p>
          <a:p>
            <a:pPr algn="just">
              <a:spcAft>
                <a:spcPts val="900"/>
              </a:spcAft>
              <a:buFont typeface="Arial" pitchFamily="34" charset="0"/>
              <a:buChar char="•"/>
            </a:pPr>
            <a:r>
              <a:rPr lang="fr-FR" sz="2400" dirty="0">
                <a:latin typeface="Calibri" panose="020F0502020204030204" pitchFamily="34" charset="0"/>
                <a:cs typeface="Calibri" panose="020F0502020204030204" pitchFamily="34" charset="0"/>
              </a:rPr>
              <a:t> Une nette différenciation Est-Ouest : la tendance estivale au réchauffement est plus marquée dans la portion </a:t>
            </a:r>
            <a:r>
              <a:rPr lang="fr-FR" sz="2400" dirty="0">
                <a:latin typeface="Calibri" panose="020F0502020204030204" pitchFamily="34" charset="0"/>
                <a:cs typeface="Calibri" panose="020F0502020204030204" pitchFamily="34" charset="0"/>
              </a:rPr>
              <a:t>Ouest </a:t>
            </a:r>
            <a:r>
              <a:rPr lang="fr-FR" sz="2400" dirty="0">
                <a:latin typeface="Calibri" panose="020F0502020204030204" pitchFamily="34" charset="0"/>
                <a:cs typeface="Calibri" panose="020F0502020204030204" pitchFamily="34" charset="0"/>
              </a:rPr>
              <a:t>;</a:t>
            </a:r>
          </a:p>
          <a:p>
            <a:pPr algn="just">
              <a:spcAft>
                <a:spcPts val="900"/>
              </a:spcAft>
            </a:pPr>
            <a:r>
              <a:rPr lang="fr-FR" sz="2400" dirty="0">
                <a:latin typeface="Calibri" panose="020F0502020204030204" pitchFamily="34" charset="0"/>
                <a:cs typeface="Calibri" panose="020F0502020204030204" pitchFamily="34" charset="0"/>
              </a:rPr>
              <a:t>•Une augmentation des écarts de </a:t>
            </a:r>
            <a:r>
              <a:rPr lang="fr-FR" sz="2400" dirty="0">
                <a:latin typeface="Calibri" panose="020F0502020204030204" pitchFamily="34" charset="0"/>
                <a:cs typeface="Calibri" panose="020F0502020204030204" pitchFamily="34" charset="0"/>
              </a:rPr>
              <a:t>températures </a:t>
            </a:r>
            <a:r>
              <a:rPr lang="fr-FR" sz="2400" dirty="0">
                <a:latin typeface="Calibri" panose="020F0502020204030204" pitchFamily="34" charset="0"/>
                <a:cs typeface="Calibri" panose="020F0502020204030204" pitchFamily="34" charset="0"/>
              </a:rPr>
              <a:t>diurnes/nocturnes.</a:t>
            </a:r>
          </a:p>
        </p:txBody>
      </p:sp>
    </p:spTree>
    <p:extLst>
      <p:ext uri="{BB962C8B-B14F-4D97-AF65-F5344CB8AC3E}">
        <p14:creationId xmlns:p14="http://schemas.microsoft.com/office/powerpoint/2010/main" val="247546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2"/>
            <a:ext cx="9144000" cy="61922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fr-FR" b="1" dirty="0" smtClean="0"/>
              <a:t>Introduction</a:t>
            </a:r>
            <a:endParaRPr lang="fr-FR" b="1" dirty="0"/>
          </a:p>
        </p:txBody>
      </p:sp>
      <p:sp>
        <p:nvSpPr>
          <p:cNvPr id="4" name="Rectangle 3"/>
          <p:cNvSpPr/>
          <p:nvPr/>
        </p:nvSpPr>
        <p:spPr>
          <a:xfrm>
            <a:off x="656272" y="836712"/>
            <a:ext cx="8003232"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dirty="0"/>
              <a:t>La banque mondiale estime que pour les trente dernières années, les catastrophes naturelles ont fait plus de </a:t>
            </a:r>
            <a:r>
              <a:rPr lang="fr-FR" b="1" u="sng" dirty="0"/>
              <a:t>2,5 millions de morts </a:t>
            </a:r>
            <a:r>
              <a:rPr lang="fr-FR" dirty="0"/>
              <a:t>et causés prés de </a:t>
            </a:r>
            <a:r>
              <a:rPr lang="fr-FR" b="1" u="sng" dirty="0"/>
              <a:t>4 milles  milliards de dollars </a:t>
            </a:r>
            <a:r>
              <a:rPr lang="fr-FR" dirty="0"/>
              <a:t>de </a:t>
            </a:r>
            <a:r>
              <a:rPr lang="fr-FR" dirty="0" smtClean="0"/>
              <a:t>perte. </a:t>
            </a:r>
            <a:r>
              <a:rPr lang="fr-FR" dirty="0"/>
              <a:t>E</a:t>
            </a:r>
            <a:r>
              <a:rPr lang="fr-FR" dirty="0" smtClean="0"/>
              <a:t>t aux </a:t>
            </a:r>
            <a:r>
              <a:rPr lang="fr-FR" dirty="0"/>
              <a:t>regards des impacts gigantesques qu’ils peuvent </a:t>
            </a:r>
            <a:r>
              <a:rPr lang="fr-FR" dirty="0" smtClean="0"/>
              <a:t>engendrer au patrimoine naturel et </a:t>
            </a:r>
            <a:r>
              <a:rPr lang="fr-FR" dirty="0"/>
              <a:t>des préjudices humains et </a:t>
            </a:r>
            <a:r>
              <a:rPr lang="fr-FR" dirty="0" smtClean="0"/>
              <a:t>matériels, </a:t>
            </a:r>
            <a:r>
              <a:rPr lang="fr-FR" dirty="0"/>
              <a:t>l</a:t>
            </a:r>
            <a:r>
              <a:rPr lang="fr-FR" dirty="0" smtClean="0"/>
              <a:t>es </a:t>
            </a:r>
            <a:r>
              <a:rPr lang="fr-FR" dirty="0"/>
              <a:t>incendies de forêts sont classés </a:t>
            </a:r>
            <a:r>
              <a:rPr lang="fr-FR" b="1" u="sng" dirty="0"/>
              <a:t>catastrophe </a:t>
            </a:r>
            <a:r>
              <a:rPr lang="fr-FR" b="1" u="sng" dirty="0" smtClean="0"/>
              <a:t>naturelle.</a:t>
            </a:r>
            <a:endParaRPr lang="fr-FR" dirty="0"/>
          </a:p>
        </p:txBody>
      </p:sp>
      <p:sp>
        <p:nvSpPr>
          <p:cNvPr id="7" name="Rectangle 6"/>
          <p:cNvSpPr/>
          <p:nvPr/>
        </p:nvSpPr>
        <p:spPr>
          <a:xfrm>
            <a:off x="649178" y="2593056"/>
            <a:ext cx="8003233"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dirty="0" smtClean="0"/>
              <a:t>Même si les feux de forêts sont beaucoup moins meurtriers que la plupart des catastrophes naturelles, ils n’en restent pas moins très couteux, tant au niveau des moyens matériels et humains mis en œuvre, que des conséquences environnementales et économiques qui en découlent. </a:t>
            </a:r>
          </a:p>
          <a:p>
            <a:pPr algn="just"/>
            <a:endParaRPr lang="fr-FR" dirty="0"/>
          </a:p>
          <a:p>
            <a:pPr algn="just"/>
            <a:r>
              <a:rPr lang="fr-FR" dirty="0" smtClean="0"/>
              <a:t>Selon </a:t>
            </a:r>
            <a:r>
              <a:rPr lang="fr-FR" dirty="0"/>
              <a:t>l’ONU, les Etats Unies ont comptabilisé en novembre 2018, lors de </a:t>
            </a:r>
            <a:r>
              <a:rPr lang="fr-FR" i="1" dirty="0"/>
              <a:t>Camp </a:t>
            </a:r>
            <a:r>
              <a:rPr lang="fr-FR" i="1" dirty="0" err="1"/>
              <a:t>Fire</a:t>
            </a:r>
            <a:r>
              <a:rPr lang="fr-FR" dirty="0"/>
              <a:t>, </a:t>
            </a:r>
            <a:r>
              <a:rPr lang="fr-FR" b="1" u="sng" dirty="0"/>
              <a:t>88 morts</a:t>
            </a:r>
            <a:r>
              <a:rPr lang="fr-FR" dirty="0"/>
              <a:t>. Il s’agit de l’incendie le plus mortel depuis plus d’un siècle et le plus couteux jamais enregistré, avec une estimation de </a:t>
            </a:r>
            <a:r>
              <a:rPr lang="fr-FR" b="1" u="sng" dirty="0"/>
              <a:t>16,5 millions de dollars.</a:t>
            </a:r>
          </a:p>
        </p:txBody>
      </p:sp>
      <p:sp>
        <p:nvSpPr>
          <p:cNvPr id="15" name="Rectangle 14"/>
          <p:cNvSpPr/>
          <p:nvPr/>
        </p:nvSpPr>
        <p:spPr>
          <a:xfrm>
            <a:off x="697142" y="5157192"/>
            <a:ext cx="7907306"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dirty="0" smtClean="0"/>
              <a:t>En Algérie, les incendies de forêts sont classés parmi les risques majeurs en vertu de la loi 04-20 relative </a:t>
            </a:r>
            <a:r>
              <a:rPr lang="fr-FR" dirty="0"/>
              <a:t>à la prévention des risques majeurs et à la gestion des catastrophes dans le cadre du développement </a:t>
            </a:r>
            <a:r>
              <a:rPr lang="fr-FR" dirty="0" smtClean="0"/>
              <a:t>durable. Les </a:t>
            </a:r>
            <a:r>
              <a:rPr lang="fr-FR" dirty="0"/>
              <a:t>pertes </a:t>
            </a:r>
            <a:r>
              <a:rPr lang="fr-FR" dirty="0" smtClean="0"/>
              <a:t>sont selon </a:t>
            </a:r>
            <a:r>
              <a:rPr lang="fr-FR" dirty="0"/>
              <a:t>les années </a:t>
            </a:r>
            <a:r>
              <a:rPr lang="fr-FR" dirty="0" smtClean="0"/>
              <a:t>plus </a:t>
            </a:r>
            <a:r>
              <a:rPr lang="fr-FR" dirty="0"/>
              <a:t>ou moins conséquentes, même si d</a:t>
            </a:r>
            <a:r>
              <a:rPr lang="fr-FR" dirty="0" smtClean="0"/>
              <a:t>es dédommagements sont prévus par le gouvernement, </a:t>
            </a:r>
            <a:r>
              <a:rPr lang="fr-FR" dirty="0"/>
              <a:t>tel qu’il a été le cas en 2020.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735546"/>
          </a:xfrm>
          <a:solidFill>
            <a:schemeClr val="accent3"/>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a:noAutofit/>
          </a:bodyPr>
          <a:lstStyle/>
          <a:p>
            <a:r>
              <a:rPr lang="fr-FR" sz="2800" b="1" dirty="0">
                <a:latin typeface="Calibri" panose="020F0502020204030204" pitchFamily="34" charset="0"/>
                <a:cs typeface="Calibri" panose="020F0502020204030204" pitchFamily="34" charset="0"/>
              </a:rPr>
              <a:t>Les projections futures basées sur l’indice </a:t>
            </a:r>
            <a:r>
              <a:rPr lang="fr-FR" sz="2800" b="1" dirty="0">
                <a:latin typeface="Calibri" panose="020F0502020204030204" pitchFamily="34" charset="0"/>
                <a:cs typeface="Calibri" panose="020F0502020204030204" pitchFamily="34" charset="0"/>
              </a:rPr>
              <a:t>Forêt-Météo </a:t>
            </a:r>
            <a:r>
              <a:rPr lang="fr-FR" sz="2800" b="1" dirty="0">
                <a:latin typeface="Calibri" panose="020F0502020204030204" pitchFamily="34" charset="0"/>
                <a:cs typeface="Calibri" panose="020F0502020204030204" pitchFamily="34" charset="0"/>
              </a:rPr>
              <a:t>(IFM)</a:t>
            </a:r>
          </a:p>
        </p:txBody>
      </p:sp>
      <p:sp>
        <p:nvSpPr>
          <p:cNvPr id="4" name="Rectangle 3"/>
          <p:cNvSpPr/>
          <p:nvPr/>
        </p:nvSpPr>
        <p:spPr>
          <a:xfrm>
            <a:off x="827584" y="1556792"/>
            <a:ext cx="7560840" cy="3485570"/>
          </a:xfrm>
          <a:prstGeom prst="rect">
            <a:avLst/>
          </a:prstGeom>
        </p:spPr>
        <p:txBody>
          <a:bodyPr wrap="square">
            <a:spAutoFit/>
          </a:bodyPr>
          <a:lstStyle/>
          <a:p>
            <a:pPr algn="just"/>
            <a:endParaRPr lang="fr-FR" dirty="0">
              <a:latin typeface="Garamond" pitchFamily="18" charset="0"/>
            </a:endParaRPr>
          </a:p>
          <a:p>
            <a:pPr algn="just">
              <a:buFont typeface="Arial" pitchFamily="34" charset="0"/>
              <a:buChar char="•"/>
            </a:pPr>
            <a:r>
              <a:rPr lang="fr-FR" dirty="0">
                <a:latin typeface="Garamond" pitchFamily="18" charset="0"/>
              </a:rPr>
              <a:t>  </a:t>
            </a:r>
            <a:r>
              <a:rPr lang="fr-FR" sz="2000" dirty="0">
                <a:latin typeface="Calibri" panose="020F0502020204030204" pitchFamily="34" charset="0"/>
                <a:cs typeface="Calibri" panose="020F0502020204030204" pitchFamily="34" charset="0"/>
              </a:rPr>
              <a:t>Risque accru de 6 à 7 semaines supplémentaires est prévu pour l’Afrique du Nord ;</a:t>
            </a:r>
          </a:p>
          <a:p>
            <a:pPr algn="just"/>
            <a:endParaRPr lang="fr-FR" sz="2000" dirty="0">
              <a:latin typeface="Calibri" panose="020F0502020204030204" pitchFamily="34" charset="0"/>
              <a:cs typeface="Calibri" panose="020F0502020204030204" pitchFamily="34" charset="0"/>
            </a:endParaRPr>
          </a:p>
          <a:p>
            <a:pPr algn="just">
              <a:buFont typeface="Arial" pitchFamily="34" charset="0"/>
              <a:buChar char="•"/>
            </a:pPr>
            <a:r>
              <a:rPr lang="fr-FR" sz="2000" dirty="0">
                <a:latin typeface="Calibri" panose="020F0502020204030204" pitchFamily="34" charset="0"/>
                <a:cs typeface="Calibri" panose="020F0502020204030204" pitchFamily="34" charset="0"/>
              </a:rPr>
              <a:t> Fréquence accrue des incendies hors saison estivale, notamment en mai et en novembre pour la péninsule ibérique, et le Maghreb ;</a:t>
            </a:r>
          </a:p>
          <a:p>
            <a:pPr algn="just">
              <a:buFont typeface="Arial" pitchFamily="34" charset="0"/>
              <a:buChar char="•"/>
            </a:pPr>
            <a:endParaRPr lang="fr-FR" sz="2000" dirty="0">
              <a:latin typeface="Calibri" panose="020F0502020204030204" pitchFamily="34" charset="0"/>
              <a:cs typeface="Calibri" panose="020F0502020204030204" pitchFamily="34" charset="0"/>
            </a:endParaRPr>
          </a:p>
          <a:p>
            <a:pPr algn="just">
              <a:buFont typeface="Arial" pitchFamily="34" charset="0"/>
              <a:buChar char="•"/>
            </a:pPr>
            <a:r>
              <a:rPr lang="fr-FR" sz="2000" dirty="0">
                <a:latin typeface="Calibri" panose="020F0502020204030204" pitchFamily="34" charset="0"/>
                <a:cs typeface="Calibri" panose="020F0502020204030204" pitchFamily="34" charset="0"/>
              </a:rPr>
              <a:t> Des changements au niveau des régimes des incendies : </a:t>
            </a:r>
          </a:p>
          <a:p>
            <a:pPr marL="257175" indent="-257175" algn="just">
              <a:spcBef>
                <a:spcPts val="900"/>
              </a:spcBef>
              <a:spcAft>
                <a:spcPts val="900"/>
              </a:spcAft>
              <a:buFont typeface="Wingdings" panose="05000000000000000000" pitchFamily="2" charset="2"/>
              <a:buChar char="ü"/>
            </a:pPr>
            <a:r>
              <a:rPr lang="fr-FR" sz="2000" dirty="0">
                <a:latin typeface="Calibri" panose="020F0502020204030204" pitchFamily="34" charset="0"/>
                <a:cs typeface="Calibri" panose="020F0502020204030204" pitchFamily="34" charset="0"/>
              </a:rPr>
              <a:t>une plus haute périodicité des incendies sur un même territoire ;</a:t>
            </a:r>
          </a:p>
          <a:p>
            <a:pPr marL="257175" indent="-257175" algn="just">
              <a:spcBef>
                <a:spcPts val="900"/>
              </a:spcBef>
              <a:spcAft>
                <a:spcPts val="900"/>
              </a:spcAft>
              <a:buFont typeface="Wingdings" panose="05000000000000000000" pitchFamily="2" charset="2"/>
              <a:buChar char="ü"/>
            </a:pPr>
            <a:r>
              <a:rPr lang="fr-FR" sz="2000" dirty="0">
                <a:latin typeface="Calibri" panose="020F0502020204030204" pitchFamily="34" charset="0"/>
                <a:cs typeface="Calibri" panose="020F0502020204030204" pitchFamily="34" charset="0"/>
              </a:rPr>
              <a:t>Augmentation de la fréquence des incendies à grande échelle.</a:t>
            </a:r>
          </a:p>
        </p:txBody>
      </p:sp>
    </p:spTree>
    <p:extLst>
      <p:ext uri="{BB962C8B-B14F-4D97-AF65-F5344CB8AC3E}">
        <p14:creationId xmlns:p14="http://schemas.microsoft.com/office/powerpoint/2010/main" val="354193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55" y="12454"/>
            <a:ext cx="9144000" cy="1040282"/>
          </a:xfrm>
          <a:prstGeom prst="rect">
            <a:avLst/>
          </a:prstGeom>
          <a:solidFill>
            <a:schemeClr val="accent3"/>
          </a:solidFill>
          <a:ln>
            <a:solidFill>
              <a:schemeClr val="accent3"/>
            </a:solidFill>
          </a:ln>
        </p:spPr>
        <p:style>
          <a:lnRef idx="3">
            <a:schemeClr val="lt1"/>
          </a:lnRef>
          <a:fillRef idx="1">
            <a:schemeClr val="accent2"/>
          </a:fillRef>
          <a:effectRef idx="1">
            <a:schemeClr val="accent2"/>
          </a:effectRef>
          <a:fontRef idx="minor">
            <a:schemeClr val="lt1"/>
          </a:fontRef>
        </p:style>
        <p:txBody>
          <a:bodyPr anchor="ctr"/>
          <a:lstStyle/>
          <a:p>
            <a:pPr lvl="0" algn="ctr" defTabSz="1422400">
              <a:lnSpc>
                <a:spcPct val="90000"/>
              </a:lnSpc>
              <a:defRPr/>
            </a:pPr>
            <a:r>
              <a:rPr lang="fr-FR" sz="2800" b="1" dirty="0"/>
              <a:t>Adaptation du plan d’action de prévention et de lutte contre les feux de forêts</a:t>
            </a:r>
            <a:r>
              <a:rPr lang="fr-FR" sz="2800" dirty="0"/>
              <a:t/>
            </a:r>
            <a:br>
              <a:rPr lang="fr-FR" sz="2800" dirty="0"/>
            </a:br>
            <a:endParaRPr lang="fr-FR" sz="2800" b="1" dirty="0">
              <a:solidFill>
                <a:schemeClr val="bg1"/>
              </a:solidFill>
              <a:latin typeface="Corbel" panose="020B0503020204020204" pitchFamily="34" charset="0"/>
            </a:endParaRPr>
          </a:p>
        </p:txBody>
      </p:sp>
      <p:sp>
        <p:nvSpPr>
          <p:cNvPr id="3" name="Rectangle 2"/>
          <p:cNvSpPr/>
          <p:nvPr/>
        </p:nvSpPr>
        <p:spPr>
          <a:xfrm>
            <a:off x="7772855" y="6115934"/>
            <a:ext cx="1357290" cy="714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G:\colonne mobile\35344487_2079755555572095_520866059968839680_o.jpg"/>
          <p:cNvPicPr>
            <a:picLocks noChangeAspect="1" noChangeArrowheads="1"/>
          </p:cNvPicPr>
          <p:nvPr/>
        </p:nvPicPr>
        <p:blipFill>
          <a:blip r:embed="rId2" cstate="print"/>
          <a:srcRect/>
          <a:stretch>
            <a:fillRect/>
          </a:stretch>
        </p:blipFill>
        <p:spPr bwMode="auto">
          <a:xfrm>
            <a:off x="0" y="1268760"/>
            <a:ext cx="9144000" cy="5589240"/>
          </a:xfrm>
          <a:prstGeom prst="rect">
            <a:avLst/>
          </a:prstGeom>
          <a:noFill/>
        </p:spPr>
      </p:pic>
    </p:spTree>
    <p:extLst>
      <p:ext uri="{BB962C8B-B14F-4D97-AF65-F5344CB8AC3E}">
        <p14:creationId xmlns:p14="http://schemas.microsoft.com/office/powerpoint/2010/main" val="35779603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593" y="848024"/>
            <a:ext cx="3682752" cy="1684783"/>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a:buNone/>
            </a:pPr>
            <a:r>
              <a:rPr lang="fr-FR" b="1" dirty="0" smtClean="0"/>
              <a:t>1/ Renforcement en moyens humains et matériels</a:t>
            </a:r>
            <a:endParaRPr lang="fr-FR" dirty="0" smtClean="0"/>
          </a:p>
          <a:p>
            <a:pPr marL="0" indent="0" algn="just">
              <a:buNone/>
            </a:pPr>
            <a:endParaRPr lang="fr-FR" dirty="0" smtClean="0"/>
          </a:p>
          <a:p>
            <a:pPr algn="just"/>
            <a:endParaRPr lang="fr-FR" dirty="0"/>
          </a:p>
        </p:txBody>
      </p:sp>
      <p:graphicFrame>
        <p:nvGraphicFramePr>
          <p:cNvPr id="4" name="Diagramme 3"/>
          <p:cNvGraphicFramePr/>
          <p:nvPr>
            <p:extLst>
              <p:ext uri="{D42A27DB-BD31-4B8C-83A1-F6EECF244321}">
                <p14:modId xmlns:p14="http://schemas.microsoft.com/office/powerpoint/2010/main" val="2526538748"/>
              </p:ext>
            </p:extLst>
          </p:nvPr>
        </p:nvGraphicFramePr>
        <p:xfrm>
          <a:off x="3048000" y="9807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94606"/>
            <a:ext cx="3672408"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fr-FR" sz="2800" b="1" dirty="0"/>
              <a:t>2/ Modernisation de la salle </a:t>
            </a:r>
            <a:r>
              <a:rPr lang="fr-FR" sz="2800" b="1" dirty="0" smtClean="0"/>
              <a:t>des </a:t>
            </a:r>
            <a:r>
              <a:rPr lang="fr-FR" sz="2800" b="1" dirty="0"/>
              <a:t>opérations et de suivi des incendies</a:t>
            </a:r>
            <a:endParaRPr lang="fr-FR" sz="2800" dirty="0"/>
          </a:p>
        </p:txBody>
      </p:sp>
      <p:graphicFrame>
        <p:nvGraphicFramePr>
          <p:cNvPr id="6" name="Diagramme 5"/>
          <p:cNvGraphicFramePr/>
          <p:nvPr>
            <p:extLst>
              <p:ext uri="{D42A27DB-BD31-4B8C-83A1-F6EECF244321}">
                <p14:modId xmlns:p14="http://schemas.microsoft.com/office/powerpoint/2010/main" val="3294079634"/>
              </p:ext>
            </p:extLst>
          </p:nvPr>
        </p:nvGraphicFramePr>
        <p:xfrm>
          <a:off x="3555836" y="294606"/>
          <a:ext cx="5112568" cy="4358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a:picLocks noChangeAspect="1"/>
          </p:cNvPicPr>
          <p:nvPr/>
        </p:nvPicPr>
        <p:blipFill>
          <a:blip r:embed="rId7"/>
          <a:stretch>
            <a:fillRect/>
          </a:stretch>
        </p:blipFill>
        <p:spPr>
          <a:xfrm>
            <a:off x="179512" y="2420888"/>
            <a:ext cx="5544616" cy="39391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76672"/>
            <a:ext cx="3456384"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fr-FR" sz="2400" b="1" dirty="0"/>
              <a:t>3/ Le renforcement de la coopération avec la Gendarmerie Nationale</a:t>
            </a:r>
            <a:r>
              <a:rPr lang="fr-FR" sz="2400" b="1" dirty="0" smtClean="0"/>
              <a:t>.</a:t>
            </a:r>
          </a:p>
        </p:txBody>
      </p:sp>
      <p:sp>
        <p:nvSpPr>
          <p:cNvPr id="5" name="Rectangle 4"/>
          <p:cNvSpPr/>
          <p:nvPr/>
        </p:nvSpPr>
        <p:spPr>
          <a:xfrm>
            <a:off x="539552" y="2492896"/>
            <a:ext cx="8208912" cy="3785652"/>
          </a:xfrm>
          <a:prstGeom prst="rect">
            <a:avLst/>
          </a:prstGeom>
        </p:spPr>
        <p:txBody>
          <a:bodyPr wrap="square">
            <a:spAutoFit/>
          </a:bodyPr>
          <a:lstStyle/>
          <a:p>
            <a:pPr algn="just"/>
            <a:r>
              <a:rPr lang="fr-FR" sz="2400" dirty="0"/>
              <a:t>Afin d’assoir une meilleure stratégie de surveillance, de prévention des feux de forêts et de recherche des causes et circonstances des incendies, la coopération avec la Gendarmerie Nationale a été renforcée. </a:t>
            </a:r>
            <a:endParaRPr lang="fr-FR" sz="2400" dirty="0" smtClean="0"/>
          </a:p>
          <a:p>
            <a:pPr algn="just"/>
            <a:r>
              <a:rPr lang="fr-FR" sz="2400" dirty="0" smtClean="0"/>
              <a:t>Une </a:t>
            </a:r>
            <a:r>
              <a:rPr lang="fr-FR" sz="2400" dirty="0"/>
              <a:t>formation </a:t>
            </a:r>
            <a:r>
              <a:rPr lang="fr-FR" sz="2400" dirty="0" smtClean="0"/>
              <a:t>a été  </a:t>
            </a:r>
            <a:r>
              <a:rPr lang="fr-FR" sz="2400" dirty="0"/>
              <a:t>organisée </a:t>
            </a:r>
            <a:r>
              <a:rPr lang="fr-FR" sz="2400" dirty="0" smtClean="0"/>
              <a:t>au mois </a:t>
            </a:r>
            <a:r>
              <a:rPr lang="fr-FR" sz="2400" dirty="0" smtClean="0"/>
              <a:t>d’Avril dernier dans </a:t>
            </a:r>
            <a:r>
              <a:rPr lang="fr-FR" sz="2400" dirty="0"/>
              <a:t>ce </a:t>
            </a:r>
            <a:r>
              <a:rPr lang="fr-FR" sz="2400" dirty="0" smtClean="0"/>
              <a:t>cadre, </a:t>
            </a:r>
            <a:r>
              <a:rPr lang="fr-FR" sz="2400" dirty="0"/>
              <a:t>englobant les éléments de la protection civile, la Gendarmerie Nationale et des </a:t>
            </a:r>
            <a:r>
              <a:rPr lang="fr-FR" sz="2400" dirty="0" smtClean="0"/>
              <a:t>Forêts pour la recherche des causes d’incendies.</a:t>
            </a:r>
            <a:endParaRPr lang="fr-FR" sz="2400" dirty="0" smtClean="0"/>
          </a:p>
          <a:p>
            <a:pPr algn="just"/>
            <a:r>
              <a:rPr lang="fr-FR" sz="2400" dirty="0" smtClean="0"/>
              <a:t>Des </a:t>
            </a:r>
            <a:r>
              <a:rPr lang="fr-FR" sz="2400" dirty="0"/>
              <a:t>équipes seront formées dans un premier temps dans les 15 wilayas les plus touchées par les incendies. </a:t>
            </a:r>
          </a:p>
        </p:txBody>
      </p:sp>
      <p:pic>
        <p:nvPicPr>
          <p:cNvPr id="6" name="Image 5"/>
          <p:cNvPicPr>
            <a:picLocks noChangeAspect="1"/>
          </p:cNvPicPr>
          <p:nvPr/>
        </p:nvPicPr>
        <p:blipFill>
          <a:blip r:embed="rId2"/>
          <a:stretch>
            <a:fillRect/>
          </a:stretch>
        </p:blipFill>
        <p:spPr>
          <a:xfrm>
            <a:off x="5508104" y="476672"/>
            <a:ext cx="2854514" cy="22358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636" y="476672"/>
            <a:ext cx="396044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fr-FR" sz="2800" b="1" dirty="0"/>
              <a:t>4/ L’utilisation </a:t>
            </a:r>
            <a:r>
              <a:rPr lang="fr-FR" sz="2800" b="1" dirty="0" smtClean="0"/>
              <a:t>de drones pour la surveillance et </a:t>
            </a:r>
            <a:r>
              <a:rPr lang="fr-FR" sz="2800" b="1" dirty="0"/>
              <a:t>l</a:t>
            </a:r>
            <a:r>
              <a:rPr lang="fr-FR" sz="2800" b="1" dirty="0" smtClean="0"/>
              <a:t>’alerte précoce des </a:t>
            </a:r>
            <a:r>
              <a:rPr lang="fr-FR" sz="2800" b="1" dirty="0"/>
              <a:t>feux de forêts</a:t>
            </a:r>
            <a:r>
              <a:rPr lang="fr-FR" sz="2800" dirty="0"/>
              <a:t>.</a:t>
            </a:r>
          </a:p>
        </p:txBody>
      </p:sp>
      <p:sp>
        <p:nvSpPr>
          <p:cNvPr id="5" name="Rectangle 4"/>
          <p:cNvSpPr/>
          <p:nvPr/>
        </p:nvSpPr>
        <p:spPr>
          <a:xfrm>
            <a:off x="683568" y="2636912"/>
            <a:ext cx="8208912" cy="3108543"/>
          </a:xfrm>
          <a:prstGeom prst="rect">
            <a:avLst/>
          </a:prstGeom>
        </p:spPr>
        <p:txBody>
          <a:bodyPr wrap="square">
            <a:spAutoFit/>
          </a:bodyPr>
          <a:lstStyle/>
          <a:p>
            <a:pPr algn="just">
              <a:buNone/>
            </a:pPr>
            <a:r>
              <a:rPr lang="fr-FR" sz="2800" dirty="0"/>
              <a:t>Un projet de recherche a été initié en collaboration avec le Centre de Recherche des Technologies Industrielles (CRTI) </a:t>
            </a:r>
            <a:r>
              <a:rPr lang="fr-FR" sz="2800" dirty="0" smtClean="0"/>
              <a:t>pour </a:t>
            </a:r>
            <a:r>
              <a:rPr lang="fr-FR" sz="2800" dirty="0"/>
              <a:t>la réalisation d’un drone destiné à la surveillance et la détection des feux de forêts. La phase étude est achevée. Le projet est à la phase de construction. </a:t>
            </a:r>
          </a:p>
          <a:p>
            <a:pPr algn="just"/>
            <a:endParaRPr lang="fr-FR" sz="28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74250"/>
            <a:ext cx="3361556" cy="188247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924" y="332656"/>
            <a:ext cx="8406556"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fr-FR" sz="3200" b="1" dirty="0"/>
              <a:t>5/ L’utilisation de moyens aériens de lutte contre les feux de forêts.</a:t>
            </a:r>
            <a:endParaRPr lang="fr-FR" sz="3200" dirty="0"/>
          </a:p>
        </p:txBody>
      </p:sp>
      <p:sp>
        <p:nvSpPr>
          <p:cNvPr id="4" name="Rectangle 3"/>
          <p:cNvSpPr/>
          <p:nvPr/>
        </p:nvSpPr>
        <p:spPr>
          <a:xfrm>
            <a:off x="234404" y="1556792"/>
            <a:ext cx="8658076" cy="923330"/>
          </a:xfrm>
          <a:prstGeom prst="rect">
            <a:avLst/>
          </a:prstGeom>
        </p:spPr>
        <p:txBody>
          <a:bodyPr wrap="square">
            <a:spAutoFit/>
          </a:bodyPr>
          <a:lstStyle/>
          <a:p>
            <a:pPr algn="just">
              <a:buNone/>
            </a:pPr>
            <a:r>
              <a:rPr lang="fr-FR" dirty="0"/>
              <a:t>Les avions </a:t>
            </a:r>
            <a:r>
              <a:rPr lang="fr-FR" dirty="0" smtClean="0"/>
              <a:t> sont </a:t>
            </a:r>
            <a:r>
              <a:rPr lang="fr-FR" dirty="0"/>
              <a:t>un moyen efficace contre les feux de forêts, </a:t>
            </a:r>
            <a:r>
              <a:rPr lang="fr-FR" dirty="0" smtClean="0"/>
              <a:t>qu’ils soient </a:t>
            </a:r>
            <a:r>
              <a:rPr lang="fr-FR" dirty="0"/>
              <a:t>conçus spécialement à cet effet ou </a:t>
            </a:r>
            <a:r>
              <a:rPr lang="fr-FR" dirty="0" smtClean="0"/>
              <a:t>qu’ils soient </a:t>
            </a:r>
            <a:r>
              <a:rPr lang="fr-FR" dirty="0"/>
              <a:t>transformés et </a:t>
            </a:r>
            <a:r>
              <a:rPr lang="fr-FR" dirty="0" smtClean="0"/>
              <a:t>adaptés. </a:t>
            </a:r>
            <a:r>
              <a:rPr lang="fr-FR" dirty="0"/>
              <a:t>Ils peuvent exercer une veille aérienne, soutes pleines, à titre préventif. </a:t>
            </a:r>
            <a:endParaRPr lang="fr-FR" dirty="0" smtClean="0"/>
          </a:p>
        </p:txBody>
      </p:sp>
      <p:sp>
        <p:nvSpPr>
          <p:cNvPr id="5" name="Rectangle 4"/>
          <p:cNvSpPr/>
          <p:nvPr/>
        </p:nvSpPr>
        <p:spPr>
          <a:xfrm>
            <a:off x="234404" y="2492896"/>
            <a:ext cx="8568952" cy="1477328"/>
          </a:xfrm>
          <a:prstGeom prst="rect">
            <a:avLst/>
          </a:prstGeom>
        </p:spPr>
        <p:txBody>
          <a:bodyPr wrap="square">
            <a:spAutoFit/>
          </a:bodyPr>
          <a:lstStyle/>
          <a:p>
            <a:pPr algn="just"/>
            <a:r>
              <a:rPr lang="fr-FR" dirty="0" smtClean="0"/>
              <a:t>L’acquisition d’avions bombardiers d’eau à l’instar d'autres pays du bassin méditerranéen (Portugal, Malte, Grèce, etc.), serait d’un apport non négligeable pour la lutte effective contre les incendies de forêt en Algérie. Néanmoins, ces avions bombardiers d'eau sont soumis à des contraintes très importantes, à savoir :</a:t>
            </a:r>
          </a:p>
          <a:p>
            <a:pPr algn="just">
              <a:buNone/>
            </a:pPr>
            <a:endParaRPr lang="fr-FR" dirty="0"/>
          </a:p>
        </p:txBody>
      </p:sp>
      <p:sp>
        <p:nvSpPr>
          <p:cNvPr id="6" name="Rectangle 5"/>
          <p:cNvSpPr/>
          <p:nvPr/>
        </p:nvSpPr>
        <p:spPr>
          <a:xfrm>
            <a:off x="234404" y="3726904"/>
            <a:ext cx="8370044" cy="369332"/>
          </a:xfrm>
          <a:prstGeom prst="rect">
            <a:avLst/>
          </a:prstGeom>
        </p:spPr>
        <p:txBody>
          <a:bodyPr wrap="square">
            <a:spAutoFit/>
          </a:bodyPr>
          <a:lstStyle/>
          <a:p>
            <a:endParaRPr lang="fr-FR" dirty="0"/>
          </a:p>
        </p:txBody>
      </p:sp>
      <p:sp>
        <p:nvSpPr>
          <p:cNvPr id="11" name="Rectangle 10"/>
          <p:cNvSpPr/>
          <p:nvPr/>
        </p:nvSpPr>
        <p:spPr>
          <a:xfrm>
            <a:off x="350974" y="3860755"/>
            <a:ext cx="4005846"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None/>
            </a:pPr>
            <a:r>
              <a:rPr lang="fr-FR" sz="1600" i="1" dirty="0"/>
              <a:t>Ils doivent larguer au plus près du feu et doivent pour ce faire voler à basse altitude dans des reliefs souvent tourmentés (entraînant des changements de direction et d'altitude importants), avec des turbulences atmosphériques générées par les incendies et souvent des vents </a:t>
            </a:r>
            <a:r>
              <a:rPr lang="fr-FR" sz="1600" i="1" dirty="0" smtClean="0"/>
              <a:t>forts</a:t>
            </a:r>
            <a:endParaRPr lang="fr-FR" sz="1600" i="1" dirty="0"/>
          </a:p>
        </p:txBody>
      </p:sp>
      <p:sp>
        <p:nvSpPr>
          <p:cNvPr id="12" name="Rectangle 11"/>
          <p:cNvSpPr/>
          <p:nvPr/>
        </p:nvSpPr>
        <p:spPr>
          <a:xfrm>
            <a:off x="4644604" y="4223990"/>
            <a:ext cx="4231356"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i="1" dirty="0"/>
              <a:t>Le largage lui-même provoque des contraintes importantes, notamment en raison du changement de masse </a:t>
            </a:r>
            <a:r>
              <a:rPr lang="fr-FR" i="1" dirty="0" smtClean="0"/>
              <a:t>rapide</a:t>
            </a:r>
            <a:endParaRPr lang="fr-FR" i="1" dirty="0"/>
          </a:p>
        </p:txBody>
      </p:sp>
      <p:sp>
        <p:nvSpPr>
          <p:cNvPr id="14" name="Rectangle 13"/>
          <p:cNvSpPr/>
          <p:nvPr/>
        </p:nvSpPr>
        <p:spPr>
          <a:xfrm>
            <a:off x="350974" y="5804391"/>
            <a:ext cx="8452382" cy="83099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fr-FR" sz="1600" dirty="0" smtClean="0"/>
              <a:t>En </a:t>
            </a:r>
            <a:r>
              <a:rPr lang="fr-FR" sz="1600" dirty="0"/>
              <a:t>ce qui concerne l’option d’acquisition des moyens aériens de lutte, il y a lieu de réaliser préalablement une étude de faisabilité en fonction de la cartographie du patrimoine forestier et des plans d’eau disponibles pour le ravitaillement des avions de lutte.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454"/>
            <a:ext cx="9144000" cy="968274"/>
          </a:xfrm>
          <a:solidFill>
            <a:schemeClr val="accent3"/>
          </a:solidFill>
          <a:ln>
            <a:solidFill>
              <a:schemeClr val="accent3"/>
            </a:solidFill>
          </a:ln>
        </p:spPr>
        <p:txBody>
          <a:bodyPr/>
          <a:lstStyle/>
          <a:p>
            <a:r>
              <a:rPr lang="fr-FR" b="1" dirty="0" smtClean="0">
                <a:solidFill>
                  <a:schemeClr val="bg1"/>
                </a:solidFill>
                <a:latin typeface="Calibri" panose="020F0502020204030204" pitchFamily="34" charset="0"/>
                <a:cs typeface="Calibri" panose="020F0502020204030204" pitchFamily="34" charset="0"/>
              </a:rPr>
              <a:t>Conclusion</a:t>
            </a:r>
            <a:endParaRPr lang="fr-FR" b="1" dirty="0">
              <a:solidFill>
                <a:schemeClr val="bg1"/>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67544" y="1412776"/>
            <a:ext cx="8208912" cy="4824536"/>
          </a:xfrm>
        </p:spPr>
        <p:txBody>
          <a:bodyPr>
            <a:normAutofit/>
          </a:bodyPr>
          <a:lstStyle/>
          <a:p>
            <a:pPr marL="0" indent="0" algn="just">
              <a:buNone/>
            </a:pPr>
            <a:r>
              <a:rPr lang="fr-FR" sz="2400" dirty="0">
                <a:latin typeface="Calibri" panose="020F0502020204030204" pitchFamily="34" charset="0"/>
                <a:cs typeface="Calibri" panose="020F0502020204030204" pitchFamily="34" charset="0"/>
              </a:rPr>
              <a:t>Chaque </a:t>
            </a:r>
            <a:r>
              <a:rPr lang="fr-FR" sz="2400" dirty="0" smtClean="0">
                <a:latin typeface="Calibri" panose="020F0502020204030204" pitchFamily="34" charset="0"/>
                <a:cs typeface="Calibri" panose="020F0502020204030204" pitchFamily="34" charset="0"/>
              </a:rPr>
              <a:t>année </a:t>
            </a:r>
            <a:r>
              <a:rPr lang="fr-FR" sz="2400" dirty="0">
                <a:latin typeface="Calibri" panose="020F0502020204030204" pitchFamily="34" charset="0"/>
                <a:cs typeface="Calibri" panose="020F0502020204030204" pitchFamily="34" charset="0"/>
              </a:rPr>
              <a:t>des milliers d’hectares de forêts </a:t>
            </a:r>
            <a:r>
              <a:rPr lang="fr-FR" sz="2400" dirty="0" smtClean="0">
                <a:latin typeface="Calibri" panose="020F0502020204030204" pitchFamily="34" charset="0"/>
                <a:cs typeface="Calibri" panose="020F0502020204030204" pitchFamily="34" charset="0"/>
              </a:rPr>
              <a:t>brulent. </a:t>
            </a:r>
            <a:r>
              <a:rPr lang="fr-FR" sz="2400" dirty="0">
                <a:latin typeface="Calibri" panose="020F0502020204030204" pitchFamily="34" charset="0"/>
                <a:cs typeface="Calibri" panose="020F0502020204030204" pitchFamily="34" charset="0"/>
              </a:rPr>
              <a:t>Beaucoup </a:t>
            </a:r>
            <a:r>
              <a:rPr lang="fr-FR" sz="2400" dirty="0" smtClean="0">
                <a:latin typeface="Calibri" panose="020F0502020204030204" pitchFamily="34" charset="0"/>
                <a:cs typeface="Calibri" panose="020F0502020204030204" pitchFamily="34" charset="0"/>
              </a:rPr>
              <a:t>dues </a:t>
            </a:r>
            <a:r>
              <a:rPr lang="fr-FR" sz="2400" dirty="0">
                <a:latin typeface="Calibri" panose="020F0502020204030204" pitchFamily="34" charset="0"/>
                <a:cs typeface="Calibri" panose="020F0502020204030204" pitchFamily="34" charset="0"/>
              </a:rPr>
              <a:t>à des imprudences. Pourtant les </a:t>
            </a:r>
            <a:r>
              <a:rPr lang="fr-FR" sz="2400" dirty="0" smtClean="0">
                <a:latin typeface="Calibri" panose="020F0502020204030204" pitchFamily="34" charset="0"/>
                <a:cs typeface="Calibri" panose="020F0502020204030204" pitchFamily="34" charset="0"/>
              </a:rPr>
              <a:t>actions </a:t>
            </a:r>
            <a:r>
              <a:rPr lang="fr-FR" sz="2400" dirty="0">
                <a:latin typeface="Calibri" panose="020F0502020204030204" pitchFamily="34" charset="0"/>
                <a:cs typeface="Calibri" panose="020F0502020204030204" pitchFamily="34" charset="0"/>
              </a:rPr>
              <a:t>de prévention auraient dues permettre d’éviter le pire et de préserver </a:t>
            </a:r>
            <a:r>
              <a:rPr lang="fr-FR" sz="2400" dirty="0" smtClean="0">
                <a:latin typeface="Calibri" panose="020F0502020204030204" pitchFamily="34" charset="0"/>
                <a:cs typeface="Calibri" panose="020F0502020204030204" pitchFamily="34" charset="0"/>
              </a:rPr>
              <a:t>ces territoires.</a:t>
            </a:r>
            <a:endParaRPr lang="fr-FR" sz="2400" dirty="0">
              <a:latin typeface="Calibri" panose="020F0502020204030204" pitchFamily="34" charset="0"/>
              <a:cs typeface="Calibri" panose="020F0502020204030204" pitchFamily="34" charset="0"/>
            </a:endParaRPr>
          </a:p>
          <a:p>
            <a:pPr marL="0" indent="0" algn="just">
              <a:buNone/>
            </a:pPr>
            <a:r>
              <a:rPr lang="fr-FR" sz="2400" dirty="0" smtClean="0">
                <a:latin typeface="Calibri" panose="020F0502020204030204" pitchFamily="34" charset="0"/>
                <a:cs typeface="Calibri" panose="020F0502020204030204" pitchFamily="34" charset="0"/>
              </a:rPr>
              <a:t>La diminution du nombre de départ de feux de forêts est primordiale pour la préservation du patrimoine déjà fragilisé par un contexte de changement climatique.</a:t>
            </a:r>
          </a:p>
          <a:p>
            <a:pPr marL="0" indent="0" algn="just">
              <a:buNone/>
            </a:pPr>
            <a:r>
              <a:rPr lang="fr-FR" sz="2400" dirty="0" smtClean="0">
                <a:latin typeface="Calibri" panose="020F0502020204030204" pitchFamily="34" charset="0"/>
                <a:cs typeface="Calibri" panose="020F0502020204030204" pitchFamily="34" charset="0"/>
              </a:rPr>
              <a:t>Les principales causes des incendies sont connues et leur prise en charge reste cependant complexe, notamment pour ce </a:t>
            </a:r>
            <a:r>
              <a:rPr lang="fr-FR" sz="2400" dirty="0">
                <a:latin typeface="Calibri" panose="020F0502020204030204" pitchFamily="34" charset="0"/>
                <a:cs typeface="Calibri" panose="020F0502020204030204" pitchFamily="34" charset="0"/>
              </a:rPr>
              <a:t>qui </a:t>
            </a:r>
            <a:r>
              <a:rPr lang="fr-FR" sz="2400" dirty="0" smtClean="0">
                <a:latin typeface="Calibri" panose="020F0502020204030204" pitchFamily="34" charset="0"/>
                <a:cs typeface="Calibri" panose="020F0502020204030204" pitchFamily="34" charset="0"/>
              </a:rPr>
              <a:t>concerne </a:t>
            </a:r>
            <a:r>
              <a:rPr lang="fr-FR" sz="2400" dirty="0">
                <a:latin typeface="Calibri" panose="020F0502020204030204" pitchFamily="34" charset="0"/>
                <a:cs typeface="Calibri" panose="020F0502020204030204" pitchFamily="34" charset="0"/>
              </a:rPr>
              <a:t>les feux volontaires, un phénomène que l’on rencontre de plus en plus, </a:t>
            </a:r>
            <a:r>
              <a:rPr lang="fr-FR" sz="2400" dirty="0" smtClean="0">
                <a:latin typeface="Calibri" panose="020F0502020204030204" pitchFamily="34" charset="0"/>
                <a:cs typeface="Calibri" panose="020F0502020204030204" pitchFamily="34" charset="0"/>
              </a:rPr>
              <a:t>et qui est </a:t>
            </a:r>
            <a:r>
              <a:rPr lang="fr-FR" sz="2400" dirty="0">
                <a:latin typeface="Calibri" panose="020F0502020204030204" pitchFamily="34" charset="0"/>
                <a:cs typeface="Calibri" panose="020F0502020204030204" pitchFamily="34" charset="0"/>
              </a:rPr>
              <a:t>devenu une réelle préoccupation et une menace très sérieuse à prendre en compte</a:t>
            </a:r>
            <a:r>
              <a:rPr lang="fr-FR" sz="2400" dirty="0" smtClean="0">
                <a:latin typeface="Calibri" panose="020F0502020204030204" pitchFamily="34" charset="0"/>
                <a:cs typeface="Calibri" panose="020F0502020204030204" pitchFamily="34" charset="0"/>
              </a:rPr>
              <a:t>.</a:t>
            </a:r>
          </a:p>
          <a:p>
            <a:pPr marL="0" indent="0" algn="just">
              <a:buNone/>
            </a:pPr>
            <a:endParaRPr lang="fr-FR" sz="1800" dirty="0">
              <a:latin typeface="Calibri" panose="020F0502020204030204" pitchFamily="34" charset="0"/>
              <a:cs typeface="Calibri" panose="020F0502020204030204" pitchFamily="34" charset="0"/>
            </a:endParaRPr>
          </a:p>
          <a:p>
            <a:pPr marL="0" indent="0" algn="ctr">
              <a:buNone/>
            </a:pPr>
            <a:endParaRPr lang="fr-F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506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endParaRPr lang="fr-FR"/>
          </a:p>
        </p:txBody>
      </p:sp>
      <p:pic>
        <p:nvPicPr>
          <p:cNvPr id="4" name="Picture 52" descr="Image1"/>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79513" y="3075057"/>
            <a:ext cx="8856984" cy="707886"/>
          </a:xfrm>
          <a:prstGeom prst="rect">
            <a:avLst/>
          </a:prstGeom>
          <a:noFill/>
        </p:spPr>
        <p:txBody>
          <a:bodyPr wrap="square" rtlCol="0">
            <a:spAutoFit/>
          </a:bodyPr>
          <a:lstStyle/>
          <a:p>
            <a:r>
              <a:rPr lang="fr-FR" sz="4000" b="1" dirty="0" smtClean="0">
                <a:solidFill>
                  <a:schemeClr val="bg1"/>
                </a:solidFill>
                <a:latin typeface="Garamond" panose="02020404030301010803" pitchFamily="18" charset="0"/>
              </a:rPr>
              <a:t>Je vous remercie </a:t>
            </a:r>
            <a:r>
              <a:rPr lang="fr-FR" sz="4000" b="1" dirty="0">
                <a:solidFill>
                  <a:schemeClr val="bg1"/>
                </a:solidFill>
                <a:latin typeface="Garamond" panose="02020404030301010803" pitchFamily="18" charset="0"/>
              </a:rPr>
              <a:t>p</a:t>
            </a:r>
            <a:r>
              <a:rPr lang="fr-FR" sz="4000" b="1" dirty="0" smtClean="0">
                <a:solidFill>
                  <a:schemeClr val="bg1"/>
                </a:solidFill>
                <a:latin typeface="Garamond" panose="02020404030301010803" pitchFamily="18" charset="0"/>
              </a:rPr>
              <a:t>our </a:t>
            </a:r>
            <a:r>
              <a:rPr lang="fr-FR" sz="4000" b="1" dirty="0">
                <a:solidFill>
                  <a:schemeClr val="bg1"/>
                </a:solidFill>
                <a:latin typeface="Garamond" panose="02020404030301010803" pitchFamily="18" charset="0"/>
              </a:rPr>
              <a:t>v</a:t>
            </a:r>
            <a:r>
              <a:rPr lang="fr-FR" sz="4000" b="1" dirty="0" smtClean="0">
                <a:solidFill>
                  <a:schemeClr val="bg1"/>
                </a:solidFill>
                <a:latin typeface="Garamond" panose="02020404030301010803" pitchFamily="18" charset="0"/>
              </a:rPr>
              <a:t>otre </a:t>
            </a:r>
            <a:r>
              <a:rPr lang="fr-FR" sz="4000" b="1" dirty="0">
                <a:solidFill>
                  <a:schemeClr val="bg1"/>
                </a:solidFill>
                <a:latin typeface="Garamond" panose="02020404030301010803" pitchFamily="18" charset="0"/>
              </a:rPr>
              <a:t>a</a:t>
            </a:r>
            <a:r>
              <a:rPr lang="fr-FR" sz="4000" b="1" dirty="0" smtClean="0">
                <a:solidFill>
                  <a:schemeClr val="bg1"/>
                </a:solidFill>
                <a:latin typeface="Garamond" panose="02020404030301010803" pitchFamily="18" charset="0"/>
              </a:rPr>
              <a:t>ttention</a:t>
            </a:r>
            <a:endParaRPr lang="fr-FR" sz="4000" b="1" dirty="0">
              <a:solidFill>
                <a:schemeClr val="bg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8" y="-22382"/>
            <a:ext cx="9144000" cy="784137"/>
          </a:xfrm>
        </p:spPr>
        <p:style>
          <a:lnRef idx="3">
            <a:schemeClr val="lt1"/>
          </a:lnRef>
          <a:fillRef idx="1">
            <a:schemeClr val="accent3"/>
          </a:fillRef>
          <a:effectRef idx="1">
            <a:schemeClr val="accent3"/>
          </a:effectRef>
          <a:fontRef idx="minor">
            <a:schemeClr val="lt1"/>
          </a:fontRef>
        </p:style>
        <p:txBody>
          <a:bodyPr>
            <a:noAutofit/>
          </a:bodyPr>
          <a:lstStyle/>
          <a:p>
            <a:r>
              <a:rPr lang="fr-FR" sz="2800" b="1" dirty="0" smtClean="0"/>
              <a:t>Stratégie de prévention et de gestion des </a:t>
            </a:r>
            <a:r>
              <a:rPr lang="fr-FR" sz="2800" b="1" dirty="0"/>
              <a:t>i</a:t>
            </a:r>
            <a:r>
              <a:rPr lang="fr-FR" sz="2800" b="1" dirty="0" smtClean="0"/>
              <a:t>ncendies de forêts</a:t>
            </a:r>
            <a:endParaRPr lang="fr-FR" sz="2800" dirty="0"/>
          </a:p>
        </p:txBody>
      </p:sp>
      <p:sp>
        <p:nvSpPr>
          <p:cNvPr id="4" name="Rectangle 3"/>
          <p:cNvSpPr/>
          <p:nvPr/>
        </p:nvSpPr>
        <p:spPr>
          <a:xfrm>
            <a:off x="457200" y="3253040"/>
            <a:ext cx="2458616"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None/>
            </a:pPr>
            <a:r>
              <a:rPr lang="fr-FR" b="1" dirty="0"/>
              <a:t>La prévention</a:t>
            </a:r>
            <a:r>
              <a:rPr lang="fr-FR" dirty="0"/>
              <a:t>, à travers les travaux sylvicoles, ouverture et entretien des pistes forestières, entretien des tranchées par feu, ainsi que la construction et l’aménagement des points d’eau, sans oublier la sensibilisation et l’éducation environnementale.</a:t>
            </a:r>
          </a:p>
        </p:txBody>
      </p:sp>
      <p:sp>
        <p:nvSpPr>
          <p:cNvPr id="5" name="Rectangle 4"/>
          <p:cNvSpPr/>
          <p:nvPr/>
        </p:nvSpPr>
        <p:spPr>
          <a:xfrm>
            <a:off x="3285776" y="3668538"/>
            <a:ext cx="3168352"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None/>
            </a:pPr>
            <a:r>
              <a:rPr lang="fr-FR" b="1" dirty="0" smtClean="0"/>
              <a:t>L’organisation</a:t>
            </a:r>
            <a:r>
              <a:rPr lang="fr-FR" dirty="0"/>
              <a:t>, conformément au décret n° 07-301 du 27 septembre 2007, modifiant et complétant le décret n°80-184 du 19 juillet 1980, portant mise en place des organes de coordination des actions de protection des </a:t>
            </a:r>
            <a:r>
              <a:rPr lang="fr-FR" dirty="0" smtClean="0"/>
              <a:t>forêts</a:t>
            </a:r>
            <a:endParaRPr lang="fr-FR" dirty="0"/>
          </a:p>
        </p:txBody>
      </p:sp>
      <p:sp>
        <p:nvSpPr>
          <p:cNvPr id="6" name="Rectangle 5"/>
          <p:cNvSpPr/>
          <p:nvPr/>
        </p:nvSpPr>
        <p:spPr>
          <a:xfrm>
            <a:off x="6824088" y="3945537"/>
            <a:ext cx="1856954"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b="1" dirty="0" smtClean="0"/>
              <a:t>L’intervention</a:t>
            </a:r>
            <a:r>
              <a:rPr lang="fr-FR" dirty="0"/>
              <a:t>, à travers un dispositif renforcé en moyens humains et matériels. </a:t>
            </a:r>
          </a:p>
        </p:txBody>
      </p:sp>
      <p:sp>
        <p:nvSpPr>
          <p:cNvPr id="7" name="Rectangle 6"/>
          <p:cNvSpPr/>
          <p:nvPr/>
        </p:nvSpPr>
        <p:spPr>
          <a:xfrm>
            <a:off x="25152" y="1052736"/>
            <a:ext cx="9118848" cy="1323439"/>
          </a:xfrm>
          <a:prstGeom prst="rect">
            <a:avLst/>
          </a:prstGeom>
        </p:spPr>
        <p:txBody>
          <a:bodyPr wrap="square">
            <a:spAutoFit/>
          </a:bodyPr>
          <a:lstStyle/>
          <a:p>
            <a:pPr algn="just"/>
            <a:r>
              <a:rPr lang="fr-FR" sz="2000" dirty="0" smtClean="0"/>
              <a:t>Cette stratégie est mise en œuvre à travers le dispositif </a:t>
            </a:r>
            <a:r>
              <a:rPr lang="fr-FR" sz="2000" dirty="0"/>
              <a:t>opérationnel de prévention et de lutte contre les incendies mis en place par la Direction Générale des Forêts </a:t>
            </a:r>
            <a:r>
              <a:rPr lang="fr-FR" sz="2000" dirty="0" smtClean="0"/>
              <a:t>avec la coordination de partenaires privilégiés notamment la protection civile pour la lutte et d’autres secteurs en ce qui concerne la prévention. Ce dispositif comprend 03 volets</a:t>
            </a:r>
            <a:r>
              <a:rPr lang="fr-FR" sz="2000" dirty="0"/>
              <a:t> :</a:t>
            </a:r>
          </a:p>
        </p:txBody>
      </p:sp>
      <p:sp>
        <p:nvSpPr>
          <p:cNvPr id="9" name="ZoneTexte 8"/>
          <p:cNvSpPr txBox="1"/>
          <p:nvPr/>
        </p:nvSpPr>
        <p:spPr>
          <a:xfrm>
            <a:off x="1499661" y="2534109"/>
            <a:ext cx="373694"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2800" dirty="0" smtClean="0"/>
              <a:t>1</a:t>
            </a:r>
            <a:endParaRPr lang="fr-FR" sz="2800" dirty="0"/>
          </a:p>
        </p:txBody>
      </p:sp>
      <p:sp>
        <p:nvSpPr>
          <p:cNvPr id="10" name="ZoneTexte 9"/>
          <p:cNvSpPr txBox="1"/>
          <p:nvPr/>
        </p:nvSpPr>
        <p:spPr>
          <a:xfrm>
            <a:off x="4683105" y="2899246"/>
            <a:ext cx="373694"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2800" dirty="0"/>
              <a:t>2</a:t>
            </a:r>
          </a:p>
        </p:txBody>
      </p:sp>
      <p:sp>
        <p:nvSpPr>
          <p:cNvPr id="11" name="ZoneTexte 10"/>
          <p:cNvSpPr txBox="1"/>
          <p:nvPr/>
        </p:nvSpPr>
        <p:spPr>
          <a:xfrm>
            <a:off x="7571476" y="3160856"/>
            <a:ext cx="373694"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2800" dirty="0" smtClean="0"/>
              <a:t>3</a:t>
            </a:r>
            <a:endParaRPr lang="fr-F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 y="2434"/>
            <a:ext cx="9143999" cy="842981"/>
          </a:xfrm>
        </p:spPr>
        <p:style>
          <a:lnRef idx="3">
            <a:schemeClr val="lt1"/>
          </a:lnRef>
          <a:fillRef idx="1">
            <a:schemeClr val="accent3"/>
          </a:fillRef>
          <a:effectRef idx="1">
            <a:schemeClr val="accent3"/>
          </a:effectRef>
          <a:fontRef idx="minor">
            <a:schemeClr val="lt1"/>
          </a:fontRef>
        </p:style>
        <p:txBody>
          <a:bodyPr>
            <a:normAutofit/>
          </a:bodyPr>
          <a:lstStyle/>
          <a:p>
            <a:r>
              <a:rPr lang="fr-FR" b="1" dirty="0" smtClean="0"/>
              <a:t>Prévention</a:t>
            </a:r>
            <a:endParaRPr lang="fr-FR" b="1" dirty="0"/>
          </a:p>
        </p:txBody>
      </p:sp>
      <p:sp>
        <p:nvSpPr>
          <p:cNvPr id="4" name="Rectangle 3"/>
          <p:cNvSpPr/>
          <p:nvPr/>
        </p:nvSpPr>
        <p:spPr>
          <a:xfrm>
            <a:off x="-1" y="1063870"/>
            <a:ext cx="9143999" cy="369332"/>
          </a:xfrm>
          <a:prstGeom prst="rect">
            <a:avLst/>
          </a:prstGeom>
        </p:spPr>
        <p:txBody>
          <a:bodyPr wrap="square">
            <a:spAutoFit/>
          </a:bodyPr>
          <a:lstStyle/>
          <a:p>
            <a:pPr algn="just">
              <a:buNone/>
            </a:pPr>
            <a:r>
              <a:rPr lang="fr-FR" dirty="0" smtClean="0"/>
              <a:t>Pour la </a:t>
            </a:r>
            <a:r>
              <a:rPr lang="fr-FR" dirty="0"/>
              <a:t>campagne 2020, </a:t>
            </a:r>
            <a:r>
              <a:rPr lang="fr-FR" dirty="0" smtClean="0"/>
              <a:t>l’administration </a:t>
            </a:r>
            <a:r>
              <a:rPr lang="fr-FR" dirty="0"/>
              <a:t>des forêts </a:t>
            </a:r>
            <a:r>
              <a:rPr lang="fr-FR" dirty="0" smtClean="0"/>
              <a:t>a réalisé</a:t>
            </a:r>
            <a:r>
              <a:rPr lang="fr-FR" dirty="0"/>
              <a:t> :</a:t>
            </a:r>
          </a:p>
        </p:txBody>
      </p:sp>
      <p:sp>
        <p:nvSpPr>
          <p:cNvPr id="5" name="Rectangle 4"/>
          <p:cNvSpPr/>
          <p:nvPr/>
        </p:nvSpPr>
        <p:spPr>
          <a:xfrm>
            <a:off x="812506" y="2494637"/>
            <a:ext cx="7647925"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buNone/>
            </a:pPr>
            <a:r>
              <a:rPr lang="fr-FR" dirty="0"/>
              <a:t>L’ouverture de </a:t>
            </a:r>
            <a:r>
              <a:rPr lang="fr-FR" b="1" dirty="0"/>
              <a:t>169 ha </a:t>
            </a:r>
            <a:r>
              <a:rPr lang="fr-FR" dirty="0"/>
              <a:t>de tranchées par feu (TPF) et l’aménagement de </a:t>
            </a:r>
            <a:r>
              <a:rPr lang="fr-FR" b="1" dirty="0"/>
              <a:t>678 ha </a:t>
            </a:r>
            <a:r>
              <a:rPr lang="fr-FR" dirty="0"/>
              <a:t>de </a:t>
            </a:r>
            <a:r>
              <a:rPr lang="fr-FR" dirty="0" smtClean="0"/>
              <a:t>TPF.</a:t>
            </a:r>
            <a:endParaRPr lang="fr-FR" dirty="0"/>
          </a:p>
        </p:txBody>
      </p:sp>
      <p:sp>
        <p:nvSpPr>
          <p:cNvPr id="6" name="Rectangle 5"/>
          <p:cNvSpPr/>
          <p:nvPr/>
        </p:nvSpPr>
        <p:spPr>
          <a:xfrm>
            <a:off x="812506" y="4222829"/>
            <a:ext cx="764792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buNone/>
            </a:pPr>
            <a:r>
              <a:rPr lang="fr-FR" dirty="0" smtClean="0"/>
              <a:t>L’entretien </a:t>
            </a:r>
            <a:r>
              <a:rPr lang="fr-FR" dirty="0"/>
              <a:t>des accotements des routes longeant les massifs forestiers sur </a:t>
            </a:r>
            <a:r>
              <a:rPr lang="fr-FR" b="1" dirty="0"/>
              <a:t>74 </a:t>
            </a:r>
            <a:r>
              <a:rPr lang="fr-FR" b="1" dirty="0" smtClean="0"/>
              <a:t>kms.</a:t>
            </a:r>
            <a:endParaRPr lang="fr-FR" dirty="0"/>
          </a:p>
        </p:txBody>
      </p:sp>
      <p:sp>
        <p:nvSpPr>
          <p:cNvPr id="7" name="Rectangle 6"/>
          <p:cNvSpPr/>
          <p:nvPr/>
        </p:nvSpPr>
        <p:spPr>
          <a:xfrm>
            <a:off x="813542" y="1849571"/>
            <a:ext cx="764688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buNone/>
            </a:pPr>
            <a:r>
              <a:rPr lang="fr-FR" dirty="0"/>
              <a:t>L'ouverture de </a:t>
            </a:r>
            <a:r>
              <a:rPr lang="fr-FR" b="1" dirty="0"/>
              <a:t>543 kms</a:t>
            </a:r>
            <a:r>
              <a:rPr lang="fr-FR" dirty="0"/>
              <a:t> de piste et l’aménagement de </a:t>
            </a:r>
            <a:r>
              <a:rPr lang="fr-FR" b="1" dirty="0"/>
              <a:t>789 kms </a:t>
            </a:r>
            <a:r>
              <a:rPr lang="fr-FR" dirty="0"/>
              <a:t>de </a:t>
            </a:r>
            <a:r>
              <a:rPr lang="fr-FR" dirty="0" smtClean="0"/>
              <a:t>piste.</a:t>
            </a:r>
            <a:endParaRPr lang="fr-FR" dirty="0"/>
          </a:p>
        </p:txBody>
      </p:sp>
      <p:sp>
        <p:nvSpPr>
          <p:cNvPr id="8" name="Rectangle 7"/>
          <p:cNvSpPr/>
          <p:nvPr/>
        </p:nvSpPr>
        <p:spPr>
          <a:xfrm>
            <a:off x="827583" y="3358733"/>
            <a:ext cx="7632847"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buNone/>
            </a:pPr>
            <a:r>
              <a:rPr lang="fr-FR" dirty="0"/>
              <a:t>L'assainissement et le débroussaillement de </a:t>
            </a:r>
            <a:r>
              <a:rPr lang="fr-FR" b="1" dirty="0"/>
              <a:t>789 ha </a:t>
            </a:r>
            <a:r>
              <a:rPr lang="fr-FR" dirty="0"/>
              <a:t>dans les zones forestières à haut </a:t>
            </a:r>
            <a:r>
              <a:rPr lang="fr-FR" dirty="0" smtClean="0"/>
              <a:t>risque.</a:t>
            </a:r>
            <a:endParaRPr lang="fr-FR" dirty="0"/>
          </a:p>
        </p:txBody>
      </p:sp>
      <p:sp>
        <p:nvSpPr>
          <p:cNvPr id="9" name="Rectangle 8"/>
          <p:cNvSpPr/>
          <p:nvPr/>
        </p:nvSpPr>
        <p:spPr>
          <a:xfrm>
            <a:off x="827584" y="5795972"/>
            <a:ext cx="763284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dirty="0"/>
              <a:t>La construction et l'aménagement de </a:t>
            </a:r>
            <a:r>
              <a:rPr lang="fr-FR" b="1" dirty="0"/>
              <a:t>03 points </a:t>
            </a:r>
            <a:r>
              <a:rPr lang="fr-FR" b="1" dirty="0" smtClean="0"/>
              <a:t>d'eau</a:t>
            </a:r>
            <a:r>
              <a:rPr lang="fr-FR" dirty="0"/>
              <a:t>.</a:t>
            </a:r>
          </a:p>
        </p:txBody>
      </p:sp>
      <p:sp>
        <p:nvSpPr>
          <p:cNvPr id="10" name="Rectangle 9"/>
          <p:cNvSpPr/>
          <p:nvPr/>
        </p:nvSpPr>
        <p:spPr>
          <a:xfrm>
            <a:off x="827584" y="5147900"/>
            <a:ext cx="763284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buNone/>
            </a:pPr>
            <a:r>
              <a:rPr lang="fr-FR" dirty="0"/>
              <a:t>La réalisation de travaux sylvicoles sur une superficie de </a:t>
            </a:r>
            <a:r>
              <a:rPr lang="fr-FR" b="1" dirty="0"/>
              <a:t>8 314 ha</a:t>
            </a:r>
            <a:r>
              <a:rPr lang="fr-FR" b="1" dirty="0" smtClean="0"/>
              <a:t>.</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764704"/>
          </a:xfrm>
        </p:spPr>
        <p:style>
          <a:lnRef idx="3">
            <a:schemeClr val="lt1"/>
          </a:lnRef>
          <a:fillRef idx="1">
            <a:schemeClr val="accent3"/>
          </a:fillRef>
          <a:effectRef idx="1">
            <a:schemeClr val="accent3"/>
          </a:effectRef>
          <a:fontRef idx="minor">
            <a:schemeClr val="lt1"/>
          </a:fontRef>
        </p:style>
        <p:txBody>
          <a:bodyPr/>
          <a:lstStyle/>
          <a:p>
            <a:r>
              <a:rPr lang="fr-FR" b="1" dirty="0" smtClean="0"/>
              <a:t>Organisation</a:t>
            </a:r>
            <a:endParaRPr lang="fr-FR" b="1" dirty="0"/>
          </a:p>
        </p:txBody>
      </p:sp>
      <p:sp>
        <p:nvSpPr>
          <p:cNvPr id="4" name="Rectangle 3"/>
          <p:cNvSpPr/>
          <p:nvPr/>
        </p:nvSpPr>
        <p:spPr>
          <a:xfrm>
            <a:off x="480208" y="1052736"/>
            <a:ext cx="8206592" cy="369332"/>
          </a:xfrm>
          <a:prstGeom prst="rect">
            <a:avLst/>
          </a:prstGeom>
        </p:spPr>
        <p:txBody>
          <a:bodyPr wrap="square">
            <a:spAutoFit/>
          </a:bodyPr>
          <a:lstStyle/>
          <a:p>
            <a:pPr>
              <a:buNone/>
            </a:pPr>
            <a:r>
              <a:rPr lang="fr-FR" dirty="0"/>
              <a:t>L’organisation sur terrain pour la campagne 2020  à été la suivante:</a:t>
            </a:r>
          </a:p>
        </p:txBody>
      </p:sp>
      <p:sp>
        <p:nvSpPr>
          <p:cNvPr id="5" name="Rectangle 4"/>
          <p:cNvSpPr/>
          <p:nvPr/>
        </p:nvSpPr>
        <p:spPr>
          <a:xfrm>
            <a:off x="460450" y="1556792"/>
            <a:ext cx="8441784" cy="6155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buNone/>
            </a:pPr>
            <a:r>
              <a:rPr lang="fr-FR" sz="1700" dirty="0"/>
              <a:t> La tenue de la réunion de </a:t>
            </a:r>
            <a:r>
              <a:rPr lang="fr-FR" sz="1700" b="1" dirty="0"/>
              <a:t>la Commission Nationale de la Protection des Forêts </a:t>
            </a:r>
            <a:r>
              <a:rPr lang="fr-FR" sz="1700" dirty="0"/>
              <a:t>le 28 mai 2020, sous la présidence de Monsieur le Ministre de l’Agriculture et du Développement </a:t>
            </a:r>
            <a:r>
              <a:rPr lang="fr-FR" sz="1700" dirty="0" smtClean="0"/>
              <a:t>Rural</a:t>
            </a:r>
            <a:r>
              <a:rPr lang="fr-FR" sz="1700" dirty="0"/>
              <a:t>.</a:t>
            </a:r>
          </a:p>
        </p:txBody>
      </p:sp>
      <p:sp>
        <p:nvSpPr>
          <p:cNvPr id="6" name="Rectangle 5"/>
          <p:cNvSpPr/>
          <p:nvPr/>
        </p:nvSpPr>
        <p:spPr>
          <a:xfrm>
            <a:off x="441997" y="2348880"/>
            <a:ext cx="8460237" cy="8771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buNone/>
            </a:pPr>
            <a:r>
              <a:rPr lang="fr-FR" sz="1700" dirty="0"/>
              <a:t>La promulgation des arrêtés de wilayas portant approbation des </a:t>
            </a:r>
            <a:r>
              <a:rPr lang="fr-FR" sz="1700" b="1" dirty="0"/>
              <a:t>plans feux de forêts </a:t>
            </a:r>
            <a:r>
              <a:rPr lang="fr-FR" sz="1700" dirty="0"/>
              <a:t>et fixant les modalités de mise en œuvre des mesures préventives et la mobilisation des moyens dans le cadre du dispositif de lutte </a:t>
            </a:r>
            <a:r>
              <a:rPr lang="fr-FR" sz="1700" dirty="0" smtClean="0"/>
              <a:t>préconisé</a:t>
            </a:r>
            <a:r>
              <a:rPr lang="fr-FR" sz="1700" dirty="0"/>
              <a:t>.</a:t>
            </a:r>
          </a:p>
        </p:txBody>
      </p:sp>
      <p:sp>
        <p:nvSpPr>
          <p:cNvPr id="7" name="Rectangle 6"/>
          <p:cNvSpPr/>
          <p:nvPr/>
        </p:nvSpPr>
        <p:spPr>
          <a:xfrm>
            <a:off x="460449" y="3514363"/>
            <a:ext cx="3967536" cy="140038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buNone/>
            </a:pPr>
            <a:r>
              <a:rPr lang="fr-FR" sz="1700" dirty="0"/>
              <a:t>L’installation de </a:t>
            </a:r>
            <a:r>
              <a:rPr lang="fr-FR" sz="1700" b="1" dirty="0"/>
              <a:t>quarante (40) comités opérationnels de wilaya</a:t>
            </a:r>
            <a:r>
              <a:rPr lang="fr-FR" sz="1700" dirty="0"/>
              <a:t>, pour la coordination des opérations et la mobilisation des moyens de lutte sur le territoire de la </a:t>
            </a:r>
            <a:r>
              <a:rPr lang="fr-FR" sz="1700" dirty="0" smtClean="0"/>
              <a:t>wilaya</a:t>
            </a:r>
            <a:r>
              <a:rPr lang="fr-FR" sz="1700" dirty="0"/>
              <a:t>.</a:t>
            </a:r>
          </a:p>
        </p:txBody>
      </p:sp>
      <p:sp>
        <p:nvSpPr>
          <p:cNvPr id="8" name="Rectangle 7"/>
          <p:cNvSpPr/>
          <p:nvPr/>
        </p:nvSpPr>
        <p:spPr>
          <a:xfrm>
            <a:off x="441479" y="5196969"/>
            <a:ext cx="3986506" cy="140038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buNone/>
            </a:pPr>
            <a:r>
              <a:rPr lang="fr-FR" sz="1700" dirty="0"/>
              <a:t>La mise en place de </a:t>
            </a:r>
            <a:r>
              <a:rPr lang="fr-FR" sz="1700" b="1" dirty="0"/>
              <a:t>447 comités opérationnels de daïra</a:t>
            </a:r>
            <a:r>
              <a:rPr lang="fr-FR" sz="1700" dirty="0"/>
              <a:t> qui coordonnent les opérations de lutte au niveau des communes placées sous l'autorité de chaque </a:t>
            </a:r>
            <a:r>
              <a:rPr lang="fr-FR" sz="1700" dirty="0" smtClean="0"/>
              <a:t>daïra</a:t>
            </a:r>
            <a:r>
              <a:rPr lang="fr-FR" sz="1700" dirty="0"/>
              <a:t>.</a:t>
            </a:r>
            <a:r>
              <a:rPr lang="fr-FR" sz="1700" dirty="0" smtClean="0"/>
              <a:t> </a:t>
            </a:r>
            <a:endParaRPr lang="fr-FR" sz="1700" dirty="0"/>
          </a:p>
        </p:txBody>
      </p:sp>
      <p:sp>
        <p:nvSpPr>
          <p:cNvPr id="9" name="Rectangle 8"/>
          <p:cNvSpPr/>
          <p:nvPr/>
        </p:nvSpPr>
        <p:spPr>
          <a:xfrm>
            <a:off x="4617033" y="5033737"/>
            <a:ext cx="4347455" cy="166199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1700" dirty="0"/>
              <a:t>L’installation de </a:t>
            </a:r>
            <a:r>
              <a:rPr lang="fr-FR" sz="1700" b="1" dirty="0"/>
              <a:t>2.058 comités de riverains </a:t>
            </a:r>
            <a:r>
              <a:rPr lang="fr-FR" sz="1700" dirty="0"/>
              <a:t>qui jouent un rôle important dans la prévention des feux de forêts, la sensibilisation, l'alerte et la première intervention sur les foyers de feux naissants dont la majorité sont </a:t>
            </a:r>
            <a:r>
              <a:rPr lang="fr-FR" sz="1700" dirty="0" smtClean="0"/>
              <a:t>constitués </a:t>
            </a:r>
            <a:r>
              <a:rPr lang="fr-FR" sz="1700" dirty="0"/>
              <a:t>d’associations de chasseurs.</a:t>
            </a:r>
          </a:p>
        </p:txBody>
      </p:sp>
      <p:sp>
        <p:nvSpPr>
          <p:cNvPr id="11" name="Rectangle 10"/>
          <p:cNvSpPr/>
          <p:nvPr/>
        </p:nvSpPr>
        <p:spPr>
          <a:xfrm>
            <a:off x="4860031" y="3501008"/>
            <a:ext cx="4104457" cy="140038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1700" dirty="0"/>
              <a:t>L’installation de </a:t>
            </a:r>
            <a:r>
              <a:rPr lang="fr-FR" sz="1700" b="1" dirty="0"/>
              <a:t>1.306 comités opérationnels communaux</a:t>
            </a:r>
            <a:r>
              <a:rPr lang="fr-FR" sz="1700" dirty="0"/>
              <a:t> qui ont un rôle de coordination des actions de lutte, au niveau communal, en mobilisant les moyens </a:t>
            </a:r>
            <a:r>
              <a:rPr lang="fr-FR" sz="1700" dirty="0" smtClean="0"/>
              <a:t>nécessaires.  </a:t>
            </a:r>
            <a:endParaRPr lang="fr-FR" sz="1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69" y="72301"/>
            <a:ext cx="9108504" cy="836712"/>
          </a:xfrm>
        </p:spPr>
        <p:style>
          <a:lnRef idx="3">
            <a:schemeClr val="lt1"/>
          </a:lnRef>
          <a:fillRef idx="1">
            <a:schemeClr val="accent3"/>
          </a:fillRef>
          <a:effectRef idx="1">
            <a:schemeClr val="accent3"/>
          </a:effectRef>
          <a:fontRef idx="minor">
            <a:schemeClr val="lt1"/>
          </a:fontRef>
        </p:style>
        <p:txBody>
          <a:bodyPr>
            <a:normAutofit/>
          </a:bodyPr>
          <a:lstStyle/>
          <a:p>
            <a:r>
              <a:rPr lang="fr-FR" b="1" dirty="0" smtClean="0"/>
              <a:t>Intervention</a:t>
            </a:r>
            <a:endParaRPr lang="fr-FR" b="1" dirty="0"/>
          </a:p>
        </p:txBody>
      </p:sp>
      <p:sp>
        <p:nvSpPr>
          <p:cNvPr id="4" name="Rectangle 3"/>
          <p:cNvSpPr/>
          <p:nvPr/>
        </p:nvSpPr>
        <p:spPr>
          <a:xfrm>
            <a:off x="0" y="1162232"/>
            <a:ext cx="9036496" cy="646331"/>
          </a:xfrm>
          <a:prstGeom prst="rect">
            <a:avLst/>
          </a:prstGeom>
        </p:spPr>
        <p:txBody>
          <a:bodyPr wrap="square">
            <a:spAutoFit/>
          </a:bodyPr>
          <a:lstStyle/>
          <a:p>
            <a:pPr algn="just">
              <a:buNone/>
            </a:pPr>
            <a:r>
              <a:rPr lang="fr-FR" dirty="0"/>
              <a:t>Pour la campagne précédente, </a:t>
            </a:r>
            <a:r>
              <a:rPr lang="fr-FR" dirty="0" smtClean="0"/>
              <a:t>il a été procédé </a:t>
            </a:r>
            <a:r>
              <a:rPr lang="fr-FR" dirty="0"/>
              <a:t>à la mobilisation à travers les conservations des forêts des 40 wilayas concernées par les </a:t>
            </a:r>
            <a:r>
              <a:rPr lang="fr-FR" dirty="0" smtClean="0"/>
              <a:t>feux de forêts, </a:t>
            </a:r>
            <a:r>
              <a:rPr lang="fr-FR" dirty="0"/>
              <a:t>du dispositif d'intervention suivant :   </a:t>
            </a:r>
          </a:p>
        </p:txBody>
      </p:sp>
      <p:graphicFrame>
        <p:nvGraphicFramePr>
          <p:cNvPr id="5" name="Diagramme 4"/>
          <p:cNvGraphicFramePr/>
          <p:nvPr>
            <p:extLst>
              <p:ext uri="{D42A27DB-BD31-4B8C-83A1-F6EECF244321}">
                <p14:modId xmlns:p14="http://schemas.microsoft.com/office/powerpoint/2010/main" val="3317544927"/>
              </p:ext>
            </p:extLst>
          </p:nvPr>
        </p:nvGraphicFramePr>
        <p:xfrm>
          <a:off x="115416" y="2060848"/>
          <a:ext cx="8993088" cy="46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8984" y="1412776"/>
            <a:ext cx="8712968" cy="4525963"/>
          </a:xfrm>
        </p:spPr>
        <p:txBody>
          <a:bodyPr>
            <a:normAutofit fontScale="55000" lnSpcReduction="20000"/>
          </a:bodyPr>
          <a:lstStyle/>
          <a:p>
            <a:pPr marL="0" indent="0" algn="just">
              <a:buNone/>
            </a:pPr>
            <a:r>
              <a:rPr lang="fr-FR" dirty="0"/>
              <a:t>Il </a:t>
            </a:r>
            <a:r>
              <a:rPr lang="fr-FR" dirty="0" smtClean="0"/>
              <a:t>est </a:t>
            </a:r>
            <a:r>
              <a:rPr lang="fr-FR" dirty="0"/>
              <a:t>important </a:t>
            </a:r>
            <a:r>
              <a:rPr lang="fr-FR" dirty="0" smtClean="0"/>
              <a:t>de </a:t>
            </a:r>
            <a:r>
              <a:rPr lang="fr-FR" dirty="0"/>
              <a:t>souligner que </a:t>
            </a:r>
            <a:r>
              <a:rPr lang="fr-FR" dirty="0" smtClean="0"/>
              <a:t>les </a:t>
            </a:r>
            <a:r>
              <a:rPr lang="fr-FR" dirty="0"/>
              <a:t>moyens mis en place, </a:t>
            </a:r>
            <a:r>
              <a:rPr lang="fr-FR" dirty="0" smtClean="0"/>
              <a:t>n’ont pas </a:t>
            </a:r>
            <a:r>
              <a:rPr lang="fr-FR" dirty="0"/>
              <a:t>suffit à diminuer le fléau des feux de </a:t>
            </a:r>
            <a:r>
              <a:rPr lang="fr-FR" dirty="0" smtClean="0"/>
              <a:t>forêts. Il </a:t>
            </a:r>
            <a:r>
              <a:rPr lang="fr-FR" dirty="0" smtClean="0"/>
              <a:t>a été </a:t>
            </a:r>
            <a:r>
              <a:rPr lang="fr-FR" dirty="0" smtClean="0"/>
              <a:t>enregistré </a:t>
            </a:r>
            <a:r>
              <a:rPr lang="fr-FR" dirty="0"/>
              <a:t>pour </a:t>
            </a:r>
            <a:r>
              <a:rPr lang="fr-FR" dirty="0" smtClean="0"/>
              <a:t>la </a:t>
            </a:r>
            <a:r>
              <a:rPr lang="fr-FR" dirty="0"/>
              <a:t>campagne </a:t>
            </a:r>
            <a:r>
              <a:rPr lang="fr-FR" dirty="0" smtClean="0"/>
              <a:t>2020 </a:t>
            </a:r>
            <a:r>
              <a:rPr lang="fr-FR" b="1" dirty="0" smtClean="0"/>
              <a:t>(01 juin au 31 octobre):</a:t>
            </a:r>
            <a:endParaRPr lang="fr-FR" b="1" dirty="0"/>
          </a:p>
          <a:p>
            <a:pPr marL="0" indent="0" algn="just">
              <a:buNone/>
            </a:pPr>
            <a:endParaRPr lang="fr-FR" dirty="0" smtClean="0"/>
          </a:p>
          <a:p>
            <a:pPr marL="0" indent="0" algn="just">
              <a:buNone/>
            </a:pPr>
            <a:r>
              <a:rPr lang="fr-FR" dirty="0" smtClean="0"/>
              <a:t>Une superficie </a:t>
            </a:r>
            <a:r>
              <a:rPr lang="fr-FR" dirty="0"/>
              <a:t>totale parcourue par le </a:t>
            </a:r>
            <a:r>
              <a:rPr lang="fr-FR" dirty="0" smtClean="0"/>
              <a:t>feu</a:t>
            </a:r>
            <a:r>
              <a:rPr lang="fr-FR" dirty="0"/>
              <a:t> </a:t>
            </a:r>
            <a:r>
              <a:rPr lang="fr-FR" dirty="0" smtClean="0"/>
              <a:t>de </a:t>
            </a:r>
            <a:r>
              <a:rPr lang="fr-FR" b="1" u="sng" dirty="0"/>
              <a:t>43 918 ha</a:t>
            </a:r>
            <a:r>
              <a:rPr lang="fr-FR" dirty="0"/>
              <a:t> engendrés par </a:t>
            </a:r>
            <a:r>
              <a:rPr lang="fr-FR" b="1" u="sng" dirty="0"/>
              <a:t>3 493 foyers</a:t>
            </a:r>
            <a:r>
              <a:rPr lang="fr-FR" u="sng" dirty="0"/>
              <a:t> </a:t>
            </a:r>
            <a:r>
              <a:rPr lang="fr-FR" b="1" u="sng" dirty="0"/>
              <a:t>d’incendies,</a:t>
            </a:r>
            <a:r>
              <a:rPr lang="fr-FR" u="sng" dirty="0"/>
              <a:t> </a:t>
            </a:r>
            <a:r>
              <a:rPr lang="fr-FR" dirty="0"/>
              <a:t>répartis comme suit :</a:t>
            </a:r>
          </a:p>
          <a:p>
            <a:pPr marL="0" indent="0" algn="just">
              <a:buNone/>
            </a:pPr>
            <a:r>
              <a:rPr lang="fr-FR" dirty="0"/>
              <a:t> </a:t>
            </a:r>
            <a:endParaRPr lang="fr-FR" dirty="0" smtClean="0"/>
          </a:p>
          <a:p>
            <a:pPr marL="0" indent="0" algn="just">
              <a:buNone/>
            </a:pPr>
            <a:r>
              <a:rPr lang="fr-FR" b="1" dirty="0" smtClean="0"/>
              <a:t>- 16 </a:t>
            </a:r>
            <a:r>
              <a:rPr lang="fr-FR" b="1" dirty="0"/>
              <a:t>570 ha de forêts, </a:t>
            </a:r>
            <a:r>
              <a:rPr lang="fr-FR" dirty="0"/>
              <a:t>représentant </a:t>
            </a:r>
            <a:r>
              <a:rPr lang="fr-FR" b="1" dirty="0"/>
              <a:t>38%</a:t>
            </a:r>
            <a:r>
              <a:rPr lang="fr-FR" dirty="0"/>
              <a:t> de la superficie totale parcourue par le feu; </a:t>
            </a:r>
          </a:p>
          <a:p>
            <a:pPr marL="0" indent="0" algn="just">
              <a:buNone/>
            </a:pPr>
            <a:r>
              <a:rPr lang="fr-FR" b="1" dirty="0" smtClean="0"/>
              <a:t>- 13 </a:t>
            </a:r>
            <a:r>
              <a:rPr lang="fr-FR" b="1" dirty="0"/>
              <a:t>880</a:t>
            </a:r>
            <a:r>
              <a:rPr lang="fr-FR" dirty="0"/>
              <a:t> </a:t>
            </a:r>
            <a:r>
              <a:rPr lang="fr-FR" b="1" dirty="0"/>
              <a:t>ha de maquis, </a:t>
            </a:r>
            <a:r>
              <a:rPr lang="fr-FR" dirty="0"/>
              <a:t>représentant</a:t>
            </a:r>
            <a:r>
              <a:rPr lang="fr-FR" b="1" dirty="0"/>
              <a:t> 32%</a:t>
            </a:r>
            <a:r>
              <a:rPr lang="fr-FR" dirty="0"/>
              <a:t> de la superficie totale parcourue par le feu ;</a:t>
            </a:r>
          </a:p>
          <a:p>
            <a:pPr marL="0" indent="0" algn="just">
              <a:buNone/>
            </a:pPr>
            <a:r>
              <a:rPr lang="fr-FR" b="1" dirty="0" smtClean="0"/>
              <a:t>- 13 </a:t>
            </a:r>
            <a:r>
              <a:rPr lang="fr-FR" b="1" dirty="0"/>
              <a:t>467 ha</a:t>
            </a:r>
            <a:r>
              <a:rPr lang="fr-FR" dirty="0"/>
              <a:t> </a:t>
            </a:r>
            <a:r>
              <a:rPr lang="fr-FR" b="1" dirty="0"/>
              <a:t>de broussailles</a:t>
            </a:r>
            <a:r>
              <a:rPr lang="fr-FR" dirty="0"/>
              <a:t>, représentant </a:t>
            </a:r>
            <a:r>
              <a:rPr lang="fr-FR" b="1" dirty="0"/>
              <a:t>30%</a:t>
            </a:r>
            <a:r>
              <a:rPr lang="fr-FR" dirty="0"/>
              <a:t> de la superficie totale parcourue par le feu. </a:t>
            </a:r>
          </a:p>
          <a:p>
            <a:pPr marL="0" indent="0" algn="just">
              <a:buNone/>
            </a:pPr>
            <a:r>
              <a:rPr lang="fr-FR" dirty="0"/>
              <a:t> </a:t>
            </a:r>
          </a:p>
          <a:p>
            <a:pPr marL="0" indent="0" algn="just">
              <a:buNone/>
            </a:pPr>
            <a:r>
              <a:rPr lang="fr-FR" b="1" dirty="0"/>
              <a:t>Soit une moyenne de 23 </a:t>
            </a:r>
            <a:r>
              <a:rPr lang="fr-FR" b="1" dirty="0" smtClean="0"/>
              <a:t>foyers/jour </a:t>
            </a:r>
            <a:r>
              <a:rPr lang="fr-FR" b="1" dirty="0"/>
              <a:t>et une superficie de 12,57 </a:t>
            </a:r>
            <a:r>
              <a:rPr lang="fr-FR" b="1" dirty="0" smtClean="0"/>
              <a:t>ha/foyer</a:t>
            </a:r>
            <a:r>
              <a:rPr lang="fr-FR" b="1" dirty="0"/>
              <a:t>.</a:t>
            </a:r>
            <a:endParaRPr lang="fr-FR" dirty="0"/>
          </a:p>
          <a:p>
            <a:pPr marL="0" indent="0" algn="just">
              <a:buNone/>
            </a:pPr>
            <a:r>
              <a:rPr lang="fr-FR" dirty="0"/>
              <a:t> </a:t>
            </a:r>
          </a:p>
          <a:p>
            <a:pPr marL="0" indent="0" algn="just">
              <a:buNone/>
            </a:pPr>
            <a:r>
              <a:rPr lang="fr-FR" b="1" dirty="0" smtClean="0"/>
              <a:t>39 </a:t>
            </a:r>
            <a:r>
              <a:rPr lang="fr-FR" b="1" dirty="0"/>
              <a:t>wilayas</a:t>
            </a:r>
            <a:r>
              <a:rPr lang="fr-FR" dirty="0"/>
              <a:t> sur les 40 concernées par le dispositif de prévention et de lutte contre les incendies de forêts ont été touchées par le feu.</a:t>
            </a:r>
          </a:p>
          <a:p>
            <a:pPr marL="0" indent="0">
              <a:buNone/>
            </a:pPr>
            <a:r>
              <a:rPr lang="fr-FR" dirty="0"/>
              <a:t> </a:t>
            </a:r>
          </a:p>
        </p:txBody>
      </p:sp>
      <p:sp>
        <p:nvSpPr>
          <p:cNvPr id="4" name="Titre 1"/>
          <p:cNvSpPr>
            <a:spLocks noGrp="1"/>
          </p:cNvSpPr>
          <p:nvPr>
            <p:ph type="title"/>
          </p:nvPr>
        </p:nvSpPr>
        <p:spPr>
          <a:xfrm>
            <a:off x="0" y="6734"/>
            <a:ext cx="9130937" cy="973994"/>
          </a:xfrm>
        </p:spPr>
        <p:style>
          <a:lnRef idx="3">
            <a:schemeClr val="lt1"/>
          </a:lnRef>
          <a:fillRef idx="1">
            <a:schemeClr val="accent3"/>
          </a:fillRef>
          <a:effectRef idx="1">
            <a:schemeClr val="accent3"/>
          </a:effectRef>
          <a:fontRef idx="minor">
            <a:schemeClr val="lt1"/>
          </a:fontRef>
        </p:style>
        <p:txBody>
          <a:bodyPr>
            <a:normAutofit/>
          </a:bodyPr>
          <a:lstStyle/>
          <a:p>
            <a:r>
              <a:rPr lang="fr-FR" b="1" dirty="0" smtClean="0"/>
              <a:t>Bilan </a:t>
            </a:r>
            <a:r>
              <a:rPr lang="fr-FR" b="1" dirty="0" smtClean="0"/>
              <a:t>de la campagne </a:t>
            </a:r>
            <a:r>
              <a:rPr lang="fr-FR" b="1" dirty="0" smtClean="0"/>
              <a:t>2020</a:t>
            </a:r>
            <a:endParaRPr lang="fr-FR" b="1" dirty="0"/>
          </a:p>
        </p:txBody>
      </p:sp>
    </p:spTree>
    <p:extLst>
      <p:ext uri="{BB962C8B-B14F-4D97-AF65-F5344CB8AC3E}">
        <p14:creationId xmlns:p14="http://schemas.microsoft.com/office/powerpoint/2010/main" val="240617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746" y="6734"/>
            <a:ext cx="9036496" cy="1301006"/>
          </a:xfrm>
        </p:spPr>
        <p:style>
          <a:lnRef idx="3">
            <a:schemeClr val="lt1"/>
          </a:lnRef>
          <a:fillRef idx="1">
            <a:schemeClr val="accent3"/>
          </a:fillRef>
          <a:effectRef idx="1">
            <a:schemeClr val="accent3"/>
          </a:effectRef>
          <a:fontRef idx="minor">
            <a:schemeClr val="lt1"/>
          </a:fontRef>
        </p:style>
        <p:txBody>
          <a:bodyPr>
            <a:normAutofit/>
          </a:bodyPr>
          <a:lstStyle/>
          <a:p>
            <a:r>
              <a:rPr lang="fr-FR" sz="3600" b="1" dirty="0" smtClean="0"/>
              <a:t>Adaptation du plan d’action de prévention et de lutte contre les feux de forêts</a:t>
            </a:r>
            <a:endParaRPr lang="fr-FR" dirty="0"/>
          </a:p>
        </p:txBody>
      </p:sp>
      <p:sp>
        <p:nvSpPr>
          <p:cNvPr id="5" name="Rectangle 4"/>
          <p:cNvSpPr/>
          <p:nvPr/>
        </p:nvSpPr>
        <p:spPr>
          <a:xfrm>
            <a:off x="251520" y="1700808"/>
            <a:ext cx="8640960" cy="5355312"/>
          </a:xfrm>
          <a:prstGeom prst="rect">
            <a:avLst/>
          </a:prstGeom>
        </p:spPr>
        <p:txBody>
          <a:bodyPr wrap="square">
            <a:spAutoFit/>
          </a:bodyPr>
          <a:lstStyle/>
          <a:p>
            <a:pPr algn="just">
              <a:lnSpc>
                <a:spcPct val="150000"/>
              </a:lnSpc>
            </a:pPr>
            <a:r>
              <a:rPr lang="fr-FR" dirty="0" smtClean="0"/>
              <a:t>Au vue des chiffres mentionnés, des lacunes dans le plan d’action de prévention et de lutte contre les incendies sont à </a:t>
            </a:r>
            <a:r>
              <a:rPr lang="fr-FR" dirty="0" smtClean="0"/>
              <a:t>souligner. </a:t>
            </a:r>
            <a:r>
              <a:rPr lang="fr-FR" dirty="0"/>
              <a:t>L</a:t>
            </a:r>
            <a:r>
              <a:rPr lang="fr-FR" dirty="0" smtClean="0"/>
              <a:t>a </a:t>
            </a:r>
            <a:r>
              <a:rPr lang="fr-FR" dirty="0"/>
              <a:t>stratégie menée </a:t>
            </a:r>
            <a:r>
              <a:rPr lang="fr-FR" dirty="0" smtClean="0"/>
              <a:t>doit </a:t>
            </a:r>
            <a:r>
              <a:rPr lang="fr-FR" dirty="0"/>
              <a:t>être </a:t>
            </a:r>
            <a:r>
              <a:rPr lang="fr-FR" dirty="0" smtClean="0"/>
              <a:t>renforcée, avec pour objectif la </a:t>
            </a:r>
            <a:r>
              <a:rPr lang="fr-FR" b="1" dirty="0" smtClean="0"/>
              <a:t>diminution </a:t>
            </a:r>
            <a:r>
              <a:rPr lang="fr-FR" b="1" dirty="0" smtClean="0"/>
              <a:t>du nombre d’incendies </a:t>
            </a:r>
            <a:r>
              <a:rPr lang="fr-FR" dirty="0" smtClean="0"/>
              <a:t>qui reste relativement élevé en Algérie comparativement </a:t>
            </a:r>
            <a:r>
              <a:rPr lang="fr-FR" dirty="0" smtClean="0"/>
              <a:t>à d’autres </a:t>
            </a:r>
            <a:r>
              <a:rPr lang="fr-FR" dirty="0" smtClean="0"/>
              <a:t>pays </a:t>
            </a:r>
            <a:r>
              <a:rPr lang="fr-FR" dirty="0" smtClean="0"/>
              <a:t>du bassin méditerranéen.</a:t>
            </a:r>
          </a:p>
          <a:p>
            <a:pPr algn="just">
              <a:lnSpc>
                <a:spcPct val="150000"/>
              </a:lnSpc>
            </a:pPr>
            <a:r>
              <a:rPr lang="fr-FR" dirty="0" smtClean="0"/>
              <a:t>Sur les </a:t>
            </a:r>
            <a:r>
              <a:rPr lang="fr-FR" b="1" dirty="0" smtClean="0"/>
              <a:t>40 wilayas </a:t>
            </a:r>
            <a:r>
              <a:rPr lang="fr-FR" dirty="0" smtClean="0"/>
              <a:t>à incendies, </a:t>
            </a:r>
            <a:r>
              <a:rPr lang="fr-FR" b="1" dirty="0" smtClean="0"/>
              <a:t>11</a:t>
            </a:r>
            <a:r>
              <a:rPr lang="fr-FR" dirty="0" smtClean="0"/>
              <a:t> ont enregistrés plus de </a:t>
            </a:r>
            <a:r>
              <a:rPr lang="fr-FR" b="1" dirty="0" smtClean="0"/>
              <a:t>100 </a:t>
            </a:r>
            <a:r>
              <a:rPr lang="fr-FR" b="1" dirty="0" smtClean="0"/>
              <a:t>feux de forêts</a:t>
            </a:r>
            <a:r>
              <a:rPr lang="fr-FR" b="1" dirty="0" smtClean="0"/>
              <a:t> </a:t>
            </a:r>
            <a:r>
              <a:rPr lang="fr-FR" dirty="0" smtClean="0"/>
              <a:t>lors de cette </a:t>
            </a:r>
            <a:r>
              <a:rPr lang="fr-FR" dirty="0" smtClean="0"/>
              <a:t>campagne, avec </a:t>
            </a:r>
            <a:r>
              <a:rPr lang="fr-FR" dirty="0"/>
              <a:t>e</a:t>
            </a:r>
            <a:r>
              <a:rPr lang="fr-FR" dirty="0" smtClean="0"/>
              <a:t>n tête trois wilayas qui comptes un nombre d’</a:t>
            </a:r>
            <a:r>
              <a:rPr lang="fr-FR" dirty="0"/>
              <a:t>i</a:t>
            </a:r>
            <a:r>
              <a:rPr lang="fr-FR" dirty="0" smtClean="0"/>
              <a:t>ncendies égal ou supérieur à </a:t>
            </a:r>
            <a:r>
              <a:rPr lang="fr-FR" b="1" dirty="0" smtClean="0"/>
              <a:t>350</a:t>
            </a:r>
            <a:r>
              <a:rPr lang="fr-FR" dirty="0" smtClean="0"/>
              <a:t>, et une superficie incendiée supérieur à </a:t>
            </a:r>
            <a:r>
              <a:rPr lang="fr-FR" b="1" dirty="0" smtClean="0"/>
              <a:t>3000 ha par wilaya</a:t>
            </a:r>
            <a:r>
              <a:rPr lang="fr-FR" dirty="0" smtClean="0"/>
              <a:t>.</a:t>
            </a:r>
          </a:p>
          <a:p>
            <a:pPr algn="just">
              <a:lnSpc>
                <a:spcPct val="150000"/>
              </a:lnSpc>
            </a:pPr>
            <a:r>
              <a:rPr lang="fr-FR" dirty="0" smtClean="0"/>
              <a:t>A elles seules, ces 11 wilayas comptabilisent  </a:t>
            </a:r>
            <a:r>
              <a:rPr lang="fr-FR" b="1" dirty="0" smtClean="0"/>
              <a:t>2337 foyers d’incendies</a:t>
            </a:r>
            <a:r>
              <a:rPr lang="fr-FR" dirty="0" smtClean="0"/>
              <a:t>, qui correspond à près de </a:t>
            </a:r>
            <a:r>
              <a:rPr lang="fr-FR" b="1" dirty="0" smtClean="0"/>
              <a:t>67%</a:t>
            </a:r>
            <a:r>
              <a:rPr lang="fr-FR" dirty="0" smtClean="0"/>
              <a:t> du </a:t>
            </a:r>
            <a:r>
              <a:rPr lang="fr-FR" b="1" dirty="0" smtClean="0"/>
              <a:t>nombre total d’incendies </a:t>
            </a:r>
            <a:r>
              <a:rPr lang="fr-FR" dirty="0" smtClean="0"/>
              <a:t>de la campagne 2020, et ont parcouru </a:t>
            </a:r>
            <a:r>
              <a:rPr lang="fr-FR" b="1" dirty="0" smtClean="0"/>
              <a:t>29 214, 11 ha</a:t>
            </a:r>
            <a:r>
              <a:rPr lang="fr-FR" dirty="0" smtClean="0"/>
              <a:t>, se qui représente </a:t>
            </a:r>
            <a:r>
              <a:rPr lang="fr-FR" b="1" dirty="0" smtClean="0"/>
              <a:t>66% de la superficie totale incendiée</a:t>
            </a:r>
            <a:r>
              <a:rPr lang="fr-FR" dirty="0" smtClean="0"/>
              <a:t>.</a:t>
            </a:r>
            <a:endParaRPr lang="fr-FR" dirty="0" smtClean="0"/>
          </a:p>
          <a:p>
            <a:pPr algn="just"/>
            <a:endParaRPr lang="fr-FR" dirty="0"/>
          </a:p>
          <a:p>
            <a:pPr algn="just"/>
            <a:endParaRPr lang="fr-FR" dirty="0" smtClean="0"/>
          </a:p>
          <a:p>
            <a:pPr algn="just"/>
            <a:endParaRPr lang="fr-FR" dirty="0"/>
          </a:p>
          <a:p>
            <a:pPr algn="just"/>
            <a:endParaRPr lang="fr-FR" dirty="0"/>
          </a:p>
        </p:txBody>
      </p:sp>
    </p:spTree>
    <p:extLst>
      <p:ext uri="{BB962C8B-B14F-4D97-AF65-F5344CB8AC3E}">
        <p14:creationId xmlns:p14="http://schemas.microsoft.com/office/powerpoint/2010/main" val="92317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29742602"/>
              </p:ext>
            </p:extLst>
          </p:nvPr>
        </p:nvGraphicFramePr>
        <p:xfrm>
          <a:off x="467544" y="332656"/>
          <a:ext cx="8229600" cy="5398988"/>
        </p:xfrm>
        <a:graphic>
          <a:graphicData uri="http://schemas.openxmlformats.org/drawingml/2006/table">
            <a:tbl>
              <a:tblPr firstRow="1" bandRow="1">
                <a:tableStyleId>{5C22544A-7EE6-4342-B048-85BDC9FD1C3A}</a:tableStyleId>
              </a:tblPr>
              <a:tblGrid>
                <a:gridCol w="2743200"/>
                <a:gridCol w="2307704"/>
                <a:gridCol w="3178696"/>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smtClean="0"/>
                        <a:t>Wilaya</a:t>
                      </a:r>
                      <a:endParaRPr lang="fr-FR" b="1" dirty="0"/>
                    </a:p>
                  </a:txBody>
                  <a:tcPr>
                    <a:solidFill>
                      <a:schemeClr val="accent3"/>
                    </a:solidFill>
                  </a:tcPr>
                </a:tc>
                <a:tc>
                  <a:txBody>
                    <a:bodyPr/>
                    <a:lstStyle/>
                    <a:p>
                      <a:pPr algn="ctr"/>
                      <a:r>
                        <a:rPr lang="fr-FR" b="1" dirty="0" smtClean="0"/>
                        <a:t>Nombre</a:t>
                      </a:r>
                      <a:r>
                        <a:rPr lang="fr-FR" b="1" baseline="0" dirty="0" smtClean="0"/>
                        <a:t> </a:t>
                      </a:r>
                      <a:r>
                        <a:rPr lang="fr-FR" b="1" dirty="0" smtClean="0"/>
                        <a:t>d’incendies</a:t>
                      </a:r>
                      <a:endParaRPr lang="fr-FR" b="1" dirty="0"/>
                    </a:p>
                  </a:txBody>
                  <a:tcPr>
                    <a:solidFill>
                      <a:schemeClr val="accent3"/>
                    </a:solidFill>
                  </a:tcPr>
                </a:tc>
                <a:tc>
                  <a:txBody>
                    <a:bodyPr/>
                    <a:lstStyle/>
                    <a:p>
                      <a:pPr algn="ctr"/>
                      <a:r>
                        <a:rPr lang="fr-FR" b="1" dirty="0" smtClean="0"/>
                        <a:t>Superficie incendiée (ha)</a:t>
                      </a:r>
                      <a:endParaRPr lang="fr-FR" b="1" dirty="0"/>
                    </a:p>
                  </a:txBody>
                  <a:tcPr>
                    <a:solidFill>
                      <a:schemeClr val="accent3"/>
                    </a:solidFill>
                  </a:tcPr>
                </a:tc>
              </a:tr>
              <a:tr h="396884">
                <a:tc>
                  <a:txBody>
                    <a:bodyPr/>
                    <a:lstStyle/>
                    <a:p>
                      <a:pPr algn="ctr"/>
                      <a:r>
                        <a:rPr lang="fr-FR" dirty="0" smtClean="0">
                          <a:solidFill>
                            <a:srgbClr val="FF0000"/>
                          </a:solidFill>
                        </a:rPr>
                        <a:t>Tizi Ouzou</a:t>
                      </a:r>
                      <a:endParaRPr lang="fr-FR" dirty="0">
                        <a:solidFill>
                          <a:srgbClr val="FF0000"/>
                        </a:solidFill>
                      </a:endParaRPr>
                    </a:p>
                  </a:txBody>
                  <a:tcPr/>
                </a:tc>
                <a:tc>
                  <a:txBody>
                    <a:bodyPr/>
                    <a:lstStyle/>
                    <a:p>
                      <a:pPr algn="ctr"/>
                      <a:r>
                        <a:rPr lang="fr-FR" dirty="0" smtClean="0">
                          <a:solidFill>
                            <a:srgbClr val="FF0000"/>
                          </a:solidFill>
                        </a:rPr>
                        <a:t>375</a:t>
                      </a:r>
                      <a:endParaRPr lang="fr-FR"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                      5294</a:t>
                      </a:r>
                    </a:p>
                  </a:txBody>
                  <a:tcPr/>
                </a:tc>
              </a:tr>
              <a:tr h="396884">
                <a:tc>
                  <a:txBody>
                    <a:bodyPr/>
                    <a:lstStyle/>
                    <a:p>
                      <a:pPr algn="ctr"/>
                      <a:r>
                        <a:rPr lang="fr-FR" dirty="0" smtClean="0">
                          <a:solidFill>
                            <a:srgbClr val="FF0000"/>
                          </a:solidFill>
                        </a:rPr>
                        <a:t>Jijel</a:t>
                      </a:r>
                      <a:endParaRPr lang="fr-FR" dirty="0">
                        <a:solidFill>
                          <a:srgbClr val="FF0000"/>
                        </a:solidFill>
                      </a:endParaRPr>
                    </a:p>
                  </a:txBody>
                  <a:tcPr/>
                </a:tc>
                <a:tc>
                  <a:txBody>
                    <a:bodyPr/>
                    <a:lstStyle/>
                    <a:p>
                      <a:pPr algn="ctr"/>
                      <a:r>
                        <a:rPr lang="fr-FR" dirty="0" smtClean="0">
                          <a:solidFill>
                            <a:srgbClr val="FF0000"/>
                          </a:solidFill>
                        </a:rPr>
                        <a:t>365</a:t>
                      </a:r>
                      <a:endParaRPr lang="fr-FR"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3959,5</a:t>
                      </a:r>
                    </a:p>
                  </a:txBody>
                  <a:tcPr/>
                </a:tc>
              </a:tr>
              <a:tr h="396884">
                <a:tc>
                  <a:txBody>
                    <a:bodyPr/>
                    <a:lstStyle/>
                    <a:p>
                      <a:pPr algn="ctr"/>
                      <a:r>
                        <a:rPr lang="fr-FR" dirty="0" smtClean="0">
                          <a:solidFill>
                            <a:srgbClr val="FF0000"/>
                          </a:solidFill>
                        </a:rPr>
                        <a:t>Tipaza</a:t>
                      </a:r>
                      <a:endParaRPr lang="fr-FR" dirty="0">
                        <a:solidFill>
                          <a:srgbClr val="FF0000"/>
                        </a:solidFill>
                      </a:endParaRPr>
                    </a:p>
                  </a:txBody>
                  <a:tcPr/>
                </a:tc>
                <a:tc>
                  <a:txBody>
                    <a:bodyPr/>
                    <a:lstStyle/>
                    <a:p>
                      <a:pPr algn="ctr"/>
                      <a:r>
                        <a:rPr lang="fr-FR" dirty="0" smtClean="0">
                          <a:solidFill>
                            <a:srgbClr val="FF0000"/>
                          </a:solidFill>
                        </a:rPr>
                        <a:t>350</a:t>
                      </a:r>
                      <a:endParaRPr lang="fr-FR"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3352,1</a:t>
                      </a:r>
                    </a:p>
                  </a:txBody>
                  <a:tcPr/>
                </a:tc>
              </a:tr>
              <a:tr h="396884">
                <a:tc>
                  <a:txBody>
                    <a:bodyPr/>
                    <a:lstStyle/>
                    <a:p>
                      <a:pPr algn="ctr"/>
                      <a:r>
                        <a:rPr lang="fr-FR" dirty="0" smtClean="0"/>
                        <a:t>Bejaia</a:t>
                      </a:r>
                      <a:endParaRPr lang="fr-FR" dirty="0"/>
                    </a:p>
                  </a:txBody>
                  <a:tcPr/>
                </a:tc>
                <a:tc>
                  <a:txBody>
                    <a:bodyPr/>
                    <a:lstStyle/>
                    <a:p>
                      <a:pPr algn="ctr"/>
                      <a:r>
                        <a:rPr lang="fr-FR" dirty="0" smtClean="0"/>
                        <a:t>188</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                      5678,30</a:t>
                      </a:r>
                      <a:endParaRPr lang="fr-FR" dirty="0" smtClean="0"/>
                    </a:p>
                  </a:txBody>
                  <a:tcPr/>
                </a:tc>
              </a:tr>
              <a:tr h="396884">
                <a:tc>
                  <a:txBody>
                    <a:bodyPr/>
                    <a:lstStyle/>
                    <a:p>
                      <a:pPr algn="ctr"/>
                      <a:r>
                        <a:rPr lang="fr-FR" dirty="0" smtClean="0"/>
                        <a:t>Médéa</a:t>
                      </a:r>
                      <a:endParaRPr lang="fr-FR" dirty="0"/>
                    </a:p>
                  </a:txBody>
                  <a:tcPr/>
                </a:tc>
                <a:tc>
                  <a:txBody>
                    <a:bodyPr/>
                    <a:lstStyle/>
                    <a:p>
                      <a:pPr algn="ctr"/>
                      <a:r>
                        <a:rPr lang="fr-FR" dirty="0" smtClean="0"/>
                        <a:t>186</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1807,74</a:t>
                      </a:r>
                      <a:endParaRPr lang="fr-FR" dirty="0" smtClean="0"/>
                    </a:p>
                  </a:txBody>
                  <a:tcPr/>
                </a:tc>
              </a:tr>
              <a:tr h="396884">
                <a:tc>
                  <a:txBody>
                    <a:bodyPr/>
                    <a:lstStyle/>
                    <a:p>
                      <a:pPr algn="ctr"/>
                      <a:r>
                        <a:rPr lang="fr-FR" dirty="0" smtClean="0"/>
                        <a:t>Tlemcen</a:t>
                      </a:r>
                      <a:endParaRPr lang="fr-FR" dirty="0"/>
                    </a:p>
                  </a:txBody>
                  <a:tcPr/>
                </a:tc>
                <a:tc>
                  <a:txBody>
                    <a:bodyPr/>
                    <a:lstStyle/>
                    <a:p>
                      <a:pPr algn="ctr"/>
                      <a:r>
                        <a:rPr lang="fr-FR" dirty="0" smtClean="0"/>
                        <a:t>183</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                        462,17</a:t>
                      </a:r>
                      <a:endParaRPr lang="fr-FR" dirty="0" smtClean="0"/>
                    </a:p>
                  </a:txBody>
                  <a:tcPr/>
                </a:tc>
              </a:tr>
              <a:tr h="396884">
                <a:tc>
                  <a:txBody>
                    <a:bodyPr/>
                    <a:lstStyle/>
                    <a:p>
                      <a:pPr algn="ctr"/>
                      <a:r>
                        <a:rPr lang="fr-FR" dirty="0" smtClean="0"/>
                        <a:t>Skikda</a:t>
                      </a:r>
                      <a:endParaRPr lang="fr-FR" dirty="0"/>
                    </a:p>
                  </a:txBody>
                  <a:tcPr/>
                </a:tc>
                <a:tc>
                  <a:txBody>
                    <a:bodyPr/>
                    <a:lstStyle/>
                    <a:p>
                      <a:pPr algn="ctr"/>
                      <a:r>
                        <a:rPr lang="fr-FR" dirty="0" smtClean="0"/>
                        <a:t>158</a:t>
                      </a:r>
                      <a:endParaRPr lang="fr-FR" dirty="0"/>
                    </a:p>
                  </a:txBody>
                  <a:tcPr/>
                </a:tc>
                <a:tc>
                  <a:txBody>
                    <a:bodyPr/>
                    <a:lstStyle/>
                    <a:p>
                      <a:pPr algn="ctr"/>
                      <a:r>
                        <a:rPr lang="fr-FR" sz="1800" kern="1200" dirty="0" smtClean="0">
                          <a:solidFill>
                            <a:schemeClr val="dk1"/>
                          </a:solidFill>
                          <a:effectLst/>
                          <a:latin typeface="+mn-lt"/>
                          <a:ea typeface="+mn-ea"/>
                          <a:cs typeface="+mn-cs"/>
                        </a:rPr>
                        <a:t>2960,25</a:t>
                      </a:r>
                      <a:endParaRPr lang="fr-FR" dirty="0"/>
                    </a:p>
                  </a:txBody>
                  <a:tcPr/>
                </a:tc>
              </a:tr>
              <a:tr h="396884">
                <a:tc>
                  <a:txBody>
                    <a:bodyPr/>
                    <a:lstStyle/>
                    <a:p>
                      <a:pPr algn="ctr"/>
                      <a:r>
                        <a:rPr lang="fr-FR" dirty="0" err="1" smtClean="0"/>
                        <a:t>Chlef</a:t>
                      </a:r>
                      <a:endParaRPr lang="fr-FR" dirty="0"/>
                    </a:p>
                  </a:txBody>
                  <a:tcPr/>
                </a:tc>
                <a:tc>
                  <a:txBody>
                    <a:bodyPr/>
                    <a:lstStyle/>
                    <a:p>
                      <a:pPr algn="ctr"/>
                      <a:r>
                        <a:rPr lang="fr-FR" dirty="0" smtClean="0"/>
                        <a:t>155</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2188,29</a:t>
                      </a:r>
                      <a:endParaRPr lang="fr-FR" dirty="0" smtClean="0"/>
                    </a:p>
                  </a:txBody>
                  <a:tcPr/>
                </a:tc>
              </a:tr>
              <a:tr h="396884">
                <a:tc>
                  <a:txBody>
                    <a:bodyPr/>
                    <a:lstStyle/>
                    <a:p>
                      <a:pPr algn="ctr"/>
                      <a:r>
                        <a:rPr lang="fr-FR" dirty="0" err="1" smtClean="0"/>
                        <a:t>Boumerdes</a:t>
                      </a:r>
                      <a:endParaRPr lang="fr-FR" dirty="0"/>
                    </a:p>
                  </a:txBody>
                  <a:tcPr/>
                </a:tc>
                <a:tc>
                  <a:txBody>
                    <a:bodyPr/>
                    <a:lstStyle/>
                    <a:p>
                      <a:pPr algn="ctr"/>
                      <a:r>
                        <a:rPr lang="fr-FR" dirty="0" smtClean="0"/>
                        <a:t>150</a:t>
                      </a:r>
                      <a:endParaRPr lang="fr-FR" dirty="0"/>
                    </a:p>
                  </a:txBody>
                  <a:tcPr/>
                </a:tc>
                <a:tc>
                  <a:txBody>
                    <a:bodyPr/>
                    <a:lstStyle/>
                    <a:p>
                      <a:pPr algn="ctr"/>
                      <a:r>
                        <a:rPr lang="fr-FR" sz="1800" kern="1200" dirty="0" smtClean="0">
                          <a:solidFill>
                            <a:schemeClr val="dk1"/>
                          </a:solidFill>
                          <a:effectLst/>
                          <a:latin typeface="+mn-lt"/>
                          <a:ea typeface="+mn-ea"/>
                          <a:cs typeface="+mn-cs"/>
                        </a:rPr>
                        <a:t> 656,50</a:t>
                      </a:r>
                      <a:endParaRPr lang="fr-FR" dirty="0"/>
                    </a:p>
                  </a:txBody>
                  <a:tcPr/>
                </a:tc>
              </a:tr>
              <a:tr h="396884">
                <a:tc>
                  <a:txBody>
                    <a:bodyPr/>
                    <a:lstStyle/>
                    <a:p>
                      <a:pPr algn="ctr"/>
                      <a:r>
                        <a:rPr lang="fr-FR" dirty="0" err="1" smtClean="0"/>
                        <a:t>Bouira</a:t>
                      </a:r>
                      <a:endParaRPr lang="fr-FR" dirty="0"/>
                    </a:p>
                  </a:txBody>
                  <a:tcPr/>
                </a:tc>
                <a:tc>
                  <a:txBody>
                    <a:bodyPr/>
                    <a:lstStyle/>
                    <a:p>
                      <a:pPr algn="ctr"/>
                      <a:r>
                        <a:rPr lang="fr-FR" dirty="0" smtClean="0"/>
                        <a:t>123</a:t>
                      </a:r>
                      <a:endParaRPr lang="fr-FR" dirty="0"/>
                    </a:p>
                  </a:txBody>
                  <a:tcPr/>
                </a:tc>
                <a:tc>
                  <a:txBody>
                    <a:bodyPr/>
                    <a:lstStyle/>
                    <a:p>
                      <a:pPr algn="ctr"/>
                      <a:r>
                        <a:rPr lang="fr-FR" sz="1800" kern="1200" dirty="0" smtClean="0">
                          <a:solidFill>
                            <a:schemeClr val="dk1"/>
                          </a:solidFill>
                          <a:effectLst/>
                          <a:latin typeface="+mn-lt"/>
                          <a:ea typeface="+mn-ea"/>
                          <a:cs typeface="+mn-cs"/>
                        </a:rPr>
                        <a:t>1007,55</a:t>
                      </a:r>
                      <a:endParaRPr lang="fr-FR" dirty="0"/>
                    </a:p>
                  </a:txBody>
                  <a:tcPr/>
                </a:tc>
              </a:tr>
              <a:tr h="396884">
                <a:tc>
                  <a:txBody>
                    <a:bodyPr/>
                    <a:lstStyle/>
                    <a:p>
                      <a:pPr algn="ctr"/>
                      <a:r>
                        <a:rPr lang="fr-FR" dirty="0" smtClean="0"/>
                        <a:t>Ain </a:t>
                      </a:r>
                      <a:r>
                        <a:rPr lang="fr-FR" dirty="0" err="1" smtClean="0"/>
                        <a:t>Defla</a:t>
                      </a:r>
                      <a:endParaRPr lang="fr-FR" dirty="0"/>
                    </a:p>
                  </a:txBody>
                  <a:tcPr/>
                </a:tc>
                <a:tc>
                  <a:txBody>
                    <a:bodyPr/>
                    <a:lstStyle/>
                    <a:p>
                      <a:pPr algn="ctr"/>
                      <a:r>
                        <a:rPr lang="fr-FR" dirty="0" smtClean="0"/>
                        <a:t>104</a:t>
                      </a:r>
                      <a:endParaRPr lang="fr-FR" dirty="0"/>
                    </a:p>
                  </a:txBody>
                  <a:tcPr/>
                </a:tc>
                <a:tc>
                  <a:txBody>
                    <a:bodyPr/>
                    <a:lstStyle/>
                    <a:p>
                      <a:pPr algn="ctr"/>
                      <a:r>
                        <a:rPr lang="fr-FR" sz="1800" kern="1200" dirty="0" smtClean="0">
                          <a:solidFill>
                            <a:schemeClr val="dk1"/>
                          </a:solidFill>
                          <a:effectLst/>
                          <a:latin typeface="+mn-lt"/>
                          <a:ea typeface="+mn-ea"/>
                          <a:cs typeface="+mn-cs"/>
                        </a:rPr>
                        <a:t>1847,71</a:t>
                      </a:r>
                      <a:endParaRPr lang="fr-FR" dirty="0"/>
                    </a:p>
                  </a:txBody>
                  <a:tcPr/>
                </a:tc>
              </a:tr>
              <a:tr h="396884">
                <a:tc>
                  <a:txBody>
                    <a:bodyPr/>
                    <a:lstStyle/>
                    <a:p>
                      <a:pPr algn="ctr"/>
                      <a:r>
                        <a:rPr lang="fr-FR" sz="2400" b="1" dirty="0" smtClean="0"/>
                        <a:t>Total</a:t>
                      </a:r>
                      <a:endParaRPr lang="fr-FR" sz="2400" b="1" dirty="0"/>
                    </a:p>
                  </a:txBody>
                  <a:tcPr/>
                </a:tc>
                <a:tc>
                  <a:txBody>
                    <a:bodyPr/>
                    <a:lstStyle/>
                    <a:p>
                      <a:pPr algn="l"/>
                      <a:r>
                        <a:rPr lang="fr-FR" sz="2400" b="1" dirty="0" smtClean="0"/>
                        <a:t>        </a:t>
                      </a:r>
                      <a:r>
                        <a:rPr lang="fr-FR" sz="2400" b="1" dirty="0" smtClean="0"/>
                        <a:t>2 </a:t>
                      </a:r>
                      <a:r>
                        <a:rPr lang="fr-FR" sz="2400" b="1" dirty="0" smtClean="0"/>
                        <a:t>337 </a:t>
                      </a:r>
                      <a:endParaRPr lang="fr-FR" sz="2400" b="1" dirty="0"/>
                    </a:p>
                  </a:txBody>
                  <a:tcPr/>
                </a:tc>
                <a:tc>
                  <a:txBody>
                    <a:bodyPr/>
                    <a:lstStyle/>
                    <a:p>
                      <a:pPr algn="l"/>
                      <a:r>
                        <a:rPr lang="fr-FR" sz="2400" b="1" dirty="0" smtClean="0"/>
                        <a:t>           </a:t>
                      </a:r>
                      <a:r>
                        <a:rPr lang="fr-FR" sz="2400" b="1" dirty="0" smtClean="0"/>
                        <a:t>29 </a:t>
                      </a:r>
                      <a:r>
                        <a:rPr lang="fr-FR" sz="2400" b="1" dirty="0" smtClean="0"/>
                        <a:t>214,11 </a:t>
                      </a:r>
                      <a:endParaRPr lang="fr-FR" sz="2400" b="1" dirty="0"/>
                    </a:p>
                  </a:txBody>
                  <a:tcPr/>
                </a:tc>
              </a:tr>
            </a:tbl>
          </a:graphicData>
        </a:graphic>
      </p:graphicFrame>
    </p:spTree>
    <p:extLst>
      <p:ext uri="{BB962C8B-B14F-4D97-AF65-F5344CB8AC3E}">
        <p14:creationId xmlns:p14="http://schemas.microsoft.com/office/powerpoint/2010/main" val="11390713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2510</Words>
  <Application>Microsoft Office PowerPoint</Application>
  <PresentationFormat>Affichage à l'écran (4:3)</PresentationFormat>
  <Paragraphs>220</Paragraphs>
  <Slides>28</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Corbel</vt:lpstr>
      <vt:lpstr>Gadugi</vt:lpstr>
      <vt:lpstr>Garamond</vt:lpstr>
      <vt:lpstr>Times New Roman</vt:lpstr>
      <vt:lpstr>Wingdings</vt:lpstr>
      <vt:lpstr>Thème Office</vt:lpstr>
      <vt:lpstr>Présentation PowerPoint</vt:lpstr>
      <vt:lpstr>Introduction</vt:lpstr>
      <vt:lpstr>Stratégie de prévention et de gestion des incendies de forêts</vt:lpstr>
      <vt:lpstr>Prévention</vt:lpstr>
      <vt:lpstr>Organisation</vt:lpstr>
      <vt:lpstr>Intervention</vt:lpstr>
      <vt:lpstr>Bilan de la campagne 2020</vt:lpstr>
      <vt:lpstr>Adaptation du plan d’action de prévention et de lutte contre les feux de forêts</vt:lpstr>
      <vt:lpstr>Présentation PowerPoint</vt:lpstr>
      <vt:lpstr>Présentation PowerPoint</vt:lpstr>
      <vt:lpstr>Présentation PowerPoint</vt:lpstr>
      <vt:lpstr>Présentation PowerPoint</vt:lpstr>
      <vt:lpstr>Présentation PowerPoint</vt:lpstr>
      <vt:lpstr>Quand la forêt devient un enjeu</vt:lpstr>
      <vt:lpstr>  L’extension de l’urbanisation illicite et anarchique dans une forêt située aux abords d’une agglomération  </vt:lpstr>
      <vt:lpstr>Vulnérabilité de l’Algérie au réchauffement climatique</vt:lpstr>
      <vt:lpstr>Présentation PowerPoint</vt:lpstr>
      <vt:lpstr>Présentation PowerPoint</vt:lpstr>
      <vt:lpstr>Les effets climatiques attendus pour la région méditerranéenne selon la prospective du GIEC</vt:lpstr>
      <vt:lpstr>Les projections futures basées sur l’indice Forêt-Météo (IFM)</vt:lpstr>
      <vt:lpstr>Présentation PowerPoint</vt:lpstr>
      <vt:lpstr>Présentation PowerPoint</vt:lpstr>
      <vt:lpstr>Présentation PowerPoint</vt:lpstr>
      <vt:lpstr>Présentation PowerPoint</vt:lpstr>
      <vt:lpstr>Présentation PowerPoint</vt:lpstr>
      <vt:lpstr>Présentation PowerPoint</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Ilham</cp:lastModifiedBy>
  <cp:revision>112</cp:revision>
  <dcterms:created xsi:type="dcterms:W3CDTF">2021-03-24T09:38:52Z</dcterms:created>
  <dcterms:modified xsi:type="dcterms:W3CDTF">2021-05-16T20:00:00Z</dcterms:modified>
</cp:coreProperties>
</file>