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591" r:id="rId5"/>
    <p:sldId id="543" r:id="rId6"/>
    <p:sldId id="593" r:id="rId7"/>
    <p:sldId id="547" r:id="rId8"/>
    <p:sldId id="548" r:id="rId9"/>
    <p:sldId id="549" r:id="rId10"/>
    <p:sldId id="592" r:id="rId11"/>
    <p:sldId id="594" r:id="rId12"/>
    <p:sldId id="550" r:id="rId13"/>
    <p:sldId id="595" r:id="rId14"/>
    <p:sldId id="39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a038" initials="i" lastIdx="8" clrIdx="0"/>
  <p:cmAuthor id="1" name="Giridhar Mechiri Vagga" initials="GMV" lastIdx="1" clrIdx="1">
    <p:extLst>
      <p:ext uri="{19B8F6BF-5375-455C-9EA6-DF929625EA0E}">
        <p15:presenceInfo xmlns:p15="http://schemas.microsoft.com/office/powerpoint/2012/main" userId="S-1-5-21-2556144188-97006448-3796174023-16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969696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1" autoAdjust="0"/>
    <p:restoredTop sz="93515" autoAdjust="0"/>
  </p:normalViewPr>
  <p:slideViewPr>
    <p:cSldViewPr>
      <p:cViewPr varScale="1">
        <p:scale>
          <a:sx n="68" d="100"/>
          <a:sy n="68" d="100"/>
        </p:scale>
        <p:origin x="14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35B50A-B74B-48BE-ADCD-747D796DF84F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70AF2C-B4BD-4E99-98BE-8B0B7AF39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93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EA1F3-AC40-430E-9BCD-3C768DACFAD2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C7BC0-9F3C-43A2-A566-82EB71359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04CDF-F0BB-4E75-B739-A9FA6C1B7406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8FC0F-1556-4386-A1FF-709EE085D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67FAD-C905-41FB-A4BC-94C32268C6E8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BB60F-1912-43D3-AA52-CC4B99E74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Low">
              <a:defRPr sz="2800"/>
            </a:lvl1pPr>
            <a:lvl2pPr algn="justLow">
              <a:defRPr sz="2400"/>
            </a:lvl2pPr>
            <a:lvl3pPr algn="justLow">
              <a:defRPr sz="2000"/>
            </a:lvl3pPr>
            <a:lvl4pPr algn="justLow">
              <a:defRPr sz="1800"/>
            </a:lvl4pPr>
            <a:lvl5pPr algn="justLow"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B58DD-9F20-42CC-A7C5-D2D09EA66315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42D98-ED1C-41E5-8C4A-2F46CAC1F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2254F-F001-4746-853E-E40F17DF9929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C656A-7FA1-4813-80CC-5C30B9C9C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justLow">
              <a:defRPr sz="2800">
                <a:latin typeface="+mj-lt"/>
              </a:defRPr>
            </a:lvl1pPr>
            <a:lvl2pPr algn="justLow">
              <a:defRPr sz="2400">
                <a:latin typeface="+mj-lt"/>
              </a:defRPr>
            </a:lvl2pPr>
            <a:lvl3pPr algn="justLow">
              <a:defRPr sz="2000">
                <a:latin typeface="+mj-lt"/>
              </a:defRPr>
            </a:lvl3pPr>
            <a:lvl4pPr algn="justLow">
              <a:defRPr sz="1800">
                <a:latin typeface="+mj-lt"/>
              </a:defRPr>
            </a:lvl4pPr>
            <a:lvl5pPr algn="justLow"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justLow">
              <a:defRPr sz="2800">
                <a:latin typeface="+mj-lt"/>
              </a:defRPr>
            </a:lvl1pPr>
            <a:lvl2pPr algn="justLow">
              <a:defRPr sz="2400">
                <a:latin typeface="+mj-lt"/>
              </a:defRPr>
            </a:lvl2pPr>
            <a:lvl3pPr algn="justLow">
              <a:defRPr sz="2000">
                <a:latin typeface="+mj-lt"/>
              </a:defRPr>
            </a:lvl3pPr>
            <a:lvl4pPr algn="justLow">
              <a:defRPr sz="1800">
                <a:latin typeface="+mj-lt"/>
              </a:defRPr>
            </a:lvl4pPr>
            <a:lvl5pPr algn="justLow"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E50DDB37-2825-4E55-8B90-15B58BA00CFA}" type="datetimeFigureOut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53E8FC5E-D379-4B7F-9FC8-18F5ED9C5C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E1722-CC2F-4634-8C0B-5FD17ABB6AB9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FE886-FBC2-4056-AE00-CD0D36FD6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555F4-0A26-4CD2-899A-5A293F3C2497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1236E-DD06-4D29-BAB8-D79D4E54F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912F8-31BA-44BE-AF05-02D3CC3619B1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524AC-9FF4-4FC9-9472-6914F5433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B70CE-4D8A-43A5-8D54-E321BA4A2EAB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0A8C-9114-4CD0-87BC-DA9244E6D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026F-C7B5-4013-95D2-474574D9C711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6EF26-772F-4441-9375-BF67463D0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B481CC-1A90-4916-8280-516460E6738D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7B4CDC-1C09-458D-96D4-E33D53D7F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›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057400" y="-76200"/>
            <a:ext cx="2312108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G-Cloud Saving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" y="851924"/>
            <a:ext cx="5181598" cy="5244076"/>
            <a:chOff x="2" y="851924"/>
            <a:chExt cx="4203123" cy="4375306"/>
          </a:xfrm>
        </p:grpSpPr>
        <p:sp>
          <p:nvSpPr>
            <p:cNvPr id="19" name="Rectangle 10"/>
            <p:cNvSpPr>
              <a:spLocks noChangeArrowheads="1"/>
            </p:cNvSpPr>
            <p:nvPr/>
          </p:nvSpPr>
          <p:spPr bwMode="auto">
            <a:xfrm rot="16200000" flipH="1">
              <a:off x="1748449" y="3561557"/>
              <a:ext cx="2053484" cy="473053"/>
            </a:xfrm>
            <a:prstGeom prst="homePlate">
              <a:avLst/>
            </a:prstGeom>
            <a:gradFill flip="none" rotWithShape="1">
              <a:gsLst>
                <a:gs pos="0">
                  <a:srgbClr val="E74C3C">
                    <a:shade val="30000"/>
                    <a:satMod val="115000"/>
                  </a:srgbClr>
                </a:gs>
                <a:gs pos="50000">
                  <a:srgbClr val="E74C3C">
                    <a:shade val="67500"/>
                    <a:satMod val="115000"/>
                  </a:srgbClr>
                </a:gs>
                <a:gs pos="100000">
                  <a:srgbClr val="E74C3C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kern="0">
                <a:solidFill>
                  <a:prstClr val="black"/>
                </a:solidFill>
              </a:endParaRP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 rot="16200000" flipH="1">
              <a:off x="2012883" y="3755691"/>
              <a:ext cx="2470025" cy="473053"/>
            </a:xfrm>
            <a:prstGeom prst="homePlate">
              <a:avLst/>
            </a:prstGeom>
            <a:gradFill flip="none" rotWithShape="1">
              <a:gsLst>
                <a:gs pos="0">
                  <a:srgbClr val="EB7F00">
                    <a:shade val="30000"/>
                    <a:satMod val="115000"/>
                  </a:srgbClr>
                </a:gs>
                <a:gs pos="50000">
                  <a:srgbClr val="EB7F00">
                    <a:shade val="67500"/>
                    <a:satMod val="115000"/>
                  </a:srgbClr>
                </a:gs>
                <a:gs pos="100000">
                  <a:srgbClr val="EB7F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kern="0">
                <a:solidFill>
                  <a:prstClr val="black"/>
                </a:solidFill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2" y="851924"/>
              <a:ext cx="4203123" cy="3074999"/>
              <a:chOff x="2" y="-7101"/>
              <a:chExt cx="5604164" cy="4099998"/>
            </a:xfrm>
          </p:grpSpPr>
          <p:sp>
            <p:nvSpPr>
              <p:cNvPr id="28" name="Rectangle 9"/>
              <p:cNvSpPr>
                <a:spLocks noChangeArrowheads="1"/>
              </p:cNvSpPr>
              <p:nvPr/>
            </p:nvSpPr>
            <p:spPr bwMode="auto">
              <a:xfrm rot="10800000" flipH="1">
                <a:off x="660981" y="1908884"/>
                <a:ext cx="4004032" cy="670625"/>
              </a:xfrm>
              <a:custGeom>
                <a:avLst/>
                <a:gdLst>
                  <a:gd name="connsiteX0" fmla="*/ 0 w 4030226"/>
                  <a:gd name="connsiteY0" fmla="*/ 0 h 670625"/>
                  <a:gd name="connsiteX1" fmla="*/ 4030226 w 4030226"/>
                  <a:gd name="connsiteY1" fmla="*/ 0 h 670625"/>
                  <a:gd name="connsiteX2" fmla="*/ 4030226 w 4030226"/>
                  <a:gd name="connsiteY2" fmla="*/ 670625 h 670625"/>
                  <a:gd name="connsiteX3" fmla="*/ 0 w 4030226"/>
                  <a:gd name="connsiteY3" fmla="*/ 670625 h 670625"/>
                  <a:gd name="connsiteX4" fmla="*/ 0 w 4030226"/>
                  <a:gd name="connsiteY4" fmla="*/ 0 h 670625"/>
                  <a:gd name="connsiteX0" fmla="*/ 0 w 4030226"/>
                  <a:gd name="connsiteY0" fmla="*/ 0 h 670625"/>
                  <a:gd name="connsiteX1" fmla="*/ 4030226 w 4030226"/>
                  <a:gd name="connsiteY1" fmla="*/ 0 h 670625"/>
                  <a:gd name="connsiteX2" fmla="*/ 3330139 w 4030226"/>
                  <a:gd name="connsiteY2" fmla="*/ 670625 h 670625"/>
                  <a:gd name="connsiteX3" fmla="*/ 0 w 4030226"/>
                  <a:gd name="connsiteY3" fmla="*/ 670625 h 670625"/>
                  <a:gd name="connsiteX4" fmla="*/ 0 w 4030226"/>
                  <a:gd name="connsiteY4" fmla="*/ 0 h 670625"/>
                  <a:gd name="connsiteX0" fmla="*/ 0 w 4004032"/>
                  <a:gd name="connsiteY0" fmla="*/ 0 h 670625"/>
                  <a:gd name="connsiteX1" fmla="*/ 4004032 w 4004032"/>
                  <a:gd name="connsiteY1" fmla="*/ 2381 h 670625"/>
                  <a:gd name="connsiteX2" fmla="*/ 3330139 w 4004032"/>
                  <a:gd name="connsiteY2" fmla="*/ 670625 h 670625"/>
                  <a:gd name="connsiteX3" fmla="*/ 0 w 4004032"/>
                  <a:gd name="connsiteY3" fmla="*/ 670625 h 670625"/>
                  <a:gd name="connsiteX4" fmla="*/ 0 w 4004032"/>
                  <a:gd name="connsiteY4" fmla="*/ 0 h 670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04032" h="670625">
                    <a:moveTo>
                      <a:pt x="0" y="0"/>
                    </a:moveTo>
                    <a:lnTo>
                      <a:pt x="4004032" y="2381"/>
                    </a:lnTo>
                    <a:lnTo>
                      <a:pt x="3330139" y="670625"/>
                    </a:lnTo>
                    <a:lnTo>
                      <a:pt x="0" y="670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B7F00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Rectangle 16"/>
              <p:cNvSpPr>
                <a:spLocks noChangeArrowheads="1"/>
              </p:cNvSpPr>
              <p:nvPr/>
            </p:nvSpPr>
            <p:spPr bwMode="auto">
              <a:xfrm rot="5400000" flipH="1">
                <a:off x="-306840" y="1594129"/>
                <a:ext cx="1291964" cy="673432"/>
              </a:xfrm>
              <a:custGeom>
                <a:avLst/>
                <a:gdLst>
                  <a:gd name="connsiteX0" fmla="*/ 0 w 1681163"/>
                  <a:gd name="connsiteY0" fmla="*/ 0 h 876300"/>
                  <a:gd name="connsiteX1" fmla="*/ 1681163 w 1681163"/>
                  <a:gd name="connsiteY1" fmla="*/ 0 h 876300"/>
                  <a:gd name="connsiteX2" fmla="*/ 1681163 w 1681163"/>
                  <a:gd name="connsiteY2" fmla="*/ 876300 h 876300"/>
                  <a:gd name="connsiteX3" fmla="*/ 0 w 1681163"/>
                  <a:gd name="connsiteY3" fmla="*/ 876300 h 876300"/>
                  <a:gd name="connsiteX4" fmla="*/ 0 w 1681163"/>
                  <a:gd name="connsiteY4" fmla="*/ 0 h 876300"/>
                  <a:gd name="connsiteX0" fmla="*/ 0 w 1681163"/>
                  <a:gd name="connsiteY0" fmla="*/ 0 h 876300"/>
                  <a:gd name="connsiteX1" fmla="*/ 871538 w 1681163"/>
                  <a:gd name="connsiteY1" fmla="*/ 0 h 876300"/>
                  <a:gd name="connsiteX2" fmla="*/ 1681163 w 1681163"/>
                  <a:gd name="connsiteY2" fmla="*/ 876300 h 876300"/>
                  <a:gd name="connsiteX3" fmla="*/ 0 w 1681163"/>
                  <a:gd name="connsiteY3" fmla="*/ 876300 h 876300"/>
                  <a:gd name="connsiteX4" fmla="*/ 0 w 1681163"/>
                  <a:gd name="connsiteY4" fmla="*/ 0 h 876300"/>
                  <a:gd name="connsiteX0" fmla="*/ 0 w 1693863"/>
                  <a:gd name="connsiteY0" fmla="*/ 0 h 876300"/>
                  <a:gd name="connsiteX1" fmla="*/ 871538 w 1693863"/>
                  <a:gd name="connsiteY1" fmla="*/ 0 h 876300"/>
                  <a:gd name="connsiteX2" fmla="*/ 1693863 w 1693863"/>
                  <a:gd name="connsiteY2" fmla="*/ 876300 h 876300"/>
                  <a:gd name="connsiteX3" fmla="*/ 0 w 1693863"/>
                  <a:gd name="connsiteY3" fmla="*/ 876300 h 876300"/>
                  <a:gd name="connsiteX4" fmla="*/ 0 w 1693863"/>
                  <a:gd name="connsiteY4" fmla="*/ 0 h 876300"/>
                  <a:gd name="connsiteX0" fmla="*/ 0 w 1681163"/>
                  <a:gd name="connsiteY0" fmla="*/ 0 h 876300"/>
                  <a:gd name="connsiteX1" fmla="*/ 871538 w 1681163"/>
                  <a:gd name="connsiteY1" fmla="*/ 0 h 876300"/>
                  <a:gd name="connsiteX2" fmla="*/ 1681163 w 1681163"/>
                  <a:gd name="connsiteY2" fmla="*/ 876300 h 876300"/>
                  <a:gd name="connsiteX3" fmla="*/ 0 w 1681163"/>
                  <a:gd name="connsiteY3" fmla="*/ 876300 h 876300"/>
                  <a:gd name="connsiteX4" fmla="*/ 0 w 1681163"/>
                  <a:gd name="connsiteY4" fmla="*/ 0 h 876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1163" h="876300">
                    <a:moveTo>
                      <a:pt x="0" y="0"/>
                    </a:moveTo>
                    <a:lnTo>
                      <a:pt x="871538" y="0"/>
                    </a:lnTo>
                    <a:lnTo>
                      <a:pt x="1681163" y="876300"/>
                    </a:lnTo>
                    <a:lnTo>
                      <a:pt x="0" y="87630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EB7F00">
                      <a:shade val="30000"/>
                      <a:satMod val="115000"/>
                    </a:srgbClr>
                  </a:gs>
                  <a:gs pos="50000">
                    <a:srgbClr val="EB7F00">
                      <a:shade val="67500"/>
                      <a:satMod val="115000"/>
                    </a:srgbClr>
                  </a:gs>
                  <a:gs pos="100000">
                    <a:srgbClr val="EB7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Rectangle 10"/>
              <p:cNvSpPr>
                <a:spLocks noChangeArrowheads="1"/>
              </p:cNvSpPr>
              <p:nvPr/>
            </p:nvSpPr>
            <p:spPr bwMode="auto">
              <a:xfrm rot="10800000" flipH="1">
                <a:off x="658600" y="1278513"/>
                <a:ext cx="3334766" cy="630736"/>
              </a:xfrm>
              <a:custGeom>
                <a:avLst/>
                <a:gdLst>
                  <a:gd name="connsiteX0" fmla="*/ 0 w 3406204"/>
                  <a:gd name="connsiteY0" fmla="*/ 0 h 630736"/>
                  <a:gd name="connsiteX1" fmla="*/ 3406204 w 3406204"/>
                  <a:gd name="connsiteY1" fmla="*/ 0 h 630736"/>
                  <a:gd name="connsiteX2" fmla="*/ 3406204 w 3406204"/>
                  <a:gd name="connsiteY2" fmla="*/ 630736 h 630736"/>
                  <a:gd name="connsiteX3" fmla="*/ 0 w 3406204"/>
                  <a:gd name="connsiteY3" fmla="*/ 630736 h 630736"/>
                  <a:gd name="connsiteX4" fmla="*/ 0 w 3406204"/>
                  <a:gd name="connsiteY4" fmla="*/ 0 h 630736"/>
                  <a:gd name="connsiteX0" fmla="*/ 0 w 3406204"/>
                  <a:gd name="connsiteY0" fmla="*/ 0 h 630736"/>
                  <a:gd name="connsiteX1" fmla="*/ 3406204 w 3406204"/>
                  <a:gd name="connsiteY1" fmla="*/ 0 h 630736"/>
                  <a:gd name="connsiteX2" fmla="*/ 2693734 w 3406204"/>
                  <a:gd name="connsiteY2" fmla="*/ 630736 h 630736"/>
                  <a:gd name="connsiteX3" fmla="*/ 0 w 3406204"/>
                  <a:gd name="connsiteY3" fmla="*/ 630736 h 630736"/>
                  <a:gd name="connsiteX4" fmla="*/ 0 w 3406204"/>
                  <a:gd name="connsiteY4" fmla="*/ 0 h 630736"/>
                  <a:gd name="connsiteX0" fmla="*/ 0 w 3334766"/>
                  <a:gd name="connsiteY0" fmla="*/ 0 h 630736"/>
                  <a:gd name="connsiteX1" fmla="*/ 3334766 w 3334766"/>
                  <a:gd name="connsiteY1" fmla="*/ 0 h 630736"/>
                  <a:gd name="connsiteX2" fmla="*/ 2693734 w 3334766"/>
                  <a:gd name="connsiteY2" fmla="*/ 630736 h 630736"/>
                  <a:gd name="connsiteX3" fmla="*/ 0 w 3334766"/>
                  <a:gd name="connsiteY3" fmla="*/ 630736 h 630736"/>
                  <a:gd name="connsiteX4" fmla="*/ 0 w 3334766"/>
                  <a:gd name="connsiteY4" fmla="*/ 0 h 630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34766" h="630736">
                    <a:moveTo>
                      <a:pt x="0" y="0"/>
                    </a:moveTo>
                    <a:lnTo>
                      <a:pt x="3334766" y="0"/>
                    </a:lnTo>
                    <a:lnTo>
                      <a:pt x="2693734" y="630736"/>
                    </a:lnTo>
                    <a:lnTo>
                      <a:pt x="0" y="6307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4C3C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Freeform 17"/>
              <p:cNvSpPr>
                <a:spLocks/>
              </p:cNvSpPr>
              <p:nvPr/>
            </p:nvSpPr>
            <p:spPr bwMode="auto">
              <a:xfrm rot="5400000" flipH="1">
                <a:off x="-620978" y="613879"/>
                <a:ext cx="1917816" cy="675856"/>
              </a:xfrm>
              <a:custGeom>
                <a:avLst/>
                <a:gdLst>
                  <a:gd name="T0" fmla="*/ 1572 w 1572"/>
                  <a:gd name="T1" fmla="*/ 552 h 552"/>
                  <a:gd name="T2" fmla="*/ 517 w 1572"/>
                  <a:gd name="T3" fmla="*/ 552 h 552"/>
                  <a:gd name="T4" fmla="*/ 0 w 1572"/>
                  <a:gd name="T5" fmla="*/ 0 h 552"/>
                  <a:gd name="T6" fmla="*/ 517 w 1572"/>
                  <a:gd name="T7" fmla="*/ 0 h 552"/>
                  <a:gd name="T8" fmla="*/ 1572 w 1572"/>
                  <a:gd name="T9" fmla="*/ 552 h 552"/>
                  <a:gd name="connsiteX0" fmla="*/ 10000 w 10000"/>
                  <a:gd name="connsiteY0" fmla="*/ 10000 h 10036"/>
                  <a:gd name="connsiteX1" fmla="*/ 3276 w 10000"/>
                  <a:gd name="connsiteY1" fmla="*/ 10036 h 10036"/>
                  <a:gd name="connsiteX2" fmla="*/ 0 w 10000"/>
                  <a:gd name="connsiteY2" fmla="*/ 0 h 10036"/>
                  <a:gd name="connsiteX3" fmla="*/ 3289 w 10000"/>
                  <a:gd name="connsiteY3" fmla="*/ 0 h 10036"/>
                  <a:gd name="connsiteX4" fmla="*/ 10000 w 10000"/>
                  <a:gd name="connsiteY4" fmla="*/ 10000 h 10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36">
                    <a:moveTo>
                      <a:pt x="10000" y="10000"/>
                    </a:moveTo>
                    <a:lnTo>
                      <a:pt x="3276" y="10036"/>
                    </a:lnTo>
                    <a:lnTo>
                      <a:pt x="0" y="0"/>
                    </a:lnTo>
                    <a:lnTo>
                      <a:pt x="3289" y="0"/>
                    </a:lnTo>
                    <a:lnTo>
                      <a:pt x="10000" y="100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E74C3C">
                      <a:shade val="30000"/>
                      <a:satMod val="115000"/>
                    </a:srgbClr>
                  </a:gs>
                  <a:gs pos="50000">
                    <a:srgbClr val="E74C3C">
                      <a:shade val="67500"/>
                      <a:satMod val="115000"/>
                    </a:srgbClr>
                  </a:gs>
                  <a:gs pos="100000">
                    <a:srgbClr val="E74C3C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Dreptunghi 118"/>
              <p:cNvSpPr/>
              <p:nvPr/>
            </p:nvSpPr>
            <p:spPr>
              <a:xfrm rot="3026203">
                <a:off x="2999215" y="1440643"/>
                <a:ext cx="1093196" cy="291584"/>
              </a:xfrm>
              <a:custGeom>
                <a:avLst/>
                <a:gdLst>
                  <a:gd name="connsiteX0" fmla="*/ 0 w 838949"/>
                  <a:gd name="connsiteY0" fmla="*/ 0 h 214093"/>
                  <a:gd name="connsiteX1" fmla="*/ 838949 w 838949"/>
                  <a:gd name="connsiteY1" fmla="*/ 0 h 214093"/>
                  <a:gd name="connsiteX2" fmla="*/ 838949 w 838949"/>
                  <a:gd name="connsiteY2" fmla="*/ 214093 h 214093"/>
                  <a:gd name="connsiteX3" fmla="*/ 0 w 838949"/>
                  <a:gd name="connsiteY3" fmla="*/ 214093 h 214093"/>
                  <a:gd name="connsiteX4" fmla="*/ 0 w 838949"/>
                  <a:gd name="connsiteY4" fmla="*/ 0 h 214093"/>
                  <a:gd name="connsiteX0" fmla="*/ 0 w 880620"/>
                  <a:gd name="connsiteY0" fmla="*/ 95302 h 309395"/>
                  <a:gd name="connsiteX1" fmla="*/ 880620 w 880620"/>
                  <a:gd name="connsiteY1" fmla="*/ 0 h 309395"/>
                  <a:gd name="connsiteX2" fmla="*/ 838949 w 880620"/>
                  <a:gd name="connsiteY2" fmla="*/ 309395 h 309395"/>
                  <a:gd name="connsiteX3" fmla="*/ 0 w 880620"/>
                  <a:gd name="connsiteY3" fmla="*/ 309395 h 309395"/>
                  <a:gd name="connsiteX4" fmla="*/ 0 w 880620"/>
                  <a:gd name="connsiteY4" fmla="*/ 95302 h 309395"/>
                  <a:gd name="connsiteX0" fmla="*/ 0 w 880620"/>
                  <a:gd name="connsiteY0" fmla="*/ 95302 h 309395"/>
                  <a:gd name="connsiteX1" fmla="*/ 880620 w 880620"/>
                  <a:gd name="connsiteY1" fmla="*/ 0 h 309395"/>
                  <a:gd name="connsiteX2" fmla="*/ 711085 w 880620"/>
                  <a:gd name="connsiteY2" fmla="*/ 209932 h 309395"/>
                  <a:gd name="connsiteX3" fmla="*/ 0 w 880620"/>
                  <a:gd name="connsiteY3" fmla="*/ 309395 h 309395"/>
                  <a:gd name="connsiteX4" fmla="*/ 0 w 880620"/>
                  <a:gd name="connsiteY4" fmla="*/ 95302 h 309395"/>
                  <a:gd name="connsiteX0" fmla="*/ 174485 w 1055105"/>
                  <a:gd name="connsiteY0" fmla="*/ 95302 h 288790"/>
                  <a:gd name="connsiteX1" fmla="*/ 1055105 w 1055105"/>
                  <a:gd name="connsiteY1" fmla="*/ 0 h 288790"/>
                  <a:gd name="connsiteX2" fmla="*/ 885570 w 1055105"/>
                  <a:gd name="connsiteY2" fmla="*/ 209932 h 288790"/>
                  <a:gd name="connsiteX3" fmla="*/ 0 w 1055105"/>
                  <a:gd name="connsiteY3" fmla="*/ 288790 h 288790"/>
                  <a:gd name="connsiteX4" fmla="*/ 174485 w 1055105"/>
                  <a:gd name="connsiteY4" fmla="*/ 95302 h 288790"/>
                  <a:gd name="connsiteX0" fmla="*/ 174485 w 1057579"/>
                  <a:gd name="connsiteY0" fmla="*/ 87081 h 280569"/>
                  <a:gd name="connsiteX1" fmla="*/ 1057579 w 1057579"/>
                  <a:gd name="connsiteY1" fmla="*/ 0 h 280569"/>
                  <a:gd name="connsiteX2" fmla="*/ 885570 w 1057579"/>
                  <a:gd name="connsiteY2" fmla="*/ 201711 h 280569"/>
                  <a:gd name="connsiteX3" fmla="*/ 0 w 1057579"/>
                  <a:gd name="connsiteY3" fmla="*/ 280569 h 280569"/>
                  <a:gd name="connsiteX4" fmla="*/ 174485 w 1057579"/>
                  <a:gd name="connsiteY4" fmla="*/ 87081 h 280569"/>
                  <a:gd name="connsiteX0" fmla="*/ 174485 w 1070351"/>
                  <a:gd name="connsiteY0" fmla="*/ 95062 h 288550"/>
                  <a:gd name="connsiteX1" fmla="*/ 1070351 w 1070351"/>
                  <a:gd name="connsiteY1" fmla="*/ 0 h 288550"/>
                  <a:gd name="connsiteX2" fmla="*/ 885570 w 1070351"/>
                  <a:gd name="connsiteY2" fmla="*/ 209692 h 288550"/>
                  <a:gd name="connsiteX3" fmla="*/ 0 w 1070351"/>
                  <a:gd name="connsiteY3" fmla="*/ 288550 h 288550"/>
                  <a:gd name="connsiteX4" fmla="*/ 174485 w 1070351"/>
                  <a:gd name="connsiteY4" fmla="*/ 95062 h 288550"/>
                  <a:gd name="connsiteX0" fmla="*/ 174485 w 1070351"/>
                  <a:gd name="connsiteY0" fmla="*/ 95062 h 288550"/>
                  <a:gd name="connsiteX1" fmla="*/ 1070351 w 1070351"/>
                  <a:gd name="connsiteY1" fmla="*/ 0 h 288550"/>
                  <a:gd name="connsiteX2" fmla="*/ 889560 w 1070351"/>
                  <a:gd name="connsiteY2" fmla="*/ 216077 h 288550"/>
                  <a:gd name="connsiteX3" fmla="*/ 0 w 1070351"/>
                  <a:gd name="connsiteY3" fmla="*/ 288550 h 288550"/>
                  <a:gd name="connsiteX4" fmla="*/ 174485 w 1070351"/>
                  <a:gd name="connsiteY4" fmla="*/ 95062 h 288550"/>
                  <a:gd name="connsiteX0" fmla="*/ 174166 w 1070351"/>
                  <a:gd name="connsiteY0" fmla="*/ 91710 h 288550"/>
                  <a:gd name="connsiteX1" fmla="*/ 1070351 w 1070351"/>
                  <a:gd name="connsiteY1" fmla="*/ 0 h 288550"/>
                  <a:gd name="connsiteX2" fmla="*/ 889560 w 1070351"/>
                  <a:gd name="connsiteY2" fmla="*/ 216077 h 288550"/>
                  <a:gd name="connsiteX3" fmla="*/ 0 w 1070351"/>
                  <a:gd name="connsiteY3" fmla="*/ 288550 h 288550"/>
                  <a:gd name="connsiteX4" fmla="*/ 174166 w 1070351"/>
                  <a:gd name="connsiteY4" fmla="*/ 91710 h 288550"/>
                  <a:gd name="connsiteX0" fmla="*/ 170495 w 1066680"/>
                  <a:gd name="connsiteY0" fmla="*/ 91710 h 291584"/>
                  <a:gd name="connsiteX1" fmla="*/ 1066680 w 1066680"/>
                  <a:gd name="connsiteY1" fmla="*/ 0 h 291584"/>
                  <a:gd name="connsiteX2" fmla="*/ 885889 w 1066680"/>
                  <a:gd name="connsiteY2" fmla="*/ 216077 h 291584"/>
                  <a:gd name="connsiteX3" fmla="*/ 0 w 1066680"/>
                  <a:gd name="connsiteY3" fmla="*/ 291584 h 291584"/>
                  <a:gd name="connsiteX4" fmla="*/ 170495 w 1066680"/>
                  <a:gd name="connsiteY4" fmla="*/ 91710 h 29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6680" h="291584">
                    <a:moveTo>
                      <a:pt x="170495" y="91710"/>
                    </a:moveTo>
                    <a:lnTo>
                      <a:pt x="1066680" y="0"/>
                    </a:lnTo>
                    <a:lnTo>
                      <a:pt x="885889" y="216077"/>
                    </a:lnTo>
                    <a:lnTo>
                      <a:pt x="0" y="291584"/>
                    </a:lnTo>
                    <a:lnTo>
                      <a:pt x="170495" y="9171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>
                      <a:alpha val="0"/>
                      <a:lumMod val="87000"/>
                      <a:lumOff val="13000"/>
                    </a:sysClr>
                  </a:gs>
                  <a:gs pos="50000">
                    <a:sysClr val="window" lastClr="FFFFFF">
                      <a:lumMod val="63000"/>
                      <a:lumOff val="37000"/>
                      <a:alpha val="18000"/>
                    </a:sysClr>
                  </a:gs>
                  <a:gs pos="100000">
                    <a:sysClr val="window" lastClr="FFFFFF">
                      <a:alpha val="63000"/>
                    </a:sysClr>
                  </a:gs>
                </a:gsLst>
                <a:lin ang="162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/>
                <a:endParaRPr lang="en-US" sz="1350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3" name="Dreptunghi 118"/>
              <p:cNvSpPr/>
              <p:nvPr/>
            </p:nvSpPr>
            <p:spPr>
              <a:xfrm rot="3026203">
                <a:off x="3648986" y="2094194"/>
                <a:ext cx="1120907" cy="291584"/>
              </a:xfrm>
              <a:custGeom>
                <a:avLst/>
                <a:gdLst>
                  <a:gd name="connsiteX0" fmla="*/ 0 w 838949"/>
                  <a:gd name="connsiteY0" fmla="*/ 0 h 214093"/>
                  <a:gd name="connsiteX1" fmla="*/ 838949 w 838949"/>
                  <a:gd name="connsiteY1" fmla="*/ 0 h 214093"/>
                  <a:gd name="connsiteX2" fmla="*/ 838949 w 838949"/>
                  <a:gd name="connsiteY2" fmla="*/ 214093 h 214093"/>
                  <a:gd name="connsiteX3" fmla="*/ 0 w 838949"/>
                  <a:gd name="connsiteY3" fmla="*/ 214093 h 214093"/>
                  <a:gd name="connsiteX4" fmla="*/ 0 w 838949"/>
                  <a:gd name="connsiteY4" fmla="*/ 0 h 214093"/>
                  <a:gd name="connsiteX0" fmla="*/ 0 w 880620"/>
                  <a:gd name="connsiteY0" fmla="*/ 95302 h 309395"/>
                  <a:gd name="connsiteX1" fmla="*/ 880620 w 880620"/>
                  <a:gd name="connsiteY1" fmla="*/ 0 h 309395"/>
                  <a:gd name="connsiteX2" fmla="*/ 838949 w 880620"/>
                  <a:gd name="connsiteY2" fmla="*/ 309395 h 309395"/>
                  <a:gd name="connsiteX3" fmla="*/ 0 w 880620"/>
                  <a:gd name="connsiteY3" fmla="*/ 309395 h 309395"/>
                  <a:gd name="connsiteX4" fmla="*/ 0 w 880620"/>
                  <a:gd name="connsiteY4" fmla="*/ 95302 h 309395"/>
                  <a:gd name="connsiteX0" fmla="*/ 0 w 880620"/>
                  <a:gd name="connsiteY0" fmla="*/ 95302 h 309395"/>
                  <a:gd name="connsiteX1" fmla="*/ 880620 w 880620"/>
                  <a:gd name="connsiteY1" fmla="*/ 0 h 309395"/>
                  <a:gd name="connsiteX2" fmla="*/ 711085 w 880620"/>
                  <a:gd name="connsiteY2" fmla="*/ 209932 h 309395"/>
                  <a:gd name="connsiteX3" fmla="*/ 0 w 880620"/>
                  <a:gd name="connsiteY3" fmla="*/ 309395 h 309395"/>
                  <a:gd name="connsiteX4" fmla="*/ 0 w 880620"/>
                  <a:gd name="connsiteY4" fmla="*/ 95302 h 309395"/>
                  <a:gd name="connsiteX0" fmla="*/ 174485 w 1055105"/>
                  <a:gd name="connsiteY0" fmla="*/ 95302 h 288790"/>
                  <a:gd name="connsiteX1" fmla="*/ 1055105 w 1055105"/>
                  <a:gd name="connsiteY1" fmla="*/ 0 h 288790"/>
                  <a:gd name="connsiteX2" fmla="*/ 885570 w 1055105"/>
                  <a:gd name="connsiteY2" fmla="*/ 209932 h 288790"/>
                  <a:gd name="connsiteX3" fmla="*/ 0 w 1055105"/>
                  <a:gd name="connsiteY3" fmla="*/ 288790 h 288790"/>
                  <a:gd name="connsiteX4" fmla="*/ 174485 w 1055105"/>
                  <a:gd name="connsiteY4" fmla="*/ 95302 h 288790"/>
                  <a:gd name="connsiteX0" fmla="*/ 174485 w 1057579"/>
                  <a:gd name="connsiteY0" fmla="*/ 87081 h 280569"/>
                  <a:gd name="connsiteX1" fmla="*/ 1057579 w 1057579"/>
                  <a:gd name="connsiteY1" fmla="*/ 0 h 280569"/>
                  <a:gd name="connsiteX2" fmla="*/ 885570 w 1057579"/>
                  <a:gd name="connsiteY2" fmla="*/ 201711 h 280569"/>
                  <a:gd name="connsiteX3" fmla="*/ 0 w 1057579"/>
                  <a:gd name="connsiteY3" fmla="*/ 280569 h 280569"/>
                  <a:gd name="connsiteX4" fmla="*/ 174485 w 1057579"/>
                  <a:gd name="connsiteY4" fmla="*/ 87081 h 280569"/>
                  <a:gd name="connsiteX0" fmla="*/ 174485 w 1070351"/>
                  <a:gd name="connsiteY0" fmla="*/ 95062 h 288550"/>
                  <a:gd name="connsiteX1" fmla="*/ 1070351 w 1070351"/>
                  <a:gd name="connsiteY1" fmla="*/ 0 h 288550"/>
                  <a:gd name="connsiteX2" fmla="*/ 885570 w 1070351"/>
                  <a:gd name="connsiteY2" fmla="*/ 209692 h 288550"/>
                  <a:gd name="connsiteX3" fmla="*/ 0 w 1070351"/>
                  <a:gd name="connsiteY3" fmla="*/ 288550 h 288550"/>
                  <a:gd name="connsiteX4" fmla="*/ 174485 w 1070351"/>
                  <a:gd name="connsiteY4" fmla="*/ 95062 h 288550"/>
                  <a:gd name="connsiteX0" fmla="*/ 174485 w 1070351"/>
                  <a:gd name="connsiteY0" fmla="*/ 95062 h 288550"/>
                  <a:gd name="connsiteX1" fmla="*/ 1070351 w 1070351"/>
                  <a:gd name="connsiteY1" fmla="*/ 0 h 288550"/>
                  <a:gd name="connsiteX2" fmla="*/ 889560 w 1070351"/>
                  <a:gd name="connsiteY2" fmla="*/ 216077 h 288550"/>
                  <a:gd name="connsiteX3" fmla="*/ 0 w 1070351"/>
                  <a:gd name="connsiteY3" fmla="*/ 288550 h 288550"/>
                  <a:gd name="connsiteX4" fmla="*/ 174485 w 1070351"/>
                  <a:gd name="connsiteY4" fmla="*/ 95062 h 288550"/>
                  <a:gd name="connsiteX0" fmla="*/ 174166 w 1070351"/>
                  <a:gd name="connsiteY0" fmla="*/ 91710 h 288550"/>
                  <a:gd name="connsiteX1" fmla="*/ 1070351 w 1070351"/>
                  <a:gd name="connsiteY1" fmla="*/ 0 h 288550"/>
                  <a:gd name="connsiteX2" fmla="*/ 889560 w 1070351"/>
                  <a:gd name="connsiteY2" fmla="*/ 216077 h 288550"/>
                  <a:gd name="connsiteX3" fmla="*/ 0 w 1070351"/>
                  <a:gd name="connsiteY3" fmla="*/ 288550 h 288550"/>
                  <a:gd name="connsiteX4" fmla="*/ 174166 w 1070351"/>
                  <a:gd name="connsiteY4" fmla="*/ 91710 h 288550"/>
                  <a:gd name="connsiteX0" fmla="*/ 170495 w 1066680"/>
                  <a:gd name="connsiteY0" fmla="*/ 91710 h 291584"/>
                  <a:gd name="connsiteX1" fmla="*/ 1066680 w 1066680"/>
                  <a:gd name="connsiteY1" fmla="*/ 0 h 291584"/>
                  <a:gd name="connsiteX2" fmla="*/ 885889 w 1066680"/>
                  <a:gd name="connsiteY2" fmla="*/ 216077 h 291584"/>
                  <a:gd name="connsiteX3" fmla="*/ 0 w 1066680"/>
                  <a:gd name="connsiteY3" fmla="*/ 291584 h 291584"/>
                  <a:gd name="connsiteX4" fmla="*/ 170495 w 1066680"/>
                  <a:gd name="connsiteY4" fmla="*/ 91710 h 29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6680" h="291584">
                    <a:moveTo>
                      <a:pt x="170495" y="91710"/>
                    </a:moveTo>
                    <a:lnTo>
                      <a:pt x="1066680" y="0"/>
                    </a:lnTo>
                    <a:lnTo>
                      <a:pt x="885889" y="216077"/>
                    </a:lnTo>
                    <a:lnTo>
                      <a:pt x="0" y="291584"/>
                    </a:lnTo>
                    <a:lnTo>
                      <a:pt x="170495" y="9171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>
                      <a:alpha val="0"/>
                      <a:lumMod val="87000"/>
                      <a:lumOff val="13000"/>
                    </a:sysClr>
                  </a:gs>
                  <a:gs pos="50000">
                    <a:sysClr val="window" lastClr="FFFFFF">
                      <a:lumMod val="63000"/>
                      <a:lumOff val="37000"/>
                      <a:alpha val="18000"/>
                    </a:sysClr>
                  </a:gs>
                  <a:gs pos="100000">
                    <a:sysClr val="window" lastClr="FFFFFF">
                      <a:alpha val="63000"/>
                    </a:sysClr>
                  </a:gs>
                </a:gsLst>
                <a:lin ang="162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/>
                <a:endParaRPr lang="en-US" sz="1350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4" name="Dreptunghi 118"/>
              <p:cNvSpPr/>
              <p:nvPr/>
            </p:nvSpPr>
            <p:spPr>
              <a:xfrm rot="3026203">
                <a:off x="4291694" y="2729174"/>
                <a:ext cx="1066680" cy="291584"/>
              </a:xfrm>
              <a:custGeom>
                <a:avLst/>
                <a:gdLst>
                  <a:gd name="connsiteX0" fmla="*/ 0 w 838949"/>
                  <a:gd name="connsiteY0" fmla="*/ 0 h 214093"/>
                  <a:gd name="connsiteX1" fmla="*/ 838949 w 838949"/>
                  <a:gd name="connsiteY1" fmla="*/ 0 h 214093"/>
                  <a:gd name="connsiteX2" fmla="*/ 838949 w 838949"/>
                  <a:gd name="connsiteY2" fmla="*/ 214093 h 214093"/>
                  <a:gd name="connsiteX3" fmla="*/ 0 w 838949"/>
                  <a:gd name="connsiteY3" fmla="*/ 214093 h 214093"/>
                  <a:gd name="connsiteX4" fmla="*/ 0 w 838949"/>
                  <a:gd name="connsiteY4" fmla="*/ 0 h 214093"/>
                  <a:gd name="connsiteX0" fmla="*/ 0 w 880620"/>
                  <a:gd name="connsiteY0" fmla="*/ 95302 h 309395"/>
                  <a:gd name="connsiteX1" fmla="*/ 880620 w 880620"/>
                  <a:gd name="connsiteY1" fmla="*/ 0 h 309395"/>
                  <a:gd name="connsiteX2" fmla="*/ 838949 w 880620"/>
                  <a:gd name="connsiteY2" fmla="*/ 309395 h 309395"/>
                  <a:gd name="connsiteX3" fmla="*/ 0 w 880620"/>
                  <a:gd name="connsiteY3" fmla="*/ 309395 h 309395"/>
                  <a:gd name="connsiteX4" fmla="*/ 0 w 880620"/>
                  <a:gd name="connsiteY4" fmla="*/ 95302 h 309395"/>
                  <a:gd name="connsiteX0" fmla="*/ 0 w 880620"/>
                  <a:gd name="connsiteY0" fmla="*/ 95302 h 309395"/>
                  <a:gd name="connsiteX1" fmla="*/ 880620 w 880620"/>
                  <a:gd name="connsiteY1" fmla="*/ 0 h 309395"/>
                  <a:gd name="connsiteX2" fmla="*/ 711085 w 880620"/>
                  <a:gd name="connsiteY2" fmla="*/ 209932 h 309395"/>
                  <a:gd name="connsiteX3" fmla="*/ 0 w 880620"/>
                  <a:gd name="connsiteY3" fmla="*/ 309395 h 309395"/>
                  <a:gd name="connsiteX4" fmla="*/ 0 w 880620"/>
                  <a:gd name="connsiteY4" fmla="*/ 95302 h 309395"/>
                  <a:gd name="connsiteX0" fmla="*/ 174485 w 1055105"/>
                  <a:gd name="connsiteY0" fmla="*/ 95302 h 288790"/>
                  <a:gd name="connsiteX1" fmla="*/ 1055105 w 1055105"/>
                  <a:gd name="connsiteY1" fmla="*/ 0 h 288790"/>
                  <a:gd name="connsiteX2" fmla="*/ 885570 w 1055105"/>
                  <a:gd name="connsiteY2" fmla="*/ 209932 h 288790"/>
                  <a:gd name="connsiteX3" fmla="*/ 0 w 1055105"/>
                  <a:gd name="connsiteY3" fmla="*/ 288790 h 288790"/>
                  <a:gd name="connsiteX4" fmla="*/ 174485 w 1055105"/>
                  <a:gd name="connsiteY4" fmla="*/ 95302 h 288790"/>
                  <a:gd name="connsiteX0" fmla="*/ 174485 w 1057579"/>
                  <a:gd name="connsiteY0" fmla="*/ 87081 h 280569"/>
                  <a:gd name="connsiteX1" fmla="*/ 1057579 w 1057579"/>
                  <a:gd name="connsiteY1" fmla="*/ 0 h 280569"/>
                  <a:gd name="connsiteX2" fmla="*/ 885570 w 1057579"/>
                  <a:gd name="connsiteY2" fmla="*/ 201711 h 280569"/>
                  <a:gd name="connsiteX3" fmla="*/ 0 w 1057579"/>
                  <a:gd name="connsiteY3" fmla="*/ 280569 h 280569"/>
                  <a:gd name="connsiteX4" fmla="*/ 174485 w 1057579"/>
                  <a:gd name="connsiteY4" fmla="*/ 87081 h 280569"/>
                  <a:gd name="connsiteX0" fmla="*/ 174485 w 1070351"/>
                  <a:gd name="connsiteY0" fmla="*/ 95062 h 288550"/>
                  <a:gd name="connsiteX1" fmla="*/ 1070351 w 1070351"/>
                  <a:gd name="connsiteY1" fmla="*/ 0 h 288550"/>
                  <a:gd name="connsiteX2" fmla="*/ 885570 w 1070351"/>
                  <a:gd name="connsiteY2" fmla="*/ 209692 h 288550"/>
                  <a:gd name="connsiteX3" fmla="*/ 0 w 1070351"/>
                  <a:gd name="connsiteY3" fmla="*/ 288550 h 288550"/>
                  <a:gd name="connsiteX4" fmla="*/ 174485 w 1070351"/>
                  <a:gd name="connsiteY4" fmla="*/ 95062 h 288550"/>
                  <a:gd name="connsiteX0" fmla="*/ 174485 w 1070351"/>
                  <a:gd name="connsiteY0" fmla="*/ 95062 h 288550"/>
                  <a:gd name="connsiteX1" fmla="*/ 1070351 w 1070351"/>
                  <a:gd name="connsiteY1" fmla="*/ 0 h 288550"/>
                  <a:gd name="connsiteX2" fmla="*/ 889560 w 1070351"/>
                  <a:gd name="connsiteY2" fmla="*/ 216077 h 288550"/>
                  <a:gd name="connsiteX3" fmla="*/ 0 w 1070351"/>
                  <a:gd name="connsiteY3" fmla="*/ 288550 h 288550"/>
                  <a:gd name="connsiteX4" fmla="*/ 174485 w 1070351"/>
                  <a:gd name="connsiteY4" fmla="*/ 95062 h 288550"/>
                  <a:gd name="connsiteX0" fmla="*/ 174166 w 1070351"/>
                  <a:gd name="connsiteY0" fmla="*/ 91710 h 288550"/>
                  <a:gd name="connsiteX1" fmla="*/ 1070351 w 1070351"/>
                  <a:gd name="connsiteY1" fmla="*/ 0 h 288550"/>
                  <a:gd name="connsiteX2" fmla="*/ 889560 w 1070351"/>
                  <a:gd name="connsiteY2" fmla="*/ 216077 h 288550"/>
                  <a:gd name="connsiteX3" fmla="*/ 0 w 1070351"/>
                  <a:gd name="connsiteY3" fmla="*/ 288550 h 288550"/>
                  <a:gd name="connsiteX4" fmla="*/ 174166 w 1070351"/>
                  <a:gd name="connsiteY4" fmla="*/ 91710 h 288550"/>
                  <a:gd name="connsiteX0" fmla="*/ 170495 w 1066680"/>
                  <a:gd name="connsiteY0" fmla="*/ 91710 h 291584"/>
                  <a:gd name="connsiteX1" fmla="*/ 1066680 w 1066680"/>
                  <a:gd name="connsiteY1" fmla="*/ 0 h 291584"/>
                  <a:gd name="connsiteX2" fmla="*/ 885889 w 1066680"/>
                  <a:gd name="connsiteY2" fmla="*/ 216077 h 291584"/>
                  <a:gd name="connsiteX3" fmla="*/ 0 w 1066680"/>
                  <a:gd name="connsiteY3" fmla="*/ 291584 h 291584"/>
                  <a:gd name="connsiteX4" fmla="*/ 170495 w 1066680"/>
                  <a:gd name="connsiteY4" fmla="*/ 91710 h 29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6680" h="291584">
                    <a:moveTo>
                      <a:pt x="170495" y="91710"/>
                    </a:moveTo>
                    <a:lnTo>
                      <a:pt x="1066680" y="0"/>
                    </a:lnTo>
                    <a:lnTo>
                      <a:pt x="885889" y="216077"/>
                    </a:lnTo>
                    <a:lnTo>
                      <a:pt x="0" y="291584"/>
                    </a:lnTo>
                    <a:lnTo>
                      <a:pt x="170495" y="9171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>
                      <a:alpha val="0"/>
                      <a:lumMod val="87000"/>
                      <a:lumOff val="13000"/>
                    </a:sysClr>
                  </a:gs>
                  <a:gs pos="50000">
                    <a:sysClr val="window" lastClr="FFFFFF">
                      <a:lumMod val="63000"/>
                      <a:lumOff val="37000"/>
                      <a:alpha val="18000"/>
                    </a:sysClr>
                  </a:gs>
                  <a:gs pos="100000">
                    <a:sysClr val="window" lastClr="FFFFFF">
                      <a:alpha val="63000"/>
                    </a:sysClr>
                  </a:gs>
                </a:gsLst>
                <a:lin ang="162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/>
                <a:endParaRPr lang="en-US" sz="1350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5" name="Dreptunghi 118"/>
              <p:cNvSpPr/>
              <p:nvPr/>
            </p:nvSpPr>
            <p:spPr>
              <a:xfrm rot="3026203">
                <a:off x="4861724" y="3350456"/>
                <a:ext cx="1199471" cy="285412"/>
              </a:xfrm>
              <a:custGeom>
                <a:avLst/>
                <a:gdLst>
                  <a:gd name="connsiteX0" fmla="*/ 0 w 838949"/>
                  <a:gd name="connsiteY0" fmla="*/ 0 h 214093"/>
                  <a:gd name="connsiteX1" fmla="*/ 838949 w 838949"/>
                  <a:gd name="connsiteY1" fmla="*/ 0 h 214093"/>
                  <a:gd name="connsiteX2" fmla="*/ 838949 w 838949"/>
                  <a:gd name="connsiteY2" fmla="*/ 214093 h 214093"/>
                  <a:gd name="connsiteX3" fmla="*/ 0 w 838949"/>
                  <a:gd name="connsiteY3" fmla="*/ 214093 h 214093"/>
                  <a:gd name="connsiteX4" fmla="*/ 0 w 838949"/>
                  <a:gd name="connsiteY4" fmla="*/ 0 h 214093"/>
                  <a:gd name="connsiteX0" fmla="*/ 0 w 880620"/>
                  <a:gd name="connsiteY0" fmla="*/ 95302 h 309395"/>
                  <a:gd name="connsiteX1" fmla="*/ 880620 w 880620"/>
                  <a:gd name="connsiteY1" fmla="*/ 0 h 309395"/>
                  <a:gd name="connsiteX2" fmla="*/ 838949 w 880620"/>
                  <a:gd name="connsiteY2" fmla="*/ 309395 h 309395"/>
                  <a:gd name="connsiteX3" fmla="*/ 0 w 880620"/>
                  <a:gd name="connsiteY3" fmla="*/ 309395 h 309395"/>
                  <a:gd name="connsiteX4" fmla="*/ 0 w 880620"/>
                  <a:gd name="connsiteY4" fmla="*/ 95302 h 309395"/>
                  <a:gd name="connsiteX0" fmla="*/ 0 w 880620"/>
                  <a:gd name="connsiteY0" fmla="*/ 95302 h 309395"/>
                  <a:gd name="connsiteX1" fmla="*/ 880620 w 880620"/>
                  <a:gd name="connsiteY1" fmla="*/ 0 h 309395"/>
                  <a:gd name="connsiteX2" fmla="*/ 711085 w 880620"/>
                  <a:gd name="connsiteY2" fmla="*/ 209932 h 309395"/>
                  <a:gd name="connsiteX3" fmla="*/ 0 w 880620"/>
                  <a:gd name="connsiteY3" fmla="*/ 309395 h 309395"/>
                  <a:gd name="connsiteX4" fmla="*/ 0 w 880620"/>
                  <a:gd name="connsiteY4" fmla="*/ 95302 h 309395"/>
                  <a:gd name="connsiteX0" fmla="*/ 174485 w 1055105"/>
                  <a:gd name="connsiteY0" fmla="*/ 95302 h 288790"/>
                  <a:gd name="connsiteX1" fmla="*/ 1055105 w 1055105"/>
                  <a:gd name="connsiteY1" fmla="*/ 0 h 288790"/>
                  <a:gd name="connsiteX2" fmla="*/ 885570 w 1055105"/>
                  <a:gd name="connsiteY2" fmla="*/ 209932 h 288790"/>
                  <a:gd name="connsiteX3" fmla="*/ 0 w 1055105"/>
                  <a:gd name="connsiteY3" fmla="*/ 288790 h 288790"/>
                  <a:gd name="connsiteX4" fmla="*/ 174485 w 1055105"/>
                  <a:gd name="connsiteY4" fmla="*/ 95302 h 288790"/>
                  <a:gd name="connsiteX0" fmla="*/ 174485 w 1057579"/>
                  <a:gd name="connsiteY0" fmla="*/ 87081 h 280569"/>
                  <a:gd name="connsiteX1" fmla="*/ 1057579 w 1057579"/>
                  <a:gd name="connsiteY1" fmla="*/ 0 h 280569"/>
                  <a:gd name="connsiteX2" fmla="*/ 885570 w 1057579"/>
                  <a:gd name="connsiteY2" fmla="*/ 201711 h 280569"/>
                  <a:gd name="connsiteX3" fmla="*/ 0 w 1057579"/>
                  <a:gd name="connsiteY3" fmla="*/ 280569 h 280569"/>
                  <a:gd name="connsiteX4" fmla="*/ 174485 w 1057579"/>
                  <a:gd name="connsiteY4" fmla="*/ 87081 h 280569"/>
                  <a:gd name="connsiteX0" fmla="*/ 174485 w 1070351"/>
                  <a:gd name="connsiteY0" fmla="*/ 95062 h 288550"/>
                  <a:gd name="connsiteX1" fmla="*/ 1070351 w 1070351"/>
                  <a:gd name="connsiteY1" fmla="*/ 0 h 288550"/>
                  <a:gd name="connsiteX2" fmla="*/ 885570 w 1070351"/>
                  <a:gd name="connsiteY2" fmla="*/ 209692 h 288550"/>
                  <a:gd name="connsiteX3" fmla="*/ 0 w 1070351"/>
                  <a:gd name="connsiteY3" fmla="*/ 288550 h 288550"/>
                  <a:gd name="connsiteX4" fmla="*/ 174485 w 1070351"/>
                  <a:gd name="connsiteY4" fmla="*/ 95062 h 288550"/>
                  <a:gd name="connsiteX0" fmla="*/ 174485 w 1070351"/>
                  <a:gd name="connsiteY0" fmla="*/ 95062 h 288550"/>
                  <a:gd name="connsiteX1" fmla="*/ 1070351 w 1070351"/>
                  <a:gd name="connsiteY1" fmla="*/ 0 h 288550"/>
                  <a:gd name="connsiteX2" fmla="*/ 889560 w 1070351"/>
                  <a:gd name="connsiteY2" fmla="*/ 216077 h 288550"/>
                  <a:gd name="connsiteX3" fmla="*/ 0 w 1070351"/>
                  <a:gd name="connsiteY3" fmla="*/ 288550 h 288550"/>
                  <a:gd name="connsiteX4" fmla="*/ 174485 w 1070351"/>
                  <a:gd name="connsiteY4" fmla="*/ 95062 h 288550"/>
                  <a:gd name="connsiteX0" fmla="*/ 174166 w 1070351"/>
                  <a:gd name="connsiteY0" fmla="*/ 91710 h 288550"/>
                  <a:gd name="connsiteX1" fmla="*/ 1070351 w 1070351"/>
                  <a:gd name="connsiteY1" fmla="*/ 0 h 288550"/>
                  <a:gd name="connsiteX2" fmla="*/ 889560 w 1070351"/>
                  <a:gd name="connsiteY2" fmla="*/ 216077 h 288550"/>
                  <a:gd name="connsiteX3" fmla="*/ 0 w 1070351"/>
                  <a:gd name="connsiteY3" fmla="*/ 288550 h 288550"/>
                  <a:gd name="connsiteX4" fmla="*/ 174166 w 1070351"/>
                  <a:gd name="connsiteY4" fmla="*/ 91710 h 288550"/>
                  <a:gd name="connsiteX0" fmla="*/ 170495 w 1066680"/>
                  <a:gd name="connsiteY0" fmla="*/ 91710 h 291584"/>
                  <a:gd name="connsiteX1" fmla="*/ 1066680 w 1066680"/>
                  <a:gd name="connsiteY1" fmla="*/ 0 h 291584"/>
                  <a:gd name="connsiteX2" fmla="*/ 885889 w 1066680"/>
                  <a:gd name="connsiteY2" fmla="*/ 216077 h 291584"/>
                  <a:gd name="connsiteX3" fmla="*/ 0 w 1066680"/>
                  <a:gd name="connsiteY3" fmla="*/ 291584 h 291584"/>
                  <a:gd name="connsiteX4" fmla="*/ 170495 w 1066680"/>
                  <a:gd name="connsiteY4" fmla="*/ 91710 h 291584"/>
                  <a:gd name="connsiteX0" fmla="*/ 170495 w 1051381"/>
                  <a:gd name="connsiteY0" fmla="*/ 85538 h 285412"/>
                  <a:gd name="connsiteX1" fmla="*/ 1051381 w 1051381"/>
                  <a:gd name="connsiteY1" fmla="*/ 0 h 285412"/>
                  <a:gd name="connsiteX2" fmla="*/ 885889 w 1051381"/>
                  <a:gd name="connsiteY2" fmla="*/ 209905 h 285412"/>
                  <a:gd name="connsiteX3" fmla="*/ 0 w 1051381"/>
                  <a:gd name="connsiteY3" fmla="*/ 285412 h 285412"/>
                  <a:gd name="connsiteX4" fmla="*/ 170495 w 1051381"/>
                  <a:gd name="connsiteY4" fmla="*/ 85538 h 285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1381" h="285412">
                    <a:moveTo>
                      <a:pt x="170495" y="85538"/>
                    </a:moveTo>
                    <a:lnTo>
                      <a:pt x="1051381" y="0"/>
                    </a:lnTo>
                    <a:lnTo>
                      <a:pt x="885889" y="209905"/>
                    </a:lnTo>
                    <a:lnTo>
                      <a:pt x="0" y="285412"/>
                    </a:lnTo>
                    <a:lnTo>
                      <a:pt x="170495" y="8553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>
                      <a:alpha val="0"/>
                      <a:lumMod val="87000"/>
                      <a:lumOff val="13000"/>
                    </a:sysClr>
                  </a:gs>
                  <a:gs pos="50000">
                    <a:sysClr val="window" lastClr="FFFFFF">
                      <a:lumMod val="63000"/>
                      <a:lumOff val="37000"/>
                      <a:alpha val="18000"/>
                    </a:sysClr>
                  </a:gs>
                  <a:gs pos="100000">
                    <a:sysClr val="window" lastClr="FFFFFF">
                      <a:alpha val="63000"/>
                    </a:sysClr>
                  </a:gs>
                </a:gsLst>
                <a:lin ang="162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/>
                <a:endParaRPr lang="en-US" sz="1350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36" name="TextBox 100"/>
            <p:cNvSpPr txBox="1"/>
            <p:nvPr/>
          </p:nvSpPr>
          <p:spPr>
            <a:xfrm>
              <a:off x="560134" y="1921269"/>
              <a:ext cx="2592210" cy="30008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defPPr>
                <a:defRPr lang="en-US"/>
              </a:defPPr>
              <a:lvl1pPr defTabSz="685800">
                <a:defRPr sz="1500" b="1" kern="0">
                  <a:solidFill>
                    <a:srgbClr val="EEEFF7"/>
                  </a:solidFill>
                </a:defRPr>
              </a:lvl1pPr>
            </a:lstStyle>
            <a:p>
              <a:r>
                <a:rPr lang="en-US" sz="1400" dirty="0" smtClean="0"/>
                <a:t>Cost</a:t>
              </a:r>
              <a:endParaRPr lang="en-US" sz="1400" dirty="0"/>
            </a:p>
          </p:txBody>
        </p:sp>
        <p:pic>
          <p:nvPicPr>
            <p:cNvPr id="39" name="Picture 7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3378" y="2287294"/>
              <a:ext cx="2092328" cy="367496"/>
            </a:xfrm>
            <a:prstGeom prst="rect">
              <a:avLst/>
            </a:prstGeom>
          </p:spPr>
        </p:pic>
        <p:sp>
          <p:nvSpPr>
            <p:cNvPr id="42" name="TextBox 100"/>
            <p:cNvSpPr txBox="1"/>
            <p:nvPr/>
          </p:nvSpPr>
          <p:spPr>
            <a:xfrm>
              <a:off x="560134" y="2447676"/>
              <a:ext cx="2592210" cy="30008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defPPr>
                <a:defRPr lang="en-US"/>
              </a:defPPr>
              <a:lvl1pPr defTabSz="685800">
                <a:defRPr sz="1500" b="1" kern="0">
                  <a:solidFill>
                    <a:srgbClr val="EEEFF7"/>
                  </a:solidFill>
                </a:defRPr>
              </a:lvl1pPr>
            </a:lstStyle>
            <a:p>
              <a:r>
                <a:rPr lang="en-US" sz="1400" dirty="0" smtClean="0"/>
                <a:t>Benefit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9810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773521"/>
              </p:ext>
            </p:extLst>
          </p:nvPr>
        </p:nvGraphicFramePr>
        <p:xfrm>
          <a:off x="1752600" y="2438400"/>
          <a:ext cx="56388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5933">
                  <a:extLst>
                    <a:ext uri="{9D8B030D-6E8A-4147-A177-3AD203B41FA5}">
                      <a16:colId xmlns:a16="http://schemas.microsoft.com/office/drawing/2014/main" val="3034515389"/>
                    </a:ext>
                  </a:extLst>
                </a:gridCol>
                <a:gridCol w="2192867">
                  <a:extLst>
                    <a:ext uri="{9D8B030D-6E8A-4147-A177-3AD203B41FA5}">
                      <a16:colId xmlns:a16="http://schemas.microsoft.com/office/drawing/2014/main" val="41564282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ROI-</a:t>
                      </a:r>
                      <a:r>
                        <a:rPr lang="en-US" dirty="0" smtClean="0"/>
                        <a:t>2021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103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Opex</a:t>
                      </a:r>
                      <a:r>
                        <a:rPr lang="en-US" dirty="0" smtClean="0"/>
                        <a:t> G</a:t>
                      </a:r>
                      <a:r>
                        <a:rPr lang="en-US" baseline="0" dirty="0" smtClean="0"/>
                        <a:t>-Cloud customers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  1,221,119.88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215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Capex G</a:t>
                      </a:r>
                      <a:r>
                        <a:rPr lang="en-US" baseline="0" dirty="0" smtClean="0"/>
                        <a:t>-Cloud </a:t>
                      </a:r>
                      <a:r>
                        <a:rPr lang="en-US" dirty="0" smtClean="0"/>
                        <a:t>Customer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133,381.14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838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  1,354,501.02 </a:t>
                      </a:r>
                    </a:p>
                    <a:p>
                      <a:pPr algn="ctr"/>
                      <a:r>
                        <a:rPr lang="en-US" b="1" dirty="0" smtClean="0"/>
                        <a:t> OMR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94922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057400" y="-76200"/>
            <a:ext cx="3337965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Expected ROI for 2021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2192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following Table is showing the Expected ROI for 2021 for both Capex and </a:t>
            </a:r>
            <a:r>
              <a:rPr lang="en-US" dirty="0" err="1" smtClean="0"/>
              <a:t>Opex</a:t>
            </a:r>
            <a:r>
              <a:rPr lang="en-US" dirty="0" smtClean="0"/>
              <a:t> G cloud customers: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907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457" y="1371600"/>
            <a:ext cx="2195543" cy="26440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81400" y="4495800"/>
            <a:ext cx="2120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Thank You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2084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57400" y="-76200"/>
            <a:ext cx="4702891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 of G-cloud implementation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-1" y="899109"/>
            <a:ext cx="8976575" cy="1574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G-cloud is based on open-source technology and lot of custom development was done to achieve the required functionalities. The below is the consolidated cost involved for implementing G-cloud project. G-cloud involves hardware, software, implementation and operation cost. </a:t>
            </a:r>
          </a:p>
          <a:p>
            <a:pPr marL="45720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 cost involved for implementing G-cloud:  4.84 Million OMR</a:t>
            </a:r>
            <a:endParaRPr lang="en-US" sz="16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404725"/>
              </p:ext>
            </p:extLst>
          </p:nvPr>
        </p:nvGraphicFramePr>
        <p:xfrm>
          <a:off x="685800" y="2514600"/>
          <a:ext cx="7010400" cy="4322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18942247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313882125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Investment</a:t>
                      </a:r>
                      <a:r>
                        <a:rPr lang="en-US" baseline="0" dirty="0" smtClean="0"/>
                        <a:t> 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Investment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232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 cloud Implementation</a:t>
                      </a:r>
                      <a:r>
                        <a:rPr lang="en-US" baseline="0" dirty="0" smtClean="0"/>
                        <a:t> and Managed operation (</a:t>
                      </a:r>
                      <a:r>
                        <a:rPr lang="en-US" baseline="0" dirty="0" err="1" smtClean="0"/>
                        <a:t>Nortal</a:t>
                      </a:r>
                      <a:r>
                        <a:rPr lang="en-US" baseline="0" dirty="0" smtClean="0"/>
                        <a:t>) (2014-2016)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3,613,520.47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9162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Upgrade G cloud and Managed operation (</a:t>
                      </a:r>
                      <a:r>
                        <a:rPr lang="en-US" dirty="0" err="1" smtClean="0"/>
                        <a:t>openNode</a:t>
                      </a:r>
                      <a:r>
                        <a:rPr lang="en-US" dirty="0" smtClean="0"/>
                        <a:t>) (2017-2018)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98,500.00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67866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RedHat</a:t>
                      </a:r>
                      <a:r>
                        <a:rPr lang="en-US" dirty="0" smtClean="0"/>
                        <a:t> Subscription Licenses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178,107.00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84025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G-cloud Expansion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467,297.00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96463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Oracle </a:t>
                      </a:r>
                      <a:r>
                        <a:rPr lang="en-US" dirty="0" err="1" smtClean="0"/>
                        <a:t>Exadata</a:t>
                      </a:r>
                      <a:r>
                        <a:rPr lang="en-US" dirty="0" smtClean="0"/>
                        <a:t> Implementation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383,167.13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816018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 cloud Operation cost (2019-2020)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99,532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664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4,840,123.60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134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05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 objective of G-cloud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resource consolidation. Consolidation of servers and other infrastructure saves a great amount of cost for G-cloud customers. </a:t>
            </a: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Previously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 cloud was not charging its customers, it saved a major amount of budget for them.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-76200"/>
            <a:ext cx="5476371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 Benefits of G-cloud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before 2018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26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57400" y="-76200"/>
            <a:ext cx="5834674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 Benefits of G-cloud (Infrastructure)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228600" y="486215"/>
            <a:ext cx="8976575" cy="866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just">
              <a:spcBef>
                <a:spcPts val="0"/>
              </a:spcBef>
              <a:spcAft>
                <a:spcPts val="1000"/>
              </a:spcAft>
            </a:pP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Around 16 customers had been hosted in G cloud, G-cloud saved around </a:t>
            </a:r>
            <a:r>
              <a:rPr lang="en-US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2.5</a:t>
            </a:r>
            <a:r>
              <a:rPr lang="en-US" sz="1400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Million OMR </a:t>
            </a:r>
            <a:r>
              <a:rPr lang="en-US" sz="1400" i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the infrastructure side of cost</a:t>
            </a: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Below is an extract of few customers details.</a:t>
            </a:r>
          </a:p>
          <a:p>
            <a:pPr marL="457200" marR="0" algn="just">
              <a:spcBef>
                <a:spcPts val="0"/>
              </a:spcBef>
              <a:spcAft>
                <a:spcPts val="1000"/>
              </a:spcAft>
            </a:pPr>
            <a:endParaRPr lang="en-US" sz="1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290381"/>
              </p:ext>
            </p:extLst>
          </p:nvPr>
        </p:nvGraphicFramePr>
        <p:xfrm>
          <a:off x="685800" y="1066800"/>
          <a:ext cx="8062174" cy="5750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7918">
                  <a:extLst>
                    <a:ext uri="{9D8B030D-6E8A-4147-A177-3AD203B41FA5}">
                      <a16:colId xmlns:a16="http://schemas.microsoft.com/office/drawing/2014/main" val="2763516357"/>
                    </a:ext>
                  </a:extLst>
                </a:gridCol>
                <a:gridCol w="996128">
                  <a:extLst>
                    <a:ext uri="{9D8B030D-6E8A-4147-A177-3AD203B41FA5}">
                      <a16:colId xmlns:a16="http://schemas.microsoft.com/office/drawing/2014/main" val="832240420"/>
                    </a:ext>
                  </a:extLst>
                </a:gridCol>
                <a:gridCol w="452787">
                  <a:extLst>
                    <a:ext uri="{9D8B030D-6E8A-4147-A177-3AD203B41FA5}">
                      <a16:colId xmlns:a16="http://schemas.microsoft.com/office/drawing/2014/main" val="2423102958"/>
                    </a:ext>
                  </a:extLst>
                </a:gridCol>
                <a:gridCol w="453648">
                  <a:extLst>
                    <a:ext uri="{9D8B030D-6E8A-4147-A177-3AD203B41FA5}">
                      <a16:colId xmlns:a16="http://schemas.microsoft.com/office/drawing/2014/main" val="1301448757"/>
                    </a:ext>
                  </a:extLst>
                </a:gridCol>
                <a:gridCol w="558868">
                  <a:extLst>
                    <a:ext uri="{9D8B030D-6E8A-4147-A177-3AD203B41FA5}">
                      <a16:colId xmlns:a16="http://schemas.microsoft.com/office/drawing/2014/main" val="4161936670"/>
                    </a:ext>
                  </a:extLst>
                </a:gridCol>
                <a:gridCol w="558868">
                  <a:extLst>
                    <a:ext uri="{9D8B030D-6E8A-4147-A177-3AD203B41FA5}">
                      <a16:colId xmlns:a16="http://schemas.microsoft.com/office/drawing/2014/main" val="1597697378"/>
                    </a:ext>
                  </a:extLst>
                </a:gridCol>
                <a:gridCol w="558868">
                  <a:extLst>
                    <a:ext uri="{9D8B030D-6E8A-4147-A177-3AD203B41FA5}">
                      <a16:colId xmlns:a16="http://schemas.microsoft.com/office/drawing/2014/main" val="3897644801"/>
                    </a:ext>
                  </a:extLst>
                </a:gridCol>
                <a:gridCol w="558868">
                  <a:extLst>
                    <a:ext uri="{9D8B030D-6E8A-4147-A177-3AD203B41FA5}">
                      <a16:colId xmlns:a16="http://schemas.microsoft.com/office/drawing/2014/main" val="4102261387"/>
                    </a:ext>
                  </a:extLst>
                </a:gridCol>
                <a:gridCol w="1029763">
                  <a:extLst>
                    <a:ext uri="{9D8B030D-6E8A-4147-A177-3AD203B41FA5}">
                      <a16:colId xmlns:a16="http://schemas.microsoft.com/office/drawing/2014/main" val="3795453510"/>
                    </a:ext>
                  </a:extLst>
                </a:gridCol>
                <a:gridCol w="907296">
                  <a:extLst>
                    <a:ext uri="{9D8B030D-6E8A-4147-A177-3AD203B41FA5}">
                      <a16:colId xmlns:a16="http://schemas.microsoft.com/office/drawing/2014/main" val="2870309509"/>
                    </a:ext>
                  </a:extLst>
                </a:gridCol>
                <a:gridCol w="839162">
                  <a:extLst>
                    <a:ext uri="{9D8B030D-6E8A-4147-A177-3AD203B41FA5}">
                      <a16:colId xmlns:a16="http://schemas.microsoft.com/office/drawing/2014/main" val="2526321395"/>
                    </a:ext>
                  </a:extLst>
                </a:gridCol>
              </a:tblGrid>
              <a:tr h="378577">
                <a:tc>
                  <a:txBody>
                    <a:bodyPr/>
                    <a:lstStyle/>
                    <a:p>
                      <a:pPr marL="0" marR="889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Customer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ctr"/>
                </a:tc>
                <a:tc>
                  <a:txBody>
                    <a:bodyPr/>
                    <a:lstStyle/>
                    <a:p>
                      <a:pPr marL="0" marR="1143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Project Name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ctr"/>
                </a:tc>
                <a:tc>
                  <a:txBody>
                    <a:bodyPr/>
                    <a:lstStyle/>
                    <a:p>
                      <a:pPr marL="47625" marR="0" indent="63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no of env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9525" marR="0" indent="4508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no of servers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762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CPUs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ctr"/>
                </a:tc>
                <a:tc>
                  <a:txBody>
                    <a:bodyPr/>
                    <a:lstStyle/>
                    <a:p>
                      <a:pPr marL="2286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Memory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ctr"/>
                </a:tc>
                <a:tc>
                  <a:txBody>
                    <a:bodyPr/>
                    <a:lstStyle/>
                    <a:p>
                      <a:pPr marL="4191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Storage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ctr"/>
                </a:tc>
                <a:tc>
                  <a:txBody>
                    <a:bodyPr/>
                    <a:lstStyle/>
                    <a:p>
                      <a:pPr marL="112395" marR="0" indent="-7048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Storage cost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ctr"/>
                </a:tc>
                <a:tc>
                  <a:txBody>
                    <a:bodyPr/>
                    <a:lstStyle/>
                    <a:p>
                      <a:pPr marL="48260" marR="54610" indent="12192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License &amp; Operations cost saved (for 3 yrs)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254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900">
                          <a:effectLst/>
                        </a:rPr>
                        <a:t>Hardware </a:t>
                      </a:r>
                      <a:endParaRPr lang="en-US" sz="1400">
                        <a:effectLst/>
                      </a:endParaRPr>
                    </a:p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Approx. cost saved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183515" marR="0" indent="-7747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cost saved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ctr"/>
                </a:tc>
                <a:extLst>
                  <a:ext uri="{0D108BD9-81ED-4DB2-BD59-A6C34878D82A}">
                    <a16:rowId xmlns:a16="http://schemas.microsoft.com/office/drawing/2014/main" val="3845375451"/>
                  </a:ext>
                </a:extLst>
              </a:tr>
              <a:tr h="37857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900" dirty="0">
                          <a:effectLst/>
                        </a:rPr>
                        <a:t>Information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900" dirty="0">
                          <a:effectLst/>
                        </a:rPr>
                        <a:t>Technology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Authority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eOman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320GB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11308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33924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75,600.00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252,000.00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127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361,524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extLst>
                  <a:ext uri="{0D108BD9-81ED-4DB2-BD59-A6C34878D82A}">
                    <a16:rowId xmlns:a16="http://schemas.microsoft.com/office/drawing/2014/main" val="3636702343"/>
                  </a:ext>
                </a:extLst>
              </a:tr>
              <a:tr h="20861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OpenData Portal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50GB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442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1326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10,800.00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36,000.00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127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48,126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extLst>
                  <a:ext uri="{0D108BD9-81ED-4DB2-BD59-A6C34878D82A}">
                    <a16:rowId xmlns:a16="http://schemas.microsoft.com/office/drawing/2014/main" val="1116084006"/>
                  </a:ext>
                </a:extLst>
              </a:tr>
              <a:tr h="20861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</a:rPr>
                        <a:t>eAssesment</a:t>
                      </a:r>
                      <a:r>
                        <a:rPr lang="en-US" sz="900" dirty="0" smtClean="0">
                          <a:effectLst/>
                        </a:rPr>
                        <a:t> Tool</a:t>
                      </a:r>
                    </a:p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344GB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10280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30840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25,200.00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84,000.00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127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140,040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extLst>
                  <a:ext uri="{0D108BD9-81ED-4DB2-BD59-A6C34878D82A}">
                    <a16:rowId xmlns:a16="http://schemas.microsoft.com/office/drawing/2014/main" val="276859911"/>
                  </a:ext>
                </a:extLst>
              </a:tr>
              <a:tr h="208612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Tender Board</a:t>
                      </a:r>
                      <a:endParaRPr lang="en-US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3175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eTendering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96GB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4112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12336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12,000.00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40,000.00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127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64,336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extLst>
                  <a:ext uri="{0D108BD9-81ED-4DB2-BD59-A6C34878D82A}">
                    <a16:rowId xmlns:a16="http://schemas.microsoft.com/office/drawing/2014/main" val="1790124283"/>
                  </a:ext>
                </a:extLst>
              </a:tr>
              <a:tr h="14066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Ministry of Health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eHealth Portal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284GB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1233.6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3700.8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51,600.00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172,000.00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127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227,301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extLst>
                  <a:ext uri="{0D108BD9-81ED-4DB2-BD59-A6C34878D82A}">
                    <a16:rowId xmlns:a16="http://schemas.microsoft.com/office/drawing/2014/main" val="2915099623"/>
                  </a:ext>
                </a:extLst>
              </a:tr>
              <a:tr h="20861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HINAI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257GB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4,800.00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16,000.00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127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22,600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extLst>
                  <a:ext uri="{0D108BD9-81ED-4DB2-BD59-A6C34878D82A}">
                    <a16:rowId xmlns:a16="http://schemas.microsoft.com/office/drawing/2014/main" val="3887709025"/>
                  </a:ext>
                </a:extLst>
              </a:tr>
              <a:tr h="20861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AMS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216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432GB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6682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20046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21,600.00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72,000.00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127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113,646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extLst>
                  <a:ext uri="{0D108BD9-81ED-4DB2-BD59-A6C34878D82A}">
                    <a16:rowId xmlns:a16="http://schemas.microsoft.com/office/drawing/2014/main" val="3829222336"/>
                  </a:ext>
                </a:extLst>
              </a:tr>
              <a:tr h="14066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NCSI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Data Portal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230GB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2570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7710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20,400.00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68,000.00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127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96,110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extLst>
                  <a:ext uri="{0D108BD9-81ED-4DB2-BD59-A6C34878D82A}">
                    <a16:rowId xmlns:a16="http://schemas.microsoft.com/office/drawing/2014/main" val="610692167"/>
                  </a:ext>
                </a:extLst>
              </a:tr>
              <a:tr h="20861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Public Portal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273GB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5242.8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15728.4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27,600.00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92,000.00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127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135,328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extLst>
                  <a:ext uri="{0D108BD9-81ED-4DB2-BD59-A6C34878D82A}">
                    <a16:rowId xmlns:a16="http://schemas.microsoft.com/office/drawing/2014/main" val="2942592081"/>
                  </a:ext>
                </a:extLst>
              </a:tr>
              <a:tr h="25962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900" dirty="0">
                          <a:effectLst/>
                        </a:rPr>
                        <a:t>Ministry of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Information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OmanInfo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256GB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8224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24672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14,400.00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48,000.00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127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87,072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extLst>
                  <a:ext uri="{0D108BD9-81ED-4DB2-BD59-A6C34878D82A}">
                    <a16:rowId xmlns:a16="http://schemas.microsoft.com/office/drawing/2014/main" val="1105970762"/>
                  </a:ext>
                </a:extLst>
              </a:tr>
              <a:tr h="488147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900" dirty="0">
                          <a:effectLst/>
                        </a:rPr>
                        <a:t>Public Authority for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900" dirty="0">
                          <a:effectLst/>
                        </a:rPr>
                        <a:t>Manpower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Registration (PAMR)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ctr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NIMR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252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800GB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33924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101772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64,800.00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216,000.00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127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382,572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extLst>
                  <a:ext uri="{0D108BD9-81ED-4DB2-BD59-A6C34878D82A}">
                    <a16:rowId xmlns:a16="http://schemas.microsoft.com/office/drawing/2014/main" val="959467736"/>
                  </a:ext>
                </a:extLst>
              </a:tr>
              <a:tr h="378577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900" dirty="0">
                          <a:effectLst/>
                        </a:rPr>
                        <a:t>Public Authority for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900" dirty="0">
                          <a:effectLst/>
                        </a:rPr>
                        <a:t>Consumer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Protection (PACP)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PACP Portal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288GB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5140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15420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14,400.00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48,000.00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127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77,820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extLst>
                  <a:ext uri="{0D108BD9-81ED-4DB2-BD59-A6C34878D82A}">
                    <a16:rowId xmlns:a16="http://schemas.microsoft.com/office/drawing/2014/main" val="822087179"/>
                  </a:ext>
                </a:extLst>
              </a:tr>
              <a:tr h="37959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900" dirty="0">
                          <a:effectLst/>
                        </a:rPr>
                        <a:t>Ministry of </a:t>
                      </a:r>
                      <a:r>
                        <a:rPr lang="en-US" sz="900" dirty="0" err="1">
                          <a:effectLst/>
                        </a:rPr>
                        <a:t>Awqaf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900" dirty="0">
                          <a:effectLst/>
                        </a:rPr>
                        <a:t>(Endowments) &amp;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Religious Affairs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Hajj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64GB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1542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4626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6,000.00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20,000.00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127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30,626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extLst>
                  <a:ext uri="{0D108BD9-81ED-4DB2-BD59-A6C34878D82A}">
                    <a16:rowId xmlns:a16="http://schemas.microsoft.com/office/drawing/2014/main" val="4094325793"/>
                  </a:ext>
                </a:extLst>
              </a:tr>
              <a:tr h="25962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900" dirty="0">
                          <a:effectLst/>
                        </a:rPr>
                        <a:t>Ministry of Civil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Service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MOCS portal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168GB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3176.52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9529.56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7,200.00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24,000.00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127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40,730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extLst>
                  <a:ext uri="{0D108BD9-81ED-4DB2-BD59-A6C34878D82A}">
                    <a16:rowId xmlns:a16="http://schemas.microsoft.com/office/drawing/2014/main" val="439677431"/>
                  </a:ext>
                </a:extLst>
              </a:tr>
              <a:tr h="25962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900" dirty="0">
                          <a:effectLst/>
                        </a:rPr>
                        <a:t>Ministry of Foreign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Affairs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MOFA portal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216GB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7761.4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23284.2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14,400.00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48,000.00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tc>
                  <a:txBody>
                    <a:bodyPr/>
                    <a:lstStyle/>
                    <a:p>
                      <a:pPr marL="0" marR="127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85,684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 anchor="b"/>
                </a:tc>
                <a:extLst>
                  <a:ext uri="{0D108BD9-81ED-4DB2-BD59-A6C34878D82A}">
                    <a16:rowId xmlns:a16="http://schemas.microsoft.com/office/drawing/2014/main" val="3963899846"/>
                  </a:ext>
                </a:extLst>
              </a:tr>
              <a:tr h="20861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MRMWR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596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1672GB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35980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107940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98,400.00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635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328,000.00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127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534,340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extLst>
                  <a:ext uri="{0D108BD9-81ED-4DB2-BD59-A6C34878D82A}">
                    <a16:rowId xmlns:a16="http://schemas.microsoft.com/office/drawing/2014/main" val="294055170"/>
                  </a:ext>
                </a:extLst>
              </a:tr>
              <a:tr h="20861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 gridSpan="2"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tc>
                  <a:txBody>
                    <a:bodyPr/>
                    <a:lstStyle/>
                    <a:p>
                      <a:pPr marL="22225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2,447,855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154" marR="9471" marT="20837" marB="0"/>
                </a:tc>
                <a:extLst>
                  <a:ext uri="{0D108BD9-81ED-4DB2-BD59-A6C34878D82A}">
                    <a16:rowId xmlns:a16="http://schemas.microsoft.com/office/drawing/2014/main" val="2979075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88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57400" y="-76200"/>
            <a:ext cx="4934492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 Benefits of G-cloud (License)</a:t>
            </a:r>
          </a:p>
        </p:txBody>
      </p:sp>
      <p:sp>
        <p:nvSpPr>
          <p:cNvPr id="5" name="Rectangle 4"/>
          <p:cNvSpPr/>
          <p:nvPr/>
        </p:nvSpPr>
        <p:spPr>
          <a:xfrm>
            <a:off x="-152400" y="609600"/>
            <a:ext cx="8976575" cy="1703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spcBef>
                <a:spcPts val="0"/>
              </a:spcBef>
              <a:spcAft>
                <a:spcPts val="1000"/>
              </a:spcAft>
            </a:pP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Due to resource consolidation, license requirement for any customer will also get saved. Oracle DB is one of the major requirement of ministries . By hosting in G-cloud major cost saved in Oracle DB license cost.</a:t>
            </a:r>
          </a:p>
          <a:p>
            <a:pPr marL="45720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Around 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Million Omani </a:t>
            </a:r>
            <a:r>
              <a:rPr lang="en-US" sz="1600" b="1" dirty="0" err="1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Rial</a:t>
            </a:r>
            <a:r>
              <a:rPr lang="en-US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saved in Oracle DB license cost </a:t>
            </a:r>
          </a:p>
          <a:p>
            <a:pPr marL="457200" marR="0">
              <a:spcBef>
                <a:spcPts val="0"/>
              </a:spcBef>
              <a:spcAft>
                <a:spcPts val="1000"/>
              </a:spcAft>
            </a:pPr>
            <a:endParaRPr lang="en-US" sz="16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903461"/>
              </p:ext>
            </p:extLst>
          </p:nvPr>
        </p:nvGraphicFramePr>
        <p:xfrm>
          <a:off x="335386" y="1981200"/>
          <a:ext cx="8580014" cy="4058328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3529160309"/>
                    </a:ext>
                  </a:extLst>
                </a:gridCol>
                <a:gridCol w="3684598">
                  <a:extLst>
                    <a:ext uri="{9D8B030D-6E8A-4147-A177-3AD203B41FA5}">
                      <a16:colId xmlns:a16="http://schemas.microsoft.com/office/drawing/2014/main" val="2537204556"/>
                    </a:ext>
                  </a:extLst>
                </a:gridCol>
                <a:gridCol w="1649402">
                  <a:extLst>
                    <a:ext uri="{9D8B030D-6E8A-4147-A177-3AD203B41FA5}">
                      <a16:colId xmlns:a16="http://schemas.microsoft.com/office/drawing/2014/main" val="153995717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4035161288"/>
                    </a:ext>
                  </a:extLst>
                </a:gridCol>
                <a:gridCol w="1264814">
                  <a:extLst>
                    <a:ext uri="{9D8B030D-6E8A-4147-A177-3AD203B41FA5}">
                      <a16:colId xmlns:a16="http://schemas.microsoft.com/office/drawing/2014/main" val="25435427"/>
                    </a:ext>
                  </a:extLst>
                </a:gridCol>
              </a:tblGrid>
              <a:tr h="659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#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Customer using Oracle DB service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If in Isolated ministries </a:t>
                      </a:r>
                      <a:r>
                        <a:rPr lang="en-US" sz="1600" dirty="0" err="1" smtClean="0">
                          <a:effectLst/>
                        </a:rPr>
                        <a:t>env</a:t>
                      </a:r>
                      <a:r>
                        <a:rPr lang="en-US" sz="1600" dirty="0" smtClean="0">
                          <a:effectLst/>
                        </a:rPr>
                        <a:t>.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(A)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No. of virtual Oracle DB cores in </a:t>
                      </a:r>
                      <a:r>
                        <a:rPr lang="en-US" sz="1600" dirty="0" smtClean="0">
                          <a:effectLst/>
                        </a:rPr>
                        <a:t>G-cloud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(B)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savings</a:t>
                      </a:r>
                    </a:p>
                    <a:p>
                      <a:pPr algn="ctr"/>
                      <a:r>
                        <a:rPr lang="en-US" dirty="0" smtClean="0"/>
                        <a:t>(A</a:t>
                      </a:r>
                      <a:r>
                        <a:rPr lang="en-US" baseline="0" dirty="0" smtClean="0"/>
                        <a:t> – B)</a:t>
                      </a:r>
                      <a:endParaRPr lang="en-US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28166233"/>
                  </a:ext>
                </a:extLst>
              </a:tr>
              <a:tr h="5062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eOman</a:t>
                      </a:r>
                      <a:r>
                        <a:rPr lang="en-US" sz="1600" dirty="0">
                          <a:effectLst/>
                        </a:rPr>
                        <a:t> – A Government portal Project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301887"/>
                  </a:ext>
                </a:extLst>
              </a:tr>
              <a:tr h="321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eTendering (For Tender Board)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4307068"/>
                  </a:ext>
                </a:extLst>
              </a:tr>
              <a:tr h="321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NCSI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8763474"/>
                  </a:ext>
                </a:extLst>
              </a:tr>
              <a:tr h="321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ITA Applications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6044041"/>
                  </a:ext>
                </a:extLst>
              </a:tr>
              <a:tr h="321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MRMWR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3085583"/>
                  </a:ext>
                </a:extLst>
              </a:tr>
              <a:tr h="321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5530180"/>
                  </a:ext>
                </a:extLst>
              </a:tr>
              <a:tr h="321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 cores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5081266"/>
                  </a:ext>
                </a:extLst>
              </a:tr>
              <a:tr h="321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Cost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1.4 M OMR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320,000 OMR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 smtClean="0">
                          <a:effectLst/>
                        </a:rPr>
                        <a:t>Appr</a:t>
                      </a:r>
                      <a:r>
                        <a:rPr lang="en-US" sz="1600" kern="1200" dirty="0" smtClean="0">
                          <a:effectLst/>
                        </a:rPr>
                        <a:t>. 1 Mio.</a:t>
                      </a:r>
                      <a:endParaRPr lang="en-US" sz="1600" b="1" kern="1200" dirty="0">
                        <a:solidFill>
                          <a:srgbClr val="2E74B5"/>
                        </a:solidFill>
                        <a:effectLst/>
                        <a:latin typeface="Malgun Gothic Semilight" panose="020B0502040204020203" pitchFamily="34" charset="-12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0217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42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57400" y="-76200"/>
            <a:ext cx="5034712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 Benefits of G-cloud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(Internet)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399914"/>
              </p:ext>
            </p:extLst>
          </p:nvPr>
        </p:nvGraphicFramePr>
        <p:xfrm>
          <a:off x="147643" y="1853111"/>
          <a:ext cx="8854225" cy="4001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8531">
                  <a:extLst>
                    <a:ext uri="{9D8B030D-6E8A-4147-A177-3AD203B41FA5}">
                      <a16:colId xmlns:a16="http://schemas.microsoft.com/office/drawing/2014/main" val="834344569"/>
                    </a:ext>
                  </a:extLst>
                </a:gridCol>
                <a:gridCol w="1332052">
                  <a:extLst>
                    <a:ext uri="{9D8B030D-6E8A-4147-A177-3AD203B41FA5}">
                      <a16:colId xmlns:a16="http://schemas.microsoft.com/office/drawing/2014/main" val="2149067606"/>
                    </a:ext>
                  </a:extLst>
                </a:gridCol>
                <a:gridCol w="1958899">
                  <a:extLst>
                    <a:ext uri="{9D8B030D-6E8A-4147-A177-3AD203B41FA5}">
                      <a16:colId xmlns:a16="http://schemas.microsoft.com/office/drawing/2014/main" val="2565265235"/>
                    </a:ext>
                  </a:extLst>
                </a:gridCol>
                <a:gridCol w="1862371">
                  <a:extLst>
                    <a:ext uri="{9D8B030D-6E8A-4147-A177-3AD203B41FA5}">
                      <a16:colId xmlns:a16="http://schemas.microsoft.com/office/drawing/2014/main" val="3187230556"/>
                    </a:ext>
                  </a:extLst>
                </a:gridCol>
                <a:gridCol w="931186">
                  <a:extLst>
                    <a:ext uri="{9D8B030D-6E8A-4147-A177-3AD203B41FA5}">
                      <a16:colId xmlns:a16="http://schemas.microsoft.com/office/drawing/2014/main" val="953114568"/>
                    </a:ext>
                  </a:extLst>
                </a:gridCol>
                <a:gridCol w="931186">
                  <a:extLst>
                    <a:ext uri="{9D8B030D-6E8A-4147-A177-3AD203B41FA5}">
                      <a16:colId xmlns:a16="http://schemas.microsoft.com/office/drawing/2014/main" val="2891781504"/>
                    </a:ext>
                  </a:extLst>
                </a:gridCol>
              </a:tblGrid>
              <a:tr h="13434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Projects hosted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Internet Bandwidth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Cost if </a:t>
                      </a:r>
                      <a:r>
                        <a:rPr lang="en-US" sz="1800" dirty="0">
                          <a:effectLst/>
                        </a:rPr>
                        <a:t>hosted in </a:t>
                      </a:r>
                      <a:r>
                        <a:rPr lang="en-US" sz="1800" dirty="0" smtClean="0">
                          <a:effectLst/>
                        </a:rPr>
                        <a:t>Ministries’ </a:t>
                      </a:r>
                      <a:r>
                        <a:rPr lang="en-US" sz="1800" dirty="0">
                          <a:effectLst/>
                        </a:rPr>
                        <a:t>premises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(Per Month)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Cost if hosted in Ministries’ premises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(Per Year)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(A)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Cost of Internet</a:t>
                      </a:r>
                      <a:r>
                        <a:rPr lang="en-US" sz="1800" baseline="0" dirty="0" smtClean="0">
                          <a:effectLst/>
                        </a:rPr>
                        <a:t> on G-cloud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</a:rPr>
                        <a:t>(B)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Total Savings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(A – B)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Per Year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083102"/>
                  </a:ext>
                </a:extLst>
              </a:tr>
              <a:tr h="316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eOman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 </a:t>
                      </a:r>
                      <a:r>
                        <a:rPr lang="en-US" sz="1800" dirty="0" smtClean="0">
                          <a:effectLst/>
                        </a:rPr>
                        <a:t>Mbps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3000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36,000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6571381"/>
                  </a:ext>
                </a:extLst>
              </a:tr>
              <a:tr h="316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eTendering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 </a:t>
                      </a:r>
                      <a:r>
                        <a:rPr lang="en-US" sz="1800" dirty="0" smtClean="0">
                          <a:effectLst/>
                        </a:rPr>
                        <a:t>Mbps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48,000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6694981"/>
                  </a:ext>
                </a:extLst>
              </a:tr>
              <a:tr h="316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NCSI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 </a:t>
                      </a:r>
                      <a:r>
                        <a:rPr lang="en-US" sz="1800" dirty="0" smtClean="0">
                          <a:effectLst/>
                        </a:rPr>
                        <a:t>Mbps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60,000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0844355"/>
                  </a:ext>
                </a:extLst>
              </a:tr>
              <a:tr h="316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eHajj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 </a:t>
                      </a:r>
                      <a:r>
                        <a:rPr lang="en-US" sz="1800" dirty="0" smtClean="0">
                          <a:effectLst/>
                        </a:rPr>
                        <a:t>Mbps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72,000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5839945"/>
                  </a:ext>
                </a:extLst>
              </a:tr>
              <a:tr h="316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 </a:t>
                      </a:r>
                      <a:r>
                        <a:rPr lang="en-US" sz="1800" dirty="0" smtClean="0">
                          <a:effectLst/>
                        </a:rPr>
                        <a:t>Mbps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60,000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5027499"/>
                  </a:ext>
                </a:extLst>
              </a:tr>
              <a:tr h="316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PAMR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 </a:t>
                      </a:r>
                      <a:r>
                        <a:rPr lang="en-US" sz="1800" dirty="0" smtClean="0">
                          <a:effectLst/>
                        </a:rPr>
                        <a:t>Mbps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84,000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7561054"/>
                  </a:ext>
                </a:extLst>
              </a:tr>
              <a:tr h="316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MRMWR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 </a:t>
                      </a:r>
                      <a:r>
                        <a:rPr lang="en-US" sz="1800" dirty="0" smtClean="0">
                          <a:effectLst/>
                        </a:rPr>
                        <a:t>Mbps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60,000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1151089"/>
                  </a:ext>
                </a:extLst>
              </a:tr>
              <a:tr h="316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 cost Saved for ministries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420,000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240,000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180,000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256221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-228600" y="524542"/>
            <a:ext cx="8976575" cy="1328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just"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 consolidating internet bandwidth to one gateway for all public hosted application access, G-cloud saved lot of cost towards internet bandwidth expenses.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just">
              <a:spcBef>
                <a:spcPts val="0"/>
              </a:spcBef>
              <a:spcAft>
                <a:spcPts val="1000"/>
              </a:spcAft>
            </a:pPr>
            <a:endParaRPr lang="en-US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13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r>
              <a:rPr lang="en-US" sz="2000" dirty="0" smtClean="0"/>
              <a:t>Since 2019 G cloud has started to charge partially G cloud customers and the following is showing the savings </a:t>
            </a:r>
            <a:r>
              <a:rPr lang="en-US" sz="2000" dirty="0"/>
              <a:t>for the </a:t>
            </a:r>
            <a:r>
              <a:rPr lang="en-US" sz="2000" dirty="0" smtClean="0"/>
              <a:t>governments. </a:t>
            </a:r>
          </a:p>
          <a:p>
            <a:r>
              <a:rPr lang="en-US" sz="2000" dirty="0" smtClean="0"/>
              <a:t>The table is presenting Actual consumption on premises vs Actual consumption in G cloud </a:t>
            </a:r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395614"/>
              </p:ext>
            </p:extLst>
          </p:nvPr>
        </p:nvGraphicFramePr>
        <p:xfrm>
          <a:off x="457200" y="2155825"/>
          <a:ext cx="8229600" cy="4085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23985853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23114896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59517595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23413729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614634003"/>
                    </a:ext>
                  </a:extLst>
                </a:gridCol>
              </a:tblGrid>
              <a:tr h="9099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Entity-Project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Actual consumption </a:t>
                      </a:r>
                      <a:r>
                        <a:rPr lang="en-US" sz="1600" u="none" strike="noStrike" dirty="0" smtClean="0">
                          <a:effectLst/>
                        </a:rPr>
                        <a:t>-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ctr"/>
                      <a:r>
                        <a:rPr lang="ar-OM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Entity </a:t>
                      </a:r>
                      <a:r>
                        <a:rPr lang="en-US" sz="1600" u="none" strike="noStrike" dirty="0">
                          <a:effectLst/>
                        </a:rPr>
                        <a:t>Premises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Actual </a:t>
                      </a:r>
                      <a:r>
                        <a:rPr lang="en-US" sz="1600" u="none" strike="noStrike" dirty="0" smtClean="0">
                          <a:effectLst/>
                        </a:rPr>
                        <a:t>consumption- 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ar-OM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G </a:t>
                      </a:r>
                      <a:r>
                        <a:rPr lang="en-US" sz="1600" u="none" strike="noStrike" dirty="0">
                          <a:effectLst/>
                        </a:rPr>
                        <a:t>cloud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Government </a:t>
                      </a:r>
                      <a:r>
                        <a:rPr lang="en-US" sz="1600" u="none" strike="noStrike" dirty="0">
                          <a:effectLst/>
                        </a:rPr>
                        <a:t>cost Saving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Time Period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632649328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Ministry of Housing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375,428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319,830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Years (2019-2026)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327009132"/>
                  </a:ext>
                </a:extLst>
              </a:tr>
              <a:tr h="5480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Ministry of Tourism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127,665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121,987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Years (2019-2022)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267850442"/>
                  </a:ext>
                </a:extLst>
              </a:tr>
              <a:tr h="5480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PASFR 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18,832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33,168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years ( 2019 – 2024)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954242016"/>
                  </a:ext>
                </a:extLst>
              </a:tr>
              <a:tr h="5480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MOSD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104,424.00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75,576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years (2019 – 2024 )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990724128"/>
                  </a:ext>
                </a:extLst>
              </a:tr>
              <a:tr h="5480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NARRA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1,205,865.10</a:t>
                      </a:r>
                      <a:endParaRPr lang="en-US" sz="16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368,595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837,270</a:t>
                      </a:r>
                      <a:endParaRPr lang="en-US" sz="16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years (2019 – 2024)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81366652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Total 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1,940,958</a:t>
                      </a:r>
                      <a:endParaRPr lang="en-US" sz="16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933,668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1,007,290</a:t>
                      </a:r>
                      <a:endParaRPr lang="en-US" sz="16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/>
                </a:tc>
                <a:extLst>
                  <a:ext uri="{0D108BD9-81ED-4DB2-BD59-A6C34878D82A}">
                    <a16:rowId xmlns:a16="http://schemas.microsoft.com/office/drawing/2014/main" val="1002115555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057400" y="-76200"/>
            <a:ext cx="4389471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 Benefits of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G-cloud 2019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305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5165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-76200"/>
            <a:ext cx="4024050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Overall Government Saving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151762"/>
              </p:ext>
            </p:extLst>
          </p:nvPr>
        </p:nvGraphicFramePr>
        <p:xfrm>
          <a:off x="1143000" y="2590801"/>
          <a:ext cx="6324600" cy="2362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498">
                  <a:extLst>
                    <a:ext uri="{9D8B030D-6E8A-4147-A177-3AD203B41FA5}">
                      <a16:colId xmlns:a16="http://schemas.microsoft.com/office/drawing/2014/main" val="874067798"/>
                    </a:ext>
                  </a:extLst>
                </a:gridCol>
                <a:gridCol w="1936102">
                  <a:extLst>
                    <a:ext uri="{9D8B030D-6E8A-4147-A177-3AD203B41FA5}">
                      <a16:colId xmlns:a16="http://schemas.microsoft.com/office/drawing/2014/main" val="2511277229"/>
                    </a:ext>
                  </a:extLst>
                </a:gridCol>
              </a:tblGrid>
              <a:tr h="778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</a:rPr>
                        <a:t>Item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 err="1">
                          <a:effectLst/>
                        </a:rPr>
                        <a:t>Governmnet</a:t>
                      </a:r>
                      <a:r>
                        <a:rPr lang="en-US" sz="2400" u="none" strike="noStrike" dirty="0">
                          <a:effectLst/>
                        </a:rPr>
                        <a:t> Saving </a:t>
                      </a:r>
                      <a:r>
                        <a:rPr lang="en-US" sz="2400" u="none" strike="noStrike" dirty="0" smtClean="0">
                          <a:effectLst/>
                        </a:rPr>
                        <a:t> (OMR)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660197711"/>
                  </a:ext>
                </a:extLst>
              </a:tr>
              <a:tr h="4024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 dirty="0">
                          <a:effectLst/>
                        </a:rPr>
                        <a:t>Oracle DB license cost  on </a:t>
                      </a:r>
                      <a:r>
                        <a:rPr lang="en-US" sz="2400" u="none" strike="noStrike" dirty="0" smtClean="0">
                          <a:effectLst/>
                        </a:rPr>
                        <a:t>premise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  1,400,000.00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941078457"/>
                  </a:ext>
                </a:extLst>
              </a:tr>
              <a:tr h="39390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 dirty="0">
                          <a:effectLst/>
                        </a:rPr>
                        <a:t>Internet Cost  on </a:t>
                      </a:r>
                      <a:r>
                        <a:rPr lang="en-US" sz="2400" u="none" strike="noStrike" dirty="0" smtClean="0">
                          <a:effectLst/>
                        </a:rPr>
                        <a:t>premise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</a:rPr>
                        <a:t>     420,000.00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27286163"/>
                  </a:ext>
                </a:extLst>
              </a:tr>
              <a:tr h="39390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 dirty="0">
                          <a:effectLst/>
                        </a:rPr>
                        <a:t>Infrastructure cost on </a:t>
                      </a:r>
                      <a:r>
                        <a:rPr lang="en-US" sz="2400" u="none" strike="noStrike" dirty="0" smtClean="0">
                          <a:effectLst/>
                        </a:rPr>
                        <a:t>premise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</a:rPr>
                        <a:t>  1,007,290.00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93473187"/>
                  </a:ext>
                </a:extLst>
              </a:tr>
              <a:tr h="3939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</a:rPr>
                        <a:t>Total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</a:rPr>
                        <a:t>  2,827,290.00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16887071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1330404"/>
            <a:ext cx="8153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G-cloud by </a:t>
            </a:r>
            <a:r>
              <a:rPr lang="en-US" b="1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consolidating infrastructure, licenses and internet bandwidth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saved around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2-3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Million OMR to govt. Of Oman. Apart from these saving, operational cost is reduced by centralized management. </a:t>
            </a:r>
            <a:endParaRPr lang="en-US" sz="20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438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57400" y="-76200"/>
            <a:ext cx="4487639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Overall cost benefit of G-cloud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779947"/>
              </p:ext>
            </p:extLst>
          </p:nvPr>
        </p:nvGraphicFramePr>
        <p:xfrm>
          <a:off x="685800" y="2286000"/>
          <a:ext cx="7928658" cy="2548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9726">
                  <a:extLst>
                    <a:ext uri="{9D8B030D-6E8A-4147-A177-3AD203B41FA5}">
                      <a16:colId xmlns:a16="http://schemas.microsoft.com/office/drawing/2014/main" val="2682297579"/>
                    </a:ext>
                  </a:extLst>
                </a:gridCol>
                <a:gridCol w="4328932">
                  <a:extLst>
                    <a:ext uri="{9D8B030D-6E8A-4147-A177-3AD203B41FA5}">
                      <a16:colId xmlns:a16="http://schemas.microsoft.com/office/drawing/2014/main" val="570581140"/>
                    </a:ext>
                  </a:extLst>
                </a:gridCol>
              </a:tblGrid>
              <a:tr h="6568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Minimum</a:t>
                      </a:r>
                      <a:r>
                        <a:rPr lang="en-US" baseline="0" dirty="0" smtClean="0"/>
                        <a:t> Cost of services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1248635"/>
                  </a:ext>
                </a:extLst>
              </a:tr>
              <a:tr h="529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dirty="0" smtClean="0"/>
                        <a:t>Cost Benefits of G-cloud (2014-2018)</a:t>
                      </a: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3,007,855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3285706"/>
                  </a:ext>
                </a:extLst>
              </a:tr>
              <a:tr h="52961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Cost Benefits of G-cloud 2019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933,668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3257703"/>
                  </a:ext>
                </a:extLst>
              </a:tr>
              <a:tr h="5296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3,941,523</a:t>
                      </a:r>
                    </a:p>
                    <a:p>
                      <a:pPr algn="ctr"/>
                      <a:r>
                        <a:rPr lang="en-US" dirty="0" smtClean="0"/>
                        <a:t> OMR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364535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1143000"/>
            <a:ext cx="7422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following is showing the minimum cost of hosting in G-cloud. This cost is not considering the operation cost, NDC Cost, ISD cost and NOC services cost.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88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TA Presentation Template [Read-Only]" id="{075D6EF2-653A-4681-AE42-71673407F298}" vid="{87B91FFE-37B7-4D76-9CDD-71BC5C46E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2A7CC5301AD644ADEB925500B4DBF9" ma:contentTypeVersion="0" ma:contentTypeDescription="Create a new document." ma:contentTypeScope="" ma:versionID="c433a0f98a456b7e9f60286b39d9f03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0E86F5-AA6B-4431-804F-24CB05F593F1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70CA5F9-5B69-4FD9-BC39-37248EF4F7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7E3D64C-4A83-4154-A7D4-72DDF6ECFE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ITA Presentation Template</Template>
  <TotalTime>10375</TotalTime>
  <Words>1016</Words>
  <Application>Microsoft Office PowerPoint</Application>
  <PresentationFormat>On-screen Show (4:3)</PresentationFormat>
  <Paragraphs>401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Malgun Gothic Semilight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HariKumar Balakrishnan</dc:creator>
  <cp:lastModifiedBy>Amal Said saif Al Qasmi</cp:lastModifiedBy>
  <cp:revision>180</cp:revision>
  <dcterms:created xsi:type="dcterms:W3CDTF">2016-08-14T19:38:28Z</dcterms:created>
  <dcterms:modified xsi:type="dcterms:W3CDTF">2022-03-23T10:10:29Z</dcterms:modified>
</cp:coreProperties>
</file>