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32668-30AC-03A6-1582-CF8C826EE543}" name="Del Toro Mijares Ana Teresa" initials="DT" userId="S::anade@iadb.org::ad08639a-0f3e-4087-ae62-3a49fcddb8b1" providerId="AD"/>
  <p188:author id="{FE7000B7-FF8A-F527-2995-5580F3D5C458}" name="cata.hermosilla98" initials="ca" userId="S::cata.hermosilla98_gmail.com#ext#@idbg.onmicrosoft.com::86fe8b84-0172-4989-922a-2df968de7b2b" providerId="AD"/>
  <p188:author id="{87B87FD5-059C-AD60-85A2-5157B4050825}" name="Elacqua, Gregory Michael" initials="GE" userId="S::gregorye@iadb.org::6c4732c9-7ec7-475c-9a97-d61eb122eb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0"/>
    <a:srgbClr val="F0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7"/>
    <p:restoredTop sz="89872"/>
  </p:normalViewPr>
  <p:slideViewPr>
    <p:cSldViewPr snapToGrid="0">
      <p:cViewPr>
        <p:scale>
          <a:sx n="58" d="100"/>
          <a:sy n="58" d="100"/>
        </p:scale>
        <p:origin x="68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861F-CD9C-563B-2E4A-32C6C39A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A30D7-2FB3-9EDE-EEE2-A3FAB2540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9FBE-6B74-76FB-D059-3EFEB7D0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7789-3AD3-0E92-30A9-E8A6E459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42BE2-E69C-B8ED-AF19-7306FC77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CC57-8282-2E35-5F6A-C5185A4F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2F92E-31BB-A0EF-D785-FC48AEBF3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7B5B-C9A3-1D69-0A32-8104DFC9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B53E-9608-DC2C-942E-E652AAA7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2CC7-ABF1-EC8B-C67C-913AC2C7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89E8A-4018-14E2-3CB5-BFBBE6C9D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A36B5-701B-167F-C64D-696D3E38A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1F61-7071-C026-9905-BE8F1CDE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B540-6B4A-EFB2-6661-0B25FA0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8CC4-69AF-EAA5-861B-F803A84E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B874-3F76-C7E9-8F21-01C3970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54C0-17A7-6ACD-79A2-F37A0808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1066-AEFB-4A2C-EE83-0B2DBB7A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D971-3C7C-431E-CD74-20058149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40289-0061-0759-ADA2-0D9F3D06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EBDD-B87B-8C7C-B3AE-AC703DCE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9B663-864B-2E4E-CA95-8C912E06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C199-1913-B0C4-DB37-EA159C2E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AB9B-D61C-8929-B7B8-63A2A383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E608-03F0-B5E0-CEB1-8FF105D5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47C2-B360-FBDF-7027-729EA570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E284-C17D-7FFB-6D54-CF102877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5739F-75F0-4258-B636-5D258744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4D66F-CF8F-1E06-3677-A42D4813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BD41-86FB-FD82-0927-B62D71C6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DB203-D506-023A-F6B4-7F3D1243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5231-C3A5-9B5E-0243-9E0D0820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8638-820F-9D0F-6965-D7078B90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C4C4F-F10E-6CE9-5688-36982474A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4FCC4-DE8D-8549-358B-D91684CA2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4A36-38E9-149B-9300-DED119978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431BD-0232-51B1-1E41-915BBB1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FB1D1-5575-B083-9C5E-982DF607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A46A2-C4B6-58C9-766F-2168B9D4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9584-3AC1-F10C-12A1-17333291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F5047-4601-5C62-CB53-FD875CA5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C252E-EA9E-5FFD-1EA3-C9610D79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FE398-6D28-A6C8-0A9B-4140A911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87FA7-550D-05F6-17A2-876F414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E9990-A489-C3D8-EA37-9274448D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907B4-716E-C307-3C09-3250A711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3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FCA1-2F6A-76CB-CC31-5FBFFFE4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6F93-10D7-1D0B-4605-70A1F4EC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016-6214-DFF2-E160-4AFE8A88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F5CF-528D-A43E-CECC-241F49F8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D27D5-A27E-3761-FC9C-ECD7DB31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5AD1D-3298-7A34-69AE-AEEFE2E2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8AC1-78E8-065B-A1FE-F6C115B8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65E28-70CF-B367-DA54-9F219D75E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42D2-675A-E2E5-577E-3291EF834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2BAB5-7D09-2D6A-31B1-39519B5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B6483-9639-2C1E-3F1E-3D4399D7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89663-AE1C-587A-CB76-3C082020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F23B3-95D4-FFBB-99B2-AEDAEFE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106B3-02A0-E7A3-35D2-9F2FA77D4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BBA5C-F85D-4D60-2749-6A105FE2D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2E1D1-E3D3-470E-A89C-EAF23B46784F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F63F-E2D8-21ED-2F28-85372EC2C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418C-786D-78FB-D100-C95A39A51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07D8E-EF52-4E68-9342-94124E1A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4BF40-102C-44D7-5EE9-C6B37F02F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140C36-FCB3-E1AD-D2F8-C315C816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49" y="1199173"/>
            <a:ext cx="10691501" cy="2229827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3600" b="1">
                <a:solidFill>
                  <a:schemeClr val="bg1"/>
                </a:solidFill>
                <a:latin typeface="Inter"/>
              </a:rPr>
              <a:t>Scaling teacher support: </a:t>
            </a:r>
          </a:p>
          <a:p>
            <a:pPr algn="ctr">
              <a:buNone/>
            </a:pPr>
            <a:r>
              <a:rPr lang="en-US" sz="3600" b="1" i="1">
                <a:solidFill>
                  <a:schemeClr val="bg1"/>
                </a:solidFill>
                <a:latin typeface="Inter"/>
              </a:rPr>
              <a:t>Pilot results from “</a:t>
            </a:r>
            <a:r>
              <a:rPr lang="en-US" sz="3600" b="1" i="1" err="1">
                <a:solidFill>
                  <a:schemeClr val="bg1"/>
                </a:solidFill>
                <a:latin typeface="Inter"/>
              </a:rPr>
              <a:t>Profe</a:t>
            </a:r>
            <a:r>
              <a:rPr lang="en-US" sz="3600" b="1" i="1">
                <a:solidFill>
                  <a:schemeClr val="bg1"/>
                </a:solidFill>
                <a:latin typeface="Inter"/>
              </a:rPr>
              <a:t> Gabi,” an AI-powered chatbot for novice teachers in Chile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69CF54-5251-D3AE-B170-3C94BD8A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129" y="4628173"/>
            <a:ext cx="8723740" cy="887921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Ana Teresa del Toro Mijares</a:t>
            </a: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, Gregory Elacqua</a:t>
            </a: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, Catalina Hermosilla</a:t>
            </a: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, Macarena Kutscher</a:t>
            </a: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2</a:t>
            </a:r>
            <a:endParaRPr lang="en-US" altLang="en-US" sz="1400" dirty="0">
              <a:solidFill>
                <a:schemeClr val="bg1"/>
              </a:solidFill>
              <a:latin typeface="Inte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Inter-American Development Bank, Washington DC, USA; </a:t>
            </a:r>
            <a:r>
              <a:rPr lang="en-US" altLang="en-US" sz="1400" baseline="30000" dirty="0">
                <a:solidFill>
                  <a:schemeClr val="bg1"/>
                </a:solidFill>
                <a:latin typeface="Inter"/>
              </a:rPr>
              <a:t>2</a:t>
            </a:r>
            <a:r>
              <a:rPr lang="en-US" altLang="en-US" sz="1400" dirty="0">
                <a:solidFill>
                  <a:schemeClr val="bg1"/>
                </a:solidFill>
                <a:latin typeface="Inter"/>
              </a:rPr>
              <a:t>Universidad del Desarrollo, Santiago, Chile</a:t>
            </a:r>
          </a:p>
        </p:txBody>
      </p:sp>
      <p:pic>
        <p:nvPicPr>
          <p:cNvPr id="7" name="Picture 6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B62A8E69-6683-AA55-8617-7BC9BA9C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93" y="5766903"/>
            <a:ext cx="1543374" cy="10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4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10D4-D42A-E68A-7C5A-3BB8B3C81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blue and black text&#10;&#10;AI-generated content may be incorrect.">
            <a:extLst>
              <a:ext uri="{FF2B5EF4-FFF2-40B4-BE49-F238E27FC236}">
                <a16:creationId xmlns:a16="http://schemas.microsoft.com/office/drawing/2014/main" id="{FB549D7F-46BD-68D7-4A92-B63293AA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02" b="20263"/>
          <a:stretch>
            <a:fillRect/>
          </a:stretch>
        </p:blipFill>
        <p:spPr>
          <a:xfrm>
            <a:off x="10809513" y="6117440"/>
            <a:ext cx="1176055" cy="518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0D4E18-4927-19CF-A660-9F92B6831BB6}"/>
              </a:ext>
            </a:extLst>
          </p:cNvPr>
          <p:cNvSpPr/>
          <p:nvPr/>
        </p:nvSpPr>
        <p:spPr>
          <a:xfrm>
            <a:off x="0" y="0"/>
            <a:ext cx="12192000" cy="1010653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Montserrat" pitchFamily="2" charset="0"/>
              </a:rPr>
              <a:t> Why </a:t>
            </a:r>
            <a:r>
              <a:rPr lang="en-US" sz="4000" b="1" err="1">
                <a:latin typeface="Montserrat" pitchFamily="2" charset="0"/>
              </a:rPr>
              <a:t>Profe</a:t>
            </a:r>
            <a:r>
              <a:rPr lang="en-US" sz="4000" b="1">
                <a:latin typeface="Montserrat" pitchFamily="2" charset="0"/>
              </a:rPr>
              <a:t> Gabi?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517D36F-C1BE-F4B6-8C5F-F6F91E5FD74E}"/>
              </a:ext>
            </a:extLst>
          </p:cNvPr>
          <p:cNvSpPr/>
          <p:nvPr/>
        </p:nvSpPr>
        <p:spPr bwMode="auto">
          <a:xfrm rot="5400000">
            <a:off x="5711456" y="3300392"/>
            <a:ext cx="1010654" cy="725303"/>
          </a:xfrm>
          <a:prstGeom prst="triangle">
            <a:avLst/>
          </a:prstGeom>
          <a:solidFill>
            <a:srgbClr val="004E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411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53B3B4-1AE0-870D-95FD-7BC0DB5B683E}"/>
              </a:ext>
            </a:extLst>
          </p:cNvPr>
          <p:cNvSpPr/>
          <p:nvPr/>
        </p:nvSpPr>
        <p:spPr bwMode="auto">
          <a:xfrm>
            <a:off x="555170" y="1282221"/>
            <a:ext cx="4816075" cy="2150208"/>
          </a:xfrm>
          <a:prstGeom prst="roundRect">
            <a:avLst>
              <a:gd name="adj" fmla="val 8415"/>
            </a:avLst>
          </a:prstGeom>
          <a:noFill/>
          <a:ln w="76200" cap="flat" cmpd="sng" algn="ctr">
            <a:solidFill>
              <a:srgbClr val="004E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411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9528A8-21BF-750C-8327-912FD19E6A78}"/>
              </a:ext>
            </a:extLst>
          </p:cNvPr>
          <p:cNvSpPr/>
          <p:nvPr/>
        </p:nvSpPr>
        <p:spPr bwMode="auto">
          <a:xfrm>
            <a:off x="6820753" y="1291387"/>
            <a:ext cx="4816075" cy="4556244"/>
          </a:xfrm>
          <a:prstGeom prst="roundRect">
            <a:avLst>
              <a:gd name="adj" fmla="val 5836"/>
            </a:avLst>
          </a:prstGeom>
          <a:noFill/>
          <a:ln w="76200" cap="flat" cmpd="sng" algn="ctr">
            <a:solidFill>
              <a:srgbClr val="004E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411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D70CF-77CA-F04E-C01A-5BF062667FF8}"/>
              </a:ext>
            </a:extLst>
          </p:cNvPr>
          <p:cNvSpPr/>
          <p:nvPr/>
        </p:nvSpPr>
        <p:spPr bwMode="auto">
          <a:xfrm>
            <a:off x="555169" y="3697423"/>
            <a:ext cx="4816075" cy="2150208"/>
          </a:xfrm>
          <a:prstGeom prst="roundRect">
            <a:avLst>
              <a:gd name="adj" fmla="val 8415"/>
            </a:avLst>
          </a:prstGeom>
          <a:noFill/>
          <a:ln w="76200" cap="flat" cmpd="sng" algn="ctr">
            <a:solidFill>
              <a:srgbClr val="004E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411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 descr="Chile Round Flag Vector Flat Icon Stock Illustration - Download Image Now -  Chile, Flag, Chilean Flag - iStock">
            <a:extLst>
              <a:ext uri="{FF2B5EF4-FFF2-40B4-BE49-F238E27FC236}">
                <a16:creationId xmlns:a16="http://schemas.microsoft.com/office/drawing/2014/main" id="{A4253898-1EAA-666C-31E1-6A8048740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2179" r="11089" b="13177"/>
          <a:stretch/>
        </p:blipFill>
        <p:spPr bwMode="auto">
          <a:xfrm>
            <a:off x="942316" y="1494970"/>
            <a:ext cx="695415" cy="67318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77;p2">
            <a:extLst>
              <a:ext uri="{FF2B5EF4-FFF2-40B4-BE49-F238E27FC236}">
                <a16:creationId xmlns:a16="http://schemas.microsoft.com/office/drawing/2014/main" id="{05DAC227-2F63-CEED-545A-4C0BA9A25CB2}"/>
              </a:ext>
            </a:extLst>
          </p:cNvPr>
          <p:cNvSpPr txBox="1"/>
          <p:nvPr/>
        </p:nvSpPr>
        <p:spPr>
          <a:xfrm>
            <a:off x="1787856" y="1526541"/>
            <a:ext cx="326181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Of teachers leave the teaching profession in their first two years of teaching</a:t>
            </a:r>
            <a:endParaRPr sz="200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Graphic 12" descr="Exit with solid fill">
            <a:extLst>
              <a:ext uri="{FF2B5EF4-FFF2-40B4-BE49-F238E27FC236}">
                <a16:creationId xmlns:a16="http://schemas.microsoft.com/office/drawing/2014/main" id="{2D75597E-B91C-FF9E-9A4E-2D62A3FD0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316" y="2333090"/>
            <a:ext cx="845540" cy="845540"/>
          </a:xfrm>
          <a:prstGeom prst="rect">
            <a:avLst/>
          </a:prstGeom>
        </p:spPr>
      </p:pic>
      <p:sp>
        <p:nvSpPr>
          <p:cNvPr id="14" name="Google Shape;77;p2">
            <a:extLst>
              <a:ext uri="{FF2B5EF4-FFF2-40B4-BE49-F238E27FC236}">
                <a16:creationId xmlns:a16="http://schemas.microsoft.com/office/drawing/2014/main" id="{977ECE66-3E9C-60DF-CCEF-433F34D291C6}"/>
              </a:ext>
            </a:extLst>
          </p:cNvPr>
          <p:cNvSpPr txBox="1"/>
          <p:nvPr/>
        </p:nvSpPr>
        <p:spPr>
          <a:xfrm>
            <a:off x="3415173" y="4110826"/>
            <a:ext cx="182556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Reaches less than 1% of novice teachers</a:t>
            </a:r>
            <a:endParaRPr sz="200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2" descr="¿Sabías que el CPEIP tiene un Sistema de Inducción y Mentorías para ...">
            <a:extLst>
              <a:ext uri="{FF2B5EF4-FFF2-40B4-BE49-F238E27FC236}">
                <a16:creationId xmlns:a16="http://schemas.microsoft.com/office/drawing/2014/main" id="{2E10C84E-E6E7-5951-0BE6-EFD0D6FD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5" y="3982714"/>
            <a:ext cx="2632709" cy="157962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E89AB071-2941-B513-43B3-186E3B9E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90" y="1446270"/>
            <a:ext cx="2156422" cy="42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person with blue hair&#10;&#10;Description automatically generated">
            <a:extLst>
              <a:ext uri="{FF2B5EF4-FFF2-40B4-BE49-F238E27FC236}">
                <a16:creationId xmlns:a16="http://schemas.microsoft.com/office/drawing/2014/main" id="{25F76D3D-B6A6-9FD5-18BD-0B5D38202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78" y="3429000"/>
            <a:ext cx="1793834" cy="1784564"/>
          </a:xfrm>
          <a:prstGeom prst="flowChartConnector">
            <a:avLst/>
          </a:prstGeom>
          <a:ln w="57150">
            <a:solidFill>
              <a:srgbClr val="004E72"/>
            </a:solidFill>
          </a:ln>
        </p:spPr>
      </p:pic>
    </p:spTree>
    <p:extLst>
      <p:ext uri="{BB962C8B-B14F-4D97-AF65-F5344CB8AC3E}">
        <p14:creationId xmlns:p14="http://schemas.microsoft.com/office/powerpoint/2010/main" val="17490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3512-E199-90D6-E5CB-A7ACA624F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8E1249-2F20-EC85-E4C5-85A81F2F696F}"/>
              </a:ext>
            </a:extLst>
          </p:cNvPr>
          <p:cNvSpPr/>
          <p:nvPr/>
        </p:nvSpPr>
        <p:spPr>
          <a:xfrm>
            <a:off x="0" y="0"/>
            <a:ext cx="12192000" cy="1010653"/>
          </a:xfrm>
          <a:prstGeom prst="rect">
            <a:avLst/>
          </a:prstGeom>
          <a:solidFill>
            <a:srgbClr val="004F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Montserrat" pitchFamily="2" charset="77"/>
              </a:rPr>
              <a:t> Pilot results  (550 teachers in 2024)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9170B61-214D-6413-4D79-1A6297154ADA}"/>
              </a:ext>
            </a:extLst>
          </p:cNvPr>
          <p:cNvSpPr/>
          <p:nvPr/>
        </p:nvSpPr>
        <p:spPr>
          <a:xfrm>
            <a:off x="651747" y="1209436"/>
            <a:ext cx="5213684" cy="5898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How do teachers use </a:t>
            </a:r>
            <a:r>
              <a:rPr lang="en-US" b="1" dirty="0" err="1">
                <a:latin typeface="Montserrat" pitchFamily="2" charset="77"/>
              </a:rPr>
              <a:t>Profe</a:t>
            </a:r>
            <a:r>
              <a:rPr lang="en-US" b="1" dirty="0">
                <a:latin typeface="Montserrat" pitchFamily="2" charset="77"/>
              </a:rPr>
              <a:t> Gabi?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741418E-1C6A-111F-0569-B92F51EE40E3}"/>
              </a:ext>
            </a:extLst>
          </p:cNvPr>
          <p:cNvSpPr/>
          <p:nvPr/>
        </p:nvSpPr>
        <p:spPr>
          <a:xfrm>
            <a:off x="6771884" y="1209436"/>
            <a:ext cx="5213684" cy="7860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itchFamily="2" charset="77"/>
              </a:rPr>
              <a:t>High satisfaction…</a:t>
            </a:r>
          </a:p>
          <a:p>
            <a:pPr algn="ctr"/>
            <a:r>
              <a:rPr lang="en-US" b="1" dirty="0">
                <a:latin typeface="Montserrat" pitchFamily="2" charset="77"/>
              </a:rPr>
              <a:t>but diminishing engagement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4F02D46B-88A0-CF0A-4A3C-83778756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0406" y="3514829"/>
            <a:ext cx="4326876" cy="24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BE462C-93B5-B519-5EA2-4BD941F64783}"/>
              </a:ext>
            </a:extLst>
          </p:cNvPr>
          <p:cNvSpPr txBox="1"/>
          <p:nvPr/>
        </p:nvSpPr>
        <p:spPr>
          <a:xfrm>
            <a:off x="6966206" y="3053413"/>
            <a:ext cx="4916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Number of users who interacted with “</a:t>
            </a:r>
            <a:r>
              <a:rPr lang="en-US" sz="1400" b="1" i="0" u="none" strike="noStrike" dirty="0" err="1">
                <a:solidFill>
                  <a:srgbClr val="000000"/>
                </a:solidFill>
                <a:effectLst/>
                <a:latin typeface="Montserrat" pitchFamily="2" charset="0"/>
              </a:rPr>
              <a:t>Profe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Montserrat" pitchFamily="2" charset="0"/>
              </a:rPr>
              <a:t> Gabi”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​</a:t>
            </a:r>
            <a:endParaRPr lang="en-US" sz="1400" dirty="0"/>
          </a:p>
        </p:txBody>
      </p:sp>
      <p:sp>
        <p:nvSpPr>
          <p:cNvPr id="25" name="Rectangle: Rounded Corners 6">
            <a:extLst>
              <a:ext uri="{FF2B5EF4-FFF2-40B4-BE49-F238E27FC236}">
                <a16:creationId xmlns:a16="http://schemas.microsoft.com/office/drawing/2014/main" id="{229E9F08-2E6F-D4E4-E8CA-B74AA6F1AD3E}"/>
              </a:ext>
            </a:extLst>
          </p:cNvPr>
          <p:cNvSpPr/>
          <p:nvPr/>
        </p:nvSpPr>
        <p:spPr bwMode="auto">
          <a:xfrm>
            <a:off x="7772061" y="2194282"/>
            <a:ext cx="3247202" cy="660348"/>
          </a:xfrm>
          <a:prstGeom prst="roundRect">
            <a:avLst>
              <a:gd name="adj" fmla="val 20819"/>
            </a:avLst>
          </a:prstGeom>
          <a:noFill/>
          <a:ln w="76200" cap="flat" cmpd="sng" algn="ctr">
            <a:solidFill>
              <a:srgbClr val="004E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411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Google Shape;77;p2">
            <a:extLst>
              <a:ext uri="{FF2B5EF4-FFF2-40B4-BE49-F238E27FC236}">
                <a16:creationId xmlns:a16="http://schemas.microsoft.com/office/drawing/2014/main" id="{A73AD1A2-A3B2-E465-1C96-9D679BF7936A}"/>
              </a:ext>
            </a:extLst>
          </p:cNvPr>
          <p:cNvSpPr txBox="1"/>
          <p:nvPr/>
        </p:nvSpPr>
        <p:spPr>
          <a:xfrm>
            <a:off x="7767400" y="2284539"/>
            <a:ext cx="324540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500" b="1" dirty="0">
                <a:latin typeface="Montserrat"/>
                <a:ea typeface="Montserrat"/>
                <a:cs typeface="Montserrat"/>
                <a:sym typeface="Montserrat"/>
              </a:rPr>
              <a:t>85</a:t>
            </a:r>
            <a:r>
              <a:rPr lang="en-US" sz="15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r>
              <a:rPr lang="en-US" sz="1500" dirty="0">
                <a:latin typeface="Arial"/>
                <a:ea typeface="Montserrat"/>
                <a:cs typeface="Arial"/>
                <a:sym typeface="Arial"/>
              </a:rPr>
              <a:t> </a:t>
            </a:r>
            <a:r>
              <a:rPr lang="en-US" sz="1500" dirty="0">
                <a:latin typeface="Montserrat"/>
                <a:ea typeface="Montserrat"/>
                <a:cs typeface="Arial"/>
                <a:sym typeface="Montserrat"/>
              </a:rPr>
              <a:t>o</a:t>
            </a:r>
            <a:r>
              <a:rPr lang="en-US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f participants satisfied or very satisfied</a:t>
            </a:r>
            <a:endParaRPr sz="1500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logo with a blue and black text&#10;&#10;AI-generated content may be incorrect.">
            <a:extLst>
              <a:ext uri="{FF2B5EF4-FFF2-40B4-BE49-F238E27FC236}">
                <a16:creationId xmlns:a16="http://schemas.microsoft.com/office/drawing/2014/main" id="{3B685074-C38F-F2FB-B529-76889854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02" b="20263"/>
          <a:stretch>
            <a:fillRect/>
          </a:stretch>
        </p:blipFill>
        <p:spPr>
          <a:xfrm>
            <a:off x="10809513" y="6117440"/>
            <a:ext cx="1176055" cy="51826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D8E09C-8C9A-5509-22EA-6BAD9E4F8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14307"/>
              </p:ext>
            </p:extLst>
          </p:nvPr>
        </p:nvGraphicFramePr>
        <p:xfrm>
          <a:off x="308889" y="2047284"/>
          <a:ext cx="6130011" cy="3459284"/>
        </p:xfrm>
        <a:graphic>
          <a:graphicData uri="http://schemas.openxmlformats.org/drawingml/2006/table">
            <a:tbl>
              <a:tblPr/>
              <a:tblGrid>
                <a:gridCol w="939766">
                  <a:extLst>
                    <a:ext uri="{9D8B030D-6E8A-4147-A177-3AD203B41FA5}">
                      <a16:colId xmlns:a16="http://schemas.microsoft.com/office/drawing/2014/main" val="3615497057"/>
                    </a:ext>
                  </a:extLst>
                </a:gridCol>
                <a:gridCol w="457871">
                  <a:extLst>
                    <a:ext uri="{9D8B030D-6E8A-4147-A177-3AD203B41FA5}">
                      <a16:colId xmlns:a16="http://schemas.microsoft.com/office/drawing/2014/main" val="3636046651"/>
                    </a:ext>
                  </a:extLst>
                </a:gridCol>
                <a:gridCol w="4732374">
                  <a:extLst>
                    <a:ext uri="{9D8B030D-6E8A-4147-A177-3AD203B41FA5}">
                      <a16:colId xmlns:a16="http://schemas.microsoft.com/office/drawing/2014/main" val="3874752931"/>
                    </a:ext>
                  </a:extLst>
                </a:gridCol>
              </a:tblGrid>
              <a:tr h="204287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</a:t>
                      </a:r>
                      <a:r>
                        <a:rPr lang="en-US" sz="1000" b="1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initial queries </a:t>
                      </a: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to “</a:t>
                      </a:r>
                      <a:r>
                        <a:rPr lang="en-US" sz="1000" b="1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</a:t>
                      </a:r>
                      <a:r>
                        <a:rPr lang="en-US" sz="10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Gabi”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48572"/>
                  </a:ext>
                </a:extLst>
              </a:tr>
              <a:tr h="204287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</a:t>
                      </a:r>
                      <a:endParaRPr lang="en-US" sz="1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 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of queries (paraphrased)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86424"/>
                  </a:ext>
                </a:extLst>
              </a:tr>
              <a:tr h="998596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Pedagogical and instructional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​%</a:t>
                      </a:r>
                      <a:endParaRPr lang="en-US" sz="1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"Can you suggest engaging activities for teaching fractions to 5th graders?"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"I need a rubric to evaluate a literary podcast for 8th grade."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"What strategies can I use with a talkative 7th grade class?"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"How to help an ASD 2nd-grader who struggles with transitions?"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"What digital tools do you recommend for interactive math lessons?"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64634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and professional development guidance</a:t>
                      </a:r>
                    </a:p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"When should I take my teacher evaluation if I started in May?"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"Am I entitled to January-February pay as a substitute teacher?"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88281"/>
                  </a:ext>
                </a:extLst>
              </a:tr>
              <a:tr h="249649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Socio-emotional </a:t>
                      </a:r>
                    </a:p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well-being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"How can I better organize my time to avoid taking work home?"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08380"/>
                  </a:ext>
                </a:extLst>
              </a:tr>
              <a:tr h="49929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"How to write an effective note to a parent about behavior issues?"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>
                        <a:lnSpc>
                          <a:spcPts val="1275"/>
                        </a:lnSpc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"What activities can I propose for an environmental science fair?"</a:t>
                      </a:r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92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B0C100-E538-D2E8-F86A-50B8F583D5CA}"/>
              </a:ext>
            </a:extLst>
          </p:cNvPr>
          <p:cNvSpPr/>
          <p:nvPr/>
        </p:nvSpPr>
        <p:spPr>
          <a:xfrm>
            <a:off x="308889" y="2510971"/>
            <a:ext cx="6130011" cy="1014824"/>
          </a:xfrm>
          <a:prstGeom prst="rect">
            <a:avLst/>
          </a:prstGeom>
          <a:noFill/>
          <a:ln w="57150">
            <a:solidFill>
              <a:srgbClr val="004F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5" grpId="0" animBg="1"/>
      <p:bldP spid="29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lcf76f155ced4ddcb4097134ff3c332f xmlns="80c0be88-99e0-47c6-bb60-bfaf2d3704c6">
      <Terms xmlns="http://schemas.microsoft.com/office/infopath/2007/PartnerControls"/>
    </lcf76f155ced4ddcb4097134ff3c332f>
    <_ip_UnifiedCompliancePolicyUIAction xmlns="http://schemas.microsoft.com/sharepoint/v3" xsi:nil="true"/>
    <Text xmlns="80c0be88-99e0-47c6-bb60-bfaf2d3704c6">Text test</Text>
    <Updatedby xmlns="80c0be88-99e0-47c6-bb60-bfaf2d3704c6">
      <UserInfo>
        <DisplayName/>
        <AccountId xsi:nil="true"/>
        <AccountType/>
      </UserInfo>
    </Updatedby>
    <_ip_UnifiedCompliancePolicyProperties xmlns="http://schemas.microsoft.com/sharepoint/v3" xsi:nil="true"/>
    <EventOrder xmlns="80c0be88-99e0-47c6-bb60-bfaf2d3704c6">1</EventOrder>
    <Number xmlns="80c0be88-99e0-47c6-bb60-bfaf2d3704c6" xsi:nil="true"/>
    <EventOrderNumber xmlns="80c0be88-99e0-47c6-bb60-bfaf2d3704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D86A15401E4288745D6D9DD1325C" ma:contentTypeVersion="26" ma:contentTypeDescription="Create a new document." ma:contentTypeScope="" ma:versionID="2a9fe25e618ca91421a60aed64dbc676">
  <xsd:schema xmlns:xsd="http://www.w3.org/2001/XMLSchema" xmlns:xs="http://www.w3.org/2001/XMLSchema" xmlns:p="http://schemas.microsoft.com/office/2006/metadata/properties" xmlns:ns1="http://schemas.microsoft.com/sharepoint/v3" xmlns:ns2="80c0be88-99e0-47c6-bb60-bfaf2d3704c6" xmlns:ns3="6c6d5812-0bec-4b46-bae5-7791aeb1cbc5" xmlns:ns4="3e02667f-0271-471b-bd6e-11a2e16def1d" targetNamespace="http://schemas.microsoft.com/office/2006/metadata/properties" ma:root="true" ma:fieldsID="496064e89d43b0cb84d67f59dd567023" ns1:_="" ns2:_="" ns3:_="" ns4:_="">
    <xsd:import namespace="http://schemas.microsoft.com/sharepoint/v3"/>
    <xsd:import namespace="80c0be88-99e0-47c6-bb60-bfaf2d3704c6"/>
    <xsd:import namespace="6c6d5812-0bec-4b46-bae5-7791aeb1cbc5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Text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Updatedb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EventOrder" minOccurs="0"/>
                <xsd:element ref="ns2:EventOrderNumber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0be88-99e0-47c6-bb60-bfaf2d37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Text" ma:index="17" nillable="true" ma:displayName="Text" ma:default="Text test" ma:description="Text" ma:format="Dropdown" ma:internalName="Text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datedby" ma:index="21" nillable="true" ma:displayName="Updated by" ma:format="Dropdown" ma:list="UserInfo" ma:SharePointGroup="0" ma:internalName="Upd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ventOrder" ma:index="27" nillable="true" ma:displayName="Event Order" ma:decimals="1" ma:default="1" ma:format="Dropdown" ma:internalName="EventOrder" ma:percentage="FALSE">
      <xsd:simpleType>
        <xsd:restriction base="dms:Number"/>
      </xsd:simpleType>
    </xsd:element>
    <xsd:element name="EventOrderNumber" ma:index="28" nillable="true" ma:displayName="Event Order Number" ma:description="1" ma:format="Dropdown" ma:internalName="EventOrderNumber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3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d5812-0bec-4b46-bae5-7791aeb1c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aa05e3d-6722-4ba5-884e-ffd7a2228bd4}" ma:internalName="TaxCatchAll" ma:showField="CatchAllData" ma:web="6c6d5812-0bec-4b46-bae5-7791aeb1c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569BB-E929-4A25-AA53-06BE049D5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65D33-0EFB-4881-A5EA-2C1CBE684396}">
  <ds:schemaRefs>
    <ds:schemaRef ds:uri="cdc7663a-08f0-4737-9e8c-148ce897a09c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41bc098-2b76-42cb-9787-2d0c99e4f81e"/>
    <ds:schemaRef ds:uri="1c4afce0-f291-4df6-861b-2c758f195c79"/>
  </ds:schemaRefs>
</ds:datastoreItem>
</file>

<file path=customXml/itemProps3.xml><?xml version="1.0" encoding="utf-8"?>
<ds:datastoreItem xmlns:ds="http://schemas.openxmlformats.org/officeDocument/2006/customXml" ds:itemID="{5752113F-5A06-4D5C-B93A-B04A46D3EFD8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285</Words>
  <Application>Microsoft Macintosh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Inter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Inter-American Development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 Toro Mijares Ana Teresa</dc:creator>
  <cp:lastModifiedBy>Del Toro Mijares Ana Teresa</cp:lastModifiedBy>
  <cp:revision>4</cp:revision>
  <dcterms:created xsi:type="dcterms:W3CDTF">2025-09-16T20:28:01Z</dcterms:created>
  <dcterms:modified xsi:type="dcterms:W3CDTF">2025-09-29T01:30:21Z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0x0101005E2DD86A15401E4288745D6D9DD1325C</vt:lpwstr>
  </property>
  <property fmtid="{D5CDD505-2E9C-101B-9397-08002B2CF9AE}" pid="3" name="MediaServiceImageTags">
    <vt:lpwstr/>
  </property>
</Properties>
</file>