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31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9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40087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10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12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07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314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58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96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3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55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05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2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9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85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33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854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  <p:sldLayoutId id="2147484439" r:id="rId8"/>
    <p:sldLayoutId id="2147484440" r:id="rId9"/>
    <p:sldLayoutId id="2147484441" r:id="rId10"/>
    <p:sldLayoutId id="2147484442" r:id="rId11"/>
    <p:sldLayoutId id="2147484443" r:id="rId12"/>
    <p:sldLayoutId id="2147484444" r:id="rId13"/>
    <p:sldLayoutId id="2147484445" r:id="rId14"/>
    <p:sldLayoutId id="2147484446" r:id="rId15"/>
    <p:sldLayoutId id="2147484447" r:id="rId16"/>
    <p:sldLayoutId id="214748444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14632"/>
            <a:ext cx="8961120" cy="11430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sz="3100" u="sng" dirty="0" smtClean="0"/>
              <a:t>Empowering </a:t>
            </a:r>
            <a:r>
              <a:rPr sz="3100" u="sng" dirty="0"/>
              <a:t>Women Through AI-Enabled Mineral </a:t>
            </a:r>
            <a:r>
              <a:rPr sz="3100" u="sng" dirty="0" smtClean="0"/>
              <a:t>Intelligence</a:t>
            </a:r>
            <a:r>
              <a:rPr lang="en-US" sz="3100" u="sng" dirty="0" smtClean="0"/>
              <a:t>: A </a:t>
            </a:r>
            <a:r>
              <a:rPr lang="en-US" sz="3100" u="sng" dirty="0"/>
              <a:t>Gold Exploration Case from </a:t>
            </a:r>
            <a:r>
              <a:rPr lang="en-US" sz="3100" u="sng" dirty="0" err="1"/>
              <a:t>Ayiego</a:t>
            </a:r>
            <a:r>
              <a:rPr lang="en-US" sz="3100" u="sng" dirty="0"/>
              <a:t>, Kenya</a:t>
            </a:r>
            <a:r>
              <a:rPr lang="en-US" sz="3100" dirty="0"/>
              <a:t> </a:t>
            </a:r>
            <a:r>
              <a:rPr lang="en-US" dirty="0">
                <a:latin typeface="Lucida Sans Unicode"/>
                <a:cs typeface="Lucida Sans Unicode"/>
              </a:rPr>
              <a:t/>
            </a:r>
            <a:br>
              <a:rPr lang="en-US" dirty="0">
                <a:latin typeface="Lucida Sans Unicode"/>
                <a:cs typeface="Lucida Sans Unicode"/>
              </a:rPr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776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dirty="0"/>
              <a:t>Project </a:t>
            </a:r>
            <a:r>
              <a:rPr dirty="0" smtClean="0"/>
              <a:t>Overview</a:t>
            </a:r>
          </a:p>
          <a:p>
            <a:pPr marL="0" indent="0">
              <a:buNone/>
            </a:pPr>
            <a:endParaRPr dirty="0" smtClean="0"/>
          </a:p>
          <a:p>
            <a:r>
              <a:rPr dirty="0" smtClean="0"/>
              <a:t>Context</a:t>
            </a:r>
            <a:r>
              <a:rPr dirty="0"/>
              <a:t>: Africa’s mineral wealth is underutilized; women and youth often excluded.</a:t>
            </a:r>
          </a:p>
          <a:p>
            <a:r>
              <a:rPr dirty="0"/>
              <a:t>Innovation: AI-powered dashboards integrate </a:t>
            </a:r>
            <a:r>
              <a:rPr dirty="0" err="1"/>
              <a:t>geoscans</a:t>
            </a:r>
            <a:r>
              <a:rPr dirty="0"/>
              <a:t> (OKM EXP 6000), socioeconomic data, and community feedback.</a:t>
            </a:r>
          </a:p>
          <a:p>
            <a:r>
              <a:rPr dirty="0"/>
              <a:t>Objective: Train women &amp; youth, improve transparency, reduce illegal mining, and enhance governance</a:t>
            </a:r>
            <a:r>
              <a:rPr dirty="0" smtClean="0"/>
              <a:t>.</a:t>
            </a:r>
            <a:endParaRPr lang="en-US" dirty="0" smtClean="0"/>
          </a:p>
          <a:p>
            <a:r>
              <a:rPr lang="en-US" dirty="0"/>
              <a:t>HYPOTHESIS: Can AI enabled </a:t>
            </a:r>
            <a:r>
              <a:rPr lang="en-US" dirty="0" err="1"/>
              <a:t>geoscan</a:t>
            </a:r>
            <a:r>
              <a:rPr lang="en-US" dirty="0"/>
              <a:t> and community driven dashboards improve transparency, reduce illegal practices, and empower women and youth in ASM </a:t>
            </a:r>
            <a:r>
              <a:rPr lang="en-US" dirty="0" smtClean="0"/>
              <a:t>governance</a:t>
            </a:r>
            <a:endParaRPr dirty="0" smtClean="0"/>
          </a:p>
          <a:p>
            <a:r>
              <a:rPr dirty="0" smtClean="0"/>
              <a:t>Methods</a:t>
            </a:r>
            <a:r>
              <a:rPr dirty="0"/>
              <a:t>:</a:t>
            </a:r>
          </a:p>
          <a:p>
            <a:pPr lvl="1"/>
            <a:r>
              <a:rPr dirty="0"/>
              <a:t> • 3D subsurface scans + AI anomaly detection</a:t>
            </a:r>
          </a:p>
          <a:p>
            <a:pPr lvl="1"/>
            <a:r>
              <a:rPr dirty="0"/>
              <a:t> • Community validation (field visits, photos, soil samples)</a:t>
            </a:r>
          </a:p>
          <a:p>
            <a:pPr lvl="1"/>
            <a:r>
              <a:rPr dirty="0"/>
              <a:t> • Interactive dashboards with mineral &amp; socioeconomic overlays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39840" y="5897880"/>
            <a:ext cx="3703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Allan </a:t>
            </a:r>
            <a:r>
              <a:rPr lang="en-US" dirty="0" err="1" smtClean="0"/>
              <a:t>Ochola</a:t>
            </a:r>
            <a:endParaRPr lang="en-US" dirty="0" smtClean="0"/>
          </a:p>
          <a:p>
            <a:r>
              <a:rPr lang="en-US" dirty="0" smtClean="0"/>
              <a:t>Kenyatta University</a:t>
            </a:r>
          </a:p>
          <a:p>
            <a:r>
              <a:rPr lang="en-US" dirty="0" smtClean="0"/>
              <a:t>allano@students.ku.ac.ke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Key Results &amp; Policy Relevance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799"/>
          </a:xfrm>
        </p:spPr>
        <p:txBody>
          <a:bodyPr>
            <a:normAutofit fontScale="77500" lnSpcReduction="20000"/>
          </a:bodyPr>
          <a:lstStyle/>
          <a:p>
            <a:endParaRPr dirty="0"/>
          </a:p>
          <a:p>
            <a:r>
              <a:rPr dirty="0"/>
              <a:t>Training: 47 women + 30 youth trained in geoscience basics &amp; dashboard use.</a:t>
            </a:r>
          </a:p>
          <a:p>
            <a:r>
              <a:rPr dirty="0"/>
              <a:t>Early Outcomes:</a:t>
            </a:r>
          </a:p>
          <a:p>
            <a:pPr lvl="1"/>
            <a:r>
              <a:rPr dirty="0"/>
              <a:t> • Women launched micro-enterprises (equipment rental, data services).</a:t>
            </a:r>
          </a:p>
          <a:p>
            <a:pPr lvl="1"/>
            <a:r>
              <a:rPr dirty="0"/>
              <a:t> • Increased household income stability &amp; decision-making power.</a:t>
            </a:r>
          </a:p>
          <a:p>
            <a:pPr lvl="1"/>
            <a:r>
              <a:rPr dirty="0"/>
              <a:t> • County department interested in piloting dashboard for licensing decisions.</a:t>
            </a:r>
          </a:p>
          <a:p>
            <a:r>
              <a:rPr dirty="0"/>
              <a:t>Policy Implications:</a:t>
            </a:r>
          </a:p>
          <a:p>
            <a:pPr lvl="1"/>
            <a:r>
              <a:rPr dirty="0"/>
              <a:t> • Digital-skilling pipelines linking communities to mineral data economies.</a:t>
            </a:r>
          </a:p>
          <a:p>
            <a:pPr lvl="1"/>
            <a:r>
              <a:rPr dirty="0"/>
              <a:t> • Institutionalize dashboards in county licensing &amp; monitoring.</a:t>
            </a:r>
          </a:p>
          <a:p>
            <a:pPr lvl="1"/>
            <a:r>
              <a:rPr dirty="0"/>
              <a:t> • Aligns with SDG 5 (Gender Equality) &amp; SDG 8 (Decent Work).</a:t>
            </a:r>
          </a:p>
          <a:p>
            <a:r>
              <a:rPr dirty="0"/>
              <a:t>Future Plans: Scale to 3 counties by 2026; publish case study; launch mobile app.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2DD86A15401E4288745D6D9DD1325C" ma:contentTypeVersion="26" ma:contentTypeDescription="Create a new document." ma:contentTypeScope="" ma:versionID="2a9fe25e618ca91421a60aed64dbc676">
  <xsd:schema xmlns:xsd="http://www.w3.org/2001/XMLSchema" xmlns:xs="http://www.w3.org/2001/XMLSchema" xmlns:p="http://schemas.microsoft.com/office/2006/metadata/properties" xmlns:ns1="http://schemas.microsoft.com/sharepoint/v3" xmlns:ns2="80c0be88-99e0-47c6-bb60-bfaf2d3704c6" xmlns:ns3="6c6d5812-0bec-4b46-bae5-7791aeb1cbc5" xmlns:ns4="3e02667f-0271-471b-bd6e-11a2e16def1d" targetNamespace="http://schemas.microsoft.com/office/2006/metadata/properties" ma:root="true" ma:fieldsID="496064e89d43b0cb84d67f59dd567023" ns1:_="" ns2:_="" ns3:_="" ns4:_="">
    <xsd:import namespace="http://schemas.microsoft.com/sharepoint/v3"/>
    <xsd:import namespace="80c0be88-99e0-47c6-bb60-bfaf2d3704c6"/>
    <xsd:import namespace="6c6d5812-0bec-4b46-bae5-7791aeb1cbc5"/>
    <xsd:import namespace="3e02667f-0271-471b-bd6e-11a2e16d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Text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Updatedby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EventOrder" minOccurs="0"/>
                <xsd:element ref="ns2:EventOrderNumber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  <xsd:element ref="ns2:Numb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0be88-99e0-47c6-bb60-bfaf2d370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Text" ma:index="17" nillable="true" ma:displayName="Text" ma:default="Text test" ma:description="Text" ma:format="Dropdown" ma:internalName="Text">
      <xsd:simpleType>
        <xsd:restriction base="dms:Text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Updatedby" ma:index="21" nillable="true" ma:displayName="Updated by" ma:format="Dropdown" ma:list="UserInfo" ma:SharePointGroup="0" ma:internalName="Upda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a6c10d7-b926-4fc0-945e-3cbf5049f6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EventOrder" ma:index="27" nillable="true" ma:displayName="Event Order" ma:decimals="1" ma:default="1" ma:format="Dropdown" ma:internalName="EventOrder" ma:percentage="FALSE">
      <xsd:simpleType>
        <xsd:restriction base="dms:Number"/>
      </xsd:simpleType>
    </xsd:element>
    <xsd:element name="EventOrderNumber" ma:index="28" nillable="true" ma:displayName="Event Order Number" ma:description="1" ma:format="Dropdown" ma:internalName="EventOrderNumber">
      <xsd:simpleType>
        <xsd:restriction base="dms:Text">
          <xsd:maxLength value="255"/>
        </xsd:restriction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  <xsd:element name="Number" ma:index="33" nillable="true" ma:displayName="Number" ma:format="Dropdown" ma:internalName="Number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d5812-0bec-4b46-bae5-7791aeb1cbc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2667f-0271-471b-bd6e-11a2e16def1d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eaa05e3d-6722-4ba5-884e-ffd7a2228bd4}" ma:internalName="TaxCatchAll" ma:showField="CatchAllData" ma:web="6c6d5812-0bec-4b46-bae5-7791aeb1cb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80c0be88-99e0-47c6-bb60-bfaf2d3704c6">
      <Terms xmlns="http://schemas.microsoft.com/office/infopath/2007/PartnerControls"/>
    </lcf76f155ced4ddcb4097134ff3c332f>
    <Text xmlns="80c0be88-99e0-47c6-bb60-bfaf2d3704c6">Text test</Text>
    <Updatedby xmlns="80c0be88-99e0-47c6-bb60-bfaf2d3704c6">
      <UserInfo>
        <DisplayName/>
        <AccountId xsi:nil="true"/>
        <AccountType/>
      </UserInfo>
    </Updatedby>
    <_ip_UnifiedCompliancePolicyProperties xmlns="http://schemas.microsoft.com/sharepoint/v3" xsi:nil="true"/>
    <TaxCatchAll xmlns="3e02667f-0271-471b-bd6e-11a2e16def1d" xsi:nil="true"/>
    <EventOrder xmlns="80c0be88-99e0-47c6-bb60-bfaf2d3704c6">1</EventOrder>
    <Number xmlns="80c0be88-99e0-47c6-bb60-bfaf2d3704c6" xsi:nil="true"/>
    <EventOrderNumber xmlns="80c0be88-99e0-47c6-bb60-bfaf2d3704c6" xsi:nil="true"/>
  </documentManagement>
</p:properties>
</file>

<file path=customXml/itemProps1.xml><?xml version="1.0" encoding="utf-8"?>
<ds:datastoreItem xmlns:ds="http://schemas.openxmlformats.org/officeDocument/2006/customXml" ds:itemID="{FFEB4408-2C94-42D6-8C4E-EE8AA86A0440}"/>
</file>

<file path=customXml/itemProps2.xml><?xml version="1.0" encoding="utf-8"?>
<ds:datastoreItem xmlns:ds="http://schemas.openxmlformats.org/officeDocument/2006/customXml" ds:itemID="{5940998C-2736-4933-BCB4-CB815D89DA98}"/>
</file>

<file path=customXml/itemProps3.xml><?xml version="1.0" encoding="utf-8"?>
<ds:datastoreItem xmlns:ds="http://schemas.openxmlformats.org/officeDocument/2006/customXml" ds:itemID="{3338DFC3-FB0B-4672-A6BE-FC86462FDEF0}"/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22</TotalTime>
  <Words>249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Corbel</vt:lpstr>
      <vt:lpstr>Lucida Sans Unicode</vt:lpstr>
      <vt:lpstr>Parallax</vt:lpstr>
      <vt:lpstr>  Empowering Women Through AI-Enabled Mineral Intelligence: A Gold Exploration Case from Ayiego, Kenya  </vt:lpstr>
      <vt:lpstr>Key Results &amp; Policy Relevance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Empowering Women Through AI-Enabled Mineral Intelligence:A Gold Exploration Case from Ayiego, Kenya</dc:title>
  <dc:subject/>
  <dc:creator>Sharon Christine</dc:creator>
  <cp:keywords/>
  <dc:description>generated using python-pptx</dc:description>
  <cp:lastModifiedBy>Sharon</cp:lastModifiedBy>
  <cp:revision>8</cp:revision>
  <dcterms:created xsi:type="dcterms:W3CDTF">2013-01-27T09:14:16Z</dcterms:created>
  <dcterms:modified xsi:type="dcterms:W3CDTF">2025-09-26T13:24:49Z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0x0101005E2DD86A15401E4288745D6D9DD1325C</vt:lpwstr>
  </property>
  <property fmtid="{D5CDD505-2E9C-101B-9397-08002B2CF9AE}" pid="3" name="MediaServiceImageTags">
    <vt:lpwstr/>
  </property>
</Properties>
</file>