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D4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150" autoAdjust="0"/>
  </p:normalViewPr>
  <p:slideViewPr>
    <p:cSldViewPr snapToGrid="0">
      <p:cViewPr varScale="1">
        <p:scale>
          <a:sx n="146" d="100"/>
          <a:sy n="146" d="100"/>
        </p:scale>
        <p:origin x="78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8A349-FE50-F771-FEB7-560A1F29C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69DBBF-BE90-F1F6-42B7-3C3CFEBE0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FD61E-1721-0E6A-F952-5BCE86F84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518E4-C772-F09E-E2BF-476D4C033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70F61-F899-6808-CA43-46B566393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4BC5-B469-3AF1-63DA-C7EACE37E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CACCB3-D7D9-47AC-FE77-CA0CDFC72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A14A9-74AB-3CD9-CC3D-A58F6B1F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9BE22-20FD-80DB-C598-66F075C77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55516-2224-B331-00FE-9A08F6BD9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5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567522-2BE3-9E8E-7254-0F6B50F9B2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5BFAD7-3D49-A674-59C9-CAEE9929E1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A67B3-5689-4E68-1F6F-121FDBF7C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8893B-5673-63AE-BC22-FE74E2159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D640C-6FFE-E507-CDE6-271D45A7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8098-5071-CB94-7D48-1CFFCA766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9454E-4EB3-CA8B-C30A-E9049CBE5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FA67B-1B0F-B6A0-3164-F1E5CED6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F52AE-7198-F26C-FFA1-D760F41E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64FB0-C934-1255-0694-D77CF588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FB8C-16F2-F4DA-B7B6-34D51D8A6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4447A-DD5E-F162-5950-165A69B8A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D443D-3498-FE44-1FCA-5D1C279A5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CB953-D25B-4041-E788-14ABCEF3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7183B-364E-EE43-1074-946CD5E0D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5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9CAF1-F1E0-79AE-D416-11132C7D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98B75-6A71-77B6-EAED-C9F1A55634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37330-4FD4-4EEA-4F67-6932E1803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B070D-6A57-7ED2-501A-F81204DBE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0FDC3-8B87-8AD5-1F38-27173C93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5F688-30FF-E410-9ADB-DDCF5F459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B206-23BB-5C46-3662-B14C64011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A03B9-9913-726C-E589-270738315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726D5-169B-C0F3-48E3-44F8FA788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0C5E9-275F-BC7B-80FE-6216A0E40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337226-CF39-6888-9982-8640DC226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911D48-5192-23BC-F911-8DAA4D0D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3C080E-F4B5-883E-AA5E-1FFDC34F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064F20-9487-A631-F738-91E3236BC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8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3BA5D-FCB5-F48C-D11D-8782AE451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CD386-54D8-83B4-CBC4-E81EF0DF8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C82E84-887E-EEAA-C747-33241074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3040E-59BD-0D85-4EC0-EB125087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4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05EF7-6C60-6870-AD33-DFCF2AAC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EE171-BF5C-62E6-AC21-C5B17A71A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F96CC6-ADED-7832-50DE-8903CF76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2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963D-4A31-25CC-C6AC-BA602B897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462E9-32C1-9AE0-E517-38CB4AB64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0AE53-1E87-CD46-950C-8CE560864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A35F8-34A2-0B74-3130-A04088D28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D6C81-861A-1359-2225-8D7F26AFB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38CEA-9939-D46E-D44F-C9C8924E6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1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E788E-C9A8-6579-736D-D8EE9069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8842DD-4C0E-A736-6A92-A0B4FCA96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4139F-5DAF-CD0E-EB30-BA58FB11FE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3220E-7DF2-0280-D50F-8B6D2805B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5AEE7-E386-27DC-5680-74EC0844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2A644-61FE-F560-6C8A-CAB2ACDF8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5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88F1C-EF14-623D-3834-044BA3375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D1AF9-88DD-B47A-AFD3-CEC9506EC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71B79-998C-6AF4-3C5C-9CA81F4B2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C300DC-8C81-49A7-9545-F66BF921965A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9755D-DB8C-DF98-B5A1-B70D45609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52DC4-8A31-8932-62AD-D703C75FD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28A92-36FB-4347-8677-82845E2D3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2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799EF23-A448-7ECA-CF00-1918DDBC4D62}"/>
              </a:ext>
            </a:extLst>
          </p:cNvPr>
          <p:cNvSpPr/>
          <p:nvPr/>
        </p:nvSpPr>
        <p:spPr>
          <a:xfrm>
            <a:off x="0" y="276446"/>
            <a:ext cx="12192000" cy="6858000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B17E2C-D3FE-8E68-9E2C-E88C6B4F5C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>
                <a:latin typeface="Arial Black" panose="020B0A04020102020204" pitchFamily="34" charset="0"/>
              </a:rPr>
              <a:t>Value-Added Based Algorithmic Matching of Mediators to Court Cases in Kenya</a:t>
            </a:r>
            <a:br>
              <a:rPr lang="en-US" altLang="en-US" dirty="0">
                <a:latin typeface="Arial Black" panose="020B0A0402010202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889E38-50E6-666C-E25C-822262BDA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363" y="2976563"/>
            <a:ext cx="10409273" cy="1655762"/>
          </a:xfrm>
        </p:spPr>
        <p:txBody>
          <a:bodyPr/>
          <a:lstStyle/>
          <a:p>
            <a:r>
              <a:rPr lang="en-US" dirty="0"/>
              <a:t>Sanmay Das, Antoine Deeb, </a:t>
            </a:r>
            <a:r>
              <a:rPr lang="en-US" b="1" u="sng" dirty="0"/>
              <a:t>Shafkat Farabi</a:t>
            </a:r>
            <a:r>
              <a:rPr lang="en-US" dirty="0"/>
              <a:t>, Wei Lu, </a:t>
            </a:r>
            <a:r>
              <a:rPr lang="en-US" dirty="0" err="1"/>
              <a:t>Didac</a:t>
            </a:r>
            <a:r>
              <a:rPr lang="en-US" dirty="0"/>
              <a:t> Marti Pinto, Manuel Ramos Maqueda, Anja </a:t>
            </a:r>
            <a:r>
              <a:rPr lang="en-US" dirty="0" err="1"/>
              <a:t>Sautmann</a:t>
            </a:r>
            <a:endParaRPr lang="en-US" dirty="0"/>
          </a:p>
        </p:txBody>
      </p:sp>
      <p:pic>
        <p:nvPicPr>
          <p:cNvPr id="7" name="Picture 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7DED19D1-D16D-D9E3-A570-DECCABB07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151" y="4312934"/>
            <a:ext cx="3163025" cy="638783"/>
          </a:xfrm>
          <a:prstGeom prst="rect">
            <a:avLst/>
          </a:prstGeom>
        </p:spPr>
      </p:pic>
      <p:pic>
        <p:nvPicPr>
          <p:cNvPr id="8" name="Picture 7" descr="A black background with purple text&#10;&#10;AI-generated content may be incorrect.">
            <a:extLst>
              <a:ext uri="{FF2B5EF4-FFF2-40B4-BE49-F238E27FC236}">
                <a16:creationId xmlns:a16="http://schemas.microsoft.com/office/drawing/2014/main" id="{AE4592CC-AF58-694D-2E26-D3C1846832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355" y="2801774"/>
            <a:ext cx="3957645" cy="395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7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138">
            <a:extLst>
              <a:ext uri="{FF2B5EF4-FFF2-40B4-BE49-F238E27FC236}">
                <a16:creationId xmlns:a16="http://schemas.microsoft.com/office/drawing/2014/main" id="{49B21632-7DE4-A0E3-6EBE-0D21B68BC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063" y="1468178"/>
            <a:ext cx="5538937" cy="4164774"/>
          </a:xfrm>
          <a:prstGeom prst="rect">
            <a:avLst/>
          </a:prstGeom>
        </p:spPr>
      </p:pic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B01FED9E-AA62-9F87-CA20-5C8BE58F9D40}"/>
              </a:ext>
            </a:extLst>
          </p:cNvPr>
          <p:cNvSpPr/>
          <p:nvPr/>
        </p:nvSpPr>
        <p:spPr>
          <a:xfrm>
            <a:off x="213075" y="5201243"/>
            <a:ext cx="6612267" cy="1186494"/>
          </a:xfrm>
          <a:prstGeom prst="roundRect">
            <a:avLst/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45AC0CD1-9D3A-43BD-4C41-9A5F0D58D51E}"/>
              </a:ext>
            </a:extLst>
          </p:cNvPr>
          <p:cNvSpPr/>
          <p:nvPr/>
        </p:nvSpPr>
        <p:spPr>
          <a:xfrm>
            <a:off x="187900" y="3416426"/>
            <a:ext cx="6660155" cy="1315821"/>
          </a:xfrm>
          <a:prstGeom prst="roundRect">
            <a:avLst/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: Rounded Corners 151">
            <a:extLst>
              <a:ext uri="{FF2B5EF4-FFF2-40B4-BE49-F238E27FC236}">
                <a16:creationId xmlns:a16="http://schemas.microsoft.com/office/drawing/2014/main" id="{AC62BA47-C798-A283-B436-0789BE826260}"/>
              </a:ext>
            </a:extLst>
          </p:cNvPr>
          <p:cNvSpPr/>
          <p:nvPr/>
        </p:nvSpPr>
        <p:spPr>
          <a:xfrm>
            <a:off x="213075" y="1186235"/>
            <a:ext cx="6612267" cy="1761196"/>
          </a:xfrm>
          <a:prstGeom prst="roundRect">
            <a:avLst/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: Rounded Corners 150">
            <a:extLst>
              <a:ext uri="{FF2B5EF4-FFF2-40B4-BE49-F238E27FC236}">
                <a16:creationId xmlns:a16="http://schemas.microsoft.com/office/drawing/2014/main" id="{59842A3E-025D-F750-8D66-E0AA6B0BF85E}"/>
              </a:ext>
            </a:extLst>
          </p:cNvPr>
          <p:cNvSpPr/>
          <p:nvPr/>
        </p:nvSpPr>
        <p:spPr>
          <a:xfrm>
            <a:off x="150223" y="45423"/>
            <a:ext cx="11978925" cy="788572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EC13FB-132E-D692-D190-C29BF1B10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507" y="77950"/>
            <a:ext cx="10515600" cy="1325563"/>
          </a:xfrm>
        </p:spPr>
        <p:txBody>
          <a:bodyPr/>
          <a:lstStyle/>
          <a:p>
            <a:r>
              <a:rPr lang="en-US" b="1" dirty="0"/>
              <a:t>Introduction &amp; Motivation</a:t>
            </a:r>
            <a:br>
              <a:rPr lang="en-US" b="1" dirty="0"/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EB8BC0F3-6B8B-5FF6-BC93-DC18F9BAF17B}"/>
                  </a:ext>
                </a:extLst>
              </p:cNvPr>
              <p:cNvSpPr txBox="1"/>
              <p:nvPr/>
            </p:nvSpPr>
            <p:spPr>
              <a:xfrm>
                <a:off x="382891" y="1225048"/>
                <a:ext cx="6390200" cy="16619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Court Annexed Mediation in the Kenyan judiciary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Court assigns accredited mediators (by venue, case type)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Capacity management: Open cases per mediator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 3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Unresolved cases return to the court </a:t>
                </a:r>
              </a:p>
            </p:txBody>
          </p:sp>
        </mc:Choice>
        <mc:Fallback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EB8BC0F3-6B8B-5FF6-BC93-DC18F9BAF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91" y="1225048"/>
                <a:ext cx="6390200" cy="1661993"/>
              </a:xfrm>
              <a:prstGeom prst="rect">
                <a:avLst/>
              </a:prstGeom>
              <a:blipFill>
                <a:blip r:embed="rId3"/>
                <a:stretch>
                  <a:fillRect l="-1527" t="-2930" b="-5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TextBox 141">
            <a:extLst>
              <a:ext uri="{FF2B5EF4-FFF2-40B4-BE49-F238E27FC236}">
                <a16:creationId xmlns:a16="http://schemas.microsoft.com/office/drawing/2014/main" id="{D6660D7E-75A6-394C-6D60-912F28CF5C59}"/>
              </a:ext>
            </a:extLst>
          </p:cNvPr>
          <p:cNvSpPr txBox="1"/>
          <p:nvPr/>
        </p:nvSpPr>
        <p:spPr>
          <a:xfrm>
            <a:off x="353352" y="3545755"/>
            <a:ext cx="64424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Observations from data: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58% cases return unresolved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Success rates vary widely by mediator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8B7F96F-F0E3-7101-7889-473C2F947144}"/>
              </a:ext>
            </a:extLst>
          </p:cNvPr>
          <p:cNvSpPr txBox="1"/>
          <p:nvPr/>
        </p:nvSpPr>
        <p:spPr>
          <a:xfrm>
            <a:off x="330640" y="5273433"/>
            <a:ext cx="646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Objective:</a:t>
            </a:r>
          </a:p>
          <a:p>
            <a:r>
              <a:rPr lang="en-US" dirty="0"/>
              <a:t>Automated assignment algorithm for maximizing case agreement rate while reducing mediator overload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26F3748-4A4F-BEFB-1958-8A7D461E9C06}"/>
              </a:ext>
            </a:extLst>
          </p:cNvPr>
          <p:cNvSpPr txBox="1"/>
          <p:nvPr/>
        </p:nvSpPr>
        <p:spPr>
          <a:xfrm>
            <a:off x="10809514" y="4831911"/>
            <a:ext cx="15283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Which mediator is the most suitable?</a:t>
            </a: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91752F99-0179-1A65-9190-6EFC2911F46A}"/>
              </a:ext>
            </a:extLst>
          </p:cNvPr>
          <p:cNvCxnSpPr>
            <a:cxnSpLocks/>
          </p:cNvCxnSpPr>
          <p:nvPr/>
        </p:nvCxnSpPr>
        <p:spPr>
          <a:xfrm flipH="1" flipV="1">
            <a:off x="11194868" y="4416852"/>
            <a:ext cx="117566" cy="4150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5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9800C10-5543-F8E1-E3E4-5DE712778ECF}"/>
              </a:ext>
            </a:extLst>
          </p:cNvPr>
          <p:cNvSpPr/>
          <p:nvPr/>
        </p:nvSpPr>
        <p:spPr>
          <a:xfrm>
            <a:off x="198660" y="3407061"/>
            <a:ext cx="7521773" cy="3160512"/>
          </a:xfrm>
          <a:prstGeom prst="roundRect">
            <a:avLst>
              <a:gd name="adj" fmla="val 6633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3356D0-B293-9F48-E5A7-0D30B35D3BF1}"/>
              </a:ext>
            </a:extLst>
          </p:cNvPr>
          <p:cNvSpPr/>
          <p:nvPr/>
        </p:nvSpPr>
        <p:spPr>
          <a:xfrm>
            <a:off x="4898571" y="1137561"/>
            <a:ext cx="7038700" cy="1751236"/>
          </a:xfrm>
          <a:prstGeom prst="roundRect">
            <a:avLst>
              <a:gd name="adj" fmla="val 8166"/>
            </a:avLst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E6F25A6-C7C8-97F7-7232-7CAB01E512AC}"/>
              </a:ext>
            </a:extLst>
          </p:cNvPr>
          <p:cNvSpPr/>
          <p:nvPr/>
        </p:nvSpPr>
        <p:spPr>
          <a:xfrm>
            <a:off x="106537" y="77950"/>
            <a:ext cx="11978925" cy="788572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03C901-D2A1-819B-57AE-E2DE4EC81C2C}"/>
              </a:ext>
            </a:extLst>
          </p:cNvPr>
          <p:cNvSpPr txBox="1">
            <a:spLocks/>
          </p:cNvSpPr>
          <p:nvPr/>
        </p:nvSpPr>
        <p:spPr>
          <a:xfrm>
            <a:off x="313507" y="779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Our Approach</a:t>
            </a:r>
            <a:br>
              <a:rPr lang="en-US" b="1" dirty="0"/>
            </a:br>
            <a:endParaRPr lang="en-US" dirty="0"/>
          </a:p>
        </p:txBody>
      </p:sp>
      <p:pic>
        <p:nvPicPr>
          <p:cNvPr id="6" name="Content Placeholder 5" descr="A graph of value added&#10;&#10;AI-generated content may be incorrect.">
            <a:extLst>
              <a:ext uri="{FF2B5EF4-FFF2-40B4-BE49-F238E27FC236}">
                <a16:creationId xmlns:a16="http://schemas.microsoft.com/office/drawing/2014/main" id="{596988D6-04E7-BC6B-A07C-72AC5C51A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" y="1078858"/>
            <a:ext cx="3433069" cy="21158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09F45A-AB6F-B183-7CAD-FB6BA26BA271}"/>
              </a:ext>
            </a:extLst>
          </p:cNvPr>
          <p:cNvSpPr txBox="1"/>
          <p:nvPr/>
        </p:nvSpPr>
        <p:spPr>
          <a:xfrm>
            <a:off x="4996398" y="1179369"/>
            <a:ext cx="694087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Mediator Value Added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Value Added model used to estimate mediator contributions to case agreement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Validated with a 3-month long random assignment experiment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Reveals substantial heterogeneity in mediator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DB459-1D47-8DDB-9440-039EFD3BBE3A}"/>
              </a:ext>
            </a:extLst>
          </p:cNvPr>
          <p:cNvSpPr txBox="1"/>
          <p:nvPr/>
        </p:nvSpPr>
        <p:spPr>
          <a:xfrm>
            <a:off x="482353" y="3570310"/>
            <a:ext cx="716701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Allocation Strategy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600" dirty="0"/>
              <a:t>Relaxed allocation problem is modeled as a Quadratic Program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600" dirty="0"/>
              <a:t>Locally approximated with an LP for efficiency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600" dirty="0"/>
              <a:t>As cases arrive: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600" dirty="0"/>
              <a:t>Solve LP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600" dirty="0"/>
              <a:t>Use fractional solution to allocate mediator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600" dirty="0"/>
              <a:t>We can’t see the future, so sample “shadow cases”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600" dirty="0"/>
              <a:t>Occasionally holding back best mediator is beneficial: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600" dirty="0"/>
              <a:t>Better caseload management at mediator-scarce courts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600" dirty="0"/>
              <a:t>Mediators can be overloaded when deemed sufficiently beneficial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dirty="0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06067FFD-DF55-5465-6989-4FC00F2437FE}"/>
              </a:ext>
            </a:extLst>
          </p:cNvPr>
          <p:cNvSpPr/>
          <p:nvPr/>
        </p:nvSpPr>
        <p:spPr>
          <a:xfrm>
            <a:off x="7895283" y="3407062"/>
            <a:ext cx="4190179" cy="3160511"/>
          </a:xfrm>
          <a:prstGeom prst="roundRect">
            <a:avLst>
              <a:gd name="adj" fmla="val 6633"/>
            </a:avLst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86DE8B69-A512-5576-263C-3636F76CA240}"/>
              </a:ext>
            </a:extLst>
          </p:cNvPr>
          <p:cNvSpPr/>
          <p:nvPr/>
        </p:nvSpPr>
        <p:spPr>
          <a:xfrm>
            <a:off x="8244982" y="4260881"/>
            <a:ext cx="3437856" cy="5252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B4196D4-BF7B-557B-FADB-7C6C8C2BD528}"/>
                  </a:ext>
                </a:extLst>
              </p:cNvPr>
              <p:cNvSpPr txBox="1"/>
              <p:nvPr/>
            </p:nvSpPr>
            <p:spPr>
              <a:xfrm>
                <a:off x="8244982" y="4247533"/>
                <a:ext cx="41409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  <m:brk m:alnAt="7"/>
                              </m:r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 ∈</m:t>
                            </m:r>
                            <m:r>
                              <m:rPr>
                                <m:sty m:val="p"/>
                              </m:r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b>
                            </m:s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  <m:sSup>
                              <m:sSup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𝑈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𝜉</m:t>
                                        </m:r>
                                      </m:e>
                                      <m:sub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  <m:sup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nary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func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B4196D4-BF7B-557B-FADB-7C6C8C2BD5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982" y="4247533"/>
                <a:ext cx="4140926" cy="461665"/>
              </a:xfrm>
              <a:prstGeom prst="rect">
                <a:avLst/>
              </a:prstGeom>
              <a:blipFill>
                <a:blip r:embed="rId3"/>
                <a:stretch>
                  <a:fillRect t="-60526" b="-1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86">
            <a:extLst>
              <a:ext uri="{FF2B5EF4-FFF2-40B4-BE49-F238E27FC236}">
                <a16:creationId xmlns:a16="http://schemas.microsoft.com/office/drawing/2014/main" id="{E81A6278-8B6D-B799-7731-A650862622A0}"/>
              </a:ext>
            </a:extLst>
          </p:cNvPr>
          <p:cNvSpPr txBox="1"/>
          <p:nvPr/>
        </p:nvSpPr>
        <p:spPr>
          <a:xfrm>
            <a:off x="8992847" y="3536288"/>
            <a:ext cx="269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Quadratic Program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2F155BA-A94A-506F-426C-13E047F7C64C}"/>
              </a:ext>
            </a:extLst>
          </p:cNvPr>
          <p:cNvSpPr txBox="1"/>
          <p:nvPr/>
        </p:nvSpPr>
        <p:spPr>
          <a:xfrm>
            <a:off x="8468535" y="3953104"/>
            <a:ext cx="38478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Maximize expected case resolutions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03303CF9-7F91-3C2C-BBFB-A5D61081ACEA}"/>
                  </a:ext>
                </a:extLst>
              </p:cNvPr>
              <p:cNvSpPr txBox="1"/>
              <p:nvPr/>
            </p:nvSpPr>
            <p:spPr>
              <a:xfrm>
                <a:off x="8027104" y="4833664"/>
                <a:ext cx="4058358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Constraints:</a:t>
                </a:r>
              </a:p>
              <a:p>
                <a:pPr marL="400050" indent="-282575">
                  <a:buFont typeface="+mj-lt"/>
                  <a:buAutoNum type="romanUcPeriod"/>
                </a:pPr>
                <a:r>
                  <a:rPr lang="en-US" sz="1400" dirty="0"/>
                  <a:t>Each case can be allocated once</a:t>
                </a:r>
              </a:p>
              <a:p>
                <a:pPr marL="400050" indent="-282575">
                  <a:buFont typeface="+mj-lt"/>
                  <a:buAutoNum type="romanUcPeriod"/>
                </a:pPr>
                <a:r>
                  <a:rPr lang="en-US" sz="1400" dirty="0"/>
                  <a:t>Total cases assigned to a mediator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1400" dirty="0"/>
                  <a:t> 3</a:t>
                </a:r>
              </a:p>
              <a:p>
                <a:pPr marL="400050" indent="-282575">
                  <a:buFont typeface="+mj-lt"/>
                  <a:buAutoNum type="romanUcPeriod"/>
                </a:pPr>
                <a:r>
                  <a:rPr lang="en-US" sz="1400" dirty="0"/>
                  <a:t>Cases must be assigned on arrival</a:t>
                </a:r>
              </a:p>
              <a:p>
                <a:pPr marL="117475"/>
                <a:endParaRPr lang="en-US" sz="1400" dirty="0"/>
              </a:p>
              <a:p>
                <a:pPr marL="117475" indent="-117475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Constraint (2) allows violations using slack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endParaRPr lang="en-US" sz="1400" b="0" dirty="0"/>
              </a:p>
              <a:p>
                <a:pPr marL="287338" lvl="1" indent="-117475">
                  <a:buFont typeface="Arial" panose="020B0604020202020204" pitchFamily="34" charset="0"/>
                  <a:buChar char="•"/>
                  <a:tabLst>
                    <a:tab pos="34607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en-US" sz="1400" dirty="0"/>
                  <a:t> is incorporated as a penalty in the objective</a:t>
                </a:r>
              </a:p>
              <a:p>
                <a:pPr marL="169863" lvl="1">
                  <a:tabLst>
                    <a:tab pos="346075" algn="l"/>
                  </a:tabLst>
                </a:pPr>
                <a:endParaRPr lang="en-US" sz="1400" dirty="0"/>
              </a:p>
              <a:p>
                <a:pPr>
                  <a:tabLst>
                    <a:tab pos="117475" algn="l"/>
                  </a:tabLst>
                </a:pPr>
                <a:endParaRPr lang="en-US" sz="1400" dirty="0"/>
              </a:p>
              <a:p>
                <a:pPr marL="117475" indent="-117475"/>
                <a:endParaRPr lang="en-US" sz="1400" dirty="0"/>
              </a:p>
              <a:p>
                <a:pPr marL="400050" indent="-282575">
                  <a:buFont typeface="+mj-lt"/>
                  <a:buAutoNum type="romanUcPeriod"/>
                </a:pPr>
                <a:endParaRPr lang="en-US" sz="1600" dirty="0"/>
              </a:p>
            </p:txBody>
          </p:sp>
        </mc:Choice>
        <mc:Fallback xmlns=""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03303CF9-7F91-3C2C-BBFB-A5D61081A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7104" y="4833664"/>
                <a:ext cx="4058358" cy="2492990"/>
              </a:xfrm>
              <a:prstGeom prst="rect">
                <a:avLst/>
              </a:prstGeom>
              <a:blipFill>
                <a:blip r:embed="rId4"/>
                <a:stretch>
                  <a:fillRect l="-450" t="-4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54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699A66C-C645-1DA5-CD0C-803E7473121C}"/>
              </a:ext>
            </a:extLst>
          </p:cNvPr>
          <p:cNvSpPr/>
          <p:nvPr/>
        </p:nvSpPr>
        <p:spPr>
          <a:xfrm>
            <a:off x="54765" y="6448460"/>
            <a:ext cx="5011614" cy="320516"/>
          </a:xfrm>
          <a:prstGeom prst="roundRect">
            <a:avLst/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591F28C6-2027-7785-C36C-DC5474E3701C}"/>
              </a:ext>
            </a:extLst>
          </p:cNvPr>
          <p:cNvSpPr/>
          <p:nvPr/>
        </p:nvSpPr>
        <p:spPr>
          <a:xfrm>
            <a:off x="69837" y="884662"/>
            <a:ext cx="12052326" cy="4098818"/>
          </a:xfrm>
          <a:prstGeom prst="roundRect">
            <a:avLst>
              <a:gd name="adj" fmla="val 3472"/>
            </a:avLst>
          </a:prstGeom>
          <a:solidFill>
            <a:srgbClr val="FFDED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red and green lines&#10;&#10;AI-generated content may be incorrect.">
            <a:extLst>
              <a:ext uri="{FF2B5EF4-FFF2-40B4-BE49-F238E27FC236}">
                <a16:creationId xmlns:a16="http://schemas.microsoft.com/office/drawing/2014/main" id="{0CEF118A-08C5-425C-4ED5-CFACC61DED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61" r="1293"/>
          <a:stretch>
            <a:fillRect/>
          </a:stretch>
        </p:blipFill>
        <p:spPr>
          <a:xfrm>
            <a:off x="1581184" y="1403519"/>
            <a:ext cx="7005908" cy="1071569"/>
          </a:xfrm>
          <a:prstGeom prst="rect">
            <a:avLst/>
          </a:prstGeom>
          <a:ln>
            <a:solidFill>
              <a:schemeClr val="accent1">
                <a:shade val="15000"/>
              </a:schemeClr>
            </a:solidFill>
          </a:ln>
        </p:spPr>
      </p:pic>
      <p:pic>
        <p:nvPicPr>
          <p:cNvPr id="5" name="Picture 4" descr="A red and green lines&#10;&#10;AI-generated content may be incorrect.">
            <a:extLst>
              <a:ext uri="{FF2B5EF4-FFF2-40B4-BE49-F238E27FC236}">
                <a16:creationId xmlns:a16="http://schemas.microsoft.com/office/drawing/2014/main" id="{D277EA95-955F-7CA8-E719-5D59667E40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38" r="1552"/>
          <a:stretch>
            <a:fillRect/>
          </a:stretch>
        </p:blipFill>
        <p:spPr>
          <a:xfrm>
            <a:off x="1581183" y="3751207"/>
            <a:ext cx="7004391" cy="1089387"/>
          </a:xfrm>
          <a:prstGeom prst="rect">
            <a:avLst/>
          </a:prstGeom>
          <a:ln>
            <a:solidFill>
              <a:schemeClr val="accent1">
                <a:shade val="15000"/>
              </a:schemeClr>
            </a:solidFill>
          </a:ln>
        </p:spPr>
      </p:pic>
      <p:pic>
        <p:nvPicPr>
          <p:cNvPr id="6" name="Picture 5" descr="A red and green lines&#10;&#10;AI-generated content may be incorrect.">
            <a:extLst>
              <a:ext uri="{FF2B5EF4-FFF2-40B4-BE49-F238E27FC236}">
                <a16:creationId xmlns:a16="http://schemas.microsoft.com/office/drawing/2014/main" id="{C2429DCD-5D31-7170-9A14-E572A8E1B9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92" r="2075"/>
          <a:stretch>
            <a:fillRect/>
          </a:stretch>
        </p:blipFill>
        <p:spPr>
          <a:xfrm>
            <a:off x="1581183" y="2573480"/>
            <a:ext cx="7004394" cy="1083269"/>
          </a:xfrm>
          <a:prstGeom prst="rect">
            <a:avLst/>
          </a:prstGeom>
          <a:ln>
            <a:solidFill>
              <a:schemeClr val="accent1">
                <a:shade val="15000"/>
              </a:schemeClr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9EEA6F-B42B-F805-EBC1-61EE2DEA4C9A}"/>
              </a:ext>
            </a:extLst>
          </p:cNvPr>
          <p:cNvSpPr txBox="1"/>
          <p:nvPr/>
        </p:nvSpPr>
        <p:spPr>
          <a:xfrm>
            <a:off x="7742279" y="942290"/>
            <a:ext cx="28593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Under Capacity</a:t>
            </a:r>
          </a:p>
          <a:p>
            <a:r>
              <a:rPr lang="en-US" sz="1100" dirty="0"/>
              <a:t>Overload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47C11C-A970-CE31-D8C4-199B2AF24D0E}"/>
              </a:ext>
            </a:extLst>
          </p:cNvPr>
          <p:cNvSpPr/>
          <p:nvPr/>
        </p:nvSpPr>
        <p:spPr>
          <a:xfrm>
            <a:off x="7661863" y="1017876"/>
            <a:ext cx="80603" cy="8240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824C17-FAE0-6C72-5FF0-6DE01F8A9C55}"/>
              </a:ext>
            </a:extLst>
          </p:cNvPr>
          <p:cNvSpPr/>
          <p:nvPr/>
        </p:nvSpPr>
        <p:spPr>
          <a:xfrm>
            <a:off x="7661863" y="1176270"/>
            <a:ext cx="80603" cy="824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AE6EE661-8230-9E86-74CE-0313D190C6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429" y="1503418"/>
            <a:ext cx="1268833" cy="46166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E0F1293-961B-F4E9-27D3-BFFD7CE266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36" y="2163365"/>
            <a:ext cx="1258817" cy="9308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2DA5AB3-78B5-ECF5-8478-B7B46EF0C317}"/>
                  </a:ext>
                </a:extLst>
              </p:cNvPr>
              <p:cNvSpPr txBox="1"/>
              <p:nvPr/>
            </p:nvSpPr>
            <p:spPr>
              <a:xfrm>
                <a:off x="7925412" y="1362703"/>
                <a:ext cx="12110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dirty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1200" dirty="0"/>
                  <a:t> = 0.01</a:t>
                </a:r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2DA5AB3-78B5-ECF5-8478-B7B46EF0C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5412" y="1362703"/>
                <a:ext cx="1211062" cy="523220"/>
              </a:xfrm>
              <a:prstGeom prst="rect">
                <a:avLst/>
              </a:prstGeom>
              <a:blipFill>
                <a:blip r:embed="rId7"/>
                <a:stretch>
                  <a:fillRect t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0DF9FED-1B80-E85A-BE4A-C64E13FAC519}"/>
                  </a:ext>
                </a:extLst>
              </p:cNvPr>
              <p:cNvSpPr txBox="1"/>
              <p:nvPr/>
            </p:nvSpPr>
            <p:spPr>
              <a:xfrm>
                <a:off x="7934545" y="2546650"/>
                <a:ext cx="1211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dirty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1200" dirty="0"/>
                  <a:t> = 0.05</a:t>
                </a:r>
              </a:p>
              <a:p>
                <a:endParaRPr lang="en-US" sz="12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0DF9FED-1B80-E85A-BE4A-C64E13FAC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545" y="2546650"/>
                <a:ext cx="1211062" cy="461665"/>
              </a:xfrm>
              <a:prstGeom prst="rect">
                <a:avLst/>
              </a:prstGeom>
              <a:blipFill>
                <a:blip r:embed="rId8"/>
                <a:stretch>
                  <a:fillRect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AA88A45B-F8D7-BE4F-052B-E8C13179A662}"/>
                  </a:ext>
                </a:extLst>
              </p:cNvPr>
              <p:cNvSpPr txBox="1"/>
              <p:nvPr/>
            </p:nvSpPr>
            <p:spPr>
              <a:xfrm>
                <a:off x="7980043" y="3728311"/>
                <a:ext cx="12110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dirty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1200" dirty="0"/>
                  <a:t> = 0.5</a:t>
                </a:r>
              </a:p>
              <a:p>
                <a:endParaRPr lang="en-US" sz="12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AA88A45B-F8D7-BE4F-052B-E8C13179A6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0043" y="3728311"/>
                <a:ext cx="1211062" cy="461665"/>
              </a:xfrm>
              <a:prstGeom prst="rect">
                <a:avLst/>
              </a:prstGeom>
              <a:blipFill>
                <a:blip r:embed="rId9"/>
                <a:stretch>
                  <a:fillRect t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ACA34F4-1489-3896-07DE-AB4CC5C8A636}"/>
              </a:ext>
            </a:extLst>
          </p:cNvPr>
          <p:cNvSpPr/>
          <p:nvPr/>
        </p:nvSpPr>
        <p:spPr>
          <a:xfrm>
            <a:off x="69837" y="77069"/>
            <a:ext cx="12052326" cy="684137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116BE8-5614-2069-3554-A2924D3AE542}"/>
              </a:ext>
            </a:extLst>
          </p:cNvPr>
          <p:cNvSpPr txBox="1"/>
          <p:nvPr/>
        </p:nvSpPr>
        <p:spPr>
          <a:xfrm>
            <a:off x="9041875" y="937627"/>
            <a:ext cx="80024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Average Resolution Rate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021AB01-B397-E0D8-FEFE-F09CE5B7EE2E}"/>
              </a:ext>
            </a:extLst>
          </p:cNvPr>
          <p:cNvSpPr txBox="1"/>
          <p:nvPr/>
        </p:nvSpPr>
        <p:spPr>
          <a:xfrm>
            <a:off x="10282447" y="937627"/>
            <a:ext cx="1262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Overload </a:t>
            </a:r>
          </a:p>
          <a:p>
            <a:pPr algn="ctr"/>
            <a:r>
              <a:rPr lang="en-US" sz="800" dirty="0"/>
              <a:t>Case-Days</a:t>
            </a:r>
          </a:p>
          <a:p>
            <a:pPr algn="ctr"/>
            <a:r>
              <a:rPr lang="en-US" sz="800" dirty="0"/>
              <a:t>(Per mediator)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B4A9EA0-3E93-024D-7E0F-DC3E8B54E7F5}"/>
              </a:ext>
            </a:extLst>
          </p:cNvPr>
          <p:cNvCxnSpPr>
            <a:cxnSpLocks/>
          </p:cNvCxnSpPr>
          <p:nvPr/>
        </p:nvCxnSpPr>
        <p:spPr>
          <a:xfrm>
            <a:off x="10131135" y="1609411"/>
            <a:ext cx="0" cy="7415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C8B9B89-40B3-2C66-B1FE-1489BD5A5264}"/>
              </a:ext>
            </a:extLst>
          </p:cNvPr>
          <p:cNvCxnSpPr>
            <a:cxnSpLocks/>
          </p:cNvCxnSpPr>
          <p:nvPr/>
        </p:nvCxnSpPr>
        <p:spPr>
          <a:xfrm>
            <a:off x="10133848" y="2667722"/>
            <a:ext cx="0" cy="7438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6F06027-5BC6-EAA9-9552-7DA578370A05}"/>
              </a:ext>
            </a:extLst>
          </p:cNvPr>
          <p:cNvCxnSpPr>
            <a:cxnSpLocks/>
          </p:cNvCxnSpPr>
          <p:nvPr/>
        </p:nvCxnSpPr>
        <p:spPr>
          <a:xfrm>
            <a:off x="10139283" y="3849742"/>
            <a:ext cx="0" cy="7983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A94529A-6201-DCAA-B0AB-9265F7DC56D3}"/>
              </a:ext>
            </a:extLst>
          </p:cNvPr>
          <p:cNvSpPr txBox="1"/>
          <p:nvPr/>
        </p:nvSpPr>
        <p:spPr>
          <a:xfrm>
            <a:off x="9128327" y="1859454"/>
            <a:ext cx="8707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0.4475</a:t>
            </a:r>
          </a:p>
          <a:p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DEB293B-F885-D05D-9B55-71646C9EF27E}"/>
              </a:ext>
            </a:extLst>
          </p:cNvPr>
          <p:cNvSpPr txBox="1"/>
          <p:nvPr/>
        </p:nvSpPr>
        <p:spPr>
          <a:xfrm>
            <a:off x="9091732" y="2943467"/>
            <a:ext cx="870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0.4412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B7B2477-6DFD-C4B4-556D-B3AFEDF580DD}"/>
              </a:ext>
            </a:extLst>
          </p:cNvPr>
          <p:cNvSpPr txBox="1"/>
          <p:nvPr/>
        </p:nvSpPr>
        <p:spPr>
          <a:xfrm>
            <a:off x="9104158" y="4086828"/>
            <a:ext cx="870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0.4297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2948B7-BA50-35BB-8AE8-B744B39F61F7}"/>
              </a:ext>
            </a:extLst>
          </p:cNvPr>
          <p:cNvSpPr txBox="1"/>
          <p:nvPr/>
        </p:nvSpPr>
        <p:spPr>
          <a:xfrm>
            <a:off x="10680518" y="1841693"/>
            <a:ext cx="870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53.85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BB8AB45-440C-B03C-88DD-EA47B3542F80}"/>
              </a:ext>
            </a:extLst>
          </p:cNvPr>
          <p:cNvSpPr txBox="1"/>
          <p:nvPr/>
        </p:nvSpPr>
        <p:spPr>
          <a:xfrm>
            <a:off x="10693879" y="2920634"/>
            <a:ext cx="870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30.54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8020E76-8741-9035-1F17-C75986BF4E36}"/>
              </a:ext>
            </a:extLst>
          </p:cNvPr>
          <p:cNvSpPr txBox="1"/>
          <p:nvPr/>
        </p:nvSpPr>
        <p:spPr>
          <a:xfrm>
            <a:off x="10699314" y="4037209"/>
            <a:ext cx="870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25.9</a:t>
            </a:r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41919B6-FA82-ACFD-FEE9-795F52B22753}"/>
              </a:ext>
            </a:extLst>
          </p:cNvPr>
          <p:cNvCxnSpPr>
            <a:cxnSpLocks/>
          </p:cNvCxnSpPr>
          <p:nvPr/>
        </p:nvCxnSpPr>
        <p:spPr>
          <a:xfrm>
            <a:off x="10131135" y="956989"/>
            <a:ext cx="0" cy="442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8" name="Picture 67">
            <a:extLst>
              <a:ext uri="{FF2B5EF4-FFF2-40B4-BE49-F238E27FC236}">
                <a16:creationId xmlns:a16="http://schemas.microsoft.com/office/drawing/2014/main" id="{9AF5FF46-75A9-E9A4-A6FD-0806EEA65B4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89480" y="5044287"/>
            <a:ext cx="3096094" cy="1563913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C439D525-48C9-5C8C-C6C6-43852BAE5B7C}"/>
              </a:ext>
            </a:extLst>
          </p:cNvPr>
          <p:cNvSpPr txBox="1"/>
          <p:nvPr/>
        </p:nvSpPr>
        <p:spPr>
          <a:xfrm>
            <a:off x="6146673" y="6550710"/>
            <a:ext cx="1688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Table 1: Using true VAs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0116E34-3F29-F6A2-9014-B8A6E0A09A1F}"/>
              </a:ext>
            </a:extLst>
          </p:cNvPr>
          <p:cNvSpPr txBox="1"/>
          <p:nvPr/>
        </p:nvSpPr>
        <p:spPr>
          <a:xfrm>
            <a:off x="9677500" y="6550710"/>
            <a:ext cx="17154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Table 2: Must learn VAs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0F87D6B-B798-0FA0-71A1-8EC1718F1B25}"/>
              </a:ext>
            </a:extLst>
          </p:cNvPr>
          <p:cNvSpPr txBox="1"/>
          <p:nvPr/>
        </p:nvSpPr>
        <p:spPr>
          <a:xfrm>
            <a:off x="110591" y="903147"/>
            <a:ext cx="5114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Simulation on a hand-crafted scenario:</a:t>
            </a:r>
          </a:p>
        </p:txBody>
      </p:sp>
      <p:sp>
        <p:nvSpPr>
          <p:cNvPr id="77" name="Title 1">
            <a:extLst>
              <a:ext uri="{FF2B5EF4-FFF2-40B4-BE49-F238E27FC236}">
                <a16:creationId xmlns:a16="http://schemas.microsoft.com/office/drawing/2014/main" id="{432AE7A9-E6FE-EB3F-9CEA-853D80DC8C11}"/>
              </a:ext>
            </a:extLst>
          </p:cNvPr>
          <p:cNvSpPr txBox="1">
            <a:spLocks/>
          </p:cNvSpPr>
          <p:nvPr/>
        </p:nvSpPr>
        <p:spPr>
          <a:xfrm>
            <a:off x="164918" y="-57463"/>
            <a:ext cx="10515600" cy="1560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Simulations and Results</a:t>
            </a:r>
            <a:br>
              <a:rPr lang="en-US" b="1" dirty="0"/>
            </a:br>
            <a:endParaRPr lang="en-US" dirty="0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B16A6987-1E9E-19BE-F72B-1D56FC424AA5}"/>
              </a:ext>
            </a:extLst>
          </p:cNvPr>
          <p:cNvSpPr/>
          <p:nvPr/>
        </p:nvSpPr>
        <p:spPr>
          <a:xfrm>
            <a:off x="69837" y="5214419"/>
            <a:ext cx="4828734" cy="1021107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25597BE-5A9B-3804-DBD2-F2AD166C869F}"/>
              </a:ext>
            </a:extLst>
          </p:cNvPr>
          <p:cNvSpPr txBox="1"/>
          <p:nvPr/>
        </p:nvSpPr>
        <p:spPr>
          <a:xfrm>
            <a:off x="177368" y="5214419"/>
            <a:ext cx="51142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Simulation on real data: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Mediation data collected from Kenyan Judiciary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Simulation on cases during Jan 2022- Jan 2023 </a:t>
            </a: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21F74F-004B-36AD-86C2-778D96AA73F7}"/>
              </a:ext>
            </a:extLst>
          </p:cNvPr>
          <p:cNvSpPr txBox="1"/>
          <p:nvPr/>
        </p:nvSpPr>
        <p:spPr>
          <a:xfrm>
            <a:off x="110591" y="6448460"/>
            <a:ext cx="539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Next step: Deploy </a:t>
            </a:r>
            <a:r>
              <a:rPr lang="en-US" sz="1400" dirty="0" err="1"/>
              <a:t>SMaRT</a:t>
            </a:r>
            <a:r>
              <a:rPr lang="en-US" sz="1400" dirty="0"/>
              <a:t> in Kenyan Judiciary and perform RCT 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A9FEE01-9792-09A8-8AE1-6AAE9374C7E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30445" y="5055089"/>
            <a:ext cx="3031303" cy="1542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29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2DD86A15401E4288745D6D9DD1325C" ma:contentTypeVersion="26" ma:contentTypeDescription="Create a new document." ma:contentTypeScope="" ma:versionID="2a9fe25e618ca91421a60aed64dbc676">
  <xsd:schema xmlns:xsd="http://www.w3.org/2001/XMLSchema" xmlns:xs="http://www.w3.org/2001/XMLSchema" xmlns:p="http://schemas.microsoft.com/office/2006/metadata/properties" xmlns:ns1="http://schemas.microsoft.com/sharepoint/v3" xmlns:ns2="80c0be88-99e0-47c6-bb60-bfaf2d3704c6" xmlns:ns3="6c6d5812-0bec-4b46-bae5-7791aeb1cbc5" xmlns:ns4="3e02667f-0271-471b-bd6e-11a2e16def1d" targetNamespace="http://schemas.microsoft.com/office/2006/metadata/properties" ma:root="true" ma:fieldsID="496064e89d43b0cb84d67f59dd567023" ns1:_="" ns2:_="" ns3:_="" ns4:_="">
    <xsd:import namespace="http://schemas.microsoft.com/sharepoint/v3"/>
    <xsd:import namespace="80c0be88-99e0-47c6-bb60-bfaf2d3704c6"/>
    <xsd:import namespace="6c6d5812-0bec-4b46-bae5-7791aeb1cbc5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Text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Updatedby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EventOrder" minOccurs="0"/>
                <xsd:element ref="ns2:EventOrderNumber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Numb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0be88-99e0-47c6-bb60-bfaf2d370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Text" ma:index="17" nillable="true" ma:displayName="Text" ma:default="Text test" ma:description="Text" ma:format="Dropdown" ma:internalName="Text">
      <xsd:simpleType>
        <xsd:restriction base="dms:Text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Updatedby" ma:index="21" nillable="true" ma:displayName="Updated by" ma:format="Dropdown" ma:list="UserInfo" ma:SharePointGroup="0" ma:internalName="Upd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EventOrder" ma:index="27" nillable="true" ma:displayName="Event Order" ma:decimals="1" ma:default="1" ma:format="Dropdown" ma:internalName="EventOrder" ma:percentage="FALSE">
      <xsd:simpleType>
        <xsd:restriction base="dms:Number"/>
      </xsd:simpleType>
    </xsd:element>
    <xsd:element name="EventOrderNumber" ma:index="28" nillable="true" ma:displayName="Event Order Number" ma:description="1" ma:format="Dropdown" ma:internalName="EventOrderNumber">
      <xsd:simpleType>
        <xsd:restriction base="dms:Text">
          <xsd:maxLength value="255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umber" ma:index="33" nillable="true" ma:displayName="Number" ma:format="Dropdown" ma:internalName="Numb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d5812-0bec-4b46-bae5-7791aeb1cbc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eaa05e3d-6722-4ba5-884e-ffd7a2228bd4}" ma:internalName="TaxCatchAll" ma:showField="CatchAllData" ma:web="6c6d5812-0bec-4b46-bae5-7791aeb1cb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0c0be88-99e0-47c6-bb60-bfaf2d3704c6">
      <Terms xmlns="http://schemas.microsoft.com/office/infopath/2007/PartnerControls"/>
    </lcf76f155ced4ddcb4097134ff3c332f>
    <Text xmlns="80c0be88-99e0-47c6-bb60-bfaf2d3704c6">Text test</Text>
    <Updatedby xmlns="80c0be88-99e0-47c6-bb60-bfaf2d3704c6">
      <UserInfo>
        <DisplayName/>
        <AccountId xsi:nil="true"/>
        <AccountType/>
      </UserInfo>
    </Updatedby>
    <_ip_UnifiedCompliancePolicyProperties xmlns="http://schemas.microsoft.com/sharepoint/v3" xsi:nil="true"/>
    <TaxCatchAll xmlns="3e02667f-0271-471b-bd6e-11a2e16def1d" xsi:nil="true"/>
    <EventOrder xmlns="80c0be88-99e0-47c6-bb60-bfaf2d3704c6">1</EventOrder>
    <Number xmlns="80c0be88-99e0-47c6-bb60-bfaf2d3704c6" xsi:nil="true"/>
    <EventOrderNumber xmlns="80c0be88-99e0-47c6-bb60-bfaf2d3704c6" xsi:nil="true"/>
  </documentManagement>
</p:properties>
</file>

<file path=customXml/itemProps1.xml><?xml version="1.0" encoding="utf-8"?>
<ds:datastoreItem xmlns:ds="http://schemas.openxmlformats.org/officeDocument/2006/customXml" ds:itemID="{246C4C15-D85B-4D32-9B03-883E9F3F29C3}"/>
</file>

<file path=customXml/itemProps2.xml><?xml version="1.0" encoding="utf-8"?>
<ds:datastoreItem xmlns:ds="http://schemas.openxmlformats.org/officeDocument/2006/customXml" ds:itemID="{ACDDA266-358B-4A64-86C0-405C5A91161F}"/>
</file>

<file path=customXml/itemProps3.xml><?xml version="1.0" encoding="utf-8"?>
<ds:datastoreItem xmlns:ds="http://schemas.openxmlformats.org/officeDocument/2006/customXml" ds:itemID="{3193271F-A4C6-4800-8C7B-82B01C59827C}"/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330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Arial Black</vt:lpstr>
      <vt:lpstr>Cambria Math</vt:lpstr>
      <vt:lpstr>Office Theme</vt:lpstr>
      <vt:lpstr>Value-Added Based Algorithmic Matching of Mediators to Court Cases in Kenya </vt:lpstr>
      <vt:lpstr>Introduction &amp; Motivation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Md Shafkat Rahm Farabi</dc:creator>
  <cp:lastModifiedBy>Md Shafkat Rahm Farabi</cp:lastModifiedBy>
  <cp:revision>9</cp:revision>
  <dcterms:created xsi:type="dcterms:W3CDTF">2025-09-22T21:37:11Z</dcterms:created>
  <dcterms:modified xsi:type="dcterms:W3CDTF">2025-09-23T23:14:43Z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0x0101005E2DD86A15401E4288745D6D9DD1325C</vt:lpwstr>
  </property>
  <property fmtid="{D5CDD505-2E9C-101B-9397-08002B2CF9AE}" pid="3" name="MediaServiceImageTags">
    <vt:lpwstr/>
  </property>
</Properties>
</file>