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7" r:id="rId5"/>
    <p:sldId id="448" r:id="rId6"/>
    <p:sldId id="27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6EB0"/>
    <a:srgbClr val="7FC8B3"/>
    <a:srgbClr val="FDD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0B189E-49ED-4CDE-80DF-AF7EA7C2E235}" v="3" dt="2025-10-03T21:22:29.6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62" autoAdjust="0"/>
    <p:restoredTop sz="72595" autoAdjust="0"/>
  </p:normalViewPr>
  <p:slideViewPr>
    <p:cSldViewPr snapToGrid="0">
      <p:cViewPr varScale="1">
        <p:scale>
          <a:sx n="72" d="100"/>
          <a:sy n="72" d="100"/>
        </p:scale>
        <p:origin x="165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3DA50-152F-471B-B299-0F5831DCC22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B7C0D7-C808-43DC-8613-DC28374E9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8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5081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>
          <a:extLst>
            <a:ext uri="{FF2B5EF4-FFF2-40B4-BE49-F238E27FC236}">
              <a16:creationId xmlns:a16="http://schemas.microsoft.com/office/drawing/2014/main" id="{16B443B7-D4ED-6ADA-A377-8C326AC17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ga9fa940987_2_132:notes">
            <a:extLst>
              <a:ext uri="{FF2B5EF4-FFF2-40B4-BE49-F238E27FC236}">
                <a16:creationId xmlns:a16="http://schemas.microsoft.com/office/drawing/2014/main" id="{65A32877-E869-142B-ADAA-942A9C2E54B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9" name="Google Shape;629;ga9fa940987_2_132:notes">
            <a:extLst>
              <a:ext uri="{FF2B5EF4-FFF2-40B4-BE49-F238E27FC236}">
                <a16:creationId xmlns:a16="http://schemas.microsoft.com/office/drawing/2014/main" id="{29B75376-22C4-A263-451C-41CF285FE9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Montserrat" pitchFamily="2" charset="0"/>
              </a:rPr>
              <a:t>Why talk about autonomous vehicles? Afterall AVs aren’t really being implemented in the Global South at present. They’re mostly being designed and deployed in the United States and China.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Montserrat" pitchFamily="2" charset="0"/>
              </a:rPr>
              <a:t>Well, this research looked at AVs as case study of how emerging AI technologies can impact work systems centered around non-routine manual tasks, a category of work that is prevalent in the Global South and may be an area of focus for future AI implementation.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Montserrat" pitchFamily="2" charset="0"/>
              </a:rPr>
              <a:t>This research study looked at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the introduction of AI-enabled autonomous vehicles to a taxi work system reshaped tasks and frontline labor roles and its results provide insights that can generalize to other types of non-routine manual work systems.</a:t>
            </a:r>
            <a:endParaRPr lang="en-US" dirty="0">
              <a:latin typeface="Montserrat" pitchFamily="2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Montserrat" pitchFamily="2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Montserrat" pitchFamily="2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Montserrat" pitchFamily="2" charset="0"/>
              </a:rPr>
              <a:t>Specifically, the findings from this research revealed that: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Montserrat" pitchFamily="2" charset="0"/>
              </a:rPr>
              <a:t>1)  Researchers and policymakers need to refine their analyses of AI labor impacts because they may be overestimating impacts in some cases and underestimating impacts in others.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Montserrat" pitchFamily="2" charset="0"/>
              </a:rPr>
              <a:t>2) Rather than the substituting/complementing paradigm of labor impacts that people often discuss, the introduction of AI technology actually spurs a </a:t>
            </a:r>
            <a:r>
              <a:rPr lang="en-US" dirty="0" err="1">
                <a:latin typeface="Montserrat" pitchFamily="2" charset="0"/>
              </a:rPr>
              <a:t>rebundling</a:t>
            </a:r>
            <a:r>
              <a:rPr lang="en-US" dirty="0">
                <a:latin typeface="Montserrat" pitchFamily="2" charset="0"/>
              </a:rPr>
              <a:t> of tasks and labor roles.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Montserrat" pitchFamily="2" charset="0"/>
              </a:rPr>
              <a:t>3) And that this </a:t>
            </a:r>
            <a:r>
              <a:rPr lang="en-US" dirty="0" err="1">
                <a:latin typeface="Montserrat" pitchFamily="2" charset="0"/>
              </a:rPr>
              <a:t>rebundling</a:t>
            </a:r>
            <a:r>
              <a:rPr lang="en-US" dirty="0">
                <a:latin typeface="Montserrat" pitchFamily="2" charset="0"/>
              </a:rPr>
              <a:t> occurs via 3 identifiable patterns: distributing, consolidating, and scaffolding.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Montserra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778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latin typeface="Montserrat" pitchFamily="2" charset="0"/>
              </a:rPr>
              <a:t>In the distributing patten, tasks are redistributed from a single role, with some tasks going to one new role while others are distributed to multiple roles that must subsequently coordinate with one another to perform that task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latin typeface="Montserrat" pitchFamily="2" charset="0"/>
              </a:rPr>
              <a:t>In the consolidating pattern, multiple tasks are </a:t>
            </a:r>
            <a:r>
              <a:rPr lang="en-US" sz="1200" dirty="0" err="1">
                <a:latin typeface="Montserrat" pitchFamily="2" charset="0"/>
              </a:rPr>
              <a:t>rebundled</a:t>
            </a:r>
            <a:r>
              <a:rPr lang="en-US" sz="1200" dirty="0">
                <a:latin typeface="Montserrat" pitchFamily="2" charset="0"/>
              </a:rPr>
              <a:t> into a new role.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latin typeface="Montserrat" pitchFamily="2" charset="0"/>
              </a:rPr>
              <a:t>In the scaffolding pattern, tasks are absorbed from roles in one phase and then are redistributing or shared in a later phase.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dirty="0">
              <a:latin typeface="Montserrat" pitchFamily="2" charset="0"/>
            </a:endParaRPr>
          </a:p>
          <a:p>
            <a:r>
              <a:rPr lang="en-US" dirty="0">
                <a:latin typeface="Montserrat" pitchFamily="2" charset="0"/>
              </a:rPr>
              <a:t>As we all continue to grapple with how AI technologies might impact the future of work, these patterns provide a structured way to examine and predict AI-induced labor impacts to work systems oriented around non-routine manual tasks. By studying AV work systems, this research provides new insights that can inform further research and decision-making around a type of work system that is prevalent in the Global South.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B7C0D7-C808-43DC-8613-DC28374E99D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209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191811" y="1562967"/>
            <a:ext cx="9027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200"/>
              <a:buNone/>
              <a:defRPr sz="7066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191803" y="4349033"/>
            <a:ext cx="9027600" cy="7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0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959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951167" y="2969400"/>
            <a:ext cx="59500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267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ubTitle" idx="1"/>
          </p:nvPr>
        </p:nvSpPr>
        <p:spPr>
          <a:xfrm>
            <a:off x="950967" y="4060500"/>
            <a:ext cx="5950000" cy="9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title" idx="2" hasCustomPrompt="1"/>
          </p:nvPr>
        </p:nvSpPr>
        <p:spPr>
          <a:xfrm>
            <a:off x="951067" y="1683100"/>
            <a:ext cx="5950000" cy="15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46" name="Google Shape;46;p9"/>
          <p:cNvSpPr/>
          <p:nvPr/>
        </p:nvSpPr>
        <p:spPr>
          <a:xfrm>
            <a:off x="7027200" y="1306000"/>
            <a:ext cx="1621600" cy="2123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" name="Google Shape;47;p9"/>
          <p:cNvSpPr/>
          <p:nvPr/>
        </p:nvSpPr>
        <p:spPr>
          <a:xfrm>
            <a:off x="8648800" y="3429200"/>
            <a:ext cx="1621600" cy="3428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1112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ctrTitle" idx="2"/>
          </p:nvPr>
        </p:nvSpPr>
        <p:spPr>
          <a:xfrm>
            <a:off x="3080467" y="1929084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title" idx="3" hasCustomPrompt="1"/>
          </p:nvPr>
        </p:nvSpPr>
        <p:spPr>
          <a:xfrm>
            <a:off x="957067" y="2028033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8000"/>
              <a:buNone/>
              <a:defRPr sz="9333">
                <a:solidFill>
                  <a:srgbClr val="4A8C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65" name="Google Shape;65;p14"/>
          <p:cNvSpPr txBox="1">
            <a:spLocks noGrp="1"/>
          </p:cNvSpPr>
          <p:nvPr>
            <p:ph type="subTitle" idx="1"/>
          </p:nvPr>
        </p:nvSpPr>
        <p:spPr>
          <a:xfrm>
            <a:off x="3080467" y="2478500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ctrTitle" idx="4"/>
          </p:nvPr>
        </p:nvSpPr>
        <p:spPr>
          <a:xfrm>
            <a:off x="8310733" y="1929084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title" idx="5" hasCustomPrompt="1"/>
          </p:nvPr>
        </p:nvSpPr>
        <p:spPr>
          <a:xfrm>
            <a:off x="6248533" y="2028033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8000"/>
              <a:buNone/>
              <a:defRPr sz="9333">
                <a:solidFill>
                  <a:srgbClr val="4A8C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68" name="Google Shape;68;p14"/>
          <p:cNvSpPr txBox="1">
            <a:spLocks noGrp="1"/>
          </p:cNvSpPr>
          <p:nvPr>
            <p:ph type="subTitle" idx="6"/>
          </p:nvPr>
        </p:nvSpPr>
        <p:spPr>
          <a:xfrm>
            <a:off x="8367733" y="2478504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ctrTitle" idx="7"/>
          </p:nvPr>
        </p:nvSpPr>
        <p:spPr>
          <a:xfrm>
            <a:off x="3080467" y="3825036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title" idx="8" hasCustomPrompt="1"/>
          </p:nvPr>
        </p:nvSpPr>
        <p:spPr>
          <a:xfrm>
            <a:off x="957067" y="3947267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8000"/>
              <a:buNone/>
              <a:defRPr sz="9333">
                <a:solidFill>
                  <a:srgbClr val="4A8C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1" name="Google Shape;71;p14"/>
          <p:cNvSpPr txBox="1">
            <a:spLocks noGrp="1"/>
          </p:cNvSpPr>
          <p:nvPr>
            <p:ph type="subTitle" idx="9"/>
          </p:nvPr>
        </p:nvSpPr>
        <p:spPr>
          <a:xfrm>
            <a:off x="3080467" y="4397767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ctrTitle" idx="13"/>
          </p:nvPr>
        </p:nvSpPr>
        <p:spPr>
          <a:xfrm>
            <a:off x="8367533" y="3825033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title" idx="14" hasCustomPrompt="1"/>
          </p:nvPr>
        </p:nvSpPr>
        <p:spPr>
          <a:xfrm>
            <a:off x="6248533" y="3947267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8000"/>
              <a:buNone/>
              <a:defRPr sz="9333">
                <a:solidFill>
                  <a:srgbClr val="4A8C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4" name="Google Shape;74;p14"/>
          <p:cNvSpPr txBox="1">
            <a:spLocks noGrp="1"/>
          </p:cNvSpPr>
          <p:nvPr>
            <p:ph type="subTitle" idx="15"/>
          </p:nvPr>
        </p:nvSpPr>
        <p:spPr>
          <a:xfrm>
            <a:off x="8367733" y="4397767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5" name="Google Shape;75;p14"/>
          <p:cNvSpPr/>
          <p:nvPr/>
        </p:nvSpPr>
        <p:spPr>
          <a:xfrm>
            <a:off x="67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6096000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803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One column text 2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>
            <a:spLocks noGrp="1"/>
          </p:cNvSpPr>
          <p:nvPr>
            <p:ph type="title"/>
          </p:nvPr>
        </p:nvSpPr>
        <p:spPr>
          <a:xfrm>
            <a:off x="4973433" y="2175600"/>
            <a:ext cx="6267600" cy="1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subTitle" idx="1"/>
          </p:nvPr>
        </p:nvSpPr>
        <p:spPr>
          <a:xfrm>
            <a:off x="4973433" y="3635600"/>
            <a:ext cx="6267600" cy="11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/>
          <p:nvPr/>
        </p:nvSpPr>
        <p:spPr>
          <a:xfrm rot="10800000" flipH="1">
            <a:off x="2814567" y="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5" name="Google Shape;135;p21"/>
          <p:cNvSpPr/>
          <p:nvPr/>
        </p:nvSpPr>
        <p:spPr>
          <a:xfrm rot="10800000" flipH="1">
            <a:off x="0" y="34290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9971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8E8DF-5D25-B846-9F43-E7FA0951F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17DA6-AFCE-614B-86D2-89C25CD21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5DAE7-5FB6-C049-AFD0-F287FEE780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buClr>
                <a:srgbClr val="000000"/>
              </a:buClr>
              <a:buFont typeface="Arial"/>
              <a:buNone/>
            </a:pPr>
            <a:fld id="{9B4B7D16-0379-0E4F-9ABD-A150EAC6B98F}" type="datetime1">
              <a:rPr lang="en-US" sz="1867" kern="0">
                <a:solidFill>
                  <a:prstClr val="black">
                    <a:tint val="75000"/>
                  </a:prstClr>
                </a:solidFill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10/3/2025</a:t>
            </a:fld>
            <a:endParaRPr lang="en-US" sz="1867" kern="0">
              <a:solidFill>
                <a:prstClr val="black">
                  <a:tint val="75000"/>
                </a:prstClr>
              </a:solidFill>
              <a:cs typeface="Arial"/>
              <a:sym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BD9CE-E4E9-974E-AAA3-743E93E0B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buClr>
                <a:srgbClr val="000000"/>
              </a:buClr>
              <a:buFont typeface="Arial"/>
              <a:buNone/>
            </a:pPr>
            <a:endParaRPr lang="en-US" sz="1867" kern="0">
              <a:solidFill>
                <a:prstClr val="black">
                  <a:tint val="75000"/>
                </a:prstClr>
              </a:solidFill>
              <a:cs typeface="Arial"/>
              <a:sym typeface="Arial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8CF7D-0546-8D43-814A-839FC7867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buClr>
                <a:srgbClr val="000000"/>
              </a:buClr>
              <a:buFont typeface="Arial"/>
              <a:buNone/>
            </a:pPr>
            <a:fld id="{AF163C4A-BF70-5C4E-96A5-6DDAB3B8D698}" type="slidenum">
              <a:rPr lang="en-US" sz="1867" kern="0">
                <a:solidFill>
                  <a:prstClr val="black">
                    <a:tint val="75000"/>
                  </a:prstClr>
                </a:solidFill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-US" sz="1867" kern="0">
              <a:solidFill>
                <a:prstClr val="black">
                  <a:tint val="75000"/>
                </a:prstClr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176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ubTitle" idx="1"/>
          </p:nvPr>
        </p:nvSpPr>
        <p:spPr>
          <a:xfrm>
            <a:off x="1938967" y="4521733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2"/>
          </p:nvPr>
        </p:nvSpPr>
        <p:spPr>
          <a:xfrm>
            <a:off x="1938967" y="5022333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subTitle" idx="3"/>
          </p:nvPr>
        </p:nvSpPr>
        <p:spPr>
          <a:xfrm>
            <a:off x="7237167" y="4521733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subTitle" idx="4"/>
          </p:nvPr>
        </p:nvSpPr>
        <p:spPr>
          <a:xfrm>
            <a:off x="7237167" y="5022333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15"/>
          <p:cNvSpPr/>
          <p:nvPr/>
        </p:nvSpPr>
        <p:spPr>
          <a:xfrm rot="5400000">
            <a:off x="-2841800" y="2733333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  <a:defRPr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55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6"/>
          <p:cNvSpPr txBox="1">
            <a:spLocks noGrp="1"/>
          </p:cNvSpPr>
          <p:nvPr>
            <p:ph type="subTitle" idx="1"/>
          </p:nvPr>
        </p:nvSpPr>
        <p:spPr>
          <a:xfrm>
            <a:off x="949200" y="19680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58" name="Google Shape;158;p26"/>
          <p:cNvSpPr txBox="1">
            <a:spLocks noGrp="1"/>
          </p:cNvSpPr>
          <p:nvPr>
            <p:ph type="subTitle" idx="2"/>
          </p:nvPr>
        </p:nvSpPr>
        <p:spPr>
          <a:xfrm>
            <a:off x="949200" y="24686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9" name="Google Shape;159;p26"/>
          <p:cNvSpPr txBox="1">
            <a:spLocks noGrp="1"/>
          </p:cNvSpPr>
          <p:nvPr>
            <p:ph type="subTitle" idx="3"/>
          </p:nvPr>
        </p:nvSpPr>
        <p:spPr>
          <a:xfrm>
            <a:off x="3978600" y="19680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0" name="Google Shape;160;p26"/>
          <p:cNvSpPr txBox="1">
            <a:spLocks noGrp="1"/>
          </p:cNvSpPr>
          <p:nvPr>
            <p:ph type="subTitle" idx="4"/>
          </p:nvPr>
        </p:nvSpPr>
        <p:spPr>
          <a:xfrm>
            <a:off x="3978600" y="24686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1" name="Google Shape;161;p26"/>
          <p:cNvSpPr txBox="1">
            <a:spLocks noGrp="1"/>
          </p:cNvSpPr>
          <p:nvPr>
            <p:ph type="subTitle" idx="5"/>
          </p:nvPr>
        </p:nvSpPr>
        <p:spPr>
          <a:xfrm>
            <a:off x="7008000" y="19680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2" name="Google Shape;162;p26"/>
          <p:cNvSpPr txBox="1">
            <a:spLocks noGrp="1"/>
          </p:cNvSpPr>
          <p:nvPr>
            <p:ph type="subTitle" idx="6"/>
          </p:nvPr>
        </p:nvSpPr>
        <p:spPr>
          <a:xfrm>
            <a:off x="7008000" y="24686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3" name="Google Shape;163;p26"/>
          <p:cNvSpPr txBox="1">
            <a:spLocks noGrp="1"/>
          </p:cNvSpPr>
          <p:nvPr>
            <p:ph type="subTitle" idx="7"/>
          </p:nvPr>
        </p:nvSpPr>
        <p:spPr>
          <a:xfrm>
            <a:off x="949200" y="3936267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4" name="Google Shape;164;p26"/>
          <p:cNvSpPr txBox="1">
            <a:spLocks noGrp="1"/>
          </p:cNvSpPr>
          <p:nvPr>
            <p:ph type="subTitle" idx="8"/>
          </p:nvPr>
        </p:nvSpPr>
        <p:spPr>
          <a:xfrm>
            <a:off x="949200" y="4436867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5" name="Google Shape;165;p26"/>
          <p:cNvSpPr txBox="1">
            <a:spLocks noGrp="1"/>
          </p:cNvSpPr>
          <p:nvPr>
            <p:ph type="subTitle" idx="9"/>
          </p:nvPr>
        </p:nvSpPr>
        <p:spPr>
          <a:xfrm>
            <a:off x="3978600" y="3936267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6" name="Google Shape;166;p26"/>
          <p:cNvSpPr txBox="1">
            <a:spLocks noGrp="1"/>
          </p:cNvSpPr>
          <p:nvPr>
            <p:ph type="subTitle" idx="13"/>
          </p:nvPr>
        </p:nvSpPr>
        <p:spPr>
          <a:xfrm>
            <a:off x="3978600" y="4436867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7" name="Google Shape;167;p26"/>
          <p:cNvSpPr txBox="1">
            <a:spLocks noGrp="1"/>
          </p:cNvSpPr>
          <p:nvPr>
            <p:ph type="subTitle" idx="14"/>
          </p:nvPr>
        </p:nvSpPr>
        <p:spPr>
          <a:xfrm>
            <a:off x="7008000" y="3936267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8" name="Google Shape;168;p26"/>
          <p:cNvSpPr txBox="1">
            <a:spLocks noGrp="1"/>
          </p:cNvSpPr>
          <p:nvPr>
            <p:ph type="subTitle" idx="15"/>
          </p:nvPr>
        </p:nvSpPr>
        <p:spPr>
          <a:xfrm>
            <a:off x="7008000" y="4436867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9" name="Google Shape;169;p26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70" name="Google Shape;170;p26"/>
          <p:cNvSpPr/>
          <p:nvPr/>
        </p:nvSpPr>
        <p:spPr>
          <a:xfrm>
            <a:off x="10570400" y="34288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1867">
              <a:ea typeface="+mn-ea"/>
            </a:endParaRPr>
          </a:p>
        </p:txBody>
      </p:sp>
      <p:sp>
        <p:nvSpPr>
          <p:cNvPr id="171" name="Google Shape;171;p26"/>
          <p:cNvSpPr/>
          <p:nvPr/>
        </p:nvSpPr>
        <p:spPr>
          <a:xfrm>
            <a:off x="10570400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1867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33009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"/>
              <a:buChar char="●"/>
              <a:defRPr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B8EEF3-0FE2-8DD6-5EF9-B6C8AA56245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1280775" y="6642100"/>
            <a:ext cx="87630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 Use Only</a:t>
            </a:r>
          </a:p>
        </p:txBody>
      </p:sp>
    </p:spTree>
    <p:extLst>
      <p:ext uri="{BB962C8B-B14F-4D97-AF65-F5344CB8AC3E}">
        <p14:creationId xmlns:p14="http://schemas.microsoft.com/office/powerpoint/2010/main" val="45504379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7" r:id="rId3"/>
    <p:sldLayoutId id="2147483670" r:id="rId4"/>
    <p:sldLayoutId id="2147483674" r:id="rId5"/>
    <p:sldLayoutId id="2147483675" r:id="rId6"/>
    <p:sldLayoutId id="2147483681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0"/>
          <p:cNvSpPr txBox="1">
            <a:spLocks noGrp="1"/>
          </p:cNvSpPr>
          <p:nvPr>
            <p:ph type="ctrTitle"/>
          </p:nvPr>
        </p:nvSpPr>
        <p:spPr>
          <a:xfrm>
            <a:off x="2743200" y="1669233"/>
            <a:ext cx="8565111" cy="2736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-US" sz="3600" dirty="0">
                <a:solidFill>
                  <a:schemeClr val="accent5"/>
                </a:solidFill>
              </a:rPr>
              <a:t>Mapping the AI-Enabled </a:t>
            </a:r>
            <a:r>
              <a:rPr lang="en-US" sz="3400" dirty="0">
                <a:solidFill>
                  <a:schemeClr val="accent5"/>
                </a:solidFill>
              </a:rPr>
              <a:t>Transformation of Labor in </a:t>
            </a:r>
            <a:r>
              <a:rPr lang="en-US" sz="3200" dirty="0">
                <a:solidFill>
                  <a:schemeClr val="accent5"/>
                </a:solidFill>
              </a:rPr>
              <a:t>Autonomous Vehicle Taxi Services </a:t>
            </a:r>
            <a:br>
              <a:rPr lang="en-US" sz="3600" dirty="0">
                <a:solidFill>
                  <a:schemeClr val="accent5"/>
                </a:solidFill>
                <a:latin typeface="Helvetica" pitchFamily="2" charset="0"/>
              </a:rPr>
            </a:br>
            <a:endParaRPr sz="3600" dirty="0">
              <a:solidFill>
                <a:schemeClr val="accent5"/>
              </a:solidFill>
              <a:latin typeface="Helvetica" pitchFamily="2" charset="0"/>
            </a:endParaRPr>
          </a:p>
        </p:txBody>
      </p:sp>
      <p:sp>
        <p:nvSpPr>
          <p:cNvPr id="186" name="Google Shape;186;p30"/>
          <p:cNvSpPr txBox="1">
            <a:spLocks noGrp="1"/>
          </p:cNvSpPr>
          <p:nvPr>
            <p:ph type="subTitle" idx="1"/>
          </p:nvPr>
        </p:nvSpPr>
        <p:spPr>
          <a:xfrm>
            <a:off x="883689" y="4165262"/>
            <a:ext cx="10424622" cy="742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en-US" dirty="0">
                <a:latin typeface="Montserrat" pitchFamily="2" charset="0"/>
              </a:rPr>
              <a:t>Leah Kaplan, </a:t>
            </a:r>
            <a:r>
              <a:rPr lang="en-US" dirty="0"/>
              <a:t>Zoe </a:t>
            </a:r>
            <a:r>
              <a:rPr lang="en-US" dirty="0" err="1"/>
              <a:t>Szajnfarber</a:t>
            </a:r>
            <a:r>
              <a:rPr lang="en-US" dirty="0"/>
              <a:t>, and John Paul Helveston</a:t>
            </a:r>
          </a:p>
          <a:p>
            <a:pPr marL="0" indent="0"/>
            <a:r>
              <a:rPr lang="en-US" sz="2000" b="1" dirty="0">
                <a:latin typeface="Montserrat" pitchFamily="2" charset="0"/>
              </a:rPr>
              <a:t>Presented by: Katie Gilligan </a:t>
            </a:r>
          </a:p>
          <a:p>
            <a:pPr marL="0" indent="0"/>
            <a:endParaRPr lang="en-US" sz="1200" dirty="0">
              <a:latin typeface="Montserrat" pitchFamily="2" charset="0"/>
            </a:endParaRPr>
          </a:p>
          <a:p>
            <a:pPr marL="0" indent="0"/>
            <a:r>
              <a:rPr lang="en-US" sz="1800" dirty="0">
                <a:latin typeface="Montserrat" pitchFamily="2" charset="0"/>
              </a:rPr>
              <a:t>Department of Engineering Management and Systems Engineering</a:t>
            </a:r>
          </a:p>
          <a:p>
            <a:pPr marL="0" indent="0"/>
            <a:r>
              <a:rPr lang="en-US" sz="1800" dirty="0">
                <a:latin typeface="Montserrat" pitchFamily="2" charset="0"/>
              </a:rPr>
              <a:t>George Washington University</a:t>
            </a:r>
          </a:p>
          <a:p>
            <a:endParaRPr lang="en-US" sz="1800" dirty="0">
              <a:solidFill>
                <a:schemeClr val="accent6"/>
              </a:solidFill>
              <a:latin typeface="Montserrat" pitchFamily="2" charset="0"/>
            </a:endParaRPr>
          </a:p>
          <a:p>
            <a:r>
              <a:rPr lang="en-US" sz="1800" dirty="0">
                <a:solidFill>
                  <a:schemeClr val="accent6"/>
                </a:solidFill>
                <a:latin typeface="Montserrat" pitchFamily="2" charset="0"/>
              </a:rPr>
              <a:t>AI &amp; The Future of Human Capital in the Global South Knowledge Symposium</a:t>
            </a:r>
          </a:p>
          <a:p>
            <a:r>
              <a:rPr lang="en-US" sz="1800" dirty="0">
                <a:solidFill>
                  <a:schemeClr val="accent6"/>
                </a:solidFill>
                <a:latin typeface="Montserrat" pitchFamily="2" charset="0"/>
              </a:rPr>
              <a:t>September 29, 2025</a:t>
            </a:r>
            <a:endParaRPr dirty="0">
              <a:latin typeface="Montserra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163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0">
          <a:extLst>
            <a:ext uri="{FF2B5EF4-FFF2-40B4-BE49-F238E27FC236}">
              <a16:creationId xmlns:a16="http://schemas.microsoft.com/office/drawing/2014/main" id="{4B3A7952-1408-F381-70B6-A380E9F98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02021C37-D31D-BEB8-3F4B-A8C74B4CCE54}"/>
              </a:ext>
            </a:extLst>
          </p:cNvPr>
          <p:cNvSpPr txBox="1"/>
          <p:nvPr/>
        </p:nvSpPr>
        <p:spPr>
          <a:xfrm>
            <a:off x="469387" y="2217404"/>
            <a:ext cx="8499441" cy="2143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indent="-457189">
              <a:spcAft>
                <a:spcPts val="1600"/>
              </a:spcAft>
              <a:buFont typeface="+mj-lt"/>
              <a:buAutoNum type="arabicPeriod"/>
            </a:pPr>
            <a:r>
              <a:rPr lang="en-US" sz="2133" dirty="0">
                <a:latin typeface="Montserrat" pitchFamily="2" charset="0"/>
              </a:rPr>
              <a:t>Refinement for labor impact analyses</a:t>
            </a:r>
          </a:p>
          <a:p>
            <a:pPr marL="457189" indent="-457189">
              <a:spcAft>
                <a:spcPts val="1600"/>
              </a:spcAft>
              <a:buFont typeface="+mj-lt"/>
              <a:buAutoNum type="arabicPeriod"/>
            </a:pPr>
            <a:r>
              <a:rPr lang="en-US" sz="2133" dirty="0">
                <a:solidFill>
                  <a:schemeClr val="accent6"/>
                </a:solidFill>
                <a:latin typeface="Montserrat" pitchFamily="2" charset="0"/>
              </a:rPr>
              <a:t>Introduction of AI-tech spurs rebundling of tasks and labor roles</a:t>
            </a:r>
          </a:p>
          <a:p>
            <a:pPr marL="457189" indent="-457189">
              <a:spcAft>
                <a:spcPts val="1600"/>
              </a:spcAft>
              <a:buFont typeface="+mj-lt"/>
              <a:buAutoNum type="arabicPeriod"/>
            </a:pPr>
            <a:r>
              <a:rPr lang="en-US" sz="2133" dirty="0">
                <a:latin typeface="Montserrat" pitchFamily="2" charset="0"/>
              </a:rPr>
              <a:t>Occurs via 3 identifiable patterns: distributing, consolidating, scaffolding</a:t>
            </a:r>
          </a:p>
        </p:txBody>
      </p:sp>
      <p:sp>
        <p:nvSpPr>
          <p:cNvPr id="4" name="Google Shape;643;p61">
            <a:extLst>
              <a:ext uri="{FF2B5EF4-FFF2-40B4-BE49-F238E27FC236}">
                <a16:creationId xmlns:a16="http://schemas.microsoft.com/office/drawing/2014/main" id="{1F4C55A1-4DF8-A1B3-425A-723E9EFB6641}"/>
              </a:ext>
            </a:extLst>
          </p:cNvPr>
          <p:cNvSpPr txBox="1">
            <a:spLocks/>
          </p:cNvSpPr>
          <p:nvPr/>
        </p:nvSpPr>
        <p:spPr>
          <a:xfrm>
            <a:off x="469387" y="301893"/>
            <a:ext cx="9504456" cy="86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n-US" sz="4267" kern="0">
                <a:latin typeface="Montserrat" pitchFamily="2" charset="0"/>
              </a:rPr>
              <a:t>What can we learn from autonomous vehicles (AVs)?</a:t>
            </a:r>
            <a:endParaRPr lang="en-US" sz="4267" kern="0" dirty="0">
              <a:latin typeface="Montserra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68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1" t="3947" r="6725" b="10526"/>
          <a:stretch/>
        </p:blipFill>
        <p:spPr>
          <a:xfrm>
            <a:off x="7893388" y="2266767"/>
            <a:ext cx="4190995" cy="29853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89" t="1646" r="17690" b="6907"/>
          <a:stretch/>
        </p:blipFill>
        <p:spPr>
          <a:xfrm>
            <a:off x="3986914" y="2066149"/>
            <a:ext cx="3623723" cy="322882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847219" y="1796905"/>
            <a:ext cx="20953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Fira Sans Condensed" panose="020B0503050000020004" pitchFamily="34" charset="0"/>
              </a:rPr>
              <a:t>Distributing</a:t>
            </a:r>
            <a:endParaRPr lang="en-US" sz="1200" dirty="0">
              <a:latin typeface="Fira Sans Condensed" panose="020B05030500000200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73075" y="1788990"/>
            <a:ext cx="25402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Fira Sans Condensed" panose="020B0503050000020004" pitchFamily="34" charset="0"/>
              </a:rPr>
              <a:t>Consolidating</a:t>
            </a:r>
            <a:endParaRPr lang="en-US" sz="1600" dirty="0">
              <a:latin typeface="Fira Sans Condensed" panose="020B05030500000200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31140" y="1775641"/>
            <a:ext cx="3585057" cy="38283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2345" tIns="31173" rIns="62345" bIns="311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27"/>
          </a:p>
        </p:txBody>
      </p:sp>
      <p:sp>
        <p:nvSpPr>
          <p:cNvPr id="26" name="Rectangle 25"/>
          <p:cNvSpPr/>
          <p:nvPr/>
        </p:nvSpPr>
        <p:spPr>
          <a:xfrm>
            <a:off x="3873169" y="1775641"/>
            <a:ext cx="3851215" cy="38283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2345" tIns="31173" rIns="62345" bIns="311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27"/>
          </a:p>
        </p:txBody>
      </p:sp>
      <p:sp>
        <p:nvSpPr>
          <p:cNvPr id="31" name="TextBox 30"/>
          <p:cNvSpPr txBox="1"/>
          <p:nvPr/>
        </p:nvSpPr>
        <p:spPr>
          <a:xfrm>
            <a:off x="8780578" y="1827724"/>
            <a:ext cx="20813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Fira Sans Condensed" panose="020B0503050000020004" pitchFamily="34" charset="0"/>
              </a:rPr>
              <a:t>Scaffolding</a:t>
            </a:r>
            <a:endParaRPr lang="en-US" sz="1600" dirty="0">
              <a:latin typeface="Fira Sans Condensed" panose="020B0503050000020004" pitchFamily="34" charset="0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1A849D6F-AE2A-98EA-0FC5-D82FE13DE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064" y="329174"/>
            <a:ext cx="9012519" cy="12484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5"/>
                </a:solidFill>
                <a:latin typeface="Montserrat" pitchFamily="2" charset="0"/>
              </a:rPr>
              <a:t>Rebundling occurs via archetypal patterns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72" t="3618" r="13304" b="9868"/>
          <a:stretch/>
        </p:blipFill>
        <p:spPr>
          <a:xfrm>
            <a:off x="168395" y="2275165"/>
            <a:ext cx="3525029" cy="3019813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7893388" y="1775641"/>
            <a:ext cx="4190325" cy="38283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2345" tIns="31173" rIns="62345" bIns="311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27"/>
          </a:p>
        </p:txBody>
      </p:sp>
    </p:spTree>
    <p:extLst>
      <p:ext uri="{BB962C8B-B14F-4D97-AF65-F5344CB8AC3E}">
        <p14:creationId xmlns:p14="http://schemas.microsoft.com/office/powerpoint/2010/main" val="2164294305"/>
      </p:ext>
    </p:extLst>
  </p:cSld>
  <p:clrMapOvr>
    <a:masterClrMapping/>
  </p:clrMapOvr>
</p:sld>
</file>

<file path=ppt/theme/theme1.xml><?xml version="1.0" encoding="utf-8"?>
<a:theme xmlns:a="http://schemas.openxmlformats.org/drawingml/2006/main" name="3_Management Consulting Toolkit by Slidesgo">
  <a:themeElements>
    <a:clrScheme name="Simple Light">
      <a:dk1>
        <a:srgbClr val="000000"/>
      </a:dk1>
      <a:lt1>
        <a:srgbClr val="FFFFFF"/>
      </a:lt1>
      <a:dk2>
        <a:srgbClr val="4A8CFF"/>
      </a:dk2>
      <a:lt2>
        <a:srgbClr val="EFEFEF"/>
      </a:lt2>
      <a:accent1>
        <a:srgbClr val="003BA3"/>
      </a:accent1>
      <a:accent2>
        <a:srgbClr val="000000"/>
      </a:accent2>
      <a:accent3>
        <a:srgbClr val="4A8CFF"/>
      </a:accent3>
      <a:accent4>
        <a:srgbClr val="EFEFEF"/>
      </a:accent4>
      <a:accent5>
        <a:srgbClr val="003BA3"/>
      </a:accent5>
      <a:accent6>
        <a:srgbClr val="000000"/>
      </a:accent6>
      <a:hlink>
        <a:srgbClr val="003BA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2DD86A15401E4288745D6D9DD1325C" ma:contentTypeVersion="26" ma:contentTypeDescription="Create a new document." ma:contentTypeScope="" ma:versionID="2a9fe25e618ca91421a60aed64dbc676">
  <xsd:schema xmlns:xsd="http://www.w3.org/2001/XMLSchema" xmlns:xs="http://www.w3.org/2001/XMLSchema" xmlns:p="http://schemas.microsoft.com/office/2006/metadata/properties" xmlns:ns1="http://schemas.microsoft.com/sharepoint/v3" xmlns:ns2="80c0be88-99e0-47c6-bb60-bfaf2d3704c6" xmlns:ns3="6c6d5812-0bec-4b46-bae5-7791aeb1cbc5" xmlns:ns4="3e02667f-0271-471b-bd6e-11a2e16def1d" targetNamespace="http://schemas.microsoft.com/office/2006/metadata/properties" ma:root="true" ma:fieldsID="496064e89d43b0cb84d67f59dd567023" ns1:_="" ns2:_="" ns3:_="" ns4:_="">
    <xsd:import namespace="http://schemas.microsoft.com/sharepoint/v3"/>
    <xsd:import namespace="80c0be88-99e0-47c6-bb60-bfaf2d3704c6"/>
    <xsd:import namespace="6c6d5812-0bec-4b46-bae5-7791aeb1cbc5"/>
    <xsd:import namespace="3e02667f-0271-471b-bd6e-11a2e16def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Text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Updatedby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EventOrder" minOccurs="0"/>
                <xsd:element ref="ns2:EventOrderNumber" minOccurs="0"/>
                <xsd:element ref="ns2:MediaServiceSearchProperti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  <xsd:element ref="ns2:Numb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0be88-99e0-47c6-bb60-bfaf2d3704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Text" ma:index="17" nillable="true" ma:displayName="Text" ma:default="Text test" ma:description="Text" ma:format="Dropdown" ma:internalName="Text">
      <xsd:simpleType>
        <xsd:restriction base="dms:Text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Updatedby" ma:index="21" nillable="true" ma:displayName="Updated by" ma:format="Dropdown" ma:list="UserInfo" ma:SharePointGroup="0" ma:internalName="Updat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a6c10d7-b926-4fc0-945e-3cbf5049f6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EventOrder" ma:index="27" nillable="true" ma:displayName="Event Order" ma:decimals="1" ma:default="1" ma:format="Dropdown" ma:internalName="EventOrder" ma:percentage="FALSE">
      <xsd:simpleType>
        <xsd:restriction base="dms:Number"/>
      </xsd:simpleType>
    </xsd:element>
    <xsd:element name="EventOrderNumber" ma:index="28" nillable="true" ma:displayName="Event Order Number" ma:description="1" ma:format="Dropdown" ma:internalName="EventOrderNumber">
      <xsd:simpleType>
        <xsd:restriction base="dms:Text">
          <xsd:maxLength value="255"/>
        </xsd:restriction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  <xsd:element name="Number" ma:index="33" nillable="true" ma:displayName="Number" ma:format="Dropdown" ma:internalName="Number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6d5812-0bec-4b46-bae5-7791aeb1cbc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2667f-0271-471b-bd6e-11a2e16def1d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eaa05e3d-6722-4ba5-884e-ffd7a2228bd4}" ma:internalName="TaxCatchAll" ma:showField="CatchAllData" ma:web="6c6d5812-0bec-4b46-bae5-7791aeb1cb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80c0be88-99e0-47c6-bb60-bfaf2d3704c6">
      <Terms xmlns="http://schemas.microsoft.com/office/infopath/2007/PartnerControls"/>
    </lcf76f155ced4ddcb4097134ff3c332f>
    <Text xmlns="80c0be88-99e0-47c6-bb60-bfaf2d3704c6">Text test</Text>
    <Updatedby xmlns="80c0be88-99e0-47c6-bb60-bfaf2d3704c6">
      <UserInfo>
        <DisplayName/>
        <AccountId xsi:nil="true"/>
        <AccountType/>
      </UserInfo>
    </Updatedby>
    <_ip_UnifiedCompliancePolicyProperties xmlns="http://schemas.microsoft.com/sharepoint/v3" xsi:nil="true"/>
    <TaxCatchAll xmlns="3e02667f-0271-471b-bd6e-11a2e16def1d" xsi:nil="true"/>
    <EventOrder xmlns="80c0be88-99e0-47c6-bb60-bfaf2d3704c6">1</EventOrder>
    <Number xmlns="80c0be88-99e0-47c6-bb60-bfaf2d3704c6" xsi:nil="true"/>
    <EventOrderNumber xmlns="80c0be88-99e0-47c6-bb60-bfaf2d3704c6" xsi:nil="true"/>
  </documentManagement>
</p:properties>
</file>

<file path=customXml/itemProps1.xml><?xml version="1.0" encoding="utf-8"?>
<ds:datastoreItem xmlns:ds="http://schemas.openxmlformats.org/officeDocument/2006/customXml" ds:itemID="{7F95205A-9C83-441C-B6D1-6539085BA4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F89E25-4F17-48D1-BED5-7B618ED457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0c0be88-99e0-47c6-bb60-bfaf2d3704c6"/>
    <ds:schemaRef ds:uri="6c6d5812-0bec-4b46-bae5-7791aeb1cbc5"/>
    <ds:schemaRef ds:uri="3e02667f-0271-471b-bd6e-11a2e16def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C254358-4DB8-4BFA-BF09-972801DE7B2E}">
  <ds:schemaRefs>
    <ds:schemaRef ds:uri="3e02667f-0271-471b-bd6e-11a2e16def1d"/>
    <ds:schemaRef ds:uri="80c0be88-99e0-47c6-bb60-bfaf2d3704c6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7630</TotalTime>
  <Words>457</Words>
  <Application>Microsoft Office PowerPoint</Application>
  <PresentationFormat>Widescreen</PresentationFormat>
  <Paragraphs>32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Fira Sans Condensed</vt:lpstr>
      <vt:lpstr>Fira Sans Extra Condensed Medium</vt:lpstr>
      <vt:lpstr>Helvetica</vt:lpstr>
      <vt:lpstr>Montserrat</vt:lpstr>
      <vt:lpstr>3_Management Consulting Toolkit by Slidesgo</vt:lpstr>
      <vt:lpstr>Mapping the AI-Enabled Transformation of Labor in Autonomous Vehicle Taxi Services  </vt:lpstr>
      <vt:lpstr>PowerPoint Presentation</vt:lpstr>
      <vt:lpstr>Rebundling occurs via archetypal patterns</vt:lpstr>
    </vt:vector>
  </TitlesOfParts>
  <Company>The George Washington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Mapping the AI-Enabled Transformation of Labor in Autonomous Vehicle Taxi Services</dc:title>
  <dc:creator>Kaplan, Leah R</dc:creator>
  <cp:lastModifiedBy>Sundar Rajendran</cp:lastModifiedBy>
  <cp:revision>145</cp:revision>
  <dcterms:created xsi:type="dcterms:W3CDTF">2024-06-03T17:33:11Z</dcterms:created>
  <dcterms:modified xsi:type="dcterms:W3CDTF">2025-10-03T21:22:29Z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0x0101005E2DD86A15401E4288745D6D9DD1325C</vt:lpwstr>
  </property>
  <property fmtid="{D5CDD505-2E9C-101B-9397-08002B2CF9AE}" pid="3" name="MSIP_Label_f1bf45b6-5649-4236-82a3-f45024cd282e_Enabled">
    <vt:lpwstr>true</vt:lpwstr>
  </property>
  <property fmtid="{D5CDD505-2E9C-101B-9397-08002B2CF9AE}" pid="4" name="MSIP_Label_f1bf45b6-5649-4236-82a3-f45024cd282e_SetDate">
    <vt:lpwstr>2025-10-03T21:22:10Z</vt:lpwstr>
  </property>
  <property fmtid="{D5CDD505-2E9C-101B-9397-08002B2CF9AE}" pid="5" name="MSIP_Label_f1bf45b6-5649-4236-82a3-f45024cd282e_Method">
    <vt:lpwstr>Standard</vt:lpwstr>
  </property>
  <property fmtid="{D5CDD505-2E9C-101B-9397-08002B2CF9AE}" pid="6" name="MSIP_Label_f1bf45b6-5649-4236-82a3-f45024cd282e_Name">
    <vt:lpwstr>Official Use Only</vt:lpwstr>
  </property>
  <property fmtid="{D5CDD505-2E9C-101B-9397-08002B2CF9AE}" pid="7" name="MSIP_Label_f1bf45b6-5649-4236-82a3-f45024cd282e_SiteId">
    <vt:lpwstr>31a2fec0-266b-4c67-b56e-2796d8f59c36</vt:lpwstr>
  </property>
  <property fmtid="{D5CDD505-2E9C-101B-9397-08002B2CF9AE}" pid="8" name="MSIP_Label_f1bf45b6-5649-4236-82a3-f45024cd282e_ActionId">
    <vt:lpwstr>006b07a6-ceef-4d00-ad3b-0a4d1d6bc649</vt:lpwstr>
  </property>
  <property fmtid="{D5CDD505-2E9C-101B-9397-08002B2CF9AE}" pid="9" name="MSIP_Label_f1bf45b6-5649-4236-82a3-f45024cd282e_ContentBits">
    <vt:lpwstr>2</vt:lpwstr>
  </property>
  <property fmtid="{D5CDD505-2E9C-101B-9397-08002B2CF9AE}" pid="10" name="MSIP_Label_f1bf45b6-5649-4236-82a3-f45024cd282e_Tag">
    <vt:lpwstr>10, 3, 0, 1</vt:lpwstr>
  </property>
  <property fmtid="{D5CDD505-2E9C-101B-9397-08002B2CF9AE}" pid="11" name="ClassificationContentMarkingFooterLocations">
    <vt:lpwstr>3_Management Consulting Toolkit by Slidesgo:3</vt:lpwstr>
  </property>
  <property fmtid="{D5CDD505-2E9C-101B-9397-08002B2CF9AE}" pid="12" name="ClassificationContentMarkingFooterText">
    <vt:lpwstr>Official Use Only</vt:lpwstr>
  </property>
</Properties>
</file>